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56" r:id="rId2"/>
    <p:sldId id="350" r:id="rId3"/>
    <p:sldId id="542" r:id="rId4"/>
    <p:sldId id="537" r:id="rId5"/>
    <p:sldId id="539" r:id="rId6"/>
    <p:sldId id="540" r:id="rId7"/>
    <p:sldId id="541" r:id="rId8"/>
    <p:sldId id="276" r:id="rId9"/>
    <p:sldId id="438" r:id="rId10"/>
    <p:sldId id="456" r:id="rId11"/>
    <p:sldId id="457" r:id="rId12"/>
    <p:sldId id="458" r:id="rId13"/>
    <p:sldId id="459" r:id="rId14"/>
    <p:sldId id="460" r:id="rId15"/>
    <p:sldId id="461" r:id="rId16"/>
    <p:sldId id="462" r:id="rId17"/>
    <p:sldId id="463" r:id="rId18"/>
    <p:sldId id="466" r:id="rId19"/>
    <p:sldId id="536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6" r:id="rId28"/>
    <p:sldId id="477" r:id="rId29"/>
    <p:sldId id="478" r:id="rId30"/>
    <p:sldId id="479" r:id="rId31"/>
    <p:sldId id="480" r:id="rId32"/>
    <p:sldId id="481" r:id="rId33"/>
    <p:sldId id="482" r:id="rId34"/>
    <p:sldId id="543" r:id="rId35"/>
    <p:sldId id="483" r:id="rId36"/>
    <p:sldId id="484" r:id="rId37"/>
    <p:sldId id="485" r:id="rId38"/>
    <p:sldId id="486" r:id="rId39"/>
    <p:sldId id="439" r:id="rId4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66" autoAdjust="0"/>
    <p:restoredTop sz="92969"/>
  </p:normalViewPr>
  <p:slideViewPr>
    <p:cSldViewPr>
      <p:cViewPr varScale="1">
        <p:scale>
          <a:sx n="111" d="100"/>
          <a:sy n="111" d="100"/>
        </p:scale>
        <p:origin x="32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07.06.26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433" y="1284117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Themenschwerpunkt: Grundrechtliche Schutzansprüche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Funktion der Grundrechte: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den Staat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negativus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Hieraus folgend: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Ansprüche auf Unterlassung und Beseitigung etwaiger Eingriffe bzw. ihrer Folgen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Hauptanwendungsfälle derartiger Schutzansprüche: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Öffentlich-rechtlicher Unterlassungsanspruch und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Folgenbeseitigungsanspruch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Schwerpunkt der heutigen 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Öffentlich-rechtlicher Unterlassungsanspruch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82758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Kurseinheit: Öffentlich-rechtlicher Unterlassungsanspruch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Anwendungsbereiche: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Immissionen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öffentlicher Anlagen und Einrichtungen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Persönlichkeitsrechtsschutz gegenüber hoheitlich ehrverletzenden oder geschäftsschädigenden Äußerungen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Hoheitliche Warnungen und Öffentlichkeitsarbeit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Aktuell: Einstufung der AfD als „Verdachtsfall“ (VG Köln (13. Kammer), Urteil vom 08.03.2022 – 13 K 208/20)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Merke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staatliches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Realhandeln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greift in Grundrechte der Bürger ein </a:t>
            </a:r>
            <a:r>
              <a:rPr lang="de-DE" sz="2400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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Unterlassungsklage</a:t>
            </a:r>
            <a:r>
              <a:rPr lang="de-DE" sz="2400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Rechtsförmiges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Handeln greift in GG ein </a:t>
            </a:r>
            <a:b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</a:b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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Anfechtungsklage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19423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54299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Öffentlich-rechtlicher Unterlassungsanspruch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Dogmatische Herleitung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Dogmatische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Herleitung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öffentlich-rechtlichen Unterlassungsanspruchs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Ansätze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Analogie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zivilrechtlicher Vorschrift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1004 I 2 BGB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wonach „der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Eigentümer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Unterlassung klagen“ kann, wenn „weitere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Beeinträchtigungen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besorgen“ sind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Herleitung aus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jeweilig betroffenen Grundrecht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Rechtsstaatsprinzip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(Art. 20 III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 entbehrlich (!):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 der öffentlich-rechtliche Unterlassungsanspruch jedenfalls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gewohnheitsrechtlich anerkannt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75101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54299"/>
            <a:ext cx="8928992" cy="590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Anspruchsvoraussetzungen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Sinn und Zweck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Anspruchs: Grundrechtlicher Schutzanspruch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notwendige Voraussetzung für die Begründung eines Unterlassungsanspruchs: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Drohender oder bereits erfolgter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Eingriff in ein subjektives öffentliches Recht des Anspruchsstellers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„Subjektive Rechte“: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insbesondere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Grundrechten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typischerweise von Bedeutung: Art. 2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 I (APR), Art. 2 II 1, Art. 14, Art. 12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Subjektive Rechte vermittelt durch das einfache Recht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Auslegung zu ermitteln!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Bspw.: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67635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54299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Rechtswidrigkeit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Schwerpunkt der Prüfung: Rechtswidrigkeit der hoheitlichen Maßnahme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(-) soweit Betroffener zur Duldung verpflichtet 	ist (Rechtsgedanke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906 BGB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Hinblick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Immissionen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maßgeblich: einfachgesetzliche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Vorgaben der BImSchG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sonstigen Rechtsverletzung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Prüfung einer verfassungsrechtlichen Rechtfertigung für hoheitliches Handeln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63557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54299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IV) Anspruchsinhalt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Sofern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droht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schlichtes Unterlassen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Sofern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bereits erfolgt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Ergreifung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geeigneter Maßnahmen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 den Rechtsverstoß zu beseitigen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Grenze des Anspruchs: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Unzumutbarkeit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derartigen –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Ausnahmefällen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(!) – möglich: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Geldausgleich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entsprechend 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 906 Abs. 2 Satz 2 BGB 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bzw. nach dem Rechtsgedanken des 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251 II 1 BGB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Sog. verlängerter Unterlassungsanspruch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5197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68479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Eröffnung des Verwaltungsrechtwegs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 aber vorliegend nicht ersichtlich: Aufdrängende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Generalklausel des § 40 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es sich um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Streitigkeit, nichtverfassungsrechtlicher Art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handeln muss, für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abdrängende Sonderzuweisung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einschlägig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2968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6166" y="1275432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Bestimmung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vorrangig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Streitentenscheidende Norm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Streitgegenstand: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Abwehr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Immissionen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durch „hoheitlichen Nachbarn“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in Betracht zu 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privatrechtliches Nachbarrecht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§§ 906 ff., 1004 BGB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ebenfalls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Abwehransprüche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derartigen Fällen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Sachzusammenhang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der hoheitlichen Tätigkeit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Häufiger Anwendungsfall: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Betrieb öffentlicher Einrichtungen als Fall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Daseinsvorsorge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(Sozialstaatsprinzip, Art. 20 I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12455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82755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Fall der Daseinsvorsorge anzusehen: Betrieb eines örtlichen Fußballplatzes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Sachzusammenhang zum öffentlichen Recht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 verfassungsrechtlicher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(-), Parteien streiten nicht über verfassungsrechtliche Rechte und Pflichten von Staatsorganen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nicht einschlägig: Abdrängende Sonderzuweisung (Art. 34 S. 3 GG, Art. 14 III 4 GG, § 40 II 1 VwGO oder § 23 I 1 EGGVG)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10152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4746" y="1484784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Statthafte Klageart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Klagebegehren,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Klagebegehren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„Schutz vor Beeinträchtigungen durch heranfliegende Bälle sowie (…) Einschränkung der Nutzung des Platzes entsprechend den Aussagen des “Vertrages““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„Handeln“ verlangt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  <a:sym typeface="Wingdings" pitchFamily="2" charset="2"/>
              </a:rPr>
              <a:t>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Leistungsklage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Vorrangig: Besondere Leistungsklage (Verpflichtungsklage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42 I 2. Alt. VwGO) 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vorausgesetzt: Kläger begehrt Erlass eines VA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Regelungswirkung hier wohl (-) [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 mit Blick auf Möglichkeit des Erlasses einer Allgemeinverfügung]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Verpflichtungsklage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53268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2373" y="141277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Betracht kommend: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Leistungsklage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keine einfachgesetzliche Ausgestaltung erfahren hat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Herleitung: Allgemeine Leistungsklage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der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(bspw. § 43 II 1 VwGO)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 vorausgesetzt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Klageart anerkannt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Statthaftigkeit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(+):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wenn Kläger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staatliches Verhalten begehrt, welches nicht in Erlass eines Verwaltungsakt besteht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(arg.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contrario)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Handeln, Dulden, Unterlassen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Demnach für beide Klagebegehren statthaft: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Leistungsklage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83968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1642" y="1375874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Klagebefugnis, § 42 II VwGO analog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dem Hintergrund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Ausschlusses von Popularklagen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auch für die allgemeine Leistungsklage geltend: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42 II VwGO analog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Klagebefugnis (+),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Klägers auf Vornahme der begehren Amtshandlung zumindest möglich erscheint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klärungsbedürftig: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Anspruchsgrundlage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Jeweils möglich für Anspruchsgrundlage: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Sonderbeziehung,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einfachgesetzliche Anspruchsgrundlage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42252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 dieser Stelle notwendig: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Differenzierung zwischen den Klagebegehren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„Heranfliegende Bälle“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Grundrechtliche Abwehransprüche (sog. „Unrechtsabwehr“)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Unterlassungsanspruch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Folgenbeseitigungsanspruch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Hierfür den Maßstab bildend: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55742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92695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Funktion der Grundrechte: die Grundrechte konstituieren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Abwehrrechte gegen den Staat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negativus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Hiermit einhergehend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Ansprüche auf Beseitigung bzw. Unterlassung der Grundrechtsbeeinträchtigungen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beide Ansprüche vorausgesetzt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grundrechtlich geschützte Rechtsposition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vorliegend in Betracht kommend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Eingriff in Art. 14 I GG (bzw. Art. 2 II 1 GG)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einer Verletzung des Art. 14 I GG bzw. Art. 2 II 1 GG im Hinblick auf heranfliegende Bälle (+)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9359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6512" y="1259735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Daneben noch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eines Anspruchs auf Einhaltung der Vorgaben des „Vertrages“?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Sonderbeziehung in Form eines öffentlich-rechtlichen Vertrages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54 S. 1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„Lärm durch Fußballspiele“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einerseits: Einhaltung der Vorgaben aus „Vertrag“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andererseits: Grundrechtlicher Schutzanspruch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II 1 GG bzw. Vorgaben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13917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IV) Passive Prozessführungsbefugnis, § 78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in Abschnitt über „Besondere Vorschriften für Anfechtungs- und Verpflichtungsklage“ normiert,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unmittelbar anwendbar: Vorschrift des § 78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allgemeiner Rechtsgedanke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„Rechtsträgerprinzips“ aus § 78 I Nr. 1 VwGO heranzuziehen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Mangels Sachverhaltsangaben zu unterstellen: Vorliegen einer kreisfreien Stadt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passiv prozessführungsbefugt: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„Stadt“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50394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Beteiligten- und Prozessfähigkeit, §§ 61 ff.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Kläger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als natürliche, geschäftsfähige Person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beteiligten- und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 Nr.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Stadt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als juristische Person des öffentlichen Rechts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2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beteiligtenfähig und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III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 durch ordnungsgemäße Vertretung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Beteiligten- und Prozessfähigkeit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6387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VI) Allgemeines Rechtsschutzbedürfnis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(+), wenn Kläger mit dem angestrengten Verfahren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rechtsschutzwürdiges Interesse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verfolgt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 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einfachere oder effektivere Möglichkeiten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Rechtsschutzes bestehen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Notwendigkeit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vorherigen Antrages bei der Behörde? Str. 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indes unerheblich: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gestellt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Allgemeines Rechtsschutzbedürfnis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Sachentscheidungsvoraussetzungen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20618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58178"/>
            <a:ext cx="8928992" cy="243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Objektive Klagehäufung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Kläger mehrere Klagebegehren in einer Klage verfolgt, sodann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der objektiven Klagehäufung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erfüllt, weil Begehren „sich gegen denselben Beklagten richtet, im Zusammenhang steht und dasselbe Gericht zuständig ist“: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Voraussetzungen des § 44 VwGO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70953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Leistungsklage ist begründet, soweit dem Kläger der geltend gemachte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Anspruch auf Vornahme der öffentlich-rechtlichen Amtshandlung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Erneut notwendig: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Differenzierung zwischen den Klagebegehren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8827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Anspruch auf Schutz vor Beeinträchtigungen durch heranfliegende Bälle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Anspruchsgrundlage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 dieser Stelle vorzunehmen: Abgrenzung zwischen den in Betracht kommenden grundrechtlichen Abwehransprüchen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Folgenbeseitigungsanspruch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Unterlassungsanspruch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Differenzierung: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Folgenbeseitigung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Eingriff abgeschlossen, dessen (rechtswidrige) Folgen wirken noch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Hier stört der „Zustand“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Unterlassungsanspruch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Eingriff steht bevor oder dauert fort (reaktiviert sich) </a:t>
            </a:r>
          </a:p>
          <a:p>
            <a:pPr lvl="2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45177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Kläger möchte zukünftiges „Ballfliegen“ (Eingriff) verhindern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Damit einschlägig: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Allgemeiner Unterlassungsanspruch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Abwehranspruch aus Art. 14 I GG bzw. § 1004 I 2 BGB analog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Anspruchsgrundlage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01558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Anspruchsvoraussetzungen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Anspruchsvoraussetzungen des Unterlassungsanspruchs: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Gegenwärtiger (oder zukünftiger) hoheitlicher Eingriff in ein subjektives öffentliches Recht und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Gegenwärtiger hoheitlicher Eingriff in ein subjektives öffentliches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Sachlicher und Persönlicher Schutzbereich der Eigentumsfreiheit, Art. 14 I GG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dem Hintergrund, dass die Beeinträchtigungen von Privatpersonen – den Fußballspielern – ausgehen,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Eingriff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69083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9411" y="1282755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Kriterien für „klassischen“ Eingriff: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Rechtsförmigkeit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Finalität (gezielt)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Unmittelbarkeit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Durchsetzung mittels Zwang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Bälle durch „Dritte“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Klassischer Eingriff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Heute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Erweiterung des „Eingriffsbegriffs“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(+), auch bei Beeinträchtigung durch Dritte soweit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Zurechnungszusammenhang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zum Hoheitsträger besteht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Zurechnungszusammenhang (+), wenn die Nutzung des Fußballplatzes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innerhalb der Vorgaben des Hoheitsträgers erfolgt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3446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Rechtsgedanke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Duldungspflicht, § 906 I BGB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(-): soweit der Kläger 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Duldung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verpflichtet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Legalisierungswirkung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durch Verwaltungsakt oder Gesetz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durch Baugenehmigung?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Legalisierungswirkung lediglich hinsichtlich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„öffentlich-rechtlicher Vorschriften“,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welche bei Erlass geprüft werden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Legalisierungswirkung hinsichtlich Betrieb des Sportplatzes als „Fußballplatz“ in jetziger Frequenz (-)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„Nutzungsänderung“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Neue Baugenehmigung erforderlich!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8863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Verfassungsrechtliche Rechtfertigung des Eingriffs?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Dafür erforderlich: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Grundrechtseingriff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Schranke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zurückzuführen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Anforderungen an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Schrankenvorbehalt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Art. 14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Rechnung trägt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verfassungsrechtlichen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„Schranke-Schranken“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(Art. 20 III GG)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gewahrt sind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nicht weiterführend: Vorschriften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Bälle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„Immissionen“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 II 1 BImSchG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Sonstiges formelles Gesetz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bereits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mangels „Schranke“ ausgeschlossen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verfassungsrechtliche Rechtfertigung des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86265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Anspruchsinhalt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Anspruchsinhalt: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Zukünftige Unterlassung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rechtswidrigen Eingriffs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Aufgabe der Stadt: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Entwicklung von Möglichkeiten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„Schutz vor Beeinträchtigungen durch heranfliegende Bälle“ sicherzustellen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Grenze der Unterlassungspflicht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Unzumutbare Handlungen, die 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unverhältnismäßigen Aufwand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erfordern, der zu dem erreichbaren Erfolg in keinem vernünftigen Verhältnis steht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Soweit 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Unzumutbarkeit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zu bejahen: Geldentschädigung nach dem Rechtsgedanken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906 II 2 BGB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(!) ausreichend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Pauschale Behauptung der Beklagten, da Unzumutbarkeit begründungsbedürftige Ausnahme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4138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Ergebnis zu Teil 1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 auf Maßnahmen gegen die heranfliegenden Bälle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38990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Anspruch auf Einschränkung der Nutzung des Platzes entsprechend den Aussagen des Vertrages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Anspruchsgrundlage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Anspruchsgrundlage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denkbar: der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Vertrag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zwischen den Parteien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öffentlich-rechtlichen Vertrag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 54 S. 1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Wirksamkeit des Vertrages?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Nichtigkeit des Vertrages wegen Verletzung einer Formvorschrift des BGB,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 § 59 I VwVfG?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Nichtigkeitsgrund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125 S. 1 BGB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prüfen!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„durch Gesetz vorgeschriebene Form“ gewahrt?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57 VwVfG vorausgesetzt: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Schriftform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6687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344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S. 2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Bestimmung der „Schriftform“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126 BGB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126 II 1 BGB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„bei einem Vertrag“ grundsätzlich verlangt: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„Unterzeichnung der Parteien auf derselben Urkunde“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vorliegend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 (-): </a:t>
            </a:r>
            <a:r>
              <a:rPr lang="de-DE" sz="2400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Bestätigung der Behörde lediglich auf „Notiz“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Demnach nicht gewahrt: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Schriftformerfordernis § 57 VwVfG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126 II 1 BGB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Konsequenz: Vertrag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125 BGB S. 1 nichtig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ebenfalls festgestellt: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Nichtigkeit nach § 59 I VwVfG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 aus vertraglicher Sonderbeziehung: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55174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7181" y="141277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Öffentlich-rechtlicher Unterlassungsanspruch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Ferner auch insoweit in Betracht kommend: Öffentlich-rechtlicher Unterlassungsanspruch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Anspruchsgrundlage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Anspruchsgrundlage: Grundrechte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die Fußballspiele „Lärm“ verursachen, berührt: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 auf körperliche Unversehrtheit aus Art. 2 II 1 GG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alternativ: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1 Nr. 1 BImSchG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einfachgesetzliche Ausprägung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Öffentlich-rechtlicher Abwehranspruch aus Art. 2 II 1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14292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1991,1126: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„Der Senat kann auch hier offenlassen, welches die Grundlage eines nachbarlichen Abwehranspruchs gegen Immissionen einer hoheitlich betriebenen Anlage ist: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grundrechtliche Abwehranspruch aus Art. 2 II 1 GG und Art. 14 I 1 GG oder die §§ 1004, 906 BGB analog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Maßstab für die Beurteilung der Zumutbarkeit oder Unzumutbarkeit des Lärms bleibt jeweils der gleiche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44033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Anspruchsvoraussetzungen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Erneut zu prüfen: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Gegenwärtiger (oder zukünftiger) Eingriff in ein subjektives öffentliches Recht und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Gegenwärtiger Eingriff in ein subjektives öffentliches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Persönlicher/ Sachlicher Schutzbereich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auch der verursachte Lärm dem Staat zurechenbar ist: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nach dem “modernen Eingriffsbegriff“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Gegenwärtiger Eingriff in subjektives öffentliches Recht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93542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4911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(-): soweit der Kläger 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Duldung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verpflichtet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 für die Rechtswidrigkeit der Immissionen („Lärm“):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Vorgaben des BImSchG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Vorliegend insoweit zu berücksichtigen: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Immissionen liegen unstreitig über dem Zumutbarkeitsrahmen der 18. BImSchV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des Eingriffs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Anspruchsvoraussetzungen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56023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Anspruchsinhalt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Anspruchsinhalt: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Geeignete Maßnahmen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Verhinderung/ Beseitigung des Eingriffs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Grenze des Unterlassungsanspruchs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Rechtliche oder tatsächliche Unmöglichkeit (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Unzumutbarkeit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ausweislich der Angaben der Beklagten besteht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keine alternative Möglichkeit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den Fußballsport in der Stadt aufrechtzuerhalten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 diesem Hintergrund (ausnahmsweise)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Unzumutbarkeit (+)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Rechtsgedanken des § 906 II 2 BGB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derartigen Fällen geschuldet: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Zahlung eines Ausgleichsbetrages in Geld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193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0130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zu bedenken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Bindung des Gerichts an das Klagebegehren nach § 88 VwGO („ne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ultra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petita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der Praxis naheliegend: Änderung des Antrages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derzeit: öffentlich-rechtlicher Unterlassungsanspruch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 auf Einschränkung der Platznutzung: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insoweit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Sachentscheidungsvoraussetzungen gegeben, aber Klage nur teilweise begründet; im Übrigen Abweisung der Klage als unbegründet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95767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170774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2534</Words>
  <Application>Microsoft Macintosh PowerPoint</Application>
  <PresentationFormat>Bildschirmpräsentation (4:3)</PresentationFormat>
  <Paragraphs>342</Paragraphs>
  <Slides>39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7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63</cp:revision>
  <dcterms:created xsi:type="dcterms:W3CDTF">2023-10-19T08:58:07Z</dcterms:created>
  <dcterms:modified xsi:type="dcterms:W3CDTF">2026-06-07T13:48:22Z</dcterms:modified>
</cp:coreProperties>
</file>