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3"/>
  </p:notesMasterIdLst>
  <p:sldIdLst>
    <p:sldId id="256" r:id="rId2"/>
    <p:sldId id="302" r:id="rId3"/>
    <p:sldId id="453" r:id="rId4"/>
    <p:sldId id="451" r:id="rId5"/>
    <p:sldId id="452" r:id="rId6"/>
    <p:sldId id="440" r:id="rId7"/>
    <p:sldId id="441" r:id="rId8"/>
    <p:sldId id="442" r:id="rId9"/>
    <p:sldId id="443" r:id="rId10"/>
    <p:sldId id="444" r:id="rId11"/>
    <p:sldId id="449" r:id="rId12"/>
    <p:sldId id="450" r:id="rId13"/>
    <p:sldId id="445" r:id="rId14"/>
    <p:sldId id="446" r:id="rId15"/>
    <p:sldId id="276" r:id="rId16"/>
    <p:sldId id="351" r:id="rId17"/>
    <p:sldId id="352" r:id="rId18"/>
    <p:sldId id="353" r:id="rId19"/>
    <p:sldId id="354" r:id="rId20"/>
    <p:sldId id="355" r:id="rId21"/>
    <p:sldId id="356" r:id="rId22"/>
    <p:sldId id="357" r:id="rId23"/>
    <p:sldId id="358" r:id="rId24"/>
    <p:sldId id="359" r:id="rId25"/>
    <p:sldId id="360" r:id="rId26"/>
    <p:sldId id="361" r:id="rId27"/>
    <p:sldId id="362" r:id="rId28"/>
    <p:sldId id="363" r:id="rId29"/>
    <p:sldId id="364" r:id="rId30"/>
    <p:sldId id="366" r:id="rId31"/>
    <p:sldId id="367" r:id="rId32"/>
    <p:sldId id="368" r:id="rId33"/>
    <p:sldId id="369" r:id="rId34"/>
    <p:sldId id="370" r:id="rId35"/>
    <p:sldId id="371" r:id="rId36"/>
    <p:sldId id="372" r:id="rId37"/>
    <p:sldId id="374" r:id="rId38"/>
    <p:sldId id="375" r:id="rId39"/>
    <p:sldId id="447" r:id="rId40"/>
    <p:sldId id="448" r:id="rId41"/>
    <p:sldId id="439" r:id="rId42"/>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5F5F"/>
    <a:srgbClr val="F775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150" autoAdjust="0"/>
    <p:restoredTop sz="92969"/>
  </p:normalViewPr>
  <p:slideViewPr>
    <p:cSldViewPr>
      <p:cViewPr varScale="1">
        <p:scale>
          <a:sx n="111" d="100"/>
          <a:sy n="111" d="100"/>
        </p:scale>
        <p:origin x="1360" y="19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514C6A-EB18-46A0-A612-B77105F60B9D}" type="datetimeFigureOut">
              <a:rPr lang="de-DE" smtClean="0"/>
              <a:t>14.06.26</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A97353-07D3-4549-9212-8D4A78C44740}" type="slidenum">
              <a:rPr lang="de-DE" smtClean="0"/>
              <a:t>‹Nr.›</a:t>
            </a:fld>
            <a:endParaRPr lang="de-DE"/>
          </a:p>
        </p:txBody>
      </p:sp>
    </p:spTree>
    <p:extLst>
      <p:ext uri="{BB962C8B-B14F-4D97-AF65-F5344CB8AC3E}">
        <p14:creationId xmlns:p14="http://schemas.microsoft.com/office/powerpoint/2010/main" val="1568871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00808"/>
            <a:ext cx="7956376" cy="4068601"/>
          </a:xfrm>
          <a:prstGeom prst="rect">
            <a:avLst/>
          </a:prstGeom>
        </p:spPr>
      </p:pic>
      <p:sp>
        <p:nvSpPr>
          <p:cNvPr id="3" name="Rechteck 2"/>
          <p:cNvSpPr/>
          <p:nvPr userDrawn="1"/>
        </p:nvSpPr>
        <p:spPr>
          <a:xfrm>
            <a:off x="7020272" y="1700808"/>
            <a:ext cx="2123728" cy="4068601"/>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p:cNvSpPr/>
          <p:nvPr userDrawn="1"/>
        </p:nvSpPr>
        <p:spPr>
          <a:xfrm>
            <a:off x="4860032" y="2069232"/>
            <a:ext cx="2123728" cy="2511896"/>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24582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95716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descr="C:\Users\Henning\Desktop\Unbenannt-1.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516216" y="116632"/>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128987"/>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1pPr>
      <a:lvl2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2pPr>
      <a:lvl3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3pPr>
      <a:lvl4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4pPr>
      <a:lvl5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3995936" cy="1077218"/>
          </a:xfrm>
          <a:prstGeom prst="rect">
            <a:avLst/>
          </a:prstGeom>
          <a:noFill/>
        </p:spPr>
        <p:txBody>
          <a:bodyPr wrap="square" rtlCol="0">
            <a:spAutoFit/>
          </a:bodyPr>
          <a:lstStyle/>
          <a:p>
            <a:r>
              <a:rPr lang="de-DE" sz="3200" dirty="0">
                <a:solidFill>
                  <a:schemeClr val="bg1"/>
                </a:solidFill>
                <a:latin typeface="Frutiger LT 57 Cn" pitchFamily="34" charset="0"/>
              </a:rPr>
              <a:t>Verwaltungsrecht AT</a:t>
            </a:r>
          </a:p>
          <a:p>
            <a:r>
              <a:rPr lang="de-DE" sz="3200" dirty="0">
                <a:solidFill>
                  <a:schemeClr val="bg1"/>
                </a:solidFill>
                <a:latin typeface="Frutiger LT 57 Cn" pitchFamily="34" charset="0"/>
              </a:rPr>
              <a:t>9. Woche</a:t>
            </a:r>
          </a:p>
        </p:txBody>
      </p:sp>
    </p:spTree>
    <p:extLst>
      <p:ext uri="{BB962C8B-B14F-4D97-AF65-F5344CB8AC3E}">
        <p14:creationId xmlns:p14="http://schemas.microsoft.com/office/powerpoint/2010/main" val="5692671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16551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Schwerpunkt der heutigen Einheit: Folgenbeseitigungsanspruch</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 unterscheiden </a:t>
            </a:r>
            <a:r>
              <a:rPr lang="de-DE" sz="2400" dirty="0" err="1">
                <a:solidFill>
                  <a:schemeClr val="tx1">
                    <a:lumMod val="65000"/>
                    <a:lumOff val="35000"/>
                  </a:schemeClr>
                </a:solidFill>
                <a:latin typeface="JKRGNR+Arial-BoldMT"/>
              </a:rPr>
              <a:t>iRd</a:t>
            </a:r>
            <a:r>
              <a:rPr lang="de-DE" sz="2400" dirty="0">
                <a:solidFill>
                  <a:schemeClr val="tx1">
                    <a:lumMod val="65000"/>
                    <a:lumOff val="35000"/>
                  </a:schemeClr>
                </a:solidFill>
                <a:latin typeface="JKRGNR+Arial-BoldMT"/>
              </a:rPr>
              <a:t> (grundrechtlichen) Schutzansprüche: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Unterlassungsanspruch</a:t>
            </a:r>
            <a:r>
              <a:rPr lang="de-DE" sz="2400" b="1" dirty="0">
                <a:solidFill>
                  <a:schemeClr val="tx1">
                    <a:lumMod val="65000"/>
                    <a:lumOff val="35000"/>
                  </a:schemeClr>
                </a:solidFill>
                <a:latin typeface="JKRGNR+Arial-BoldMT"/>
              </a:rPr>
              <a:t> </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Abwehr des Eingriffs als solchem </a:t>
            </a:r>
            <a:r>
              <a:rPr lang="de-DE" sz="2400" b="1" dirty="0">
                <a:solidFill>
                  <a:schemeClr val="tx1">
                    <a:lumMod val="65000"/>
                    <a:lumOff val="35000"/>
                  </a:schemeClr>
                </a:solidFill>
                <a:latin typeface="JKRGNR+Arial-BoldMT"/>
              </a:rPr>
              <a:t>(„Handlungsunrecht“) </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Fall: </a:t>
            </a:r>
            <a:r>
              <a:rPr lang="de-DE" sz="2400" dirty="0">
                <a:solidFill>
                  <a:schemeClr val="tx1">
                    <a:lumMod val="65000"/>
                    <a:lumOff val="35000"/>
                  </a:schemeClr>
                </a:solidFill>
                <a:latin typeface="JKRGNR+Arial-BoldMT"/>
              </a:rPr>
              <a:t>Bälle fliegen regelmäßig über Zaun von Sportplatz</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Folgenbeseitigungsanspruch</a:t>
            </a:r>
            <a:r>
              <a:rPr lang="de-DE" sz="2400" b="1" dirty="0">
                <a:solidFill>
                  <a:schemeClr val="tx1">
                    <a:lumMod val="65000"/>
                    <a:lumOff val="35000"/>
                  </a:schemeClr>
                </a:solidFill>
                <a:latin typeface="JKRGNR+Arial-BoldMT"/>
              </a:rPr>
              <a:t> </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Beseitigung von Folgen, eines in der Vergangenheit liegenden Eingriffs </a:t>
            </a:r>
            <a:r>
              <a:rPr lang="de-DE" sz="2400" b="1" dirty="0">
                <a:solidFill>
                  <a:schemeClr val="tx1">
                    <a:lumMod val="65000"/>
                    <a:lumOff val="35000"/>
                  </a:schemeClr>
                </a:solidFill>
                <a:latin typeface="JKRGNR+Arial-BoldMT"/>
              </a:rPr>
              <a:t>(„Erfolgsunrecht“) </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Auf Naturalrestitution gerichtet! </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Fall: </a:t>
            </a:r>
            <a:r>
              <a:rPr lang="de-DE" sz="2400" dirty="0">
                <a:solidFill>
                  <a:schemeClr val="tx1">
                    <a:lumMod val="65000"/>
                    <a:lumOff val="35000"/>
                  </a:schemeClr>
                </a:solidFill>
                <a:latin typeface="JKRGNR+Arial-BoldMT"/>
              </a:rPr>
              <a:t>Bälle zerstören Scheibe; Kläger möchte Scheibe ersetzt</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9. Woche</a:t>
            </a:r>
          </a:p>
        </p:txBody>
      </p:sp>
    </p:spTree>
    <p:extLst>
      <p:ext uri="{BB962C8B-B14F-4D97-AF65-F5344CB8AC3E}">
        <p14:creationId xmlns:p14="http://schemas.microsoft.com/office/powerpoint/2010/main" val="11559487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9" end="9"/>
                                            </p:txEl>
                                          </p:spTgt>
                                        </p:tgtEl>
                                        <p:attrNameLst>
                                          <p:attrName>style.visibility</p:attrName>
                                        </p:attrNameLst>
                                      </p:cBhvr>
                                      <p:to>
                                        <p:strVal val="visible"/>
                                      </p:to>
                                    </p:set>
                                    <p:anim calcmode="lin" valueType="num">
                                      <p:cBhvr additive="base">
                                        <p:cTn id="49"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10" end="10"/>
                                            </p:txEl>
                                          </p:spTgt>
                                        </p:tgtEl>
                                        <p:attrNameLst>
                                          <p:attrName>style.visibility</p:attrName>
                                        </p:attrNameLst>
                                      </p:cBhvr>
                                      <p:to>
                                        <p:strVal val="visible"/>
                                      </p:to>
                                    </p:set>
                                    <p:anim calcmode="lin" valueType="num">
                                      <p:cBhvr additive="base">
                                        <p:cTn id="55"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03727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Weitere Beispiele: </a:t>
            </a:r>
          </a:p>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Die Behörde errichtet ohne rechtmäßige Grundlage einen Zaun auf dem Grundstück des A → </a:t>
            </a:r>
            <a:r>
              <a:rPr lang="de-DE" sz="2400" b="1" dirty="0">
                <a:solidFill>
                  <a:schemeClr val="tx1">
                    <a:lumMod val="65000"/>
                    <a:lumOff val="35000"/>
                  </a:schemeClr>
                </a:solidFill>
                <a:latin typeface="JKRGNR+Arial-BoldMT"/>
              </a:rPr>
              <a:t>Anspruch auf Entfernung des Zauns</a:t>
            </a:r>
          </a:p>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Eine rechtswidrig errichtete Lärmschutzwand versperrt die Zufahrt zu einem Grundstück → </a:t>
            </a:r>
            <a:r>
              <a:rPr lang="de-DE" sz="2400" b="1" dirty="0">
                <a:solidFill>
                  <a:schemeClr val="tx1">
                    <a:lumMod val="65000"/>
                    <a:lumOff val="35000"/>
                  </a:schemeClr>
                </a:solidFill>
                <a:latin typeface="JKRGNR+Arial-BoldMT"/>
              </a:rPr>
              <a:t>Rückbau der Anlage</a:t>
            </a:r>
          </a:p>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Ebenfalls von großer Bedeutung: </a:t>
            </a:r>
            <a:r>
              <a:rPr lang="de-DE" sz="2400" b="1" dirty="0">
                <a:solidFill>
                  <a:schemeClr val="tx1">
                    <a:lumMod val="65000"/>
                    <a:lumOff val="35000"/>
                  </a:schemeClr>
                </a:solidFill>
                <a:latin typeface="JKRGNR+Arial-BoldMT"/>
              </a:rPr>
              <a:t>Folgenbeseitigung nach ehrverletzenden Meinungsäußerungen </a:t>
            </a:r>
          </a:p>
          <a:p>
            <a:pPr marL="800100" lvl="1"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Inhalt dann: Richtigstellung der Äußerung </a:t>
            </a:r>
            <a:r>
              <a:rPr lang="de-DE" sz="2400" b="1" dirty="0" err="1">
                <a:solidFill>
                  <a:schemeClr val="tx1">
                    <a:lumMod val="65000"/>
                    <a:lumOff val="35000"/>
                  </a:schemeClr>
                </a:solidFill>
                <a:latin typeface="JKRGNR+Arial-BoldMT"/>
              </a:rPr>
              <a:t>ggü</a:t>
            </a:r>
            <a:r>
              <a:rPr lang="de-DE" sz="2400" b="1" dirty="0">
                <a:solidFill>
                  <a:schemeClr val="tx1">
                    <a:lumMod val="65000"/>
                    <a:lumOff val="35000"/>
                  </a:schemeClr>
                </a:solidFill>
                <a:latin typeface="JKRGNR+Arial-BoldMT"/>
              </a:rPr>
              <a:t> Empfängern</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9. Woche</a:t>
            </a:r>
          </a:p>
        </p:txBody>
      </p:sp>
    </p:spTree>
    <p:extLst>
      <p:ext uri="{BB962C8B-B14F-4D97-AF65-F5344CB8AC3E}">
        <p14:creationId xmlns:p14="http://schemas.microsoft.com/office/powerpoint/2010/main" val="4991756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additive="base">
                                        <p:cTn id="2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6" end="6"/>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
                                            <p:txEl>
                                              <p:pRg st="7" end="7"/>
                                            </p:txEl>
                                          </p:spTgt>
                                        </p:tgtEl>
                                        <p:attrNameLst>
                                          <p:attrName>style.visibility</p:attrName>
                                        </p:attrNameLst>
                                      </p:cBhvr>
                                      <p:to>
                                        <p:strVal val="visible"/>
                                      </p:to>
                                    </p:set>
                                    <p:anim calcmode="lin" valueType="num">
                                      <p:cBhvr additive="base">
                                        <p:cTn id="2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84491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Weiteres Fallbeispiel:</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A nimmt an einer öffentlichen Demonstration in der Innenstadt teil. Im Rahmen einer polizeilichen Kontrolle stellt die Polizei sein Mobiltelefon sicher, da sie fälschlicherweise davon ausgeht, A habe damit Straftaten gefilmt. Eine Rechtsgrundlage für die Sicherstellung besteht tatsächlich nicht. Einige Tage später erkennt die Polizei die Rechtswidrigkeit der Maßnahme, gibt das Mobiltelefon jedoch nicht zurück, sondern behält es weiterhin verwahrt.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Begehren des A: Telefon zurückerhalten!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Prozessuales Vorgehen?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9. Woche</a:t>
            </a:r>
          </a:p>
        </p:txBody>
      </p:sp>
    </p:spTree>
    <p:extLst>
      <p:ext uri="{BB962C8B-B14F-4D97-AF65-F5344CB8AC3E}">
        <p14:creationId xmlns:p14="http://schemas.microsoft.com/office/powerpoint/2010/main" val="16742775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calcmode="lin" valueType="num">
                                      <p:cBhvr additive="base">
                                        <p:cTn id="1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anim calcmode="lin" valueType="num">
                                      <p:cBhvr additive="base">
                                        <p:cTn id="2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03727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Denkbar: Folgenbeseitigungsanspruch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Eingriff in Vergangenheit: Sicherstellung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Rechtswidrige Folge: Telefon verwahrt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Statthafte Klageart: Leistungsklage gestützt auf Folgenbeseitigungsanspruch?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Beachte: Sicherstellungsverfügung = wirksamer VA!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Prozessuale Konsequenz: VA muss zunächst aufgehoben werden</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Anfechtungsklage + Leistungsklage als sog. Stufenklage?!</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9. Woche</a:t>
            </a:r>
          </a:p>
        </p:txBody>
      </p:sp>
    </p:spTree>
    <p:extLst>
      <p:ext uri="{BB962C8B-B14F-4D97-AF65-F5344CB8AC3E}">
        <p14:creationId xmlns:p14="http://schemas.microsoft.com/office/powerpoint/2010/main" val="39791532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27836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Soweit hoheitlicher </a:t>
            </a:r>
            <a:r>
              <a:rPr lang="de-DE" sz="2400" b="1" dirty="0">
                <a:solidFill>
                  <a:schemeClr val="tx1">
                    <a:lumMod val="65000"/>
                    <a:lumOff val="35000"/>
                  </a:schemeClr>
                </a:solidFill>
                <a:latin typeface="JKRGNR+Arial-BoldMT"/>
              </a:rPr>
              <a:t>Eingriff durch Verwaltungsakt </a:t>
            </a:r>
            <a:r>
              <a:rPr lang="de-DE" sz="2400" dirty="0">
                <a:solidFill>
                  <a:schemeClr val="tx1">
                    <a:lumMod val="65000"/>
                    <a:lumOff val="35000"/>
                  </a:schemeClr>
                </a:solidFill>
                <a:latin typeface="JKRGNR+Arial-BoldMT"/>
              </a:rPr>
              <a:t>erfolgt, einschlägig: sog. </a:t>
            </a:r>
            <a:r>
              <a:rPr lang="de-DE" sz="2400" b="1" dirty="0">
                <a:solidFill>
                  <a:schemeClr val="tx1">
                    <a:lumMod val="65000"/>
                    <a:lumOff val="35000"/>
                  </a:schemeClr>
                </a:solidFill>
                <a:highlight>
                  <a:srgbClr val="FFFF00"/>
                </a:highlight>
                <a:latin typeface="JKRGNR+Arial-BoldMT"/>
              </a:rPr>
              <a:t>Vollzugsfolgenbeseitigungsanspruch</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vgl. </a:t>
            </a:r>
            <a:r>
              <a:rPr lang="de-DE" sz="2400" b="1" dirty="0">
                <a:solidFill>
                  <a:schemeClr val="tx1">
                    <a:lumMod val="65000"/>
                    <a:lumOff val="35000"/>
                  </a:schemeClr>
                </a:solidFill>
                <a:highlight>
                  <a:srgbClr val="FFFF00"/>
                </a:highlight>
                <a:latin typeface="JKRGNR+Arial-BoldMT"/>
              </a:rPr>
              <a:t>§ 113 I S. 2 VwGO </a:t>
            </a:r>
            <a:r>
              <a:rPr lang="de-DE" sz="2400" b="1" dirty="0">
                <a:solidFill>
                  <a:schemeClr val="tx1">
                    <a:lumMod val="65000"/>
                    <a:lumOff val="35000"/>
                  </a:schemeClr>
                </a:solidFill>
                <a:latin typeface="JKRGNR+Arial-BoldMT"/>
              </a:rPr>
              <a:t>im Hauptsacheverfahren</a:t>
            </a:r>
            <a:r>
              <a:rPr lang="de-DE" sz="2400" dirty="0">
                <a:solidFill>
                  <a:schemeClr val="tx1">
                    <a:lumMod val="65000"/>
                    <a:lumOff val="35000"/>
                  </a:schemeClr>
                </a:solidFill>
                <a:latin typeface="JKRGNR+Arial-BoldMT"/>
              </a:rPr>
              <a:t>: </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	„Ist der </a:t>
            </a:r>
            <a:r>
              <a:rPr lang="de-DE" sz="2400" b="1" i="1" dirty="0">
                <a:solidFill>
                  <a:schemeClr val="tx1">
                    <a:lumMod val="65000"/>
                    <a:lumOff val="35000"/>
                  </a:schemeClr>
                </a:solidFill>
                <a:latin typeface="JKRGNR+Arial-BoldMT"/>
              </a:rPr>
              <a:t>Verwaltungsakt schon vollzogen</a:t>
            </a:r>
            <a:r>
              <a:rPr lang="de-DE" sz="2400" i="1" dirty="0">
                <a:solidFill>
                  <a:schemeClr val="tx1">
                    <a:lumMod val="65000"/>
                    <a:lumOff val="35000"/>
                  </a:schemeClr>
                </a:solidFill>
                <a:latin typeface="JKRGNR+Arial-BoldMT"/>
              </a:rPr>
              <a:t>, so kann das Gericht 	</a:t>
            </a:r>
            <a:r>
              <a:rPr lang="de-DE" sz="2400" b="1" i="1" dirty="0">
                <a:solidFill>
                  <a:schemeClr val="tx1">
                    <a:lumMod val="65000"/>
                    <a:lumOff val="35000"/>
                  </a:schemeClr>
                </a:solidFill>
                <a:latin typeface="JKRGNR+Arial-BoldMT"/>
              </a:rPr>
              <a:t>auf Antrag </a:t>
            </a:r>
            <a:r>
              <a:rPr lang="de-DE" sz="2400" i="1" dirty="0">
                <a:solidFill>
                  <a:schemeClr val="tx1">
                    <a:lumMod val="65000"/>
                    <a:lumOff val="35000"/>
                  </a:schemeClr>
                </a:solidFill>
                <a:latin typeface="JKRGNR+Arial-BoldMT"/>
              </a:rPr>
              <a:t>auch aussprechen, dass und wie die 	Verwaltungsbehörde die </a:t>
            </a:r>
            <a:r>
              <a:rPr lang="de-DE" sz="2400" b="1" i="1" dirty="0">
                <a:solidFill>
                  <a:schemeClr val="tx1">
                    <a:lumMod val="65000"/>
                    <a:lumOff val="35000"/>
                  </a:schemeClr>
                </a:solidFill>
                <a:latin typeface="JKRGNR+Arial-BoldMT"/>
              </a:rPr>
              <a:t>Vollziehung rückgängig zu machen</a:t>
            </a:r>
            <a:r>
              <a:rPr lang="de-DE" sz="2400" i="1" dirty="0">
                <a:solidFill>
                  <a:schemeClr val="tx1">
                    <a:lumMod val="65000"/>
                    <a:lumOff val="35000"/>
                  </a:schemeClr>
                </a:solidFill>
                <a:latin typeface="JKRGNR+Arial-BoldMT"/>
              </a:rPr>
              <a:t> 	hat.“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Sowie </a:t>
            </a:r>
            <a:r>
              <a:rPr lang="de-DE" sz="2400" b="1" dirty="0">
                <a:solidFill>
                  <a:schemeClr val="tx1">
                    <a:lumMod val="65000"/>
                    <a:lumOff val="35000"/>
                  </a:schemeClr>
                </a:solidFill>
                <a:highlight>
                  <a:srgbClr val="FFFF00"/>
                </a:highlight>
                <a:latin typeface="JKRGNR+Arial-BoldMT"/>
              </a:rPr>
              <a:t>§ 80 V S. 3 VwGO </a:t>
            </a:r>
            <a:r>
              <a:rPr lang="de-DE" sz="2400" dirty="0">
                <a:solidFill>
                  <a:schemeClr val="tx1">
                    <a:lumMod val="65000"/>
                    <a:lumOff val="35000"/>
                  </a:schemeClr>
                </a:solidFill>
                <a:latin typeface="JKRGNR+Arial-BoldMT"/>
              </a:rPr>
              <a:t>im </a:t>
            </a:r>
            <a:r>
              <a:rPr lang="de-DE" sz="2400" b="1" dirty="0">
                <a:solidFill>
                  <a:schemeClr val="tx1">
                    <a:lumMod val="65000"/>
                    <a:lumOff val="35000"/>
                  </a:schemeClr>
                </a:solidFill>
                <a:latin typeface="JKRGNR+Arial-BoldMT"/>
              </a:rPr>
              <a:t>vorläufigen Rechtsschutzverfahren</a:t>
            </a:r>
            <a:r>
              <a:rPr lang="de-DE" sz="2400" dirty="0">
                <a:solidFill>
                  <a:schemeClr val="tx1">
                    <a:lumMod val="65000"/>
                    <a:lumOff val="35000"/>
                  </a:schemeClr>
                </a:solidFill>
                <a:latin typeface="JKRGNR+Arial-BoldMT"/>
              </a:rPr>
              <a:t>: </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	„Ist der Verwaltungsakt im Zeitpunkt der Entscheidung schon 	vollzogen, so kann das Gericht die </a:t>
            </a:r>
            <a:r>
              <a:rPr lang="de-DE" sz="2400" b="1" i="1" dirty="0">
                <a:solidFill>
                  <a:schemeClr val="tx1">
                    <a:lumMod val="65000"/>
                    <a:lumOff val="35000"/>
                  </a:schemeClr>
                </a:solidFill>
                <a:latin typeface="JKRGNR+Arial-BoldMT"/>
              </a:rPr>
              <a:t>Aufhebung der Vollziehung 	anordnen.“</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9. Woche</a:t>
            </a:r>
          </a:p>
        </p:txBody>
      </p:sp>
    </p:spTree>
    <p:extLst>
      <p:ext uri="{BB962C8B-B14F-4D97-AF65-F5344CB8AC3E}">
        <p14:creationId xmlns:p14="http://schemas.microsoft.com/office/powerpoint/2010/main" val="33280051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08111"/>
            <a:ext cx="8928992" cy="490903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Folgenbeseitigungsanspruch</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I. Anspruchsgrundlage</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Um ein Tätigwerden des Hoheitsträgers verlangen zu können, stets erforderlich: </a:t>
            </a:r>
            <a:r>
              <a:rPr lang="de-DE" sz="2400" b="1" dirty="0">
                <a:solidFill>
                  <a:schemeClr val="tx1">
                    <a:lumMod val="65000"/>
                    <a:lumOff val="35000"/>
                  </a:schemeClr>
                </a:solidFill>
                <a:latin typeface="JKRGNR+Arial-BoldMT"/>
              </a:rPr>
              <a:t>Anspruchsgrundlage</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Sehr umstritten</a:t>
            </a:r>
            <a:r>
              <a:rPr lang="de-DE" sz="2400" dirty="0">
                <a:solidFill>
                  <a:schemeClr val="tx1">
                    <a:lumMod val="65000"/>
                    <a:lumOff val="35000"/>
                  </a:schemeClr>
                </a:solidFill>
                <a:latin typeface="JKRGNR+Arial-BoldMT"/>
              </a:rPr>
              <a:t>: Herleitung der Anspruchsgrundlage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 keinem Fall (!) die Anspruchsgrundlage darstellend: § 113 I 2 VwGO</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113 I 2 VwGO setzt </a:t>
            </a:r>
            <a:r>
              <a:rPr lang="de-DE" sz="2400" b="1" dirty="0">
                <a:solidFill>
                  <a:schemeClr val="tx1">
                    <a:lumMod val="65000"/>
                    <a:lumOff val="35000"/>
                  </a:schemeClr>
                </a:solidFill>
                <a:latin typeface="JKRGNR+Arial-BoldMT"/>
              </a:rPr>
              <a:t>die Existenz des Anspruchs voraus</a:t>
            </a:r>
            <a:r>
              <a:rPr lang="de-DE" sz="2400" dirty="0">
                <a:solidFill>
                  <a:schemeClr val="tx1">
                    <a:lumMod val="65000"/>
                    <a:lumOff val="35000"/>
                  </a:schemeClr>
                </a:solidFill>
                <a:latin typeface="JKRGNR+Arial-BoldMT"/>
              </a:rPr>
              <a:t>, begründet diesen allerdings nicht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Zudem bedenken: Bundesgesetzgeber steht die </a:t>
            </a:r>
            <a:r>
              <a:rPr lang="de-DE" sz="2400" b="1" dirty="0">
                <a:solidFill>
                  <a:schemeClr val="tx1">
                    <a:lumMod val="65000"/>
                    <a:lumOff val="35000"/>
                  </a:schemeClr>
                </a:solidFill>
                <a:latin typeface="JKRGNR+Arial-BoldMT"/>
              </a:rPr>
              <a:t>Gesetzgebungskompetenz</a:t>
            </a:r>
            <a:r>
              <a:rPr lang="de-DE" sz="2400" dirty="0">
                <a:solidFill>
                  <a:schemeClr val="tx1">
                    <a:lumMod val="65000"/>
                    <a:lumOff val="35000"/>
                  </a:schemeClr>
                </a:solidFill>
                <a:latin typeface="JKRGNR+Arial-BoldMT"/>
              </a:rPr>
              <a:t> zur Regelung eines materiellen Anspruchs nicht zu (lediglich: Prozessrecht, Art. 74 I Nr. 1 GG)</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9. Woche</a:t>
            </a:r>
          </a:p>
        </p:txBody>
      </p:sp>
    </p:spTree>
    <p:extLst>
      <p:ext uri="{BB962C8B-B14F-4D97-AF65-F5344CB8AC3E}">
        <p14:creationId xmlns:p14="http://schemas.microsoft.com/office/powerpoint/2010/main" val="16236377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 calcmode="lin" valueType="num">
                                      <p:cBhvr additive="base">
                                        <p:cTn id="3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
                                            <p:txEl>
                                              <p:pRg st="6" end="6"/>
                                            </p:txEl>
                                          </p:spTgt>
                                        </p:tgtEl>
                                        <p:attrNameLst>
                                          <p:attrName>style.visibility</p:attrName>
                                        </p:attrNameLst>
                                      </p:cBhvr>
                                      <p:to>
                                        <p:strVal val="visible"/>
                                      </p:to>
                                    </p:set>
                                    <p:anim calcmode="lin" valueType="num">
                                      <p:cBhvr additive="base">
                                        <p:cTn id="4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484784"/>
            <a:ext cx="8928992" cy="558358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Zur Begründung eines </a:t>
            </a:r>
            <a:r>
              <a:rPr lang="de-DE" sz="2400" b="1" dirty="0">
                <a:solidFill>
                  <a:schemeClr val="tx1">
                    <a:lumMod val="65000"/>
                    <a:lumOff val="35000"/>
                  </a:schemeClr>
                </a:solidFill>
                <a:latin typeface="JKRGNR+Arial-BoldMT"/>
              </a:rPr>
              <a:t>Folgenbeseitigungsanspruchs</a:t>
            </a:r>
            <a:r>
              <a:rPr lang="de-DE" sz="2400" dirty="0">
                <a:solidFill>
                  <a:schemeClr val="tx1">
                    <a:lumMod val="65000"/>
                    <a:lumOff val="35000"/>
                  </a:schemeClr>
                </a:solidFill>
                <a:latin typeface="JKRGNR+Arial-BoldMT"/>
              </a:rPr>
              <a:t> in Betracht kommend: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Nachwirkung der Grundrechte in ihrer Funktion als Abwehrrechte</a:t>
            </a:r>
            <a:r>
              <a:rPr lang="de-DE" sz="2400" dirty="0">
                <a:solidFill>
                  <a:schemeClr val="tx1">
                    <a:lumMod val="65000"/>
                    <a:lumOff val="35000"/>
                  </a:schemeClr>
                </a:solidFill>
                <a:latin typeface="JKRGNR+Arial-BoldMT"/>
              </a:rPr>
              <a:t> gegen staatlicherseits begangenes Unrecht </a:t>
            </a:r>
            <a:r>
              <a:rPr lang="de-DE" sz="2400" dirty="0" err="1">
                <a:solidFill>
                  <a:schemeClr val="tx1">
                    <a:lumMod val="65000"/>
                    <a:lumOff val="35000"/>
                  </a:schemeClr>
                </a:solidFill>
                <a:latin typeface="JKRGNR+Arial-BoldMT"/>
              </a:rPr>
              <a:t>iVm</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Rechtsstaatsprinzip (Art. 20 III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Gleichfalls zu erwägen: </a:t>
            </a:r>
            <a:r>
              <a:rPr lang="de-DE" sz="2400" b="1" dirty="0">
                <a:solidFill>
                  <a:schemeClr val="tx1">
                    <a:lumMod val="65000"/>
                    <a:lumOff val="35000"/>
                  </a:schemeClr>
                </a:solidFill>
                <a:latin typeface="JKRGNR+Arial-BoldMT"/>
              </a:rPr>
              <a:t>Analogie zu § 1004 I 1 BGB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Schließlich diskutabel: </a:t>
            </a:r>
            <a:r>
              <a:rPr lang="de-DE" sz="2400" b="1" dirty="0">
                <a:solidFill>
                  <a:schemeClr val="tx1">
                    <a:lumMod val="65000"/>
                    <a:lumOff val="35000"/>
                  </a:schemeClr>
                </a:solidFill>
                <a:latin typeface="JKRGNR+Arial-BoldMT"/>
              </a:rPr>
              <a:t>Grundsatz der Gesetzmäßigkeit der Verwaltung </a:t>
            </a:r>
            <a:r>
              <a:rPr lang="de-DE" sz="2400" b="1" dirty="0" err="1">
                <a:solidFill>
                  <a:schemeClr val="tx1">
                    <a:lumMod val="65000"/>
                    <a:lumOff val="35000"/>
                  </a:schemeClr>
                </a:solidFill>
                <a:latin typeface="JKRGNR+Arial-BoldMT"/>
              </a:rPr>
              <a:t>iSv</a:t>
            </a:r>
            <a:r>
              <a:rPr lang="de-DE" sz="2400" b="1" dirty="0">
                <a:solidFill>
                  <a:schemeClr val="tx1">
                    <a:lumMod val="65000"/>
                    <a:lumOff val="35000"/>
                  </a:schemeClr>
                </a:solidFill>
                <a:latin typeface="JKRGNR+Arial-BoldMT"/>
              </a:rPr>
              <a:t>. Art. 20 III GG</a:t>
            </a: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BVerwG </a:t>
            </a:r>
            <a:r>
              <a:rPr lang="de-DE" sz="2400" b="1" dirty="0" err="1">
                <a:solidFill>
                  <a:schemeClr val="tx1">
                    <a:lumMod val="65000"/>
                    <a:lumOff val="35000"/>
                  </a:schemeClr>
                </a:solidFill>
                <a:latin typeface="JKRGNR+Arial-BoldMT"/>
              </a:rPr>
              <a:t>NVwZ</a:t>
            </a:r>
            <a:r>
              <a:rPr lang="de-DE" sz="2400" b="1" dirty="0">
                <a:solidFill>
                  <a:schemeClr val="tx1">
                    <a:lumMod val="65000"/>
                    <a:lumOff val="35000"/>
                  </a:schemeClr>
                </a:solidFill>
                <a:latin typeface="JKRGNR+Arial-BoldMT"/>
              </a:rPr>
              <a:t> 1994, 275</a:t>
            </a:r>
            <a:r>
              <a:rPr lang="de-DE" sz="2400" dirty="0">
                <a:solidFill>
                  <a:schemeClr val="tx1">
                    <a:lumMod val="65000"/>
                    <a:lumOff val="35000"/>
                  </a:schemeClr>
                </a:solidFill>
                <a:latin typeface="JKRGNR+Arial-BoldMT"/>
              </a:rPr>
              <a:t>: </a:t>
            </a:r>
            <a:r>
              <a:rPr lang="de-DE" sz="2400" i="1" dirty="0">
                <a:solidFill>
                  <a:schemeClr val="tx1">
                    <a:lumMod val="65000"/>
                    <a:lumOff val="35000"/>
                  </a:schemeClr>
                </a:solidFill>
                <a:latin typeface="JKRGNR+Arial-BoldMT"/>
              </a:rPr>
              <a:t>„Es unterliegt keinen ernsthaften Zweifeln, </a:t>
            </a:r>
            <a:r>
              <a:rPr lang="de-DE" sz="2400" i="1" dirty="0" err="1">
                <a:solidFill>
                  <a:schemeClr val="tx1">
                    <a:lumMod val="65000"/>
                    <a:lumOff val="35000"/>
                  </a:schemeClr>
                </a:solidFill>
                <a:latin typeface="JKRGNR+Arial-BoldMT"/>
              </a:rPr>
              <a:t>daß</a:t>
            </a:r>
            <a:r>
              <a:rPr lang="de-DE" sz="2400" i="1" dirty="0">
                <a:solidFill>
                  <a:schemeClr val="tx1">
                    <a:lumMod val="65000"/>
                    <a:lumOff val="35000"/>
                  </a:schemeClr>
                </a:solidFill>
                <a:latin typeface="JKRGNR+Arial-BoldMT"/>
              </a:rPr>
              <a:t> Grundsätze des materiellen Rechtsstaates, zu denen auch die Grundrechte gehören, bei rechtswidrigem Handeln eine Sanktion verlangen, die sich nicht nur in der Zahlung einer Entschädigung erschöpfen kann. Das alles bedarf hier keiner weiteren Vertiefung.“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9. Woche</a:t>
            </a:r>
          </a:p>
        </p:txBody>
      </p:sp>
    </p:spTree>
    <p:extLst>
      <p:ext uri="{BB962C8B-B14F-4D97-AF65-F5344CB8AC3E}">
        <p14:creationId xmlns:p14="http://schemas.microsoft.com/office/powerpoint/2010/main" val="39050951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08111"/>
            <a:ext cx="8928992" cy="510139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II. Anspruchsvoraussetzungen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 prüfen: Hoheitlicher Eingriff in ein subjektives öffentliches Recht (in der Vergangenheit) und Andauern rechtswidriger und zurechenbarer Folgen (in der Gegenwart)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Hoheitlicher Eingriff in ein subjektives öffentliches Recht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Denkbare Eingriffsformen: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Verwaltungsakt (dann häufig Vollzugs-FBA, § 113 I 2 VwGO)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Schlichtes Verwaltungshandeln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Als </a:t>
            </a:r>
            <a:r>
              <a:rPr lang="de-DE" sz="2400" b="1" dirty="0">
                <a:solidFill>
                  <a:schemeClr val="tx1">
                    <a:lumMod val="65000"/>
                    <a:lumOff val="35000"/>
                  </a:schemeClr>
                </a:solidFill>
                <a:latin typeface="JKRGNR+Arial-BoldMT"/>
              </a:rPr>
              <a:t>subjektive öffentlich Rechte in Betracht kommend</a:t>
            </a:r>
            <a:r>
              <a:rPr lang="de-DE" sz="2400" dirty="0">
                <a:solidFill>
                  <a:schemeClr val="tx1">
                    <a:lumMod val="65000"/>
                    <a:lumOff val="35000"/>
                  </a:schemeClr>
                </a:solidFill>
                <a:latin typeface="JKRGNR+Arial-BoldMT"/>
              </a:rPr>
              <a: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einfachgesetzliche Rechtspositionen und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Grundrechte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9. Woche</a:t>
            </a:r>
          </a:p>
        </p:txBody>
      </p:sp>
    </p:spTree>
    <p:extLst>
      <p:ext uri="{BB962C8B-B14F-4D97-AF65-F5344CB8AC3E}">
        <p14:creationId xmlns:p14="http://schemas.microsoft.com/office/powerpoint/2010/main" val="2808542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anim calcmode="lin" valueType="num">
                                      <p:cBhvr additive="base">
                                        <p:cTn id="3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
                                            <p:txEl>
                                              <p:pRg st="7" end="7"/>
                                            </p:txEl>
                                          </p:spTgt>
                                        </p:tgtEl>
                                        <p:attrNameLst>
                                          <p:attrName>style.visibility</p:attrName>
                                        </p:attrNameLst>
                                      </p:cBhvr>
                                      <p:to>
                                        <p:strVal val="visible"/>
                                      </p:to>
                                    </p:set>
                                    <p:anim calcmode="lin" valueType="num">
                                      <p:cBhvr additive="base">
                                        <p:cTn id="3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7" end="7"/>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
                                            <p:txEl>
                                              <p:pRg st="9" end="9"/>
                                            </p:txEl>
                                          </p:spTgt>
                                        </p:tgtEl>
                                        <p:attrNameLst>
                                          <p:attrName>style.visibility</p:attrName>
                                        </p:attrNameLst>
                                      </p:cBhvr>
                                      <p:to>
                                        <p:strVal val="visible"/>
                                      </p:to>
                                    </p:set>
                                    <p:anim calcmode="lin" valueType="num">
                                      <p:cBhvr additive="base">
                                        <p:cTn id="47"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321415"/>
            <a:ext cx="8928992" cy="417037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Andauern rechtswidriger und zurechenbarer Folgen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Rechtswidrigkeit (-), </a:t>
            </a:r>
            <a:r>
              <a:rPr lang="de-DE" sz="2400" dirty="0">
                <a:solidFill>
                  <a:schemeClr val="tx1">
                    <a:lumMod val="65000"/>
                    <a:lumOff val="35000"/>
                  </a:schemeClr>
                </a:solidFill>
                <a:latin typeface="JKRGNR+Arial-BoldMT"/>
              </a:rPr>
              <a:t>wenn der Betroffene </a:t>
            </a:r>
            <a:r>
              <a:rPr lang="de-DE" sz="2400" b="1" dirty="0">
                <a:solidFill>
                  <a:schemeClr val="tx1">
                    <a:lumMod val="65000"/>
                    <a:lumOff val="35000"/>
                  </a:schemeClr>
                </a:solidFill>
                <a:latin typeface="JKRGNR+Arial-BoldMT"/>
              </a:rPr>
              <a:t>zur Duldung </a:t>
            </a:r>
            <a:r>
              <a:rPr lang="de-DE" sz="2400" dirty="0">
                <a:solidFill>
                  <a:schemeClr val="tx1">
                    <a:lumMod val="65000"/>
                    <a:lumOff val="35000"/>
                  </a:schemeClr>
                </a:solidFill>
                <a:latin typeface="JKRGNR+Arial-BoldMT"/>
              </a:rPr>
              <a:t>des geschaffenen Zustandes </a:t>
            </a:r>
            <a:r>
              <a:rPr lang="de-DE" sz="2400" b="1" dirty="0">
                <a:solidFill>
                  <a:schemeClr val="tx1">
                    <a:lumMod val="65000"/>
                    <a:lumOff val="35000"/>
                  </a:schemeClr>
                </a:solidFill>
                <a:latin typeface="JKRGNR+Arial-BoldMT"/>
              </a:rPr>
              <a:t>verpflichtet</a:t>
            </a:r>
            <a:r>
              <a:rPr lang="de-DE" sz="2400" dirty="0">
                <a:solidFill>
                  <a:schemeClr val="tx1">
                    <a:lumMod val="65000"/>
                    <a:lumOff val="35000"/>
                  </a:schemeClr>
                </a:solidFill>
                <a:latin typeface="JKRGNR+Arial-BoldMT"/>
              </a:rPr>
              <a:t> ist (Rechtsgedanke §§ 906 I, 1004 II BGB)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Grundlage von Duldungspflichten: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Bestandskräftige Verwaltungsakte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 allerdings genau zu prüfen: Reichweite der Legitimationswirkung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Ggf. vorher: Anfechtungsklage (§§ 113 I 2 VwGO)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Rechtsordnung</a:t>
            </a:r>
            <a:r>
              <a:rPr lang="de-DE" sz="2400" dirty="0">
                <a:solidFill>
                  <a:schemeClr val="tx1">
                    <a:lumMod val="65000"/>
                    <a:lumOff val="35000"/>
                  </a:schemeClr>
                </a:solidFill>
                <a:latin typeface="JKRGNR+Arial-BoldMT"/>
              </a:rPr>
              <a:t> (BImSchG…)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9. Woche</a:t>
            </a:r>
          </a:p>
        </p:txBody>
      </p:sp>
    </p:spTree>
    <p:extLst>
      <p:ext uri="{BB962C8B-B14F-4D97-AF65-F5344CB8AC3E}">
        <p14:creationId xmlns:p14="http://schemas.microsoft.com/office/powerpoint/2010/main" val="19348612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08111"/>
            <a:ext cx="8928992" cy="4234493"/>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Von besonderer Bedeutung</a:t>
            </a:r>
            <a:r>
              <a:rPr lang="de-DE" sz="2400" dirty="0">
                <a:solidFill>
                  <a:schemeClr val="tx1">
                    <a:lumMod val="65000"/>
                    <a:lumOff val="35000"/>
                  </a:schemeClr>
                </a:solidFill>
                <a:latin typeface="JKRGNR+Arial-BoldMT"/>
              </a:rPr>
              <a:t>: </a:t>
            </a:r>
            <a:r>
              <a:rPr lang="de-DE" sz="2400" b="1" u="sng" dirty="0">
                <a:solidFill>
                  <a:schemeClr val="tx1">
                    <a:lumMod val="65000"/>
                    <a:lumOff val="35000"/>
                  </a:schemeClr>
                </a:solidFill>
                <a:latin typeface="JKRGNR+Arial-BoldMT"/>
              </a:rPr>
              <a:t>Zurechenbarkeit</a:t>
            </a:r>
            <a:r>
              <a:rPr lang="de-DE" sz="2400" dirty="0">
                <a:solidFill>
                  <a:schemeClr val="tx1">
                    <a:lumMod val="65000"/>
                    <a:lumOff val="35000"/>
                  </a:schemeClr>
                </a:solidFill>
                <a:latin typeface="JKRGNR+Arial-BoldMT"/>
              </a:rPr>
              <a:t> der rechtswidrigen Folgen zum Hoheitsträger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Für </a:t>
            </a:r>
            <a:r>
              <a:rPr lang="de-DE" sz="2400" b="1" dirty="0">
                <a:solidFill>
                  <a:schemeClr val="tx1">
                    <a:lumMod val="65000"/>
                    <a:lumOff val="35000"/>
                  </a:schemeClr>
                </a:solidFill>
                <a:latin typeface="JKRGNR+Arial-BoldMT"/>
              </a:rPr>
              <a:t>Zurechenbarkeit</a:t>
            </a:r>
            <a:r>
              <a:rPr lang="de-DE" sz="2400" dirty="0">
                <a:solidFill>
                  <a:schemeClr val="tx1">
                    <a:lumMod val="65000"/>
                    <a:lumOff val="35000"/>
                  </a:schemeClr>
                </a:solidFill>
                <a:latin typeface="JKRGNR+Arial-BoldMT"/>
              </a:rPr>
              <a:t> stets erforderlich: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Kausalität </a:t>
            </a:r>
            <a:r>
              <a:rPr lang="de-DE" sz="2400" dirty="0">
                <a:solidFill>
                  <a:schemeClr val="tx1">
                    <a:lumMod val="65000"/>
                    <a:lumOff val="35000"/>
                  </a:schemeClr>
                </a:solidFill>
                <a:latin typeface="JKRGNR+Arial-BoldMT"/>
              </a:rPr>
              <a:t>(Reales Element) und</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objektive Zurechnung</a:t>
            </a:r>
            <a:r>
              <a:rPr lang="de-DE" sz="2400" dirty="0">
                <a:solidFill>
                  <a:schemeClr val="tx1">
                    <a:lumMod val="65000"/>
                    <a:lumOff val="35000"/>
                  </a:schemeClr>
                </a:solidFill>
                <a:latin typeface="JKRGNR+Arial-BoldMT"/>
              </a:rPr>
              <a:t> (Rechtliches Element)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Zurechenbarkeit (-) bei „eigenverantwortlichem“ Dazwischentreten des Betroffenen oder Dritter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Bsp.: Zweckwidrige Nutzung eines öffentlichen Badesees </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9. Woche</a:t>
            </a:r>
          </a:p>
        </p:txBody>
      </p:sp>
    </p:spTree>
    <p:extLst>
      <p:ext uri="{BB962C8B-B14F-4D97-AF65-F5344CB8AC3E}">
        <p14:creationId xmlns:p14="http://schemas.microsoft.com/office/powerpoint/2010/main" val="32050325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08111"/>
            <a:ext cx="8928992" cy="428322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i="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vgl. hierzu OVG Berlin, </a:t>
            </a:r>
            <a:r>
              <a:rPr lang="de-DE" sz="2400" b="1" dirty="0" err="1">
                <a:solidFill>
                  <a:schemeClr val="tx1">
                    <a:lumMod val="65000"/>
                    <a:lumOff val="35000"/>
                  </a:schemeClr>
                </a:solidFill>
                <a:latin typeface="JKRGNR+Arial-BoldMT"/>
              </a:rPr>
              <a:t>NVwZ</a:t>
            </a:r>
            <a:r>
              <a:rPr lang="de-DE" sz="2400" b="1" dirty="0">
                <a:solidFill>
                  <a:schemeClr val="tx1">
                    <a:lumMod val="65000"/>
                    <a:lumOff val="35000"/>
                  </a:schemeClr>
                </a:solidFill>
                <a:latin typeface="JKRGNR+Arial-BoldMT"/>
              </a:rPr>
              <a:t>-RR 1988, 16: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Durch die bestimmungsgemäße Nutzung des Waldes als Erholungsfläche (vgl. § 5 </a:t>
            </a:r>
            <a:r>
              <a:rPr lang="de-DE" sz="2400" i="1" dirty="0" err="1">
                <a:solidFill>
                  <a:schemeClr val="tx1">
                    <a:lumMod val="65000"/>
                    <a:lumOff val="35000"/>
                  </a:schemeClr>
                </a:solidFill>
                <a:latin typeface="JKRGNR+Arial-BoldMT"/>
              </a:rPr>
              <a:t>BerlWaldG</a:t>
            </a:r>
            <a:r>
              <a:rPr lang="de-DE" sz="2400" i="1" dirty="0">
                <a:solidFill>
                  <a:schemeClr val="tx1">
                    <a:lumMod val="65000"/>
                    <a:lumOff val="35000"/>
                  </a:schemeClr>
                </a:solidFill>
                <a:latin typeface="JKRGNR+Arial-BoldMT"/>
              </a:rPr>
              <a:t>) adäquat verursacht sind nur solche Störungen, die </a:t>
            </a:r>
            <a:r>
              <a:rPr lang="de-DE" sz="2400" b="1" i="1" dirty="0">
                <a:solidFill>
                  <a:schemeClr val="tx1">
                    <a:lumMod val="65000"/>
                    <a:lumOff val="35000"/>
                  </a:schemeClr>
                </a:solidFill>
                <a:latin typeface="JKRGNR+Arial-BoldMT"/>
              </a:rPr>
              <a:t>regelmäßig durch den bestimmungsgemäßen Gebrauch hervorgerufen</a:t>
            </a:r>
            <a:r>
              <a:rPr lang="de-DE" sz="2400" i="1" dirty="0">
                <a:solidFill>
                  <a:schemeClr val="tx1">
                    <a:lumMod val="65000"/>
                    <a:lumOff val="35000"/>
                  </a:schemeClr>
                </a:solidFill>
                <a:latin typeface="JKRGNR+Arial-BoldMT"/>
              </a:rPr>
              <a:t> werden. Die Nutzung des Waldes und der Badestelle zu Erholungszwecken bedingt jedoch keine </a:t>
            </a:r>
            <a:r>
              <a:rPr lang="de-DE" sz="2400" i="1" dirty="0" err="1">
                <a:solidFill>
                  <a:schemeClr val="tx1">
                    <a:lumMod val="65000"/>
                    <a:lumOff val="35000"/>
                  </a:schemeClr>
                </a:solidFill>
                <a:latin typeface="JKRGNR+Arial-BoldMT"/>
              </a:rPr>
              <a:t>Motorrad”rennen</a:t>
            </a:r>
            <a:r>
              <a:rPr lang="de-DE" sz="2400" i="1" dirty="0">
                <a:solidFill>
                  <a:schemeClr val="tx1">
                    <a:lumMod val="65000"/>
                    <a:lumOff val="35000"/>
                  </a:schemeClr>
                </a:solidFill>
                <a:latin typeface="JKRGNR+Arial-BoldMT"/>
              </a:rPr>
              <a:t>” oder lärmende Betrunkene in der Wohnsiedlung. </a:t>
            </a:r>
            <a:r>
              <a:rPr lang="de-DE" sz="2400" i="1" dirty="0">
                <a:solidFill>
                  <a:schemeClr val="tx1">
                    <a:lumMod val="65000"/>
                    <a:lumOff val="35000"/>
                  </a:schemeClr>
                </a:solidFill>
                <a:highlight>
                  <a:srgbClr val="FFFF00"/>
                </a:highlight>
                <a:latin typeface="JKRGNR+Arial-BoldMT"/>
              </a:rPr>
              <a:t>Diese </a:t>
            </a:r>
            <a:r>
              <a:rPr lang="de-DE" sz="2400" b="1" i="1" dirty="0">
                <a:solidFill>
                  <a:schemeClr val="tx1">
                    <a:lumMod val="65000"/>
                    <a:lumOff val="35000"/>
                  </a:schemeClr>
                </a:solidFill>
                <a:highlight>
                  <a:srgbClr val="FFFF00"/>
                </a:highlight>
                <a:latin typeface="JKRGNR+Arial-BoldMT"/>
              </a:rPr>
              <a:t>Beeinträchtigungen sind bei einem starken Besucherverkehr zwar naheliegend, beruhen jedoch allein auf dem rücksichtslosen Verhalten der unmittelbar Handelnden</a:t>
            </a:r>
            <a:r>
              <a:rPr lang="de-DE" sz="2400" i="1" dirty="0">
                <a:solidFill>
                  <a:schemeClr val="tx1">
                    <a:lumMod val="65000"/>
                    <a:lumOff val="35000"/>
                  </a:schemeClr>
                </a:solidFill>
                <a:highlight>
                  <a:srgbClr val="FFFF00"/>
                </a:highlight>
                <a:latin typeface="JKRGNR+Arial-BoldMT"/>
              </a:rPr>
              <a: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9. Woche</a:t>
            </a:r>
          </a:p>
        </p:txBody>
      </p:sp>
    </p:spTree>
    <p:extLst>
      <p:ext uri="{BB962C8B-B14F-4D97-AF65-F5344CB8AC3E}">
        <p14:creationId xmlns:p14="http://schemas.microsoft.com/office/powerpoint/2010/main" val="19100689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anim calcmode="lin" valueType="num">
                                      <p:cBhvr additive="base">
                                        <p:cTn id="11"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08111"/>
            <a:ext cx="8928992" cy="521424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III. Anspruchsinhalt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Anspruchsinhalt: </a:t>
            </a:r>
            <a:r>
              <a:rPr lang="de-DE" sz="2400" b="1" dirty="0">
                <a:solidFill>
                  <a:schemeClr val="tx1">
                    <a:lumMod val="65000"/>
                    <a:lumOff val="35000"/>
                  </a:schemeClr>
                </a:solidFill>
                <a:latin typeface="JKRGNR+Arial-BoldMT"/>
              </a:rPr>
              <a:t>Wiederherstellung des ursprünglichen Zustandes </a:t>
            </a:r>
            <a:r>
              <a:rPr lang="de-DE" sz="2400" dirty="0">
                <a:solidFill>
                  <a:schemeClr val="tx1">
                    <a:lumMod val="65000"/>
                    <a:lumOff val="35000"/>
                  </a:schemeClr>
                </a:solidFill>
                <a:latin typeface="JKRGNR+Arial-BoldMT"/>
              </a:rPr>
              <a:t>durch Beseitigung der rechtswidrigen Folgen des Verwaltungshandelns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Grenze</a:t>
            </a:r>
            <a:r>
              <a:rPr lang="de-DE" sz="2400" dirty="0">
                <a:solidFill>
                  <a:schemeClr val="tx1">
                    <a:lumMod val="65000"/>
                    <a:lumOff val="35000"/>
                  </a:schemeClr>
                </a:solidFill>
                <a:latin typeface="JKRGNR+Arial-BoldMT"/>
              </a:rPr>
              <a:t>: Rechtliche oder tatsächliche Unmöglichkeit der Wiederherstellung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Für </a:t>
            </a:r>
            <a:r>
              <a:rPr lang="de-DE" sz="2400" b="1" dirty="0">
                <a:solidFill>
                  <a:schemeClr val="tx1">
                    <a:lumMod val="65000"/>
                    <a:lumOff val="35000"/>
                  </a:schemeClr>
                </a:solidFill>
                <a:highlight>
                  <a:srgbClr val="FFFF00"/>
                </a:highlight>
                <a:latin typeface="JKRGNR+Arial-BoldMT"/>
              </a:rPr>
              <a:t>Vollzugsfolgenbeseitigungsanspruch</a:t>
            </a:r>
            <a:r>
              <a:rPr lang="de-DE" sz="2400" dirty="0">
                <a:solidFill>
                  <a:schemeClr val="tx1">
                    <a:lumMod val="65000"/>
                    <a:lumOff val="35000"/>
                  </a:schemeClr>
                </a:solidFill>
                <a:highlight>
                  <a:srgbClr val="FFFF00"/>
                </a:highlight>
                <a:latin typeface="JKRGNR+Arial-BoldMT"/>
              </a:rPr>
              <a:t> ausdrücklich normiert: dass „dieser Ausspruch“ nur zulässig ist, „wenn die Behörde dazu in der Lage ist“ (vgl. </a:t>
            </a:r>
            <a:r>
              <a:rPr lang="de-DE" sz="2400" b="1" dirty="0">
                <a:solidFill>
                  <a:schemeClr val="tx1">
                    <a:lumMod val="65000"/>
                    <a:lumOff val="35000"/>
                  </a:schemeClr>
                </a:solidFill>
                <a:highlight>
                  <a:srgbClr val="FFFF00"/>
                </a:highlight>
                <a:latin typeface="JKRGNR+Arial-BoldMT"/>
              </a:rPr>
              <a:t>§ 113 I 3 VwGO</a:t>
            </a:r>
            <a:r>
              <a:rPr lang="de-DE" sz="2400" dirty="0">
                <a:solidFill>
                  <a:schemeClr val="tx1">
                    <a:lumMod val="65000"/>
                    <a:lumOff val="35000"/>
                  </a:schemeClr>
                </a:solidFill>
                <a:highlight>
                  <a:srgbClr val="FFFF00"/>
                </a:highlight>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Weitere Grenze: </a:t>
            </a:r>
            <a:r>
              <a:rPr lang="de-DE" sz="2400" b="1" dirty="0">
                <a:solidFill>
                  <a:schemeClr val="tx1">
                    <a:lumMod val="65000"/>
                    <a:lumOff val="35000"/>
                  </a:schemeClr>
                </a:solidFill>
                <a:latin typeface="JKRGNR+Arial-BoldMT"/>
              </a:rPr>
              <a:t>Unzumutbarkeit der Wiederherstellung </a:t>
            </a:r>
            <a:r>
              <a:rPr lang="de-DE" sz="2400" dirty="0">
                <a:solidFill>
                  <a:schemeClr val="tx1">
                    <a:lumMod val="65000"/>
                    <a:lumOff val="35000"/>
                  </a:schemeClr>
                </a:solidFill>
                <a:latin typeface="JKRGNR+Arial-BoldMT"/>
              </a:rPr>
              <a:t>des ursprünglichen Zustandes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Dann: Folgenbeseitigungsanspruch wandelt sich in einen </a:t>
            </a:r>
            <a:r>
              <a:rPr lang="de-DE" sz="2400" b="1" dirty="0">
                <a:solidFill>
                  <a:schemeClr val="tx1">
                    <a:lumMod val="65000"/>
                    <a:lumOff val="35000"/>
                  </a:schemeClr>
                </a:solidFill>
                <a:latin typeface="JKRGNR+Arial-BoldMT"/>
              </a:rPr>
              <a:t>geldwerten Anspruch auf Entschädigung </a:t>
            </a:r>
            <a:r>
              <a:rPr lang="de-DE" sz="2400" dirty="0">
                <a:solidFill>
                  <a:schemeClr val="tx1">
                    <a:lumMod val="65000"/>
                    <a:lumOff val="35000"/>
                  </a:schemeClr>
                </a:solidFill>
                <a:latin typeface="JKRGNR+Arial-BoldMT"/>
              </a:rPr>
              <a:t>(Rechtsgedanke § 251 II 1 BGB)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9. Woche</a:t>
            </a:r>
          </a:p>
        </p:txBody>
      </p:sp>
    </p:spTree>
    <p:extLst>
      <p:ext uri="{BB962C8B-B14F-4D97-AF65-F5344CB8AC3E}">
        <p14:creationId xmlns:p14="http://schemas.microsoft.com/office/powerpoint/2010/main" val="232522480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08111"/>
            <a:ext cx="8928992" cy="354456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Zur „</a:t>
            </a:r>
            <a:r>
              <a:rPr lang="de-DE" sz="2400" b="1" dirty="0">
                <a:solidFill>
                  <a:schemeClr val="tx1">
                    <a:lumMod val="65000"/>
                    <a:lumOff val="35000"/>
                  </a:schemeClr>
                </a:solidFill>
                <a:latin typeface="JKRGNR+Arial-BoldMT"/>
              </a:rPr>
              <a:t>Unzumutbarkeit</a:t>
            </a:r>
            <a:r>
              <a:rPr lang="de-DE" sz="2400" dirty="0">
                <a:solidFill>
                  <a:schemeClr val="tx1">
                    <a:lumMod val="65000"/>
                    <a:lumOff val="35000"/>
                  </a:schemeClr>
                </a:solidFill>
                <a:latin typeface="JKRGNR+Arial-BoldMT"/>
              </a:rPr>
              <a:t>“: es sei bedenklich </a:t>
            </a:r>
            <a:r>
              <a:rPr lang="de-DE" sz="2400" i="1" dirty="0">
                <a:solidFill>
                  <a:schemeClr val="tx1">
                    <a:lumMod val="65000"/>
                    <a:lumOff val="35000"/>
                  </a:schemeClr>
                </a:solidFill>
                <a:latin typeface="JKRGNR+Arial-BoldMT"/>
              </a:rPr>
              <a:t>„durch das sehr allgemein gehaltene Kriterium der Zumutbarkeit einen an sich gegebenen Anspruch auf Beseitigung eines rechtswidrigen Zustands auszuschließen. </a:t>
            </a:r>
            <a:r>
              <a:rPr lang="de-DE" sz="2400" b="1" i="1" dirty="0">
                <a:solidFill>
                  <a:schemeClr val="tx1">
                    <a:lumMod val="65000"/>
                    <a:lumOff val="35000"/>
                  </a:schemeClr>
                </a:solidFill>
                <a:latin typeface="JKRGNR+Arial-BoldMT"/>
              </a:rPr>
              <a:t>Faktische Macht darf sich gegenüber dem Bürger nicht deshalb durchsetzen, weil sie vollzogen wurde, sondern weil sie von der Rechtsordnung legitimiert ist</a:t>
            </a:r>
            <a:r>
              <a:rPr lang="de-DE" sz="2400" i="1" dirty="0">
                <a:solidFill>
                  <a:schemeClr val="tx1">
                    <a:lumMod val="65000"/>
                    <a:lumOff val="35000"/>
                  </a:schemeClr>
                </a:solidFill>
                <a:latin typeface="JKRGNR+Arial-BoldMT"/>
              </a:rPr>
              <a:t>” </a:t>
            </a:r>
            <a:r>
              <a:rPr lang="de-DE" sz="2400" dirty="0">
                <a:solidFill>
                  <a:schemeClr val="tx1">
                    <a:lumMod val="65000"/>
                    <a:lumOff val="35000"/>
                  </a:schemeClr>
                </a:solidFill>
                <a:latin typeface="JKRGNR+Arial-BoldMT"/>
              </a:rPr>
              <a:t>(BVerwG </a:t>
            </a:r>
            <a:r>
              <a:rPr lang="de-DE" sz="2400" dirty="0" err="1">
                <a:solidFill>
                  <a:schemeClr val="tx1">
                    <a:lumMod val="65000"/>
                    <a:lumOff val="35000"/>
                  </a:schemeClr>
                </a:solidFill>
                <a:latin typeface="JKRGNR+Arial-BoldMT"/>
              </a:rPr>
              <a:t>NVwZ</a:t>
            </a:r>
            <a:r>
              <a:rPr lang="de-DE" sz="2400" dirty="0">
                <a:solidFill>
                  <a:schemeClr val="tx1">
                    <a:lumMod val="65000"/>
                    <a:lumOff val="35000"/>
                  </a:schemeClr>
                </a:solidFill>
                <a:latin typeface="JKRGNR+Arial-BoldMT"/>
              </a:rPr>
              <a:t> 1994, 275)</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beachte: </a:t>
            </a:r>
            <a:r>
              <a:rPr lang="de-DE" sz="2400" b="1" dirty="0">
                <a:solidFill>
                  <a:schemeClr val="tx1">
                    <a:lumMod val="65000"/>
                    <a:lumOff val="35000"/>
                  </a:schemeClr>
                </a:solidFill>
                <a:latin typeface="JKRGNR+Arial-BoldMT"/>
              </a:rPr>
              <a:t>Vollzug legislativen Unrechts </a:t>
            </a:r>
            <a:r>
              <a:rPr lang="de-DE" sz="2400" dirty="0">
                <a:solidFill>
                  <a:schemeClr val="tx1">
                    <a:lumMod val="65000"/>
                    <a:lumOff val="35000"/>
                  </a:schemeClr>
                </a:solidFill>
                <a:latin typeface="JKRGNR+Arial-BoldMT"/>
              </a:rPr>
              <a:t>begründet </a:t>
            </a:r>
            <a:r>
              <a:rPr lang="de-DE" sz="2400" b="1" dirty="0">
                <a:solidFill>
                  <a:schemeClr val="tx1">
                    <a:lumMod val="65000"/>
                    <a:lumOff val="35000"/>
                  </a:schemeClr>
                </a:solidFill>
                <a:latin typeface="JKRGNR+Arial-BoldMT"/>
              </a:rPr>
              <a:t>kein (!) </a:t>
            </a:r>
            <a:r>
              <a:rPr lang="de-DE" sz="2400" dirty="0">
                <a:solidFill>
                  <a:schemeClr val="tx1">
                    <a:lumMod val="65000"/>
                    <a:lumOff val="35000"/>
                  </a:schemeClr>
                </a:solidFill>
                <a:latin typeface="JKRGNR+Arial-BoldMT"/>
              </a:rPr>
              <a:t>Folgenbeseitigungsanspruch (BVerwG)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9. Woche</a:t>
            </a:r>
          </a:p>
        </p:txBody>
      </p:sp>
    </p:spTree>
    <p:extLst>
      <p:ext uri="{BB962C8B-B14F-4D97-AF65-F5344CB8AC3E}">
        <p14:creationId xmlns:p14="http://schemas.microsoft.com/office/powerpoint/2010/main" val="9161527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3995936" cy="1077218"/>
          </a:xfrm>
          <a:prstGeom prst="rect">
            <a:avLst/>
          </a:prstGeom>
          <a:noFill/>
        </p:spPr>
        <p:txBody>
          <a:bodyPr wrap="square" rtlCol="0">
            <a:spAutoFit/>
          </a:bodyPr>
          <a:lstStyle/>
          <a:p>
            <a:r>
              <a:rPr lang="de-DE" sz="3200" dirty="0">
                <a:solidFill>
                  <a:schemeClr val="bg1"/>
                </a:solidFill>
                <a:latin typeface="Frutiger LT 57 Cn" pitchFamily="34" charset="0"/>
              </a:rPr>
              <a:t>Verwaltungsrecht AT</a:t>
            </a:r>
          </a:p>
          <a:p>
            <a:r>
              <a:rPr lang="de-DE" sz="3200" dirty="0">
                <a:solidFill>
                  <a:schemeClr val="bg1"/>
                </a:solidFill>
                <a:latin typeface="Frutiger LT 57 Cn" pitchFamily="34" charset="0"/>
              </a:rPr>
              <a:t>Fall 12</a:t>
            </a:r>
          </a:p>
        </p:txBody>
      </p:sp>
    </p:spTree>
    <p:extLst>
      <p:ext uri="{BB962C8B-B14F-4D97-AF65-F5344CB8AC3E}">
        <p14:creationId xmlns:p14="http://schemas.microsoft.com/office/powerpoint/2010/main" val="9425514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97315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Sachentscheidungsvoraussetzungen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Eröffnung des Verwaltungsrechtswegs</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Vorrangig zu prüfen, aber mangels Vorliegens einer beamtenrechtlichen Streitigkeit nicht einschlägig: Aufdrängende Sonderzuweisungen der </a:t>
            </a:r>
            <a:r>
              <a:rPr lang="de-DE" sz="2400" b="1" dirty="0">
                <a:solidFill>
                  <a:schemeClr val="tx1">
                    <a:lumMod val="65000"/>
                    <a:lumOff val="35000"/>
                  </a:schemeClr>
                </a:solidFill>
                <a:latin typeface="JKRGNR+Arial-BoldMT"/>
              </a:rPr>
              <a:t>§ 126 I BBG / § 54 I BeamtStG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Damit zu prüfen: Generalklausel des </a:t>
            </a:r>
            <a:r>
              <a:rPr lang="de-DE" sz="2400" b="1" dirty="0">
                <a:solidFill>
                  <a:schemeClr val="tx1">
                    <a:lumMod val="65000"/>
                    <a:lumOff val="35000"/>
                  </a:schemeClr>
                </a:solidFill>
                <a:latin typeface="JKRGNR+Arial-BoldMT"/>
              </a:rPr>
              <a:t>§ 40 I 1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Öffentlich-rechtliche Streitigkeit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maßgeblich: Rechtsnatur des Rechtsverhältnisses, aus dem der Klageanspruch hergeleitet wird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Vorrangig die Rechtsnatur des Rechtsverhältnisses prägend: Streitentscheidende Normen (soweit vorhanden!)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12</a:t>
            </a:r>
          </a:p>
        </p:txBody>
      </p:sp>
    </p:spTree>
    <p:extLst>
      <p:ext uri="{BB962C8B-B14F-4D97-AF65-F5344CB8AC3E}">
        <p14:creationId xmlns:p14="http://schemas.microsoft.com/office/powerpoint/2010/main" val="36497451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25208"/>
            <a:ext cx="8928992" cy="503727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a:t>
            </a:r>
            <a:r>
              <a:rPr lang="de-DE" sz="2400" b="1" dirty="0">
                <a:solidFill>
                  <a:schemeClr val="tx1">
                    <a:lumMod val="65000"/>
                    <a:lumOff val="35000"/>
                  </a:schemeClr>
                </a:solidFill>
                <a:highlight>
                  <a:srgbClr val="FFFF00"/>
                </a:highlight>
                <a:latin typeface="JKRGNR+Arial-BoldMT"/>
              </a:rPr>
              <a:t>Streit</a:t>
            </a:r>
            <a:r>
              <a:rPr lang="de-DE" sz="2400" dirty="0">
                <a:solidFill>
                  <a:schemeClr val="tx1">
                    <a:lumMod val="65000"/>
                    <a:lumOff val="35000"/>
                  </a:schemeClr>
                </a:solidFill>
                <a:highlight>
                  <a:srgbClr val="FFFF00"/>
                </a:highlight>
                <a:latin typeface="JKRGNR+Arial-BoldMT"/>
              </a:rPr>
              <a:t>: besteht über die Einweisung des M in Wohnung des Klägers und ggf. dessen „Ausweisung“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Diesen Streit in rechtlicher Hinsicht entscheidend: </a:t>
            </a:r>
            <a:r>
              <a:rPr lang="de-DE" sz="2400" b="1" dirty="0">
                <a:solidFill>
                  <a:schemeClr val="tx1">
                    <a:lumMod val="65000"/>
                    <a:lumOff val="35000"/>
                  </a:schemeClr>
                </a:solidFill>
                <a:latin typeface="JKRGNR+Arial-BoldMT"/>
              </a:rPr>
              <a:t>die Vorschriften des SOG (§ 17 I ASOG oder § 38 Nr. 1 ASOG)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ASOG berechtigt und verpflichtet alleinig Hoheitsträger zum Handeln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öffentlich-rechtliche Streitigkeit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Nicht verfassungsrechtlicher Art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 Parteien streiten über einfaches Recht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Streitigkeit ist nicht verfassungsrechtlicher Art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12</a:t>
            </a:r>
          </a:p>
        </p:txBody>
      </p:sp>
    </p:spTree>
    <p:extLst>
      <p:ext uri="{BB962C8B-B14F-4D97-AF65-F5344CB8AC3E}">
        <p14:creationId xmlns:p14="http://schemas.microsoft.com/office/powerpoint/2010/main" val="29562909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 calcmode="lin" valueType="num">
                                      <p:cBhvr additive="base">
                                        <p:cTn id="3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
                                            <p:txEl>
                                              <p:pRg st="7" end="7"/>
                                            </p:txEl>
                                          </p:spTgt>
                                        </p:tgtEl>
                                        <p:attrNameLst>
                                          <p:attrName>style.visibility</p:attrName>
                                        </p:attrNameLst>
                                      </p:cBhvr>
                                      <p:to>
                                        <p:strVal val="visible"/>
                                      </p:to>
                                    </p:set>
                                    <p:anim calcmode="lin" valueType="num">
                                      <p:cBhvr additive="base">
                                        <p:cTn id="4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25208"/>
            <a:ext cx="8928992" cy="2131353"/>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3) Abdrängende Sonderzuweisung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Nicht einschlägig: Abdrängende Sonderzuweisungen (Art. 34 S. 3 GG, § 40 II 1 VwGO, Art. 14 III 4 GG, § 23 I 1 EGGVG)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Eröffnung des Verwaltungsrechtswegs (+)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12</a:t>
            </a:r>
          </a:p>
        </p:txBody>
      </p:sp>
    </p:spTree>
    <p:extLst>
      <p:ext uri="{BB962C8B-B14F-4D97-AF65-F5344CB8AC3E}">
        <p14:creationId xmlns:p14="http://schemas.microsoft.com/office/powerpoint/2010/main" val="22656657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25208"/>
            <a:ext cx="8928992" cy="54707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Statthafte Klageart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Maßgeblich: Klagebegehren, </a:t>
            </a:r>
            <a:r>
              <a:rPr lang="de-DE" sz="2400" b="1" dirty="0">
                <a:solidFill>
                  <a:schemeClr val="tx1">
                    <a:lumMod val="65000"/>
                    <a:lumOff val="35000"/>
                  </a:schemeClr>
                </a:solidFill>
                <a:latin typeface="JKRGNR+Arial-BoldMT"/>
              </a:rPr>
              <a:t>§ 88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Klagebegehren: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a:t>
            </a:r>
            <a:r>
              <a:rPr lang="de-DE" sz="2400" dirty="0">
                <a:solidFill>
                  <a:schemeClr val="tx1">
                    <a:lumMod val="65000"/>
                    <a:lumOff val="35000"/>
                  </a:schemeClr>
                </a:solidFill>
                <a:latin typeface="JKRGNR+Arial-BoldMT"/>
              </a:rPr>
              <a:t> Ordnungsverfügung soll aufgehoben werden und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a:t>
            </a:r>
            <a:r>
              <a:rPr lang="de-DE" sz="2400" dirty="0">
                <a:solidFill>
                  <a:schemeClr val="tx1">
                    <a:lumMod val="65000"/>
                    <a:lumOff val="35000"/>
                  </a:schemeClr>
                </a:solidFill>
                <a:latin typeface="JKRGNR+Arial-BoldMT"/>
              </a:rPr>
              <a:t>Verwaltung soll verpflichtet werden, künftig für die Unterbringung der Eingewiesenen selbst Sorge zu tragen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1) Aufhebung der Ordnungsverfügung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 diesem Zusammenhang naheliegend: Erhebung einer Anfechtungsklage gemäß </a:t>
            </a:r>
            <a:r>
              <a:rPr lang="de-DE" sz="2400" b="1" dirty="0">
                <a:solidFill>
                  <a:schemeClr val="tx1">
                    <a:lumMod val="65000"/>
                    <a:lumOff val="35000"/>
                  </a:schemeClr>
                </a:solidFill>
                <a:latin typeface="JKRGNR+Arial-BoldMT"/>
              </a:rPr>
              <a:t>§ 42 I 1. Alt.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vorausgesetzt: dass Aufhebung eines </a:t>
            </a:r>
            <a:r>
              <a:rPr lang="de-DE" sz="2400" b="1" dirty="0">
                <a:solidFill>
                  <a:schemeClr val="tx1">
                    <a:lumMod val="65000"/>
                    <a:lumOff val="35000"/>
                  </a:schemeClr>
                </a:solidFill>
                <a:latin typeface="JKRGNR+Arial-BoldMT"/>
              </a:rPr>
              <a:t>Verwaltungsakts</a:t>
            </a:r>
            <a:r>
              <a:rPr lang="de-DE" sz="2400" dirty="0">
                <a:solidFill>
                  <a:schemeClr val="tx1">
                    <a:lumMod val="65000"/>
                    <a:lumOff val="35000"/>
                  </a:schemeClr>
                </a:solidFill>
                <a:latin typeface="JKRGNR+Arial-BoldMT"/>
              </a:rPr>
              <a:t>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 35 S. 1 VwVfG </a:t>
            </a:r>
            <a:r>
              <a:rPr lang="de-DE" sz="2400" dirty="0">
                <a:solidFill>
                  <a:schemeClr val="tx1">
                    <a:lumMod val="65000"/>
                    <a:lumOff val="35000"/>
                  </a:schemeClr>
                </a:solidFill>
                <a:latin typeface="JKRGNR+Arial-BoldMT"/>
              </a:rPr>
              <a:t>begehrt wird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Ordnungsverfügung = VA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Im Hinblick auf </a:t>
            </a:r>
            <a:r>
              <a:rPr lang="de-DE" sz="2400" b="1" dirty="0">
                <a:solidFill>
                  <a:schemeClr val="tx1">
                    <a:lumMod val="65000"/>
                    <a:lumOff val="35000"/>
                  </a:schemeClr>
                </a:solidFill>
                <a:latin typeface="JKRGNR+Arial-BoldMT"/>
              </a:rPr>
              <a:t>Antrag (1) statthaft: Anfechtungsklage</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12</a:t>
            </a:r>
          </a:p>
        </p:txBody>
      </p:sp>
    </p:spTree>
    <p:extLst>
      <p:ext uri="{BB962C8B-B14F-4D97-AF65-F5344CB8AC3E}">
        <p14:creationId xmlns:p14="http://schemas.microsoft.com/office/powerpoint/2010/main" val="18747489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 calcmode="lin" valueType="num">
                                      <p:cBhvr additive="base">
                                        <p:cTn id="2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
                                            <p:txEl>
                                              <p:pRg st="5" end="5"/>
                                            </p:txEl>
                                          </p:spTgt>
                                        </p:tgtEl>
                                        <p:attrNameLst>
                                          <p:attrName>style.visibility</p:attrName>
                                        </p:attrNameLst>
                                      </p:cBhvr>
                                      <p:to>
                                        <p:strVal val="visible"/>
                                      </p:to>
                                    </p:set>
                                    <p:anim calcmode="lin" valueType="num">
                                      <p:cBhvr additive="base">
                                        <p:cTn id="3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
                                            <p:txEl>
                                              <p:pRg st="6" end="6"/>
                                            </p:txEl>
                                          </p:spTgt>
                                        </p:tgtEl>
                                        <p:attrNameLst>
                                          <p:attrName>style.visibility</p:attrName>
                                        </p:attrNameLst>
                                      </p:cBhvr>
                                      <p:to>
                                        <p:strVal val="visible"/>
                                      </p:to>
                                    </p:set>
                                    <p:anim calcmode="lin" valueType="num">
                                      <p:cBhvr additive="base">
                                        <p:cTn id="3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2">
                                            <p:txEl>
                                              <p:pRg st="7" end="7"/>
                                            </p:txEl>
                                          </p:spTgt>
                                        </p:tgtEl>
                                        <p:attrNameLst>
                                          <p:attrName>style.visibility</p:attrName>
                                        </p:attrNameLst>
                                      </p:cBhvr>
                                      <p:to>
                                        <p:strVal val="visible"/>
                                      </p:to>
                                    </p:set>
                                    <p:anim calcmode="lin" valueType="num">
                                      <p:cBhvr additive="base">
                                        <p:cTn id="45"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2">
                                            <p:txEl>
                                              <p:pRg st="8" end="8"/>
                                            </p:txEl>
                                          </p:spTgt>
                                        </p:tgtEl>
                                        <p:attrNameLst>
                                          <p:attrName>style.visibility</p:attrName>
                                        </p:attrNameLst>
                                      </p:cBhvr>
                                      <p:to>
                                        <p:strVal val="visible"/>
                                      </p:to>
                                    </p:set>
                                    <p:anim calcmode="lin" valueType="num">
                                      <p:cBhvr additive="base">
                                        <p:cTn id="51"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2">
                                            <p:txEl>
                                              <p:pRg st="9" end="9"/>
                                            </p:txEl>
                                          </p:spTgt>
                                        </p:tgtEl>
                                        <p:attrNameLst>
                                          <p:attrName>style.visibility</p:attrName>
                                        </p:attrNameLst>
                                      </p:cBhvr>
                                      <p:to>
                                        <p:strVal val="visible"/>
                                      </p:to>
                                    </p:set>
                                    <p:anim calcmode="lin" valueType="num">
                                      <p:cBhvr additive="base">
                                        <p:cTn id="57"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25208"/>
            <a:ext cx="8928992" cy="497315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2) Verpflichtung der Verwaltung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Im ersten Schritt sinnvoll: Auslegung des Antrages (</a:t>
            </a:r>
            <a:r>
              <a:rPr lang="de-DE" sz="2400" b="1" dirty="0">
                <a:solidFill>
                  <a:schemeClr val="tx1">
                    <a:lumMod val="65000"/>
                    <a:lumOff val="35000"/>
                  </a:schemeClr>
                </a:solidFill>
                <a:latin typeface="JKRGNR+Arial-BoldMT"/>
              </a:rPr>
              <a:t>§§ 88, 86 III VwGO</a:t>
            </a:r>
            <a:r>
              <a:rPr lang="de-DE" sz="2400" dirty="0">
                <a:solidFill>
                  <a:schemeClr val="tx1">
                    <a:lumMod val="65000"/>
                    <a:lumOff val="35000"/>
                  </a:schemeClr>
                </a:solidFill>
                <a:latin typeface="JKRGNR+Arial-BoldMT"/>
              </a:rPr>
              <a: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Bei verständiger Würdigung vom Kläger erstrebt: </a:t>
            </a:r>
            <a:r>
              <a:rPr lang="de-DE" sz="2400" b="1" dirty="0">
                <a:solidFill>
                  <a:schemeClr val="tx1">
                    <a:lumMod val="65000"/>
                    <a:lumOff val="35000"/>
                  </a:schemeClr>
                </a:solidFill>
                <a:latin typeface="JKRGNR+Arial-BoldMT"/>
              </a:rPr>
              <a:t>Ausweisung</a:t>
            </a:r>
            <a:r>
              <a:rPr lang="de-DE" sz="2400" dirty="0">
                <a:solidFill>
                  <a:schemeClr val="tx1">
                    <a:lumMod val="65000"/>
                    <a:lumOff val="35000"/>
                  </a:schemeClr>
                </a:solidFill>
                <a:latin typeface="JKRGNR+Arial-BoldMT"/>
              </a:rPr>
              <a:t> des </a:t>
            </a:r>
            <a:r>
              <a:rPr lang="de-DE" sz="2400" b="1" dirty="0">
                <a:solidFill>
                  <a:schemeClr val="tx1">
                    <a:lumMod val="65000"/>
                    <a:lumOff val="35000"/>
                  </a:schemeClr>
                </a:solidFill>
                <a:latin typeface="JKRGNR+Arial-BoldMT"/>
              </a:rPr>
              <a:t>Mieters</a:t>
            </a:r>
            <a:r>
              <a:rPr lang="de-DE" sz="2400" dirty="0">
                <a:solidFill>
                  <a:schemeClr val="tx1">
                    <a:lumMod val="65000"/>
                    <a:lumOff val="35000"/>
                  </a:schemeClr>
                </a:solidFill>
                <a:latin typeface="JKRGNR+Arial-BoldMT"/>
              </a:rPr>
              <a:t> aus seiner Wohnung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statthaft: </a:t>
            </a:r>
            <a:r>
              <a:rPr lang="de-DE" sz="2400" b="1" dirty="0">
                <a:solidFill>
                  <a:schemeClr val="tx1">
                    <a:lumMod val="65000"/>
                    <a:lumOff val="35000"/>
                  </a:schemeClr>
                </a:solidFill>
                <a:latin typeface="JKRGNR+Arial-BoldMT"/>
              </a:rPr>
              <a:t>Leistungsklage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Grundsätzlich vorrangig</a:t>
            </a:r>
            <a:r>
              <a:rPr lang="de-DE" sz="2400" dirty="0">
                <a:solidFill>
                  <a:schemeClr val="tx1">
                    <a:lumMod val="65000"/>
                    <a:lumOff val="35000"/>
                  </a:schemeClr>
                </a:solidFill>
                <a:latin typeface="JKRGNR+Arial-BoldMT"/>
              </a:rPr>
              <a:t>, da spezieller: </a:t>
            </a:r>
            <a:r>
              <a:rPr lang="de-DE" sz="2400" b="1" dirty="0">
                <a:solidFill>
                  <a:schemeClr val="tx1">
                    <a:lumMod val="65000"/>
                    <a:lumOff val="35000"/>
                  </a:schemeClr>
                </a:solidFill>
                <a:latin typeface="JKRGNR+Arial-BoldMT"/>
              </a:rPr>
              <a:t>Verpflichtungsklage</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Ausweisung</a:t>
            </a:r>
            <a:r>
              <a:rPr lang="de-DE" sz="2400" dirty="0">
                <a:solidFill>
                  <a:schemeClr val="tx1">
                    <a:lumMod val="65000"/>
                    <a:lumOff val="35000"/>
                  </a:schemeClr>
                </a:solidFill>
                <a:latin typeface="JKRGNR+Arial-BoldMT"/>
              </a:rPr>
              <a:t> des M aus der Wohnung = VA?</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Dabei zu bedenken: </a:t>
            </a:r>
            <a:r>
              <a:rPr lang="de-DE" sz="2400" dirty="0">
                <a:solidFill>
                  <a:schemeClr val="tx1">
                    <a:lumMod val="65000"/>
                    <a:lumOff val="35000"/>
                  </a:schemeClr>
                </a:solidFill>
                <a:latin typeface="JKRGNR+Arial-BoldMT"/>
              </a:rPr>
              <a:t>Einweisung in die Wohnung erfolgte durch Verwaltungsakt gegenüber dem V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Dann naheliegend: Erlass einer Ausweisungsverfügung gegen den M </a:t>
            </a:r>
            <a:r>
              <a:rPr lang="de-DE" sz="2400" b="1" dirty="0">
                <a:solidFill>
                  <a:schemeClr val="tx1">
                    <a:lumMod val="65000"/>
                    <a:lumOff val="35000"/>
                  </a:schemeClr>
                </a:solidFill>
                <a:highlight>
                  <a:srgbClr val="FFFF00"/>
                </a:highlight>
                <a:latin typeface="JKRGNR+Arial-BoldMT"/>
              </a:rPr>
              <a:t>(</a:t>
            </a:r>
            <a:r>
              <a:rPr lang="de-DE" sz="2400" b="1" dirty="0" err="1">
                <a:solidFill>
                  <a:schemeClr val="tx1">
                    <a:lumMod val="65000"/>
                    <a:lumOff val="35000"/>
                  </a:schemeClr>
                </a:solidFill>
                <a:highlight>
                  <a:srgbClr val="FFFF00"/>
                </a:highlight>
                <a:latin typeface="JKRGNR+Arial-BoldMT"/>
              </a:rPr>
              <a:t>actus</a:t>
            </a:r>
            <a:r>
              <a:rPr lang="de-DE" sz="2400" b="1" dirty="0">
                <a:solidFill>
                  <a:schemeClr val="tx1">
                    <a:lumMod val="65000"/>
                    <a:lumOff val="35000"/>
                  </a:schemeClr>
                </a:solidFill>
                <a:highlight>
                  <a:srgbClr val="FFFF00"/>
                </a:highlight>
                <a:latin typeface="JKRGNR+Arial-BoldMT"/>
              </a:rPr>
              <a:t> contrarius-Gedanke)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12</a:t>
            </a:r>
          </a:p>
        </p:txBody>
      </p:sp>
    </p:spTree>
    <p:extLst>
      <p:ext uri="{BB962C8B-B14F-4D97-AF65-F5344CB8AC3E}">
        <p14:creationId xmlns:p14="http://schemas.microsoft.com/office/powerpoint/2010/main" val="362799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25208"/>
            <a:ext cx="8928992" cy="614527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Damit </a:t>
            </a:r>
            <a:r>
              <a:rPr lang="de-DE" sz="2400" b="1" dirty="0">
                <a:solidFill>
                  <a:schemeClr val="tx1">
                    <a:lumMod val="65000"/>
                    <a:lumOff val="35000"/>
                  </a:schemeClr>
                </a:solidFill>
                <a:latin typeface="JKRGNR+Arial-BoldMT"/>
              </a:rPr>
              <a:t>grundsätzlich statthaft</a:t>
            </a:r>
            <a:r>
              <a:rPr lang="de-DE" sz="2400" dirty="0">
                <a:solidFill>
                  <a:schemeClr val="tx1">
                    <a:lumMod val="65000"/>
                    <a:lumOff val="35000"/>
                  </a:schemeClr>
                </a:solidFill>
                <a:latin typeface="JKRGNR+Arial-BoldMT"/>
              </a:rPr>
              <a:t>: Verpflichtungsklage im Hinblick auf Antrag (2)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beachte: </a:t>
            </a:r>
            <a:r>
              <a:rPr lang="de-DE" sz="2400" b="1" dirty="0">
                <a:solidFill>
                  <a:srgbClr val="FF0000"/>
                </a:solidFill>
                <a:latin typeface="JKRGNR+Arial-BoldMT"/>
              </a:rPr>
              <a:t>Prozessuale Besonderheit der Verbindung einer Anfechtungsklage mit einem Leistungsbegehren</a:t>
            </a:r>
            <a:r>
              <a:rPr lang="de-DE" sz="2400" dirty="0">
                <a:solidFill>
                  <a:srgbClr val="FF0000"/>
                </a:solidFill>
                <a:latin typeface="JKRGNR+Arial-BoldMT"/>
              </a:rPr>
              <a:t> (Stufenklage)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Stufe</a:t>
            </a:r>
            <a:r>
              <a:rPr lang="de-DE" sz="2400" dirty="0">
                <a:solidFill>
                  <a:schemeClr val="tx1">
                    <a:lumMod val="65000"/>
                    <a:lumOff val="35000"/>
                  </a:schemeClr>
                </a:solidFill>
                <a:latin typeface="JKRGNR+Arial-BoldMT"/>
              </a:rPr>
              <a:t>: Anfechtungsklage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Stufe</a:t>
            </a:r>
            <a:r>
              <a:rPr lang="de-DE" sz="2400" dirty="0">
                <a:solidFill>
                  <a:schemeClr val="tx1">
                    <a:lumMod val="65000"/>
                    <a:lumOff val="35000"/>
                  </a:schemeClr>
                </a:solidFill>
                <a:latin typeface="JKRGNR+Arial-BoldMT"/>
              </a:rPr>
              <a:t>: Leistungsklage, die auf dem Erfolg der Anfechtungsklage aufbaut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 113 I 2 VwGO</a:t>
            </a:r>
            <a:r>
              <a:rPr lang="de-DE" sz="2400" dirty="0">
                <a:solidFill>
                  <a:schemeClr val="tx1">
                    <a:lumMod val="65000"/>
                    <a:lumOff val="35000"/>
                  </a:schemeClr>
                </a:solidFill>
                <a:latin typeface="JKRGNR+Arial-BoldMT"/>
              </a:rPr>
              <a:t>: Möglichkeit des Gerichts </a:t>
            </a:r>
            <a:r>
              <a:rPr lang="de-DE" sz="2400" b="1" dirty="0">
                <a:solidFill>
                  <a:schemeClr val="tx1">
                    <a:lumMod val="65000"/>
                    <a:lumOff val="35000"/>
                  </a:schemeClr>
                </a:solidFill>
                <a:latin typeface="JKRGNR+Arial-BoldMT"/>
              </a:rPr>
              <a:t>„auf Antrag“ </a:t>
            </a:r>
            <a:r>
              <a:rPr lang="de-DE" sz="2400" dirty="0">
                <a:solidFill>
                  <a:schemeClr val="tx1">
                    <a:lumMod val="65000"/>
                    <a:lumOff val="35000"/>
                  </a:schemeClr>
                </a:solidFill>
                <a:latin typeface="JKRGNR+Arial-BoldMT"/>
              </a:rPr>
              <a:t>auszusprechen, „dass und wie die Verwaltungsbehörde die </a:t>
            </a:r>
            <a:r>
              <a:rPr lang="de-DE" sz="2400" b="1" dirty="0">
                <a:solidFill>
                  <a:schemeClr val="tx1">
                    <a:lumMod val="65000"/>
                    <a:lumOff val="35000"/>
                  </a:schemeClr>
                </a:solidFill>
                <a:latin typeface="JKRGNR+Arial-BoldMT"/>
              </a:rPr>
              <a:t>Vollziehung (des Verwaltungsakts) rückgängig </a:t>
            </a:r>
            <a:r>
              <a:rPr lang="de-DE" sz="2400" dirty="0">
                <a:solidFill>
                  <a:schemeClr val="tx1">
                    <a:lumMod val="65000"/>
                    <a:lumOff val="35000"/>
                  </a:schemeClr>
                </a:solidFill>
                <a:latin typeface="JKRGNR+Arial-BoldMT"/>
              </a:rPr>
              <a:t>zu machen hat“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Statthaft: </a:t>
            </a:r>
            <a:r>
              <a:rPr lang="de-DE" sz="2400" b="1" dirty="0">
                <a:solidFill>
                  <a:schemeClr val="tx1">
                    <a:lumMod val="65000"/>
                    <a:lumOff val="35000"/>
                  </a:schemeClr>
                </a:solidFill>
                <a:highlight>
                  <a:srgbClr val="FFFF00"/>
                </a:highlight>
                <a:latin typeface="JKRGNR+Arial-BoldMT"/>
              </a:rPr>
              <a:t>Vollzugsfolgenbeseitigungsanspruch als Annexantrag zur Anfechtungsklage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12</a:t>
            </a:r>
          </a:p>
        </p:txBody>
      </p:sp>
    </p:spTree>
    <p:extLst>
      <p:ext uri="{BB962C8B-B14F-4D97-AF65-F5344CB8AC3E}">
        <p14:creationId xmlns:p14="http://schemas.microsoft.com/office/powerpoint/2010/main" val="23058737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25208"/>
            <a:ext cx="8928992" cy="323934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III. Klagebefugnis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Im Falle einer Anfechtungsklage gemäß § 42 II VwGO stets vorausgesetzt: dass der Kläger geltend macht, in seinen Rechten verletzt zu sein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 der Kläger vorliegend Adressat einer belastenden Ordnungsverfügung ist, unproblematisch gegeben: Möglichkeit einer Verletzung von Art. 2 I GG (</a:t>
            </a:r>
            <a:r>
              <a:rPr lang="de-DE" sz="2400" b="1" dirty="0">
                <a:solidFill>
                  <a:schemeClr val="tx1">
                    <a:lumMod val="65000"/>
                    <a:lumOff val="35000"/>
                  </a:schemeClr>
                </a:solidFill>
                <a:latin typeface="JKRGNR+Arial-BoldMT"/>
              </a:rPr>
              <a:t>Adressatentheorie</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12</a:t>
            </a:r>
          </a:p>
        </p:txBody>
      </p:sp>
    </p:spTree>
    <p:extLst>
      <p:ext uri="{BB962C8B-B14F-4D97-AF65-F5344CB8AC3E}">
        <p14:creationId xmlns:p14="http://schemas.microsoft.com/office/powerpoint/2010/main" val="17568020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25208"/>
            <a:ext cx="8928992" cy="380104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IV. Erfolgloses Vorverfahren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Ebenfalls stets im Falle der Anfechtungsklage anzusprechen, aber vorliegend durchgeführt: </a:t>
            </a:r>
            <a:r>
              <a:rPr lang="de-DE" sz="2400" b="1" dirty="0">
                <a:solidFill>
                  <a:schemeClr val="tx1">
                    <a:lumMod val="65000"/>
                    <a:lumOff val="35000"/>
                  </a:schemeClr>
                </a:solidFill>
                <a:latin typeface="JKRGNR+Arial-BoldMT"/>
              </a:rPr>
              <a:t>erfolgloses Vorverfahren nach §§ 68 ff.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 Klagefrist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Zudem zu unterstellen: Wahrung der Klagefrist aus § 74 I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12</a:t>
            </a:r>
          </a:p>
        </p:txBody>
      </p:sp>
    </p:spTree>
    <p:extLst>
      <p:ext uri="{BB962C8B-B14F-4D97-AF65-F5344CB8AC3E}">
        <p14:creationId xmlns:p14="http://schemas.microsoft.com/office/powerpoint/2010/main" val="32393850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25208"/>
            <a:ext cx="8928992" cy="590418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VI. Passive Prozessführungsbefugnis, § 78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dem Rechtsträgerprinzip des § 78 I Nr. 1 VwGO: Klage zu richten gegen die Stadt Berlin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VI. Beteiligungs- und Prozessfähigkeit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Für Kläger: § 61 Nr. 1 Alt. 1 VwGO sowie § 62 I Nr. 1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Für Beklagte: § 61 Nr. 1 Alt. 2 VwGO sowie § 62 III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Zudem bedenken: </a:t>
            </a:r>
            <a:r>
              <a:rPr lang="de-DE" sz="2400" b="1" dirty="0">
                <a:solidFill>
                  <a:schemeClr val="tx1">
                    <a:lumMod val="65000"/>
                    <a:lumOff val="35000"/>
                  </a:schemeClr>
                </a:solidFill>
                <a:latin typeface="JKRGNR+Arial-BoldMT"/>
              </a:rPr>
              <a:t>Notwendige Beiladung des M </a:t>
            </a:r>
            <a:r>
              <a:rPr lang="de-DE" sz="2400" dirty="0">
                <a:solidFill>
                  <a:schemeClr val="tx1">
                    <a:lumMod val="65000"/>
                    <a:lumOff val="35000"/>
                  </a:schemeClr>
                </a:solidFill>
                <a:latin typeface="JKRGNR+Arial-BoldMT"/>
              </a:rPr>
              <a:t>gemäß § 65 II VwGO, da die Entscheidung unmittelbar in seinen Rechtskreis eingreift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Beteiligungs- und Prozessfähigkeit des M: § 61 Nr. 1 Alt. 1 VwGO sowie § 61 I Nr. 1 VwGO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Sachentscheidungsvoraussetzungen der Anfechtungsklage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12</a:t>
            </a:r>
          </a:p>
        </p:txBody>
      </p:sp>
    </p:spTree>
    <p:extLst>
      <p:ext uri="{BB962C8B-B14F-4D97-AF65-F5344CB8AC3E}">
        <p14:creationId xmlns:p14="http://schemas.microsoft.com/office/powerpoint/2010/main" val="7470863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
                                            <p:txEl>
                                              <p:pRg st="9" end="9"/>
                                            </p:txEl>
                                          </p:spTgt>
                                        </p:tgtEl>
                                        <p:attrNameLst>
                                          <p:attrName>style.visibility</p:attrName>
                                        </p:attrNameLst>
                                      </p:cBhvr>
                                      <p:to>
                                        <p:strVal val="visible"/>
                                      </p:to>
                                    </p:set>
                                    <p:anim calcmode="lin" valueType="num">
                                      <p:cBhvr additive="base">
                                        <p:cTn id="49"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68760"/>
            <a:ext cx="8928992" cy="490903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VII. Sachentscheidungsvoraussetzungen des Annexantrages</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Wortlaut § 113 I 2, 3 VwGO</a:t>
            </a:r>
            <a:r>
              <a:rPr lang="de-DE" sz="2400" dirty="0">
                <a:solidFill>
                  <a:schemeClr val="tx1">
                    <a:lumMod val="65000"/>
                    <a:lumOff val="35000"/>
                  </a:schemeClr>
                </a:solidFill>
                <a:latin typeface="JKRGNR+Arial-BoldMT"/>
              </a:rPr>
              <a:t>: </a:t>
            </a:r>
            <a:r>
              <a:rPr lang="de-DE" sz="2400" i="1" dirty="0">
                <a:solidFill>
                  <a:schemeClr val="tx1">
                    <a:lumMod val="65000"/>
                    <a:lumOff val="35000"/>
                  </a:schemeClr>
                </a:solidFill>
                <a:latin typeface="JKRGNR+Arial-BoldMT"/>
              </a:rPr>
              <a:t>„Ist der Verwaltungsakt schon vollzogen, so kann das Gericht auf Antrag auch aussprechen, dass und wie die Verwaltungsbehörde die Vollziehung rückgängig zu machen hat. Dieser Ausspruch ist nur zulässig, wenn die Behörde dazu in der Lage und diese Frage spruchreif 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Hieraus folgende prozessuale Voraussetzungen: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Antrag des Klägers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Bereits vollzogener Verwaltungsakt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(Spruchreife) </a:t>
            </a:r>
            <a:br>
              <a:rPr lang="de-DE" sz="2400" dirty="0">
                <a:solidFill>
                  <a:schemeClr val="tx1">
                    <a:lumMod val="65000"/>
                    <a:lumOff val="35000"/>
                  </a:schemeClr>
                </a:solidFill>
                <a:latin typeface="JKRGNR+Arial-BoldMT"/>
              </a:rPr>
            </a:b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Sachentscheidungsvoraussetzungen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12</a:t>
            </a:r>
          </a:p>
        </p:txBody>
      </p:sp>
    </p:spTree>
    <p:extLst>
      <p:ext uri="{BB962C8B-B14F-4D97-AF65-F5344CB8AC3E}">
        <p14:creationId xmlns:p14="http://schemas.microsoft.com/office/powerpoint/2010/main" val="197029188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 calcmode="lin" valueType="num">
                                      <p:cBhvr additive="base">
                                        <p:cTn id="2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9916" y="1296469"/>
            <a:ext cx="8928992" cy="367280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 Objektive Klagehäufung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Sodann zu prüfen, da der Kläger mehrere Klagebegehren in einer Klage verfolgt: Zulässigkeit der objektiven Klagehäufung gemäß § 44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Falls (-): Trennungsbeschluss gemäß </a:t>
            </a:r>
            <a:r>
              <a:rPr lang="de-DE" sz="2400" b="1" dirty="0">
                <a:solidFill>
                  <a:schemeClr val="tx1">
                    <a:lumMod val="65000"/>
                    <a:lumOff val="35000"/>
                  </a:schemeClr>
                </a:solidFill>
                <a:latin typeface="JKRGNR+Arial-BoldMT"/>
              </a:rPr>
              <a:t>§ 93 S. 2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unproblematisch erfüllt, weil Begehren „sich gegen denselben Beklagten richten, im Zusammenhang stehen und dasselbe Gericht zuständig“ ist: </a:t>
            </a:r>
            <a:r>
              <a:rPr lang="de-DE" sz="2400" b="1" dirty="0">
                <a:solidFill>
                  <a:schemeClr val="tx1">
                    <a:lumMod val="65000"/>
                    <a:lumOff val="35000"/>
                  </a:schemeClr>
                </a:solidFill>
                <a:latin typeface="JKRGNR+Arial-BoldMT"/>
              </a:rPr>
              <a:t>Voraussetzungen des § 44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12</a:t>
            </a:r>
          </a:p>
        </p:txBody>
      </p:sp>
    </p:spTree>
    <p:extLst>
      <p:ext uri="{BB962C8B-B14F-4D97-AF65-F5344CB8AC3E}">
        <p14:creationId xmlns:p14="http://schemas.microsoft.com/office/powerpoint/2010/main" val="162443856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60130"/>
            <a:ext cx="8928992" cy="54066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C. Begründetheit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Begründetheit der Anfechtungsklage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Obersatz: Die Anfechtungsklage ist begründet, soweit der Verwaltungsakt rechtswidrig und der Kläger in seinen Rechten verletzt 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Rechtswidrigkeit des Verwaltungsaktes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Begründetheit (-), soweit der Verwaltungsakt sich als rechtmäßig erweist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Ermächtigungsgrundlage</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Nunmehr zu klären: welche der Vorschriften des ASOG als taugliche Ermächtigungsgrundlage heranzuziehen ist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12</a:t>
            </a:r>
          </a:p>
        </p:txBody>
      </p:sp>
    </p:spTree>
    <p:extLst>
      <p:ext uri="{BB962C8B-B14F-4D97-AF65-F5344CB8AC3E}">
        <p14:creationId xmlns:p14="http://schemas.microsoft.com/office/powerpoint/2010/main" val="33229618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3524" y="1268760"/>
            <a:ext cx="8928992" cy="441146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Zunächst denkbar: dass es sich bei </a:t>
            </a:r>
            <a:r>
              <a:rPr lang="de-DE" sz="2400" b="1" dirty="0">
                <a:solidFill>
                  <a:schemeClr val="tx1">
                    <a:lumMod val="65000"/>
                    <a:lumOff val="35000"/>
                  </a:schemeClr>
                </a:solidFill>
                <a:highlight>
                  <a:srgbClr val="FFFF00"/>
                </a:highlight>
                <a:latin typeface="JKRGNR+Arial-BoldMT"/>
              </a:rPr>
              <a:t>Einweisung des M </a:t>
            </a:r>
            <a:r>
              <a:rPr lang="de-DE" sz="2400" dirty="0">
                <a:solidFill>
                  <a:schemeClr val="tx1">
                    <a:lumMod val="65000"/>
                    <a:lumOff val="35000"/>
                  </a:schemeClr>
                </a:solidFill>
                <a:highlight>
                  <a:srgbClr val="FFFF00"/>
                </a:highlight>
                <a:latin typeface="JKRGNR+Arial-BoldMT"/>
              </a:rPr>
              <a:t>durch VA um ein Fall der </a:t>
            </a:r>
            <a:r>
              <a:rPr lang="de-DE" sz="2400" b="1" dirty="0">
                <a:solidFill>
                  <a:schemeClr val="tx1">
                    <a:lumMod val="65000"/>
                    <a:lumOff val="35000"/>
                  </a:schemeClr>
                </a:solidFill>
                <a:highlight>
                  <a:srgbClr val="FFFF00"/>
                </a:highlight>
                <a:latin typeface="JKRGNR+Arial-BoldMT"/>
              </a:rPr>
              <a:t>Sicherstellung der Wohnung des V nach § 38 Nr. 1 ASOG </a:t>
            </a:r>
            <a:r>
              <a:rPr lang="de-DE" sz="2400" dirty="0">
                <a:solidFill>
                  <a:schemeClr val="tx1">
                    <a:lumMod val="65000"/>
                    <a:lumOff val="35000"/>
                  </a:schemeClr>
                </a:solidFill>
                <a:highlight>
                  <a:srgbClr val="FFFF00"/>
                </a:highlight>
                <a:latin typeface="JKRGNR+Arial-BoldMT"/>
              </a:rPr>
              <a:t>handelt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VS: Begründung eines </a:t>
            </a:r>
            <a:r>
              <a:rPr lang="de-DE" sz="2400" b="1" dirty="0">
                <a:solidFill>
                  <a:schemeClr val="tx1">
                    <a:lumMod val="65000"/>
                    <a:lumOff val="35000"/>
                  </a:schemeClr>
                </a:solidFill>
                <a:latin typeface="JKRGNR+Arial-BoldMT"/>
              </a:rPr>
              <a:t>öffentlich-rechtlichen Verwahrungsverhältnis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Öffentliches Verwahrverhältnis (-) wenn </a:t>
            </a:r>
            <a:r>
              <a:rPr lang="de-DE" sz="2400" b="1" dirty="0">
                <a:solidFill>
                  <a:schemeClr val="tx1">
                    <a:lumMod val="65000"/>
                    <a:lumOff val="35000"/>
                  </a:schemeClr>
                </a:solidFill>
                <a:latin typeface="JKRGNR+Arial-BoldMT"/>
              </a:rPr>
              <a:t>Dritte die „Sache“ zum freien Gebrauch erhalten (</a:t>
            </a:r>
            <a:r>
              <a:rPr lang="de-DE" sz="2400" b="1" dirty="0" err="1">
                <a:solidFill>
                  <a:schemeClr val="tx1">
                    <a:lumMod val="65000"/>
                    <a:lumOff val="35000"/>
                  </a:schemeClr>
                </a:solidFill>
                <a:latin typeface="JKRGNR+Arial-BoldMT"/>
              </a:rPr>
              <a:t>str.</a:t>
            </a:r>
            <a:r>
              <a:rPr lang="de-DE" sz="2400" b="1" dirty="0">
                <a:solidFill>
                  <a:schemeClr val="tx1">
                    <a:lumMod val="65000"/>
                    <a:lumOff val="35000"/>
                  </a:schemeClr>
                </a:solidFill>
                <a:latin typeface="JKRGNR+Arial-BoldMT"/>
              </a:rPr>
              <a:t> </a:t>
            </a:r>
            <a:r>
              <a:rPr lang="de-DE" sz="2400" b="1" dirty="0" err="1">
                <a:solidFill>
                  <a:schemeClr val="tx1">
                    <a:lumMod val="65000"/>
                    <a:lumOff val="35000"/>
                  </a:schemeClr>
                </a:solidFill>
                <a:latin typeface="JKRGNR+Arial-BoldMT"/>
              </a:rPr>
              <a:t>aA</a:t>
            </a:r>
            <a:r>
              <a:rPr lang="de-DE" sz="2400" b="1" dirty="0">
                <a:solidFill>
                  <a:schemeClr val="tx1">
                    <a:lumMod val="65000"/>
                    <a:lumOff val="35000"/>
                  </a:schemeClr>
                </a:solidFill>
                <a:latin typeface="JKRGNR+Arial-BoldMT"/>
              </a:rPr>
              <a:t> vertretbar!)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Mithin </a:t>
            </a:r>
            <a:r>
              <a:rPr lang="de-DE" sz="2400" b="1" dirty="0">
                <a:solidFill>
                  <a:schemeClr val="tx1">
                    <a:lumMod val="65000"/>
                    <a:lumOff val="35000"/>
                  </a:schemeClr>
                </a:solidFill>
                <a:latin typeface="JKRGNR+Arial-BoldMT"/>
              </a:rPr>
              <a:t>taugliche Ermächtigungsgrundlage </a:t>
            </a:r>
            <a:r>
              <a:rPr lang="de-DE" sz="2400" dirty="0">
                <a:solidFill>
                  <a:schemeClr val="tx1">
                    <a:lumMod val="65000"/>
                    <a:lumOff val="35000"/>
                  </a:schemeClr>
                </a:solidFill>
                <a:latin typeface="JKRGNR+Arial-BoldMT"/>
              </a:rPr>
              <a:t>zur Einweisung des M in die Wohnung des V: </a:t>
            </a:r>
            <a:r>
              <a:rPr lang="de-DE" sz="2400" b="1" dirty="0">
                <a:solidFill>
                  <a:schemeClr val="tx1">
                    <a:lumMod val="65000"/>
                    <a:lumOff val="35000"/>
                  </a:schemeClr>
                </a:solidFill>
                <a:latin typeface="JKRGNR+Arial-BoldMT"/>
              </a:rPr>
              <a:t>Gefahrenabwehrrechtliche Generalklausel des § 17 I ASOG</a:t>
            </a:r>
            <a:r>
              <a:rPr lang="de-DE" sz="2400" dirty="0">
                <a:solidFill>
                  <a:schemeClr val="tx1">
                    <a:lumMod val="65000"/>
                    <a:lumOff val="35000"/>
                  </a:schemeClr>
                </a:solidFill>
                <a:latin typeface="JKRGNR+Arial-BoldMT"/>
              </a:rPr>
              <a: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12</a:t>
            </a:r>
          </a:p>
        </p:txBody>
      </p:sp>
    </p:spTree>
    <p:extLst>
      <p:ext uri="{BB962C8B-B14F-4D97-AF65-F5344CB8AC3E}">
        <p14:creationId xmlns:p14="http://schemas.microsoft.com/office/powerpoint/2010/main" val="267073759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94067"/>
            <a:ext cx="8928992" cy="571182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 Formelle Voraussetzungen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vorgesehen in </a:t>
            </a:r>
            <a:r>
              <a:rPr lang="de-DE" sz="2400" b="1" dirty="0">
                <a:solidFill>
                  <a:schemeClr val="tx1">
                    <a:lumMod val="65000"/>
                    <a:lumOff val="35000"/>
                  </a:schemeClr>
                </a:solidFill>
                <a:latin typeface="JKRGNR+Arial-BoldMT"/>
              </a:rPr>
              <a:t>§ 2 I ASOG</a:t>
            </a:r>
            <a:r>
              <a:rPr lang="de-DE" sz="2400" dirty="0">
                <a:solidFill>
                  <a:schemeClr val="tx1">
                    <a:lumMod val="65000"/>
                    <a:lumOff val="35000"/>
                  </a:schemeClr>
                </a:solidFill>
                <a:latin typeface="JKRGNR+Arial-BoldMT"/>
              </a:rPr>
              <a:t>: Regelmäßige Zuständigkeit der „Ordnungsbehörden“ für Gefahrenabwehr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rgbClr val="FF0000"/>
                </a:solidFill>
                <a:latin typeface="JKRGNR+Arial-BoldMT"/>
              </a:rPr>
              <a:t>&gt; Verfahren</a:t>
            </a:r>
            <a:r>
              <a:rPr lang="de-DE" sz="2400" b="1" dirty="0">
                <a:solidFill>
                  <a:srgbClr val="FF0000"/>
                </a:solidFill>
                <a:latin typeface="JKRGNR+Arial-BoldMT"/>
              </a:rPr>
              <a:t>: Vorherige Anhörung des Betroffenen (§ 28 I VwVfG</a:t>
            </a:r>
            <a:r>
              <a:rPr lang="de-DE" sz="2400" dirty="0">
                <a:solidFill>
                  <a:srgbClr val="FF0000"/>
                </a:solidFill>
                <a:latin typeface="JKRGNR+Arial-BoldMT"/>
              </a:rPr>
              <a:t>) die </a:t>
            </a:r>
            <a:r>
              <a:rPr lang="de-DE" sz="2400" b="1" dirty="0">
                <a:solidFill>
                  <a:srgbClr val="FF0000"/>
                </a:solidFill>
                <a:latin typeface="JKRGNR+Arial-BoldMT"/>
              </a:rPr>
              <a:t>vorliegend nicht erfolgt </a:t>
            </a:r>
            <a:r>
              <a:rPr lang="de-DE" sz="2400" dirty="0">
                <a:solidFill>
                  <a:srgbClr val="FF0000"/>
                </a:solidFill>
                <a:latin typeface="JKRGNR+Arial-BoldMT"/>
              </a:rPr>
              <a:t>ist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Allerdings möglich: </a:t>
            </a:r>
            <a:r>
              <a:rPr lang="de-DE" sz="2400" b="1" dirty="0">
                <a:solidFill>
                  <a:schemeClr val="tx1">
                    <a:lumMod val="65000"/>
                    <a:lumOff val="35000"/>
                  </a:schemeClr>
                </a:solidFill>
                <a:highlight>
                  <a:srgbClr val="FFFF00"/>
                </a:highlight>
                <a:latin typeface="JKRGNR+Arial-BoldMT"/>
              </a:rPr>
              <a:t>Heilung des Verfahrensfehlers nach § 45 I Nr. 3 VwVfG</a:t>
            </a:r>
            <a:r>
              <a:rPr lang="de-DE" sz="2400" dirty="0">
                <a:solidFill>
                  <a:schemeClr val="tx1">
                    <a:lumMod val="65000"/>
                    <a:lumOff val="35000"/>
                  </a:schemeClr>
                </a:solidFill>
                <a:highlight>
                  <a:srgbClr val="FFFF00"/>
                </a:highlight>
                <a:latin typeface="JKRGNR+Arial-BoldMT"/>
              </a:rPr>
              <a:t> </a:t>
            </a:r>
            <a:r>
              <a:rPr lang="de-DE" sz="2400" dirty="0">
                <a:solidFill>
                  <a:schemeClr val="tx1">
                    <a:lumMod val="65000"/>
                    <a:lumOff val="35000"/>
                  </a:schemeClr>
                </a:solidFill>
                <a:latin typeface="JKRGNR+Arial-BoldMT"/>
              </a:rPr>
              <a:t>bis zum Abschluss der letzten Tatsacheninstanz verwaltungsgerichtlichen Verfahrens (§ 45 II VwVfG)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err="1">
                <a:solidFill>
                  <a:schemeClr val="tx1">
                    <a:lumMod val="65000"/>
                    <a:lumOff val="35000"/>
                  </a:schemeClr>
                </a:solidFill>
                <a:latin typeface="JKRGNR+Arial-BoldMT"/>
              </a:rPr>
              <a:t>hM</a:t>
            </a:r>
            <a:r>
              <a:rPr lang="de-DE" sz="2400" dirty="0">
                <a:solidFill>
                  <a:schemeClr val="tx1">
                    <a:lumMod val="65000"/>
                    <a:lumOff val="35000"/>
                  </a:schemeClr>
                </a:solidFill>
                <a:latin typeface="JKRGNR+Arial-BoldMT"/>
              </a:rPr>
              <a:t>: Nachholung </a:t>
            </a:r>
            <a:r>
              <a:rPr lang="de-DE" sz="2400" b="1" dirty="0">
                <a:solidFill>
                  <a:schemeClr val="tx1">
                    <a:lumMod val="65000"/>
                    <a:lumOff val="35000"/>
                  </a:schemeClr>
                </a:solidFill>
                <a:latin typeface="JKRGNR+Arial-BoldMT"/>
              </a:rPr>
              <a:t>im gerichtlichen Verfahren nicht möglich</a:t>
            </a:r>
            <a:r>
              <a:rPr lang="de-DE" sz="2400" dirty="0">
                <a:solidFill>
                  <a:schemeClr val="tx1">
                    <a:lumMod val="65000"/>
                    <a:lumOff val="35000"/>
                  </a:schemeClr>
                </a:solidFill>
                <a:latin typeface="JKRGNR+Arial-BoldMT"/>
              </a:rPr>
              <a:t>, da Zweck der Anhörung nicht mehr erfüllt werden kann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Ohne weiteres möglich: </a:t>
            </a:r>
            <a:r>
              <a:rPr lang="de-DE" sz="2400" b="1" dirty="0">
                <a:solidFill>
                  <a:schemeClr val="tx1">
                    <a:lumMod val="65000"/>
                    <a:lumOff val="35000"/>
                  </a:schemeClr>
                </a:solidFill>
                <a:highlight>
                  <a:srgbClr val="FFFF00"/>
                </a:highlight>
                <a:latin typeface="JKRGNR+Arial-BoldMT"/>
              </a:rPr>
              <a:t>Nachholung durch Widerspruchsverfahren (hier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 unterstellen: Ordnungsgemäße Begründung, </a:t>
            </a:r>
            <a:r>
              <a:rPr lang="de-DE" sz="2400" b="1" dirty="0">
                <a:solidFill>
                  <a:schemeClr val="tx1">
                    <a:lumMod val="65000"/>
                    <a:lumOff val="35000"/>
                  </a:schemeClr>
                </a:solidFill>
                <a:latin typeface="JKRGNR+Arial-BoldMT"/>
              </a:rPr>
              <a:t>§ 39 I 1 VwVfG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12</a:t>
            </a:r>
          </a:p>
        </p:txBody>
      </p:sp>
    </p:spTree>
    <p:extLst>
      <p:ext uri="{BB962C8B-B14F-4D97-AF65-F5344CB8AC3E}">
        <p14:creationId xmlns:p14="http://schemas.microsoft.com/office/powerpoint/2010/main" val="40125100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94067"/>
            <a:ext cx="8928992" cy="553484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c) Materielle Voraussetzungen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Gemäß </a:t>
            </a:r>
            <a:r>
              <a:rPr lang="de-DE" sz="2400" b="1" dirty="0">
                <a:solidFill>
                  <a:schemeClr val="tx1">
                    <a:lumMod val="65000"/>
                    <a:lumOff val="35000"/>
                  </a:schemeClr>
                </a:solidFill>
                <a:latin typeface="JKRGNR+Arial-BoldMT"/>
              </a:rPr>
              <a:t>§ 17 I ASOG </a:t>
            </a:r>
            <a:r>
              <a:rPr lang="de-DE" sz="2400" dirty="0">
                <a:solidFill>
                  <a:schemeClr val="tx1">
                    <a:lumMod val="65000"/>
                    <a:lumOff val="35000"/>
                  </a:schemeClr>
                </a:solidFill>
                <a:latin typeface="JKRGNR+Arial-BoldMT"/>
              </a:rPr>
              <a:t>vorausgesetzt: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Gefahrentatbestand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Ordnungspflicht des Betroffenen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err="1">
                <a:solidFill>
                  <a:schemeClr val="tx1">
                    <a:lumMod val="65000"/>
                    <a:lumOff val="35000"/>
                  </a:schemeClr>
                </a:solidFill>
                <a:latin typeface="JKRGNR+Arial-BoldMT"/>
              </a:rPr>
              <a:t>aa</a:t>
            </a:r>
            <a:r>
              <a:rPr lang="de-DE" sz="2400" dirty="0">
                <a:solidFill>
                  <a:schemeClr val="tx1">
                    <a:lumMod val="65000"/>
                    <a:lumOff val="35000"/>
                  </a:schemeClr>
                </a:solidFill>
                <a:latin typeface="JKRGNR+Arial-BoldMT"/>
              </a:rPr>
              <a:t>) Gefahrentatbestand</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„Gefahr für die </a:t>
            </a:r>
            <a:r>
              <a:rPr lang="de-DE" sz="2400" b="1" dirty="0">
                <a:solidFill>
                  <a:schemeClr val="tx1">
                    <a:lumMod val="65000"/>
                    <a:lumOff val="35000"/>
                  </a:schemeClr>
                </a:solidFill>
                <a:latin typeface="JKRGNR+Arial-BoldMT"/>
              </a:rPr>
              <a:t>öffentliche Sicherheit oder Ordnung“</a:t>
            </a: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Von dem Schutzgut der öffentlichen Sicherheit umfasst: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Unverletzlichkeit der Rechtsordnung,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Unverletzlichkeit der Rechtsgüter des Einzelnen sowie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Bestand des Staates und seiner Einrichtungen und Veranstaltungen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 Recht auf körperliche Unversehrtheit gemäß </a:t>
            </a:r>
            <a:r>
              <a:rPr lang="de-DE" sz="2400" b="1" dirty="0">
                <a:solidFill>
                  <a:schemeClr val="tx1">
                    <a:lumMod val="65000"/>
                    <a:lumOff val="35000"/>
                  </a:schemeClr>
                </a:solidFill>
                <a:latin typeface="JKRGNR+Arial-BoldMT"/>
              </a:rPr>
              <a:t>Art. 2 II 1 GG gefährdet</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12</a:t>
            </a:r>
          </a:p>
        </p:txBody>
      </p:sp>
    </p:spTree>
    <p:extLst>
      <p:ext uri="{BB962C8B-B14F-4D97-AF65-F5344CB8AC3E}">
        <p14:creationId xmlns:p14="http://schemas.microsoft.com/office/powerpoint/2010/main" val="29043862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additive="base">
                                        <p:cTn id="2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 calcmode="lin" valueType="num">
                                      <p:cBhvr additive="base">
                                        <p:cTn id="2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
                                            <p:txEl>
                                              <p:pRg st="5" end="5"/>
                                            </p:txEl>
                                          </p:spTgt>
                                        </p:tgtEl>
                                        <p:attrNameLst>
                                          <p:attrName>style.visibility</p:attrName>
                                        </p:attrNameLst>
                                      </p:cBhvr>
                                      <p:to>
                                        <p:strVal val="visible"/>
                                      </p:to>
                                    </p:set>
                                    <p:anim calcmode="lin" valueType="num">
                                      <p:cBhvr additive="base">
                                        <p:cTn id="3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2">
                                            <p:txEl>
                                              <p:pRg st="6" end="6"/>
                                            </p:txEl>
                                          </p:spTgt>
                                        </p:tgtEl>
                                        <p:attrNameLst>
                                          <p:attrName>style.visibility</p:attrName>
                                        </p:attrNameLst>
                                      </p:cBhvr>
                                      <p:to>
                                        <p:strVal val="visible"/>
                                      </p:to>
                                    </p:set>
                                    <p:anim calcmode="lin" valueType="num">
                                      <p:cBhvr additive="base">
                                        <p:cTn id="3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2">
                                            <p:txEl>
                                              <p:pRg st="7" end="7"/>
                                            </p:txEl>
                                          </p:spTgt>
                                        </p:tgtEl>
                                        <p:attrNameLst>
                                          <p:attrName>style.visibility</p:attrName>
                                        </p:attrNameLst>
                                      </p:cBhvr>
                                      <p:to>
                                        <p:strVal val="visible"/>
                                      </p:to>
                                    </p:set>
                                    <p:anim calcmode="lin" valueType="num">
                                      <p:cBhvr additive="base">
                                        <p:cTn id="45"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2">
                                            <p:txEl>
                                              <p:pRg st="8" end="8"/>
                                            </p:txEl>
                                          </p:spTgt>
                                        </p:tgtEl>
                                        <p:attrNameLst>
                                          <p:attrName>style.visibility</p:attrName>
                                        </p:attrNameLst>
                                      </p:cBhvr>
                                      <p:to>
                                        <p:strVal val="visible"/>
                                      </p:to>
                                    </p:set>
                                    <p:anim calcmode="lin" valueType="num">
                                      <p:cBhvr additive="base">
                                        <p:cTn id="51"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2">
                                            <p:txEl>
                                              <p:pRg st="9" end="9"/>
                                            </p:txEl>
                                          </p:spTgt>
                                        </p:tgtEl>
                                        <p:attrNameLst>
                                          <p:attrName>style.visibility</p:attrName>
                                        </p:attrNameLst>
                                      </p:cBhvr>
                                      <p:to>
                                        <p:strVal val="visible"/>
                                      </p:to>
                                    </p:set>
                                    <p:anim calcmode="lin" valueType="num">
                                      <p:cBhvr additive="base">
                                        <p:cTn id="57"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2">
                                            <p:txEl>
                                              <p:pRg st="10" end="10"/>
                                            </p:txEl>
                                          </p:spTgt>
                                        </p:tgtEl>
                                        <p:attrNameLst>
                                          <p:attrName>style.visibility</p:attrName>
                                        </p:attrNameLst>
                                      </p:cBhvr>
                                      <p:to>
                                        <p:strVal val="visible"/>
                                      </p:to>
                                    </p:set>
                                    <p:anim calcmode="lin" valueType="num">
                                      <p:cBhvr additive="base">
                                        <p:cTn id="63"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94067"/>
            <a:ext cx="8928992" cy="603242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err="1">
                <a:solidFill>
                  <a:schemeClr val="tx1">
                    <a:lumMod val="65000"/>
                    <a:lumOff val="35000"/>
                  </a:schemeClr>
                </a:solidFill>
                <a:latin typeface="JKRGNR+Arial-BoldMT"/>
              </a:rPr>
              <a:t>bb</a:t>
            </a:r>
            <a:r>
              <a:rPr lang="de-DE" sz="2400" dirty="0">
                <a:solidFill>
                  <a:schemeClr val="tx1">
                    <a:lumMod val="65000"/>
                    <a:lumOff val="35000"/>
                  </a:schemeClr>
                </a:solidFill>
                <a:latin typeface="JKRGNR+Arial-BoldMT"/>
              </a:rPr>
              <a:t>) Ordnungspflicht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fraglich: </a:t>
            </a:r>
            <a:r>
              <a:rPr lang="de-DE" sz="2400" b="1" dirty="0">
                <a:solidFill>
                  <a:schemeClr val="tx1">
                    <a:lumMod val="65000"/>
                    <a:lumOff val="35000"/>
                  </a:schemeClr>
                </a:solidFill>
                <a:latin typeface="JKRGNR+Arial-BoldMT"/>
              </a:rPr>
              <a:t>Ordnungspflicht des V?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Hierzu zählend: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Verhaltensverantwortlichkeit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Zustandsverantwortlichkeit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Verhaltensverantwortlichkeit gemäß </a:t>
            </a:r>
            <a:r>
              <a:rPr lang="de-DE" sz="2400" b="1" dirty="0">
                <a:solidFill>
                  <a:schemeClr val="tx1">
                    <a:lumMod val="65000"/>
                    <a:lumOff val="35000"/>
                  </a:schemeClr>
                </a:solidFill>
                <a:highlight>
                  <a:srgbClr val="FFFF00"/>
                </a:highlight>
                <a:latin typeface="JKRGNR+Arial-BoldMT"/>
              </a:rPr>
              <a:t>§ 13 I ASOG</a:t>
            </a:r>
            <a:r>
              <a:rPr lang="de-DE" sz="2400" dirty="0">
                <a:solidFill>
                  <a:schemeClr val="tx1">
                    <a:lumMod val="65000"/>
                    <a:lumOff val="35000"/>
                  </a:schemeClr>
                </a:solidFill>
                <a:highlight>
                  <a:srgbClr val="FFFF00"/>
                </a:highlight>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Voraussetzung: „Verursachung“ der Gefahr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Hierfür vorausgesetzt: Überschreiten der </a:t>
            </a:r>
            <a:r>
              <a:rPr lang="de-DE" sz="2400" b="1" dirty="0">
                <a:solidFill>
                  <a:schemeClr val="tx1">
                    <a:lumMod val="65000"/>
                    <a:lumOff val="35000"/>
                  </a:schemeClr>
                </a:solidFill>
                <a:latin typeface="JKRGNR+Arial-BoldMT"/>
              </a:rPr>
              <a:t>„polizeilichen Gefahrenschwelle“ </a:t>
            </a:r>
            <a:r>
              <a:rPr lang="de-DE" sz="2400" dirty="0">
                <a:solidFill>
                  <a:schemeClr val="tx1">
                    <a:lumMod val="65000"/>
                    <a:lumOff val="35000"/>
                  </a:schemeClr>
                </a:solidFill>
                <a:latin typeface="JKRGNR+Arial-BoldMT"/>
              </a:rPr>
              <a:t>durch eigenes Verhalten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nicht ausreichend</a:t>
            </a:r>
            <a:r>
              <a:rPr lang="de-DE" sz="2400" dirty="0">
                <a:solidFill>
                  <a:schemeClr val="tx1">
                    <a:lumMod val="65000"/>
                    <a:lumOff val="35000"/>
                  </a:schemeClr>
                </a:solidFill>
                <a:highlight>
                  <a:srgbClr val="FFFF00"/>
                </a:highlight>
                <a:latin typeface="JKRGNR+Arial-BoldMT"/>
              </a:rPr>
              <a:t>: Rechtmäßige Wahrnehmung eigener Rechte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ZE: „Verursachung“ der Gefahr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 13 I ASOG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Verhaltensverantwortlichkeit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12</a:t>
            </a:r>
          </a:p>
        </p:txBody>
      </p:sp>
    </p:spTree>
    <p:extLst>
      <p:ext uri="{BB962C8B-B14F-4D97-AF65-F5344CB8AC3E}">
        <p14:creationId xmlns:p14="http://schemas.microsoft.com/office/powerpoint/2010/main" val="14990746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 calcmode="lin" valueType="num">
                                      <p:cBhvr additive="base">
                                        <p:cTn id="3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
                                            <p:txEl>
                                              <p:pRg st="6" end="6"/>
                                            </p:txEl>
                                          </p:spTgt>
                                        </p:tgtEl>
                                        <p:attrNameLst>
                                          <p:attrName>style.visibility</p:attrName>
                                        </p:attrNameLst>
                                      </p:cBhvr>
                                      <p:to>
                                        <p:strVal val="visible"/>
                                      </p:to>
                                    </p:set>
                                    <p:anim calcmode="lin" valueType="num">
                                      <p:cBhvr additive="base">
                                        <p:cTn id="4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2">
                                            <p:txEl>
                                              <p:pRg st="7" end="7"/>
                                            </p:txEl>
                                          </p:spTgt>
                                        </p:tgtEl>
                                        <p:attrNameLst>
                                          <p:attrName>style.visibility</p:attrName>
                                        </p:attrNameLst>
                                      </p:cBhvr>
                                      <p:to>
                                        <p:strVal val="visible"/>
                                      </p:to>
                                    </p:set>
                                    <p:anim calcmode="lin" valueType="num">
                                      <p:cBhvr additive="base">
                                        <p:cTn id="4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2">
                                            <p:txEl>
                                              <p:pRg st="8" end="8"/>
                                            </p:txEl>
                                          </p:spTgt>
                                        </p:tgtEl>
                                        <p:attrNameLst>
                                          <p:attrName>style.visibility</p:attrName>
                                        </p:attrNameLst>
                                      </p:cBhvr>
                                      <p:to>
                                        <p:strVal val="visible"/>
                                      </p:to>
                                    </p:set>
                                    <p:anim calcmode="lin" valueType="num">
                                      <p:cBhvr additive="base">
                                        <p:cTn id="5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2">
                                            <p:txEl>
                                              <p:pRg st="10" end="10"/>
                                            </p:txEl>
                                          </p:spTgt>
                                        </p:tgtEl>
                                        <p:attrNameLst>
                                          <p:attrName>style.visibility</p:attrName>
                                        </p:attrNameLst>
                                      </p:cBhvr>
                                      <p:to>
                                        <p:strVal val="visible"/>
                                      </p:to>
                                    </p:set>
                                    <p:anim calcmode="lin" valueType="num">
                                      <p:cBhvr additive="base">
                                        <p:cTn id="59"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2">
                                            <p:txEl>
                                              <p:pRg st="10" end="10"/>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2">
                                            <p:txEl>
                                              <p:pRg st="11" end="11"/>
                                            </p:txEl>
                                          </p:spTgt>
                                        </p:tgtEl>
                                        <p:attrNameLst>
                                          <p:attrName>style.visibility</p:attrName>
                                        </p:attrNameLst>
                                      </p:cBhvr>
                                      <p:to>
                                        <p:strVal val="visible"/>
                                      </p:to>
                                    </p:set>
                                    <p:anim calcmode="lin" valueType="num">
                                      <p:cBhvr additive="base">
                                        <p:cTn id="63" dur="500" fill="hold"/>
                                        <p:tgtEl>
                                          <p:spTgt spid="2">
                                            <p:txEl>
                                              <p:pRg st="11" end="11"/>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2">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94067"/>
            <a:ext cx="8928992" cy="510139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Daneben möglich: </a:t>
            </a:r>
            <a:r>
              <a:rPr lang="de-DE" sz="2400" b="1" dirty="0">
                <a:solidFill>
                  <a:schemeClr val="tx1">
                    <a:lumMod val="65000"/>
                    <a:lumOff val="35000"/>
                  </a:schemeClr>
                </a:solidFill>
                <a:latin typeface="JKRGNR+Arial-BoldMT"/>
              </a:rPr>
              <a:t>Inanspruchnahme als Nichtstörer gemäß § 16 I ASOG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Dafür nach </a:t>
            </a:r>
            <a:r>
              <a:rPr lang="de-DE" sz="2400" b="1" dirty="0">
                <a:solidFill>
                  <a:srgbClr val="FF0000"/>
                </a:solidFill>
                <a:latin typeface="JKRGNR+Arial-BoldMT"/>
              </a:rPr>
              <a:t>§ 16 I Nr. 3 ASOG </a:t>
            </a:r>
            <a:r>
              <a:rPr lang="de-DE" sz="2400" dirty="0">
                <a:solidFill>
                  <a:srgbClr val="FF0000"/>
                </a:solidFill>
                <a:latin typeface="JKRGNR+Arial-BoldMT"/>
              </a:rPr>
              <a:t>vorausgesetzt: dass die Behörde die </a:t>
            </a:r>
            <a:r>
              <a:rPr lang="de-DE" sz="2400" b="1" dirty="0">
                <a:solidFill>
                  <a:srgbClr val="FF0000"/>
                </a:solidFill>
                <a:latin typeface="JKRGNR+Arial-BoldMT"/>
              </a:rPr>
              <a:t>Gefahr nicht selbst oder durch Beauftragte abwehren kann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Mangels Sachverhaltsangaben (-)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Voraussetzungen des § 16 I ASOG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Ordnungspflicht des V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Materielle Voraussetzungen des </a:t>
            </a:r>
            <a:r>
              <a:rPr lang="de-DE" sz="2400" b="1" dirty="0">
                <a:solidFill>
                  <a:schemeClr val="tx1">
                    <a:lumMod val="65000"/>
                    <a:lumOff val="35000"/>
                  </a:schemeClr>
                </a:solidFill>
                <a:latin typeface="JKRGNR+Arial-BoldMT"/>
              </a:rPr>
              <a:t>§ 17 I ASOG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c) Zwischenergebnis</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Ordnungsverfügung gegenüber dem V ist rechtswidrig ergangen</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12</a:t>
            </a:r>
          </a:p>
        </p:txBody>
      </p:sp>
    </p:spTree>
    <p:extLst>
      <p:ext uri="{BB962C8B-B14F-4D97-AF65-F5344CB8AC3E}">
        <p14:creationId xmlns:p14="http://schemas.microsoft.com/office/powerpoint/2010/main" val="21071378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9" end="9"/>
                                            </p:txEl>
                                          </p:spTgt>
                                        </p:tgtEl>
                                        <p:attrNameLst>
                                          <p:attrName>style.visibility</p:attrName>
                                        </p:attrNameLst>
                                      </p:cBhvr>
                                      <p:to>
                                        <p:strVal val="visible"/>
                                      </p:to>
                                    </p:set>
                                    <p:anim calcmode="lin" valueType="num">
                                      <p:cBhvr additive="base">
                                        <p:cTn id="49"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94067"/>
            <a:ext cx="8928992" cy="336758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Rechtsverletzung des Klägers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Immer positiv festzustellen: Rechtsverletzung des Klägers, vgl. § 113 I 1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unproblematisch: zumindest Verletzung von </a:t>
            </a:r>
            <a:r>
              <a:rPr lang="de-DE" sz="2400" b="1" dirty="0">
                <a:solidFill>
                  <a:schemeClr val="tx1">
                    <a:lumMod val="65000"/>
                    <a:lumOff val="35000"/>
                  </a:schemeClr>
                </a:solidFill>
                <a:latin typeface="JKRGNR+Arial-BoldMT"/>
              </a:rPr>
              <a:t>Art. 2 I GG</a:t>
            </a:r>
            <a:r>
              <a:rPr lang="de-DE" sz="2400" dirty="0">
                <a:solidFill>
                  <a:schemeClr val="tx1">
                    <a:lumMod val="65000"/>
                    <a:lumOff val="35000"/>
                  </a:schemeClr>
                </a:solidFill>
                <a:latin typeface="JKRGNR+Arial-BoldMT"/>
              </a:rPr>
              <a:t>, da belastende Ordnungsverfügung rechtswidrig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Zudem wohl ebenfalls: Verletzung von </a:t>
            </a:r>
            <a:r>
              <a:rPr lang="de-DE" sz="2400" b="1" dirty="0">
                <a:solidFill>
                  <a:schemeClr val="tx1">
                    <a:lumMod val="65000"/>
                    <a:lumOff val="35000"/>
                  </a:schemeClr>
                </a:solidFill>
                <a:latin typeface="JKRGNR+Arial-BoldMT"/>
              </a:rPr>
              <a:t>Art. 14 I GG </a:t>
            </a:r>
            <a:r>
              <a:rPr lang="de-DE" sz="2400" dirty="0">
                <a:solidFill>
                  <a:schemeClr val="tx1">
                    <a:lumMod val="65000"/>
                    <a:lumOff val="35000"/>
                  </a:schemeClr>
                </a:solidFill>
                <a:latin typeface="JKRGNR+Arial-BoldMT"/>
              </a:rPr>
              <a: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Begründetheit (+)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12</a:t>
            </a:r>
          </a:p>
        </p:txBody>
      </p:sp>
    </p:spTree>
    <p:extLst>
      <p:ext uri="{BB962C8B-B14F-4D97-AF65-F5344CB8AC3E}">
        <p14:creationId xmlns:p14="http://schemas.microsoft.com/office/powerpoint/2010/main" val="33419573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94067"/>
            <a:ext cx="8928992" cy="571182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Begründetheit des Annexantrages</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Obersatz: Der Annexantrag ist begründet, soweit dem Kläger ein Anspruch auf Erlass des begehrten Verwaltungsaktes zusteht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Anspruchsgrundlage</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 der Klausur an dieser Stelle kurz darzustellen: Herleitung des (Vollzugs-)Folgenbeseitigungsanspruchs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Denkbar: aus den </a:t>
            </a:r>
            <a:r>
              <a:rPr lang="de-DE" sz="2400" b="1" dirty="0">
                <a:solidFill>
                  <a:schemeClr val="tx1">
                    <a:lumMod val="65000"/>
                    <a:lumOff val="35000"/>
                  </a:schemeClr>
                </a:solidFill>
                <a:latin typeface="JKRGNR+Arial-BoldMT"/>
              </a:rPr>
              <a:t>Freiheitsgrundrechten </a:t>
            </a:r>
            <a:r>
              <a:rPr lang="de-DE" sz="2400" b="1" dirty="0" err="1">
                <a:solidFill>
                  <a:schemeClr val="tx1">
                    <a:lumMod val="65000"/>
                    <a:lumOff val="35000"/>
                  </a:schemeClr>
                </a:solidFill>
                <a:latin typeface="JKRGNR+Arial-BoldMT"/>
              </a:rPr>
              <a:t>i.V.m</a:t>
            </a:r>
            <a:r>
              <a:rPr lang="de-DE" sz="2400" b="1" dirty="0">
                <a:solidFill>
                  <a:schemeClr val="tx1">
                    <a:lumMod val="65000"/>
                    <a:lumOff val="35000"/>
                  </a:schemeClr>
                </a:solidFill>
                <a:latin typeface="JKRGNR+Arial-BoldMT"/>
              </a:rPr>
              <a:t> Rechtsstaatsprinzip (Art. 20 III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Ebenfalls denkbar: </a:t>
            </a:r>
            <a:r>
              <a:rPr lang="de-DE" sz="2400" b="1" dirty="0">
                <a:solidFill>
                  <a:schemeClr val="tx1">
                    <a:lumMod val="65000"/>
                    <a:lumOff val="35000"/>
                  </a:schemeClr>
                </a:solidFill>
                <a:latin typeface="JKRGNR+Arial-BoldMT"/>
              </a:rPr>
              <a:t>Analogie zu § 1004 I 1 BGB </a:t>
            </a:r>
            <a:r>
              <a:rPr lang="de-DE" sz="2400" dirty="0">
                <a:solidFill>
                  <a:schemeClr val="tx1">
                    <a:lumMod val="65000"/>
                    <a:lumOff val="35000"/>
                  </a:schemeClr>
                </a:solidFill>
                <a:latin typeface="JKRGNR+Arial-BoldMT"/>
              </a:rPr>
              <a:t>sowie Herleitung aus dem </a:t>
            </a:r>
            <a:r>
              <a:rPr lang="de-DE" sz="2400" b="1" dirty="0">
                <a:solidFill>
                  <a:schemeClr val="tx1">
                    <a:lumMod val="65000"/>
                    <a:lumOff val="35000"/>
                  </a:schemeClr>
                </a:solidFill>
                <a:latin typeface="JKRGNR+Arial-BoldMT"/>
              </a:rPr>
              <a:t>Grundsatz der Gesetzmäßigkeit der Verwaltung, Art. 20 III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Jedenfalls anzunehmen: dass der Folgenbeseitigungsanspruch </a:t>
            </a:r>
            <a:r>
              <a:rPr lang="de-DE" sz="2400" b="1" dirty="0">
                <a:solidFill>
                  <a:schemeClr val="tx1">
                    <a:lumMod val="65000"/>
                    <a:lumOff val="35000"/>
                  </a:schemeClr>
                </a:solidFill>
                <a:highlight>
                  <a:srgbClr val="FFFF00"/>
                </a:highlight>
                <a:latin typeface="JKRGNR+Arial-BoldMT"/>
              </a:rPr>
              <a:t>gewohnheitsrechtlich anerkannt </a:t>
            </a:r>
            <a:r>
              <a:rPr lang="de-DE" sz="2400" dirty="0">
                <a:solidFill>
                  <a:schemeClr val="tx1">
                    <a:lumMod val="65000"/>
                    <a:lumOff val="35000"/>
                  </a:schemeClr>
                </a:solidFill>
                <a:highlight>
                  <a:srgbClr val="FFFF00"/>
                </a:highlight>
                <a:latin typeface="JKRGNR+Arial-BoldMT"/>
              </a:rPr>
              <a:t>ist (BVerwG)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12</a:t>
            </a:r>
          </a:p>
        </p:txBody>
      </p:sp>
    </p:spTree>
    <p:extLst>
      <p:ext uri="{BB962C8B-B14F-4D97-AF65-F5344CB8AC3E}">
        <p14:creationId xmlns:p14="http://schemas.microsoft.com/office/powerpoint/2010/main" val="17921559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94067"/>
            <a:ext cx="8928992" cy="497315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Anspruchsvoraussetzungen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Hoheitlicher Eingriff in ein subjektives öffentliches Recht in der Vergangenheit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Hoheitlicher Eingriff in den Schutzbereich der allgemeinen Handlungsfreiheit </a:t>
            </a:r>
            <a:r>
              <a:rPr lang="de-DE" sz="2400" dirty="0">
                <a:solidFill>
                  <a:schemeClr val="tx1">
                    <a:lumMod val="65000"/>
                    <a:lumOff val="35000"/>
                  </a:schemeClr>
                </a:solidFill>
                <a:latin typeface="JKRGNR+Arial-BoldMT"/>
              </a:rPr>
              <a:t>(</a:t>
            </a:r>
            <a:r>
              <a:rPr lang="de-DE" sz="2400" b="1" dirty="0">
                <a:solidFill>
                  <a:schemeClr val="tx1">
                    <a:lumMod val="65000"/>
                    <a:lumOff val="35000"/>
                  </a:schemeClr>
                </a:solidFill>
                <a:latin typeface="JKRGNR+Arial-BoldMT"/>
              </a:rPr>
              <a:t>Art. 2 I GG</a:t>
            </a:r>
            <a:r>
              <a:rPr lang="de-DE" sz="2400" dirty="0">
                <a:solidFill>
                  <a:schemeClr val="tx1">
                    <a:lumMod val="65000"/>
                    <a:lumOff val="35000"/>
                  </a:schemeClr>
                </a:solidFill>
                <a:latin typeface="JKRGNR+Arial-BoldMT"/>
              </a:rPr>
              <a:t>) durch die belastende Ordnungsverfügung gegenüber dem V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 Andauern rechtswidriger und zurechenbarer Folgen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„Folge“ hier: Verbleib des M in der Wohnung des V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Zurechenbarkeit (+), da Inbesitznahme der Wohnung gerade die beabsichtigte Folge darstellt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Unmittelbarkeitszusammenhang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12</a:t>
            </a:r>
          </a:p>
        </p:txBody>
      </p:sp>
    </p:spTree>
    <p:extLst>
      <p:ext uri="{BB962C8B-B14F-4D97-AF65-F5344CB8AC3E}">
        <p14:creationId xmlns:p14="http://schemas.microsoft.com/office/powerpoint/2010/main" val="12364823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94067"/>
            <a:ext cx="8928992" cy="564770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Rechtswidrigkeit (-) </a:t>
            </a:r>
            <a:r>
              <a:rPr lang="de-DE" sz="2400" dirty="0">
                <a:solidFill>
                  <a:schemeClr val="tx1">
                    <a:lumMod val="65000"/>
                    <a:lumOff val="35000"/>
                  </a:schemeClr>
                </a:solidFill>
                <a:latin typeface="JKRGNR+Arial-BoldMT"/>
              </a:rPr>
              <a:t>wenn der Anspruchsteller </a:t>
            </a:r>
            <a:r>
              <a:rPr lang="de-DE" sz="2400" b="1" dirty="0">
                <a:solidFill>
                  <a:schemeClr val="tx1">
                    <a:lumMod val="65000"/>
                    <a:lumOff val="35000"/>
                  </a:schemeClr>
                </a:solidFill>
                <a:latin typeface="JKRGNR+Arial-BoldMT"/>
              </a:rPr>
              <a:t>zur Duldung </a:t>
            </a:r>
            <a:r>
              <a:rPr lang="de-DE" sz="2400" dirty="0">
                <a:solidFill>
                  <a:schemeClr val="tx1">
                    <a:lumMod val="65000"/>
                    <a:lumOff val="35000"/>
                  </a:schemeClr>
                </a:solidFill>
                <a:latin typeface="JKRGNR+Arial-BoldMT"/>
              </a:rPr>
              <a:t>des geschaffenen Zustands </a:t>
            </a:r>
            <a:r>
              <a:rPr lang="de-DE" sz="2400" b="1" dirty="0">
                <a:solidFill>
                  <a:schemeClr val="tx1">
                    <a:lumMod val="65000"/>
                    <a:lumOff val="35000"/>
                  </a:schemeClr>
                </a:solidFill>
                <a:latin typeface="JKRGNR+Arial-BoldMT"/>
              </a:rPr>
              <a:t>verpflichtet</a:t>
            </a:r>
            <a:r>
              <a:rPr lang="de-DE" sz="2400" dirty="0">
                <a:solidFill>
                  <a:schemeClr val="tx1">
                    <a:lumMod val="65000"/>
                    <a:lumOff val="35000"/>
                  </a:schemeClr>
                </a:solidFill>
                <a:latin typeface="JKRGNR+Arial-BoldMT"/>
              </a:rPr>
              <a:t> ist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Grundsätzlich diese </a:t>
            </a:r>
            <a:r>
              <a:rPr lang="de-DE" sz="2400" b="1" dirty="0">
                <a:solidFill>
                  <a:schemeClr val="tx1">
                    <a:lumMod val="65000"/>
                    <a:lumOff val="35000"/>
                  </a:schemeClr>
                </a:solidFill>
                <a:latin typeface="JKRGNR+Arial-BoldMT"/>
              </a:rPr>
              <a:t>Duldungspflicht begründend</a:t>
            </a:r>
            <a:r>
              <a:rPr lang="de-DE" sz="2400" dirty="0">
                <a:solidFill>
                  <a:schemeClr val="tx1">
                    <a:lumMod val="65000"/>
                    <a:lumOff val="35000"/>
                  </a:schemeClr>
                </a:solidFill>
                <a:latin typeface="JKRGNR+Arial-BoldMT"/>
                <a:sym typeface="Wingdings" pitchFamily="2" charset="2"/>
              </a:rPr>
              <a:t>: (wirksame)</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Ordnungsverfügung</a:t>
            </a:r>
            <a:r>
              <a:rPr lang="de-DE" sz="2400" dirty="0">
                <a:solidFill>
                  <a:schemeClr val="tx1">
                    <a:lumMod val="65000"/>
                    <a:lumOff val="35000"/>
                  </a:schemeClr>
                </a:solidFill>
                <a:latin typeface="JKRGNR+Arial-BoldMT"/>
              </a:rPr>
              <a:t> der Stadt gegenüber dem V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Rechtswidrigkeit der Verfügung (+), s.o.</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Beachte indes: Verfügung entfaltet Rechtswirkung bis zum Eintritt der Rechtskraft des Urteils (vgl. Rechtsgedanke </a:t>
            </a:r>
            <a:r>
              <a:rPr lang="de-DE" sz="2400" b="1" dirty="0">
                <a:solidFill>
                  <a:srgbClr val="FF0000"/>
                </a:solidFill>
                <a:latin typeface="JKRGNR+Arial-BoldMT"/>
              </a:rPr>
              <a:t>§ 121 VwGO</a:t>
            </a:r>
            <a:r>
              <a:rPr lang="de-DE" sz="2400" dirty="0">
                <a:solidFill>
                  <a:srgbClr val="FF0000"/>
                </a:solidFill>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Besonderheit § 113 I 2 VwGO</a:t>
            </a:r>
            <a:r>
              <a:rPr lang="de-DE" sz="2400" dirty="0">
                <a:solidFill>
                  <a:schemeClr val="tx1">
                    <a:lumMod val="65000"/>
                    <a:lumOff val="35000"/>
                  </a:schemeClr>
                </a:solidFill>
                <a:highlight>
                  <a:srgbClr val="FFFF00"/>
                </a:highlight>
                <a:latin typeface="JKRGNR+Arial-BoldMT"/>
              </a:rPr>
              <a:t>: Durchbrechung dieses Grundsatzes, indem dem Gericht „auf Antrag“ die Möglichkeit zum „Ausspruch“ hinsichtlich der Folgenbeseitigung eingeräumt wird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Rechtswidrigkeit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Anspruchsvoraussetzungen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12</a:t>
            </a:r>
          </a:p>
        </p:txBody>
      </p:sp>
    </p:spTree>
    <p:extLst>
      <p:ext uri="{BB962C8B-B14F-4D97-AF65-F5344CB8AC3E}">
        <p14:creationId xmlns:p14="http://schemas.microsoft.com/office/powerpoint/2010/main" val="23760592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94067"/>
            <a:ext cx="8928992" cy="484491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3) Anspruchsinhalt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Anspruchsinhalt: </a:t>
            </a:r>
            <a:r>
              <a:rPr lang="de-DE" sz="2400" b="1" dirty="0">
                <a:solidFill>
                  <a:schemeClr val="tx1">
                    <a:lumMod val="65000"/>
                    <a:lumOff val="35000"/>
                  </a:schemeClr>
                </a:solidFill>
                <a:latin typeface="JKRGNR+Arial-BoldMT"/>
              </a:rPr>
              <a:t>Wiederherstellung des ursprünglichen Zustandes </a:t>
            </a:r>
            <a:r>
              <a:rPr lang="de-DE" sz="2400" dirty="0">
                <a:solidFill>
                  <a:schemeClr val="tx1">
                    <a:lumMod val="65000"/>
                    <a:lumOff val="35000"/>
                  </a:schemeClr>
                </a:solidFill>
                <a:latin typeface="JKRGNR+Arial-BoldMT"/>
              </a:rPr>
              <a:t>durch Beseitigung der rechtswidrigen Folgen des Verwaltungshandelns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Gesetzliche Einschränkung</a:t>
            </a:r>
            <a:r>
              <a:rPr lang="de-DE" sz="2400" dirty="0">
                <a:solidFill>
                  <a:schemeClr val="tx1">
                    <a:lumMod val="65000"/>
                    <a:lumOff val="35000"/>
                  </a:schemeClr>
                </a:solidFill>
                <a:latin typeface="JKRGNR+Arial-BoldMT"/>
              </a:rPr>
              <a:t>: Ausspruch des Gerichts ist nur zulässig, „wenn die Behörde dazu (= zur Folgenbeseitigung) in der Lage ist“, vgl. </a:t>
            </a:r>
            <a:r>
              <a:rPr lang="de-DE" sz="2400" b="1" dirty="0">
                <a:solidFill>
                  <a:schemeClr val="tx1">
                    <a:lumMod val="65000"/>
                    <a:lumOff val="35000"/>
                  </a:schemeClr>
                </a:solidFill>
                <a:latin typeface="JKRGNR+Arial-BoldMT"/>
              </a:rPr>
              <a:t>§ 113 I 3 VwGO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Somit inzident zu prüfen</a:t>
            </a:r>
            <a:r>
              <a:rPr lang="de-DE" sz="2400" dirty="0">
                <a:solidFill>
                  <a:schemeClr val="tx1">
                    <a:lumMod val="65000"/>
                    <a:lumOff val="35000"/>
                  </a:schemeClr>
                </a:solidFill>
                <a:highlight>
                  <a:srgbClr val="FFFF00"/>
                </a:highlight>
                <a:latin typeface="JKRGNR+Arial-BoldMT"/>
              </a:rPr>
              <a:t>: ob die Behörde </a:t>
            </a:r>
            <a:r>
              <a:rPr lang="de-DE" sz="2400" dirty="0" err="1">
                <a:solidFill>
                  <a:schemeClr val="tx1">
                    <a:lumMod val="65000"/>
                    <a:lumOff val="35000"/>
                  </a:schemeClr>
                </a:solidFill>
                <a:highlight>
                  <a:srgbClr val="FFFF00"/>
                </a:highlight>
                <a:latin typeface="JKRGNR+Arial-BoldMT"/>
              </a:rPr>
              <a:t>rechtmäßigerweise</a:t>
            </a:r>
            <a:r>
              <a:rPr lang="de-DE" sz="2400" dirty="0">
                <a:solidFill>
                  <a:schemeClr val="tx1">
                    <a:lumMod val="65000"/>
                    <a:lumOff val="35000"/>
                  </a:schemeClr>
                </a:solidFill>
                <a:highlight>
                  <a:srgbClr val="FFFF00"/>
                </a:highlight>
                <a:latin typeface="JKRGNR+Arial-BoldMT"/>
              </a:rPr>
              <a:t> eine </a:t>
            </a:r>
            <a:r>
              <a:rPr lang="de-DE" sz="2400" b="1" u="sng" dirty="0">
                <a:solidFill>
                  <a:schemeClr val="tx1">
                    <a:lumMod val="65000"/>
                    <a:lumOff val="35000"/>
                  </a:schemeClr>
                </a:solidFill>
                <a:highlight>
                  <a:srgbClr val="FFFF00"/>
                </a:highlight>
                <a:latin typeface="JKRGNR+Arial-BoldMT"/>
              </a:rPr>
              <a:t>Ausweisungsverfügung</a:t>
            </a:r>
            <a:r>
              <a:rPr lang="de-DE" sz="2400" u="sng" dirty="0">
                <a:solidFill>
                  <a:schemeClr val="tx1">
                    <a:lumMod val="65000"/>
                    <a:lumOff val="35000"/>
                  </a:schemeClr>
                </a:solidFill>
                <a:highlight>
                  <a:srgbClr val="FFFF00"/>
                </a:highlight>
                <a:latin typeface="JKRGNR+Arial-BoldMT"/>
              </a:rPr>
              <a:t> </a:t>
            </a:r>
            <a:r>
              <a:rPr lang="de-DE" sz="2400" b="1" u="sng" dirty="0">
                <a:solidFill>
                  <a:schemeClr val="tx1">
                    <a:lumMod val="65000"/>
                    <a:lumOff val="35000"/>
                  </a:schemeClr>
                </a:solidFill>
                <a:highlight>
                  <a:srgbClr val="FFFF00"/>
                </a:highlight>
                <a:latin typeface="JKRGNR+Arial-BoldMT"/>
              </a:rPr>
              <a:t>gegenüber dem M </a:t>
            </a:r>
            <a:r>
              <a:rPr lang="de-DE" sz="2400" dirty="0">
                <a:solidFill>
                  <a:schemeClr val="tx1">
                    <a:lumMod val="65000"/>
                    <a:lumOff val="35000"/>
                  </a:schemeClr>
                </a:solidFill>
                <a:highlight>
                  <a:srgbClr val="FFFF00"/>
                </a:highlight>
                <a:latin typeface="JKRGNR+Arial-BoldMT"/>
              </a:rPr>
              <a:t>erlassen könnte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Rechtsgrundlage</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 17 I ASOG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Formelle wie materielle Voraussetzungen (+), </a:t>
            </a:r>
            <a:r>
              <a:rPr lang="de-DE" sz="2400" dirty="0">
                <a:solidFill>
                  <a:schemeClr val="tx1">
                    <a:lumMod val="65000"/>
                    <a:lumOff val="35000"/>
                  </a:schemeClr>
                </a:solidFill>
                <a:latin typeface="JKRGNR+Arial-BoldMT"/>
              </a:rPr>
              <a:t>da eine Störung der öffentlichen Sicherheit bereits eingetreten ist (Rechtsgüter des V auf Eigentum verletzt)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12</a:t>
            </a:r>
          </a:p>
        </p:txBody>
      </p:sp>
    </p:spTree>
    <p:extLst>
      <p:ext uri="{BB962C8B-B14F-4D97-AF65-F5344CB8AC3E}">
        <p14:creationId xmlns:p14="http://schemas.microsoft.com/office/powerpoint/2010/main" val="42018125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86511"/>
            <a:ext cx="8928992" cy="89511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Allerdings zu bedenken: § 17 I ASOG sieht Ermessen vor</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fraglich: </a:t>
            </a:r>
            <a:r>
              <a:rPr lang="de-DE" sz="2400" b="1" dirty="0">
                <a:solidFill>
                  <a:schemeClr val="tx1">
                    <a:lumMod val="65000"/>
                    <a:lumOff val="35000"/>
                  </a:schemeClr>
                </a:solidFill>
                <a:latin typeface="JKRGNR+Arial-BoldMT"/>
              </a:rPr>
              <a:t>Ermessensreduktion auf Null?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12</a:t>
            </a:r>
          </a:p>
        </p:txBody>
      </p:sp>
    </p:spTree>
    <p:extLst>
      <p:ext uri="{BB962C8B-B14F-4D97-AF65-F5344CB8AC3E}">
        <p14:creationId xmlns:p14="http://schemas.microsoft.com/office/powerpoint/2010/main" val="39240843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86511"/>
            <a:ext cx="8928992" cy="526297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Hierzu VGH Kassel, </a:t>
            </a:r>
            <a:r>
              <a:rPr lang="de-DE" sz="2400" b="1" dirty="0" err="1">
                <a:solidFill>
                  <a:schemeClr val="tx1">
                    <a:lumMod val="65000"/>
                    <a:lumOff val="35000"/>
                  </a:schemeClr>
                </a:solidFill>
                <a:latin typeface="JKRGNR+Arial-BoldMT"/>
              </a:rPr>
              <a:t>NVwZ</a:t>
            </a:r>
            <a:r>
              <a:rPr lang="de-DE" sz="2400" b="1" dirty="0">
                <a:solidFill>
                  <a:schemeClr val="tx1">
                    <a:lumMod val="65000"/>
                    <a:lumOff val="35000"/>
                  </a:schemeClr>
                </a:solidFill>
                <a:latin typeface="JKRGNR+Arial-BoldMT"/>
              </a:rPr>
              <a:t> 1995, 300</a:t>
            </a:r>
            <a:r>
              <a:rPr lang="de-DE" sz="2400" b="1" i="1" dirty="0">
                <a:solidFill>
                  <a:schemeClr val="tx1">
                    <a:lumMod val="65000"/>
                    <a:lumOff val="35000"/>
                  </a:schemeClr>
                </a:solidFill>
                <a:latin typeface="JKRGNR+Arial-BoldMT"/>
              </a:rPr>
              <a:t>: </a:t>
            </a:r>
            <a:r>
              <a:rPr lang="de-DE" sz="2400" i="1" dirty="0">
                <a:solidFill>
                  <a:schemeClr val="tx1">
                    <a:lumMod val="65000"/>
                    <a:lumOff val="35000"/>
                  </a:schemeClr>
                </a:solidFill>
                <a:latin typeface="JKRGNR+Arial-BoldMT"/>
              </a:rPr>
              <a:t>Freilich reicht als Rechtsgrundlage für das Einschreiten der Behörde gegen den Begünstigten der Folgenbeseitigungsanspruch als solcher nicht aus. Vielmehr benötigt die Behörde für den Eingriff in die Rechtssphäre des vormals Begünstigten eine besondere </a:t>
            </a:r>
            <a:r>
              <a:rPr lang="de-DE" sz="2400" b="1" i="1" dirty="0">
                <a:solidFill>
                  <a:schemeClr val="tx1">
                    <a:lumMod val="65000"/>
                    <a:lumOff val="35000"/>
                  </a:schemeClr>
                </a:solidFill>
                <a:latin typeface="JKRGNR+Arial-BoldMT"/>
              </a:rPr>
              <a:t>gesetzliche Ermächtigung </a:t>
            </a:r>
            <a:r>
              <a:rPr lang="de-DE" sz="2400" i="1" dirty="0">
                <a:solidFill>
                  <a:schemeClr val="tx1">
                    <a:lumMod val="65000"/>
                    <a:lumOff val="35000"/>
                  </a:schemeClr>
                </a:solidFill>
                <a:latin typeface="JKRGNR+Arial-BoldMT"/>
              </a:rPr>
              <a:t>(…) Fehlt es an einer solchen Ermächtigung oder kann von ihr wegen rechtlicher Bindungen, die ein Einschreiten ausschließen, kein Gebrauch gemacht werden, so ist die Behörde i.S. des § 113 I 3 VwGO zur Folgenbeseitigung rechtlich nicht “in der Lage”</a:t>
            </a:r>
            <a:r>
              <a:rPr lang="de-DE" sz="2400" b="1" i="1" dirty="0">
                <a:solidFill>
                  <a:schemeClr val="tx1">
                    <a:lumMod val="65000"/>
                    <a:lumOff val="35000"/>
                  </a:schemeClr>
                </a:solidFill>
                <a:latin typeface="JKRGNR+Arial-BoldMT"/>
              </a:rPr>
              <a:t> </a:t>
            </a:r>
            <a:r>
              <a:rPr lang="de-DE" sz="2400" b="1" i="1" dirty="0">
                <a:solidFill>
                  <a:schemeClr val="tx1">
                    <a:lumMod val="65000"/>
                    <a:lumOff val="35000"/>
                  </a:schemeClr>
                </a:solidFill>
                <a:highlight>
                  <a:srgbClr val="FFFF00"/>
                </a:highlight>
                <a:latin typeface="JKRGNR+Arial-BoldMT"/>
              </a:rPr>
              <a:t>Ergibt sich dagegen aus einer gesetzlichen Ermächtigung die Befugnis der Behörde zum Einschreiten, so </a:t>
            </a:r>
            <a:r>
              <a:rPr lang="de-DE" sz="2400" b="1" i="1" dirty="0" err="1">
                <a:solidFill>
                  <a:schemeClr val="tx1">
                    <a:lumMod val="65000"/>
                    <a:lumOff val="35000"/>
                  </a:schemeClr>
                </a:solidFill>
                <a:highlight>
                  <a:srgbClr val="FFFF00"/>
                </a:highlight>
                <a:latin typeface="JKRGNR+Arial-BoldMT"/>
              </a:rPr>
              <a:t>muß</a:t>
            </a:r>
            <a:r>
              <a:rPr lang="de-DE" sz="2400" b="1" i="1" dirty="0">
                <a:solidFill>
                  <a:schemeClr val="tx1">
                    <a:lumMod val="65000"/>
                    <a:lumOff val="35000"/>
                  </a:schemeClr>
                </a:solidFill>
                <a:highlight>
                  <a:srgbClr val="FFFF00"/>
                </a:highlight>
                <a:latin typeface="JKRGNR+Arial-BoldMT"/>
              </a:rPr>
              <a:t> sie zugunsten des belasteten Dritten hiervon auch Gebrauch machen</a:t>
            </a:r>
            <a:r>
              <a:rPr lang="de-DE" sz="2400" i="1" dirty="0">
                <a:solidFill>
                  <a:schemeClr val="tx1">
                    <a:lumMod val="65000"/>
                    <a:lumOff val="35000"/>
                  </a:schemeClr>
                </a:solidFill>
                <a:highlight>
                  <a:srgbClr val="FFFF00"/>
                </a:highlight>
                <a:latin typeface="JKRGNR+Arial-BoldMT"/>
              </a:rPr>
              <a:t>. Der Folgenbeseitigungsanspruch des Dritten </a:t>
            </a:r>
            <a:r>
              <a:rPr lang="de-DE" sz="2400" i="1" dirty="0" err="1">
                <a:solidFill>
                  <a:schemeClr val="tx1">
                    <a:lumMod val="65000"/>
                    <a:lumOff val="35000"/>
                  </a:schemeClr>
                </a:solidFill>
                <a:highlight>
                  <a:srgbClr val="FFFF00"/>
                </a:highlight>
                <a:latin typeface="JKRGNR+Arial-BoldMT"/>
              </a:rPr>
              <a:t>läßt</a:t>
            </a:r>
            <a:r>
              <a:rPr lang="de-DE" sz="2400" i="1" dirty="0">
                <a:solidFill>
                  <a:schemeClr val="tx1">
                    <a:lumMod val="65000"/>
                    <a:lumOff val="35000"/>
                  </a:schemeClr>
                </a:solidFill>
                <a:highlight>
                  <a:srgbClr val="FFFF00"/>
                </a:highlight>
                <a:latin typeface="JKRGNR+Arial-BoldMT"/>
              </a:rPr>
              <a:t> dann für die Ausübung von </a:t>
            </a:r>
            <a:r>
              <a:rPr lang="de-DE" sz="2400" b="1" i="1" dirty="0">
                <a:solidFill>
                  <a:schemeClr val="tx1">
                    <a:lumMod val="65000"/>
                    <a:lumOff val="35000"/>
                  </a:schemeClr>
                </a:solidFill>
                <a:highlight>
                  <a:srgbClr val="FFFF00"/>
                </a:highlight>
                <a:latin typeface="JKRGNR+Arial-BoldMT"/>
              </a:rPr>
              <a:t>Entschließungsermessen keinen Raum mehr</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12</a:t>
            </a:r>
          </a:p>
        </p:txBody>
      </p:sp>
    </p:spTree>
    <p:extLst>
      <p:ext uri="{BB962C8B-B14F-4D97-AF65-F5344CB8AC3E}">
        <p14:creationId xmlns:p14="http://schemas.microsoft.com/office/powerpoint/2010/main" val="313884354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86511"/>
            <a:ext cx="8928992" cy="510139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Regelmäßig das Ermessen der Behörde reduzierend: sog. „</a:t>
            </a:r>
            <a:r>
              <a:rPr lang="de-DE" sz="2400" b="1" dirty="0">
                <a:solidFill>
                  <a:schemeClr val="tx1">
                    <a:lumMod val="65000"/>
                    <a:lumOff val="35000"/>
                  </a:schemeClr>
                </a:solidFill>
                <a:latin typeface="JKRGNR+Arial-BoldMT"/>
              </a:rPr>
              <a:t>Folgenbeseitigungslast</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Ausnahme: überwiegende Gründe des Allgemeinwohls stehen entgegen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Dann: Kompensationsanspruch (Rechtsgedanke § 251 II 1 BGB)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 indes: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Vielmehr anzunehmen: Ermessensreduktion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Begründetheit des Annexantrages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D) Ergebnis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Klage des V hat Erfolg</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12</a:t>
            </a:r>
          </a:p>
        </p:txBody>
      </p:sp>
    </p:spTree>
    <p:extLst>
      <p:ext uri="{BB962C8B-B14F-4D97-AF65-F5344CB8AC3E}">
        <p14:creationId xmlns:p14="http://schemas.microsoft.com/office/powerpoint/2010/main" val="256733879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 calcmode="lin" valueType="num">
                                      <p:cBhvr additive="base">
                                        <p:cTn id="3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
                                            <p:txEl>
                                              <p:pRg st="8" end="8"/>
                                            </p:txEl>
                                          </p:spTgt>
                                        </p:tgtEl>
                                        <p:attrNameLst>
                                          <p:attrName>style.visibility</p:attrName>
                                        </p:attrNameLst>
                                      </p:cBhvr>
                                      <p:to>
                                        <p:strVal val="visible"/>
                                      </p:to>
                                    </p:set>
                                    <p:anim calcmode="lin" valueType="num">
                                      <p:cBhvr additive="base">
                                        <p:cTn id="41"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
                                            <p:txEl>
                                              <p:pRg st="9" end="9"/>
                                            </p:txEl>
                                          </p:spTgt>
                                        </p:tgtEl>
                                        <p:attrNameLst>
                                          <p:attrName>style.visibility</p:attrName>
                                        </p:attrNameLst>
                                      </p:cBhvr>
                                      <p:to>
                                        <p:strVal val="visible"/>
                                      </p:to>
                                    </p:set>
                                    <p:anim calcmode="lin" valueType="num">
                                      <p:cBhvr additive="base">
                                        <p:cTn id="47"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2376264" cy="1077218"/>
          </a:xfrm>
          <a:prstGeom prst="rect">
            <a:avLst/>
          </a:prstGeom>
          <a:noFill/>
        </p:spPr>
        <p:txBody>
          <a:bodyPr wrap="square" rtlCol="0">
            <a:spAutoFit/>
          </a:bodyPr>
          <a:lstStyle/>
          <a:p>
            <a:r>
              <a:rPr lang="de-DE" sz="3200" dirty="0">
                <a:solidFill>
                  <a:schemeClr val="bg1"/>
                </a:solidFill>
                <a:latin typeface="Frutiger LT 57 Cn" pitchFamily="34" charset="0"/>
              </a:rPr>
              <a:t>Ende</a:t>
            </a:r>
          </a:p>
          <a:p>
            <a:r>
              <a:rPr lang="de-DE" sz="3200" dirty="0">
                <a:solidFill>
                  <a:schemeClr val="bg1"/>
                </a:solidFill>
                <a:latin typeface="Frutiger LT 57 Cn" pitchFamily="34" charset="0"/>
              </a:rPr>
              <a:t>10. Woche</a:t>
            </a:r>
          </a:p>
        </p:txBody>
      </p:sp>
    </p:spTree>
    <p:extLst>
      <p:ext uri="{BB962C8B-B14F-4D97-AF65-F5344CB8AC3E}">
        <p14:creationId xmlns:p14="http://schemas.microsoft.com/office/powerpoint/2010/main" val="17077425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Repetitorium">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Vorlage_PPTX" id="{20EF44A1-9CCB-4FDF-80AC-F4ABCF6AD68B}" vid="{75BB5563-0F98-406E-898E-E499F06E5443}"/>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Vorlage_PPTX</Template>
  <TotalTime>0</TotalTime>
  <Words>3035</Words>
  <Application>Microsoft Macintosh PowerPoint</Application>
  <PresentationFormat>Bildschirmpräsentation (4:3)</PresentationFormat>
  <Paragraphs>348</Paragraphs>
  <Slides>41</Slides>
  <Notes>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41</vt:i4>
      </vt:variant>
    </vt:vector>
  </HeadingPairs>
  <TitlesOfParts>
    <vt:vector size="49" baseType="lpstr">
      <vt:lpstr>Arial</vt:lpstr>
      <vt:lpstr>Calibri</vt:lpstr>
      <vt:lpstr>Courier New</vt:lpstr>
      <vt:lpstr>Frutiger Linotype</vt:lpstr>
      <vt:lpstr>Frutiger LT 57 Cn</vt:lpstr>
      <vt:lpstr>JKRGNR+Arial-BoldMT</vt:lpstr>
      <vt:lpstr>Wingdings</vt:lpstr>
      <vt:lpstr>Repetitorium</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Jana Panten</dc:creator>
  <cp:lastModifiedBy>Thure Höre</cp:lastModifiedBy>
  <cp:revision>61</cp:revision>
  <dcterms:created xsi:type="dcterms:W3CDTF">2023-10-19T08:58:07Z</dcterms:created>
  <dcterms:modified xsi:type="dcterms:W3CDTF">2026-06-14T15:36:58Z</dcterms:modified>
</cp:coreProperties>
</file>