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1"/>
  </p:notesMasterIdLst>
  <p:sldIdLst>
    <p:sldId id="256" r:id="rId2"/>
    <p:sldId id="455" r:id="rId3"/>
    <p:sldId id="556" r:id="rId4"/>
    <p:sldId id="557" r:id="rId5"/>
    <p:sldId id="558" r:id="rId6"/>
    <p:sldId id="559" r:id="rId7"/>
    <p:sldId id="561" r:id="rId8"/>
    <p:sldId id="562" r:id="rId9"/>
    <p:sldId id="568" r:id="rId10"/>
    <p:sldId id="563" r:id="rId11"/>
    <p:sldId id="560" r:id="rId12"/>
    <p:sldId id="276" r:id="rId13"/>
    <p:sldId id="535" r:id="rId14"/>
    <p:sldId id="537" r:id="rId15"/>
    <p:sldId id="538" r:id="rId16"/>
    <p:sldId id="539" r:id="rId17"/>
    <p:sldId id="540" r:id="rId18"/>
    <p:sldId id="541" r:id="rId19"/>
    <p:sldId id="542" r:id="rId20"/>
    <p:sldId id="543" r:id="rId21"/>
    <p:sldId id="544" r:id="rId22"/>
    <p:sldId id="566" r:id="rId23"/>
    <p:sldId id="545" r:id="rId24"/>
    <p:sldId id="546" r:id="rId25"/>
    <p:sldId id="548" r:id="rId26"/>
    <p:sldId id="567" r:id="rId27"/>
    <p:sldId id="547" r:id="rId28"/>
    <p:sldId id="569" r:id="rId29"/>
    <p:sldId id="570" r:id="rId30"/>
    <p:sldId id="549" r:id="rId31"/>
    <p:sldId id="565" r:id="rId32"/>
    <p:sldId id="550" r:id="rId33"/>
    <p:sldId id="552" r:id="rId34"/>
    <p:sldId id="571" r:id="rId35"/>
    <p:sldId id="572" r:id="rId36"/>
    <p:sldId id="573" r:id="rId37"/>
    <p:sldId id="574" r:id="rId38"/>
    <p:sldId id="536" r:id="rId39"/>
    <p:sldId id="439" r:id="rId40"/>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03" autoAdjust="0"/>
    <p:restoredTop sz="92969"/>
  </p:normalViewPr>
  <p:slideViewPr>
    <p:cSldViewPr>
      <p:cViewPr varScale="1">
        <p:scale>
          <a:sx n="114" d="100"/>
          <a:sy n="114" d="100"/>
        </p:scale>
        <p:origin x="160" y="4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09.02.25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15.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6549"/>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Hieraus resultierende Probleme: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Rechtswidriger (Rest)-VA: </a:t>
            </a:r>
            <a:r>
              <a:rPr lang="de-DE" sz="2400" dirty="0">
                <a:solidFill>
                  <a:schemeClr val="tx1">
                    <a:lumMod val="65000"/>
                    <a:lumOff val="35000"/>
                  </a:schemeClr>
                </a:solidFill>
                <a:latin typeface="JKRGNR+Arial-BoldMT"/>
              </a:rPr>
              <a:t>Nach erfolgreicher (Teil)-Anfechtungsklage bleibt ein VA bestehen, den die Behörde ggf. so niemals erlassen hätte und der ggf. auch rechtswidrig ist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Frage der Begründetheit! </a:t>
            </a:r>
            <a:endParaRPr lang="de-DE" sz="2400" b="1"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Suspensiveffekt der Anfechtungsklage </a:t>
            </a:r>
            <a:r>
              <a:rPr lang="de-DE" sz="2400" dirty="0">
                <a:solidFill>
                  <a:schemeClr val="tx1">
                    <a:lumMod val="65000"/>
                    <a:lumOff val="35000"/>
                  </a:schemeClr>
                </a:solidFill>
                <a:latin typeface="JKRGNR+Arial-BoldMT"/>
              </a:rPr>
              <a:t>(vgl. § 80 I 1 VwGO) führt dazu, dass der </a:t>
            </a:r>
            <a:r>
              <a:rPr lang="de-DE" sz="2400" b="1" dirty="0">
                <a:solidFill>
                  <a:schemeClr val="tx1">
                    <a:lumMod val="65000"/>
                    <a:lumOff val="35000"/>
                  </a:schemeClr>
                </a:solidFill>
                <a:latin typeface="JKRGNR+Arial-BoldMT"/>
              </a:rPr>
              <a:t>VA</a:t>
            </a:r>
            <a:r>
              <a:rPr lang="de-DE" sz="2400" dirty="0">
                <a:solidFill>
                  <a:schemeClr val="tx1">
                    <a:lumMod val="65000"/>
                    <a:lumOff val="35000"/>
                  </a:schemeClr>
                </a:solidFill>
                <a:latin typeface="JKRGNR+Arial-BoldMT"/>
              </a:rPr>
              <a:t> – zumindest einstweilen – </a:t>
            </a:r>
            <a:r>
              <a:rPr lang="de-DE" sz="2400" b="1" dirty="0">
                <a:solidFill>
                  <a:schemeClr val="tx1">
                    <a:lumMod val="65000"/>
                    <a:lumOff val="35000"/>
                  </a:schemeClr>
                </a:solidFill>
                <a:latin typeface="JKRGNR+Arial-BoldMT"/>
              </a:rPr>
              <a:t>ohne Einhaltung der Nebenbestimmung</a:t>
            </a:r>
            <a:r>
              <a:rPr lang="de-DE" sz="2400" dirty="0">
                <a:solidFill>
                  <a:schemeClr val="tx1">
                    <a:lumMod val="65000"/>
                    <a:lumOff val="35000"/>
                  </a:schemeClr>
                </a:solidFill>
                <a:latin typeface="JKRGNR+Arial-BoldMT"/>
              </a:rPr>
              <a:t> genutzt werden kann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im Falle von </a:t>
            </a:r>
            <a:r>
              <a:rPr lang="de-DE" sz="2400" b="1" dirty="0">
                <a:solidFill>
                  <a:schemeClr val="tx1">
                    <a:lumMod val="65000"/>
                    <a:lumOff val="35000"/>
                  </a:schemeClr>
                </a:solidFill>
                <a:latin typeface="JKRGNR+Arial-BoldMT"/>
              </a:rPr>
              <a:t>Bedingungen </a:t>
            </a:r>
            <a:r>
              <a:rPr lang="de-DE" sz="2400" dirty="0">
                <a:solidFill>
                  <a:schemeClr val="tx1">
                    <a:lumMod val="65000"/>
                    <a:lumOff val="35000"/>
                  </a:schemeClr>
                </a:solidFill>
                <a:latin typeface="JKRGNR+Arial-BoldMT"/>
              </a:rPr>
              <a:t>schwer erträglich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6047817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7647"/>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C. Rechtmäßigkeit von Nebenbestimmungen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Klausurkonstellation regelmäßig zu klären: </a:t>
            </a:r>
            <a:r>
              <a:rPr lang="de-DE" sz="2400" b="1" dirty="0">
                <a:solidFill>
                  <a:schemeClr val="tx1">
                    <a:lumMod val="65000"/>
                    <a:lumOff val="35000"/>
                  </a:schemeClr>
                </a:solidFill>
                <a:latin typeface="JKRGNR+Arial-BoldMT"/>
              </a:rPr>
              <a:t>Rechtsgrundlage für die jeweilige Nebenbestimmung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Spezialgesetzlich: § 12 BImSchG, § 5 Abs. 1 GastG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Allgemeine Vorschrift: § 36 Abs. 1, 2 VwVfG (</a:t>
            </a:r>
            <a:r>
              <a:rPr lang="de-DE" sz="2400" dirty="0" err="1">
                <a:solidFill>
                  <a:schemeClr val="tx1">
                    <a:lumMod val="65000"/>
                    <a:lumOff val="35000"/>
                  </a:schemeClr>
                </a:solidFill>
                <a:latin typeface="JKRGNR+Arial-BoldMT"/>
              </a:rPr>
              <a:t>str.</a:t>
            </a:r>
            <a:r>
              <a:rPr lang="de-DE" sz="2400"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Prüfung der Rechtmäßigkeit einer Nebenbestimmung: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Rechtsgrundlage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der formellen wie materiellen Voraussetzungen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Rechtsfolge („darf“)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Prüfung etwaiger Ermessensfehler (§ 114 S. 1 VwGO)</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Koppelungsverbot, § 36 III VwVfG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9551029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20</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Erster Teil: Erfolgsaussichten des Eilverfahrens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aber nicht einschlägig: </a:t>
            </a:r>
            <a:r>
              <a:rPr lang="de-DE" sz="2400" b="1" dirty="0">
                <a:solidFill>
                  <a:schemeClr val="tx1">
                    <a:lumMod val="65000"/>
                    <a:lumOff val="35000"/>
                  </a:schemeClr>
                </a:solidFill>
                <a:latin typeface="JKRGNR+Arial-BoldMT"/>
              </a:rPr>
              <a:t>Aufdrängende Sonderzuweisungen </a:t>
            </a:r>
            <a:r>
              <a:rPr lang="de-DE" sz="2400" dirty="0">
                <a:solidFill>
                  <a:schemeClr val="tx1">
                    <a:lumMod val="65000"/>
                    <a:lumOff val="35000"/>
                  </a:schemeClr>
                </a:solidFill>
                <a:latin typeface="JKRGNR+Arial-BoldMT"/>
              </a:rPr>
              <a:t>(insb. nach § 126 I BBG und § 54 I BeamtStG)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heranzuziehen: </a:t>
            </a:r>
            <a:r>
              <a:rPr lang="de-DE" sz="2400" b="1" dirty="0">
                <a:solidFill>
                  <a:schemeClr val="tx1">
                    <a:lumMod val="65000"/>
                    <a:lumOff val="35000"/>
                  </a:schemeClr>
                </a:solidFill>
                <a:latin typeface="JKRGNR+Arial-BoldMT"/>
              </a:rPr>
              <a:t>Generalklausel des § 40 I 1 VwGO</a:t>
            </a:r>
            <a:r>
              <a:rPr lang="de-DE" sz="2400" dirty="0">
                <a:solidFill>
                  <a:schemeClr val="tx1">
                    <a:lumMod val="65000"/>
                    <a:lumOff val="35000"/>
                  </a:schemeClr>
                </a:solidFill>
                <a:latin typeface="JKRGNR+Arial-BoldMT"/>
              </a:rPr>
              <a:t>, wonach es sich um eine öffentlich-rechtliche Streitigkeit, nichtverfassungsrechtlicher Art handeln müsste, für die keine abdrängenden Sonderzuweisungen einschlägig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Insbesondere dann (+), wenn eine </a:t>
            </a:r>
            <a:r>
              <a:rPr lang="de-DE" sz="2400" b="1" dirty="0">
                <a:solidFill>
                  <a:schemeClr val="tx1">
                    <a:lumMod val="65000"/>
                    <a:lumOff val="35000"/>
                  </a:schemeClr>
                </a:solidFill>
                <a:latin typeface="JKRGNR+Arial-BoldMT"/>
              </a:rPr>
              <a:t>streitentscheidende Norm </a:t>
            </a:r>
            <a:r>
              <a:rPr lang="de-DE" sz="2400" dirty="0">
                <a:solidFill>
                  <a:schemeClr val="tx1">
                    <a:lumMod val="65000"/>
                    <a:lumOff val="35000"/>
                  </a:schemeClr>
                </a:solidFill>
                <a:latin typeface="JKRGNR+Arial-BoldMT"/>
              </a:rPr>
              <a:t>ersichtlich ist und diese dem öffentlichen Recht zuzuordnen ist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213187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0421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streitentscheidende Norm für vom Antragsteller </a:t>
            </a:r>
            <a:r>
              <a:rPr lang="de-DE" sz="2400" b="1" dirty="0">
                <a:solidFill>
                  <a:schemeClr val="tx1">
                    <a:lumMod val="65000"/>
                    <a:lumOff val="35000"/>
                  </a:schemeClr>
                </a:solidFill>
                <a:latin typeface="JKRGNR+Arial-BoldMT"/>
              </a:rPr>
              <a:t>angegriffene Sondernutzungsgenehmigung </a:t>
            </a:r>
            <a:r>
              <a:rPr lang="de-DE" sz="2400" dirty="0">
                <a:solidFill>
                  <a:schemeClr val="tx1">
                    <a:lumMod val="65000"/>
                    <a:lumOff val="35000"/>
                  </a:schemeClr>
                </a:solidFill>
                <a:latin typeface="JKRGNR+Arial-BoldMT"/>
              </a:rPr>
              <a:t>zunächst in Betracht kommend: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a:t>
            </a:r>
            <a:r>
              <a:rPr lang="de-DE" sz="2400" b="1" dirty="0">
                <a:solidFill>
                  <a:schemeClr val="tx1">
                    <a:lumMod val="65000"/>
                    <a:lumOff val="35000"/>
                  </a:schemeClr>
                </a:solidFill>
                <a:latin typeface="JKRGNR+Arial-BoldMT"/>
              </a:rPr>
              <a:t>§ 19 I 2 HWG</a:t>
            </a:r>
            <a:r>
              <a:rPr lang="de-DE" sz="2400" dirty="0">
                <a:solidFill>
                  <a:schemeClr val="tx1">
                    <a:lumMod val="65000"/>
                    <a:lumOff val="35000"/>
                  </a:schemeClr>
                </a:solidFill>
                <a:latin typeface="JKRGNR+Arial-BoldMT"/>
              </a:rPr>
              <a:t> enthaltene Rechtsgrundlage für </a:t>
            </a:r>
            <a:r>
              <a:rPr lang="de-DE" sz="2400" b="1" dirty="0">
                <a:solidFill>
                  <a:schemeClr val="tx1">
                    <a:lumMod val="65000"/>
                    <a:lumOff val="35000"/>
                  </a:schemeClr>
                </a:solidFill>
                <a:latin typeface="JKRGNR+Arial-BoldMT"/>
              </a:rPr>
              <a:t>Erteilung einer wegerechtlichen Sondernutzungserlaubnis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Ebenso in Betracht kommend: </a:t>
            </a:r>
            <a:r>
              <a:rPr lang="de-DE" sz="2400" b="1" dirty="0">
                <a:solidFill>
                  <a:schemeClr val="tx1">
                    <a:lumMod val="65000"/>
                    <a:lumOff val="35000"/>
                  </a:schemeClr>
                </a:solidFill>
                <a:latin typeface="JKRGNR+Arial-BoldMT"/>
              </a:rPr>
              <a:t>§ 36 I VwVfG oder § 36 II VwVfG</a:t>
            </a:r>
            <a:r>
              <a:rPr lang="de-DE" sz="2400" dirty="0">
                <a:solidFill>
                  <a:schemeClr val="tx1">
                    <a:lumMod val="65000"/>
                    <a:lumOff val="35000"/>
                  </a:schemeClr>
                </a:solidFill>
                <a:latin typeface="JKRGNR+Arial-BoldMT"/>
              </a:rPr>
              <a:t>, die jeweils zum Erlass von Nebenbestimmungen berechtigen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alle in Betracht kommenden Vorschriften ausschließlich Hoheitsträger – „Behörden“ – zum Handeln ermächtigen: </a:t>
            </a:r>
            <a:r>
              <a:rPr lang="de-DE" sz="2400" b="1" dirty="0">
                <a:solidFill>
                  <a:schemeClr val="tx1">
                    <a:lumMod val="65000"/>
                    <a:lumOff val="35000"/>
                  </a:schemeClr>
                </a:solidFill>
                <a:latin typeface="JKRGNR+Arial-BoldMT"/>
              </a:rPr>
              <a:t>Öffentlich-rechtliche Streitigkeit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3722171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86516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Nicht 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Nicht erfüllt: Grundsatz doppelter Verfassungsunmittelbarkeit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Hauptanwendungsfälle: § 23 I 1 EGGVG, § 40 II 1 VwGO, Art. 34 S. 3 GG und Art. 14 III 4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Verwaltungsrechtswegs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6820644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Antragsart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Antragsbegehren, vgl. </a:t>
            </a:r>
            <a:r>
              <a:rPr lang="de-DE" sz="2400" b="1" dirty="0">
                <a:solidFill>
                  <a:schemeClr val="tx1">
                    <a:lumMod val="65000"/>
                    <a:lumOff val="35000"/>
                  </a:schemeClr>
                </a:solidFill>
                <a:latin typeface="JKRGNR+Arial-BoldMT"/>
              </a:rPr>
              <a:t>§§ 88, 122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Antragsbegehren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„Einstweilen feststellen zu lassen, dass sie bis zur Entscheidung über den Widerspruch auf der Grundlage der erteilten Genehmigung berechtigt sei, Einweggeschirr und –bestecke zu verwenden“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 123 V VwGO </a:t>
            </a:r>
            <a:r>
              <a:rPr lang="de-DE" sz="2400" dirty="0">
                <a:solidFill>
                  <a:schemeClr val="tx1">
                    <a:lumMod val="65000"/>
                    <a:lumOff val="35000"/>
                  </a:schemeClr>
                </a:solidFill>
                <a:latin typeface="JKRGNR+Arial-BoldMT"/>
              </a:rPr>
              <a:t>im einstweiligen Rechtsschutzverfahren stets </a:t>
            </a:r>
            <a:r>
              <a:rPr lang="de-DE" sz="2400" b="1" dirty="0">
                <a:solidFill>
                  <a:schemeClr val="tx1">
                    <a:lumMod val="65000"/>
                    <a:lumOff val="35000"/>
                  </a:schemeClr>
                </a:solidFill>
                <a:latin typeface="JKRGNR+Arial-BoldMT"/>
              </a:rPr>
              <a:t>vorrangig</a:t>
            </a:r>
            <a:r>
              <a:rPr lang="de-DE" sz="2400" dirty="0">
                <a:solidFill>
                  <a:schemeClr val="tx1">
                    <a:lumMod val="65000"/>
                    <a:lumOff val="35000"/>
                  </a:schemeClr>
                </a:solidFill>
                <a:latin typeface="JKRGNR+Arial-BoldMT"/>
              </a:rPr>
              <a:t> in den Blick zu nehmen: </a:t>
            </a:r>
            <a:r>
              <a:rPr lang="de-DE" sz="2400" b="1" dirty="0">
                <a:solidFill>
                  <a:schemeClr val="tx1">
                    <a:lumMod val="65000"/>
                    <a:lumOff val="35000"/>
                  </a:schemeClr>
                </a:solidFill>
                <a:latin typeface="JKRGNR+Arial-BoldMT"/>
              </a:rPr>
              <a:t>§§ 80, 80a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Verfahren nach § 80a VwGO (-), mangels dreipoligem Rechtsverhältnisses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Verfahren nach § 80 V 1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187279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Statthaftigkeit (+), soweit der Antragsteller…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a:t>
            </a:r>
            <a:r>
              <a:rPr lang="de-DE" sz="2400" b="1" dirty="0">
                <a:solidFill>
                  <a:schemeClr val="tx1">
                    <a:lumMod val="65000"/>
                    <a:lumOff val="35000"/>
                  </a:schemeClr>
                </a:solidFill>
                <a:latin typeface="JKRGNR+Arial-BoldMT"/>
              </a:rPr>
              <a:t>Anordnung oder Wiederherstellung der aufschiebenden Wirkung </a:t>
            </a:r>
            <a:r>
              <a:rPr lang="de-DE" sz="2400" dirty="0">
                <a:solidFill>
                  <a:schemeClr val="tx1">
                    <a:lumMod val="65000"/>
                    <a:lumOff val="35000"/>
                  </a:schemeClr>
                </a:solidFill>
                <a:latin typeface="JKRGNR+Arial-BoldMT"/>
              </a:rPr>
              <a:t>eines Anfechtungsrechtsbehelfs gegenüber einem Verwaltungsakt begehrt (vgl. </a:t>
            </a:r>
            <a:r>
              <a:rPr lang="de-DE" sz="2400" b="1" dirty="0">
                <a:solidFill>
                  <a:schemeClr val="tx1">
                    <a:lumMod val="65000"/>
                    <a:lumOff val="35000"/>
                  </a:schemeClr>
                </a:solidFill>
                <a:latin typeface="JKRGNR+Arial-BoldMT"/>
              </a:rPr>
              <a:t>§ 80 V 1 VwGO</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K-GmbH begehrt </a:t>
            </a:r>
            <a:r>
              <a:rPr lang="de-DE" sz="2400" b="1" dirty="0">
                <a:solidFill>
                  <a:schemeClr val="tx1">
                    <a:lumMod val="65000"/>
                    <a:lumOff val="35000"/>
                  </a:schemeClr>
                </a:solidFill>
                <a:latin typeface="JKRGNR+Arial-BoldMT"/>
              </a:rPr>
              <a:t>Feststellung</a:t>
            </a:r>
            <a:r>
              <a:rPr lang="de-DE" sz="2400" dirty="0">
                <a:solidFill>
                  <a:schemeClr val="tx1">
                    <a:lumMod val="65000"/>
                    <a:lumOff val="35000"/>
                  </a:schemeClr>
                </a:solidFill>
                <a:latin typeface="JKRGNR+Arial-BoldMT"/>
              </a:rPr>
              <a:t>, dass aufschiebende Wirkung durch Widerspruch eingetreten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Aussetzungsantrag nach § 80 V 1 VwGO (-)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iFd</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vorläufigen Feststellung</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statthaft: Verfahren nach § 123 I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3327651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Problem: Faktische Vollziehung von Verwaltungsakten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Konstellation</a:t>
            </a:r>
            <a:r>
              <a:rPr lang="de-DE" sz="2400" dirty="0">
                <a:solidFill>
                  <a:schemeClr val="tx1">
                    <a:lumMod val="65000"/>
                    <a:lumOff val="35000"/>
                  </a:schemeClr>
                </a:solidFill>
                <a:latin typeface="JKRGNR+Arial-BoldMT"/>
              </a:rPr>
              <a:t>: (Drohende) Vollziehung eines Verwaltungsakts unter Missachtung der bestehenden aufschiebenden Wirkung eines Anfechtungsrechtsbehelfs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Bsp.: </a:t>
            </a:r>
            <a:r>
              <a:rPr lang="de-DE" sz="2400" dirty="0">
                <a:solidFill>
                  <a:schemeClr val="tx1">
                    <a:lumMod val="65000"/>
                    <a:lumOff val="35000"/>
                  </a:schemeClr>
                </a:solidFill>
                <a:latin typeface="JKRGNR+Arial-BoldMT"/>
              </a:rPr>
              <a:t>Behörde beruft sich auf sofortige Vollziehbarkeit trotz fehlender Anordnung nach § 80 II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derartigen </a:t>
            </a:r>
            <a:r>
              <a:rPr lang="de-DE" sz="2400" b="1" dirty="0">
                <a:solidFill>
                  <a:schemeClr val="tx1">
                    <a:lumMod val="65000"/>
                    <a:lumOff val="35000"/>
                  </a:schemeClr>
                </a:solidFill>
                <a:latin typeface="JKRGNR+Arial-BoldMT"/>
              </a:rPr>
              <a:t>„vorläufigen Feststellungsantrag“ </a:t>
            </a:r>
            <a:r>
              <a:rPr lang="de-DE" sz="2400" dirty="0">
                <a:solidFill>
                  <a:schemeClr val="tx1">
                    <a:lumMod val="65000"/>
                    <a:lumOff val="35000"/>
                  </a:schemeClr>
                </a:solidFill>
                <a:latin typeface="JKRGNR+Arial-BoldMT"/>
              </a:rPr>
              <a:t>zu erwägen: </a:t>
            </a:r>
            <a:r>
              <a:rPr lang="de-DE" sz="2400" b="1" dirty="0">
                <a:solidFill>
                  <a:schemeClr val="tx1">
                    <a:lumMod val="65000"/>
                    <a:lumOff val="35000"/>
                  </a:schemeClr>
                </a:solidFill>
                <a:latin typeface="JKRGNR+Arial-BoldMT"/>
              </a:rPr>
              <a:t>Analoge Anwendung des § 80 V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Planwidrige Regelungslücke?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Planwidrige Regelungslücke (-), wenn und soweit anderweitige Rechtsschutzmöglichkeiten bestehen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6487651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1313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Betracht kommend: </a:t>
            </a:r>
            <a:r>
              <a:rPr lang="de-DE" sz="2400" b="1" dirty="0">
                <a:solidFill>
                  <a:schemeClr val="tx1">
                    <a:lumMod val="65000"/>
                    <a:lumOff val="35000"/>
                  </a:schemeClr>
                </a:solidFill>
                <a:latin typeface="JKRGNR+Arial-BoldMT"/>
              </a:rPr>
              <a:t>Antrag nach § 123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streitgegenständlich: </a:t>
            </a:r>
            <a:r>
              <a:rPr lang="de-DE" sz="2400" b="1" dirty="0">
                <a:solidFill>
                  <a:schemeClr val="tx1">
                    <a:lumMod val="65000"/>
                    <a:lumOff val="35000"/>
                  </a:schemeClr>
                </a:solidFill>
                <a:latin typeface="JKRGNR+Arial-BoldMT"/>
              </a:rPr>
              <a:t>Feststellung des Suspensiveffektes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Diese Fragen unterliegen dem </a:t>
            </a:r>
            <a:r>
              <a:rPr lang="de-DE" sz="2400" b="1" dirty="0">
                <a:solidFill>
                  <a:schemeClr val="tx1">
                    <a:lumMod val="65000"/>
                    <a:lumOff val="35000"/>
                  </a:schemeClr>
                </a:solidFill>
                <a:latin typeface="JKRGNR+Arial-BoldMT"/>
              </a:rPr>
              <a:t>Anwendungsbereich der §§ 80 ff. VwGO</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Planwidrige Regelungslücke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1630164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der heutigen Einheit: </a:t>
            </a:r>
            <a:r>
              <a:rPr lang="de-DE" sz="2400" b="1" dirty="0">
                <a:solidFill>
                  <a:schemeClr val="tx1">
                    <a:lumMod val="65000"/>
                    <a:lumOff val="35000"/>
                  </a:schemeClr>
                </a:solidFill>
                <a:latin typeface="JKRGNR+Arial-BoldMT"/>
              </a:rPr>
              <a:t>Nebenbestimmungen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 Allgemeines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36 I, II VwVfG </a:t>
            </a:r>
            <a:r>
              <a:rPr lang="de-DE" sz="2400" dirty="0">
                <a:solidFill>
                  <a:schemeClr val="tx1">
                    <a:lumMod val="65000"/>
                    <a:lumOff val="35000"/>
                  </a:schemeClr>
                </a:solidFill>
                <a:latin typeface="JKRGNR+Arial-BoldMT"/>
              </a:rPr>
              <a:t>möglich: Verwaltungsakt mit einer Nebenbestimmung zu versehen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Hauptanwendungsfälle</a:t>
            </a:r>
            <a:r>
              <a:rPr lang="de-DE" sz="2400" dirty="0">
                <a:solidFill>
                  <a:schemeClr val="tx1">
                    <a:lumMod val="65000"/>
                    <a:lumOff val="35000"/>
                  </a:schemeClr>
                </a:solidFill>
                <a:latin typeface="JKRGNR+Arial-BoldMT"/>
              </a:rPr>
              <a:t> von Nebenbestimmungen in § 36 II VwVfG:</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Befristung, § 36 II Nr. 1 VwVfG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Bedingung, § 36 II Nr. 2 VwVfG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Auflage, § 36 II Nr. 4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Sinn und Zweck: Flexibilisierung und Feinsteuerung von Verwaltungshandeln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7191832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Sodann zu klären: </a:t>
            </a:r>
            <a:r>
              <a:rPr lang="de-DE" sz="2400" b="1" dirty="0">
                <a:solidFill>
                  <a:schemeClr val="tx1">
                    <a:lumMod val="65000"/>
                    <a:lumOff val="35000"/>
                  </a:schemeClr>
                </a:solidFill>
                <a:latin typeface="JKRGNR+Arial-BoldMT"/>
              </a:rPr>
              <a:t>Vergleichbare Interessenlage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nicht einzusehen: dass Antragsteller schlechter gestellt wird, wenn die Behörde – ggf. rechtsirrig – einen Verwaltungsakt trotz Suspensiveffekt vollzieht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Vielmehr anzunehmen: dass Antragsteller </a:t>
            </a:r>
            <a:r>
              <a:rPr lang="de-DE" sz="2400" b="1" dirty="0">
                <a:solidFill>
                  <a:schemeClr val="tx1">
                    <a:lumMod val="65000"/>
                    <a:lumOff val="35000"/>
                  </a:schemeClr>
                </a:solidFill>
                <a:latin typeface="JKRGNR+Arial-BoldMT"/>
              </a:rPr>
              <a:t>im Falle einer (drohenden) faktischen Vollziehung erst recht (arg. </a:t>
            </a:r>
            <a:r>
              <a:rPr lang="de-DE" sz="2400" b="1" dirty="0" err="1">
                <a:solidFill>
                  <a:schemeClr val="tx1">
                    <a:lumMod val="65000"/>
                    <a:lumOff val="35000"/>
                  </a:schemeClr>
                </a:solidFill>
                <a:latin typeface="JKRGNR+Arial-BoldMT"/>
              </a:rPr>
              <a:t>e</a:t>
            </a:r>
            <a:r>
              <a:rPr lang="de-DE" sz="2400" b="1" dirty="0">
                <a:solidFill>
                  <a:schemeClr val="tx1">
                    <a:lumMod val="65000"/>
                    <a:lumOff val="35000"/>
                  </a:schemeClr>
                </a:solidFill>
                <a:latin typeface="JKRGNR+Arial-BoldMT"/>
              </a:rPr>
              <a:t> contrario) Rechtsschutz nach § 80 V 1 VwGO</a:t>
            </a:r>
            <a:r>
              <a:rPr lang="de-DE" sz="2400" dirty="0">
                <a:solidFill>
                  <a:schemeClr val="tx1">
                    <a:lumMod val="65000"/>
                    <a:lumOff val="35000"/>
                  </a:schemeClr>
                </a:solidFill>
                <a:latin typeface="JKRGNR+Arial-BoldMT"/>
              </a:rPr>
              <a:t> erhalten kann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Prozessualer Vorteil</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Beweislast</a:t>
            </a:r>
            <a:r>
              <a:rPr lang="de-DE" sz="2400" dirty="0">
                <a:solidFill>
                  <a:schemeClr val="tx1">
                    <a:lumMod val="65000"/>
                    <a:lumOff val="35000"/>
                  </a:schemeClr>
                </a:solidFill>
                <a:latin typeface="JKRGNR+Arial-BoldMT"/>
              </a:rPr>
              <a:t> bei Behörde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Verfahren nach § 123 I VwGO: muss Ast. die Voraussetzungen </a:t>
            </a:r>
            <a:r>
              <a:rPr lang="de-DE" sz="2400" b="1" dirty="0">
                <a:solidFill>
                  <a:schemeClr val="tx1">
                    <a:lumMod val="65000"/>
                    <a:lumOff val="35000"/>
                  </a:schemeClr>
                </a:solidFill>
                <a:latin typeface="JKRGNR+Arial-BoldMT"/>
              </a:rPr>
              <a:t>„glaubhaft machen“ </a:t>
            </a:r>
            <a:r>
              <a:rPr lang="de-DE" sz="2400" dirty="0">
                <a:solidFill>
                  <a:schemeClr val="tx1">
                    <a:lumMod val="65000"/>
                    <a:lumOff val="35000"/>
                  </a:schemeClr>
                </a:solidFill>
                <a:latin typeface="JKRGNR+Arial-BoldMT"/>
              </a:rPr>
              <a:t>(vgl. § 123 II VwGO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920 ZPO)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027290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alledem: </a:t>
            </a:r>
            <a:r>
              <a:rPr lang="de-DE" sz="2400" b="1" dirty="0">
                <a:solidFill>
                  <a:schemeClr val="tx1">
                    <a:lumMod val="65000"/>
                    <a:lumOff val="35000"/>
                  </a:schemeClr>
                </a:solidFill>
                <a:latin typeface="JKRGNR+Arial-BoldMT"/>
              </a:rPr>
              <a:t>Vergleichbare Interessenlage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t>
            </a:r>
            <a:r>
              <a:rPr lang="de-DE" sz="2400" b="1" dirty="0">
                <a:solidFill>
                  <a:schemeClr val="tx1">
                    <a:lumMod val="65000"/>
                    <a:lumOff val="35000"/>
                  </a:schemeClr>
                </a:solidFill>
                <a:latin typeface="JKRGNR+Arial-BoldMT"/>
              </a:rPr>
              <a:t>statthaft im Falle des „faktischen Vollzuges“: </a:t>
            </a:r>
            <a:r>
              <a:rPr lang="de-DE" sz="2400" dirty="0">
                <a:solidFill>
                  <a:schemeClr val="tx1">
                    <a:lumMod val="65000"/>
                    <a:lumOff val="35000"/>
                  </a:schemeClr>
                </a:solidFill>
                <a:latin typeface="JKRGNR+Arial-BoldMT"/>
              </a:rPr>
              <a:t>Antrag nach § </a:t>
            </a:r>
            <a:r>
              <a:rPr lang="de-DE" sz="2400" b="1" dirty="0">
                <a:solidFill>
                  <a:schemeClr val="tx1">
                    <a:lumMod val="65000"/>
                    <a:lumOff val="35000"/>
                  </a:schemeClr>
                </a:solidFill>
                <a:latin typeface="JKRGNR+Arial-BoldMT"/>
              </a:rPr>
              <a:t>80 V 1 VwGO analog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für ein Verfahren nach </a:t>
            </a:r>
            <a:r>
              <a:rPr lang="de-DE" sz="2400" b="1" dirty="0">
                <a:solidFill>
                  <a:schemeClr val="tx1">
                    <a:lumMod val="65000"/>
                    <a:lumOff val="35000"/>
                  </a:schemeClr>
                </a:solidFill>
                <a:latin typeface="JKRGNR+Arial-BoldMT"/>
              </a:rPr>
              <a:t>§ 80 V 1 VwGO </a:t>
            </a:r>
            <a:r>
              <a:rPr lang="de-DE" sz="2400" dirty="0">
                <a:solidFill>
                  <a:schemeClr val="tx1">
                    <a:lumMod val="65000"/>
                    <a:lumOff val="35000"/>
                  </a:schemeClr>
                </a:solidFill>
                <a:latin typeface="JKRGNR+Arial-BoldMT"/>
              </a:rPr>
              <a:t>stets vorausgesetzt: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Dass objektiv ein </a:t>
            </a:r>
            <a:r>
              <a:rPr lang="de-DE" sz="2400" b="1" dirty="0">
                <a:solidFill>
                  <a:schemeClr val="tx1">
                    <a:lumMod val="65000"/>
                    <a:lumOff val="35000"/>
                  </a:schemeClr>
                </a:solidFill>
                <a:latin typeface="JKRGNR+Arial-BoldMT"/>
              </a:rPr>
              <a:t>Verwaltungsakt</a:t>
            </a:r>
            <a:r>
              <a:rPr lang="de-DE" sz="2400" dirty="0">
                <a:solidFill>
                  <a:schemeClr val="tx1">
                    <a:lumMod val="65000"/>
                    <a:lumOff val="35000"/>
                  </a:schemeClr>
                </a:solidFill>
                <a:latin typeface="JKRGNR+Arial-BoldMT"/>
              </a:rPr>
              <a:t> vorliegt,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 trotz Widerspruch bzw. Anfechtungsklage vollzogen werden soll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a:t>
            </a:r>
            <a:r>
              <a:rPr lang="de-DE" sz="2400" b="1" dirty="0">
                <a:solidFill>
                  <a:schemeClr val="tx1">
                    <a:lumMod val="65000"/>
                    <a:lumOff val="35000"/>
                  </a:schemeClr>
                </a:solidFill>
                <a:latin typeface="JKRGNR+Arial-BoldMT"/>
              </a:rPr>
              <a:t>Rechtsnatur der „Auflage Nr. 5“</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0059491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fraglich: Handelt es sich bei </a:t>
            </a:r>
            <a:r>
              <a:rPr lang="de-DE" sz="2400" b="1" dirty="0">
                <a:solidFill>
                  <a:schemeClr val="tx1">
                    <a:lumMod val="65000"/>
                    <a:lumOff val="35000"/>
                  </a:schemeClr>
                </a:solidFill>
                <a:latin typeface="JKRGNR+Arial-BoldMT"/>
              </a:rPr>
              <a:t>Nr. 5 </a:t>
            </a:r>
            <a:r>
              <a:rPr lang="de-DE" sz="2400" dirty="0">
                <a:solidFill>
                  <a:schemeClr val="tx1">
                    <a:lumMod val="65000"/>
                    <a:lumOff val="35000"/>
                  </a:schemeClr>
                </a:solidFill>
                <a:latin typeface="JKRGNR+Arial-BoldMT"/>
              </a:rPr>
              <a:t>um eine Nebenbestimmung?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Wichtig</a:t>
            </a:r>
            <a:r>
              <a:rPr lang="de-DE" sz="2400" dirty="0">
                <a:solidFill>
                  <a:schemeClr val="tx1">
                    <a:lumMod val="65000"/>
                    <a:lumOff val="35000"/>
                  </a:schemeClr>
                </a:solidFill>
                <a:latin typeface="JKRGNR+Arial-BoldMT"/>
              </a:rPr>
              <a:t>: Unterscheidung zwischen </a:t>
            </a:r>
            <a:r>
              <a:rPr lang="de-DE" sz="2400" b="1" dirty="0">
                <a:solidFill>
                  <a:schemeClr val="tx1">
                    <a:lumMod val="65000"/>
                    <a:lumOff val="35000"/>
                  </a:schemeClr>
                </a:solidFill>
                <a:latin typeface="JKRGNR+Arial-BoldMT"/>
              </a:rPr>
              <a:t>Nebenbestimmungen</a:t>
            </a:r>
            <a:r>
              <a:rPr lang="de-DE" sz="2400" dirty="0">
                <a:solidFill>
                  <a:schemeClr val="tx1">
                    <a:lumMod val="65000"/>
                    <a:lumOff val="35000"/>
                  </a:schemeClr>
                </a:solidFill>
                <a:latin typeface="JKRGNR+Arial-BoldMT"/>
              </a:rPr>
              <a:t> und sog. </a:t>
            </a:r>
            <a:r>
              <a:rPr lang="de-DE" sz="2400" b="1" dirty="0">
                <a:solidFill>
                  <a:schemeClr val="tx1">
                    <a:lumMod val="65000"/>
                    <a:lumOff val="35000"/>
                  </a:schemeClr>
                </a:solidFill>
                <a:latin typeface="JKRGNR+Arial-BoldMT"/>
              </a:rPr>
              <a:t>Inhaltsbestimmung</a:t>
            </a:r>
            <a:r>
              <a:rPr lang="de-DE" sz="2400" dirty="0">
                <a:solidFill>
                  <a:schemeClr val="tx1">
                    <a:lumMod val="65000"/>
                    <a:lumOff val="35000"/>
                  </a:schemeClr>
                </a:solidFill>
                <a:latin typeface="JKRGNR+Arial-BoldMT"/>
              </a:rPr>
              <a:t> („modifizierende Auflagen“)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Nebenbestimmung: </a:t>
            </a:r>
            <a:r>
              <a:rPr lang="de-DE" sz="2400" b="1" dirty="0">
                <a:solidFill>
                  <a:schemeClr val="tx1">
                    <a:lumMod val="65000"/>
                    <a:lumOff val="35000"/>
                  </a:schemeClr>
                </a:solidFill>
                <a:latin typeface="JKRGNR+Arial-BoldMT"/>
              </a:rPr>
              <a:t>Ergänzen</a:t>
            </a:r>
            <a:r>
              <a:rPr lang="de-DE" sz="2400" dirty="0">
                <a:solidFill>
                  <a:schemeClr val="tx1">
                    <a:lumMod val="65000"/>
                    <a:lumOff val="35000"/>
                  </a:schemeClr>
                </a:solidFill>
                <a:latin typeface="JKRGNR+Arial-BoldMT"/>
              </a:rPr>
              <a:t> den </a:t>
            </a:r>
            <a:r>
              <a:rPr lang="de-DE" sz="2400" b="1" dirty="0">
                <a:solidFill>
                  <a:schemeClr val="tx1">
                    <a:lumMod val="65000"/>
                    <a:lumOff val="35000"/>
                  </a:schemeClr>
                </a:solidFill>
                <a:latin typeface="JKRGNR+Arial-BoldMT"/>
              </a:rPr>
              <a:t>Haupt-VA</a:t>
            </a:r>
            <a:r>
              <a:rPr lang="de-DE" sz="2400" dirty="0">
                <a:solidFill>
                  <a:schemeClr val="tx1">
                    <a:lumMod val="65000"/>
                    <a:lumOff val="35000"/>
                  </a:schemeClr>
                </a:solidFill>
                <a:latin typeface="JKRGNR+Arial-BoldMT"/>
              </a:rPr>
              <a:t> („Ja, aber…“)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Inhaltsbestimmung: </a:t>
            </a:r>
            <a:r>
              <a:rPr lang="de-DE" sz="2400" b="1" dirty="0">
                <a:solidFill>
                  <a:schemeClr val="tx1">
                    <a:lumMod val="65000"/>
                    <a:lumOff val="35000"/>
                  </a:schemeClr>
                </a:solidFill>
                <a:latin typeface="JKRGNR+Arial-BoldMT"/>
              </a:rPr>
              <a:t>Sind</a:t>
            </a:r>
            <a:r>
              <a:rPr lang="de-DE" sz="2400" dirty="0">
                <a:solidFill>
                  <a:schemeClr val="tx1">
                    <a:lumMod val="65000"/>
                    <a:lumOff val="35000"/>
                  </a:schemeClr>
                </a:solidFill>
                <a:latin typeface="JKRGNR+Arial-BoldMT"/>
              </a:rPr>
              <a:t> der </a:t>
            </a:r>
            <a:r>
              <a:rPr lang="de-DE" sz="2400" b="1" dirty="0">
                <a:solidFill>
                  <a:schemeClr val="tx1">
                    <a:lumMod val="65000"/>
                    <a:lumOff val="35000"/>
                  </a:schemeClr>
                </a:solidFill>
                <a:latin typeface="JKRGNR+Arial-BoldMT"/>
              </a:rPr>
              <a:t>Haupt-VA</a:t>
            </a:r>
            <a:r>
              <a:rPr lang="de-DE" sz="2400" dirty="0">
                <a:solidFill>
                  <a:schemeClr val="tx1">
                    <a:lumMod val="65000"/>
                    <a:lumOff val="35000"/>
                  </a:schemeClr>
                </a:solidFill>
                <a:latin typeface="JKRGNR+Arial-BoldMT"/>
              </a:rPr>
              <a:t> („Nein, aber…“)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Bsp</a:t>
            </a:r>
            <a:r>
              <a:rPr lang="de-DE" sz="2400" dirty="0">
                <a:solidFill>
                  <a:schemeClr val="tx1">
                    <a:lumMod val="65000"/>
                    <a:lumOff val="35000"/>
                  </a:schemeClr>
                </a:solidFill>
                <a:latin typeface="JKRGNR+Arial-BoldMT"/>
              </a:rPr>
              <a:t>.: Genehmigung eines Flachdachs statt eines Walmdachs (also ein „</a:t>
            </a:r>
            <a:r>
              <a:rPr lang="de-DE" sz="2400" dirty="0" err="1">
                <a:solidFill>
                  <a:schemeClr val="tx1">
                    <a:lumMod val="65000"/>
                    <a:lumOff val="35000"/>
                  </a:schemeClr>
                </a:solidFill>
                <a:latin typeface="JKRGNR+Arial-BoldMT"/>
              </a:rPr>
              <a:t>aliud</a:t>
            </a:r>
            <a:r>
              <a:rPr lang="de-DE" sz="2400"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Rechtsschutz</a:t>
            </a:r>
            <a:r>
              <a:rPr lang="de-DE" sz="2400" dirty="0">
                <a:solidFill>
                  <a:schemeClr val="tx1">
                    <a:lumMod val="65000"/>
                    <a:lumOff val="35000"/>
                  </a:schemeClr>
                </a:solidFill>
                <a:latin typeface="JKRGNR+Arial-BoldMT"/>
              </a:rPr>
              <a:t> gegen Inhaltsbestimmungen: Verpflichtungsklage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Nr. 5 des Bescheides: Nebenbestimmung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4752630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Problem: Isoliertes Vorgehen gegen Nebenbestimmung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a:t>
            </a:r>
            <a:r>
              <a:rPr lang="de-DE" sz="2400" b="1" dirty="0">
                <a:solidFill>
                  <a:schemeClr val="tx1">
                    <a:lumMod val="65000"/>
                    <a:lumOff val="35000"/>
                  </a:schemeClr>
                </a:solidFill>
                <a:latin typeface="JKRGNR+Arial-BoldMT"/>
              </a:rPr>
              <a:t>Rechtsschutzmöglichkeiten</a:t>
            </a:r>
            <a:r>
              <a:rPr lang="de-DE" sz="2400" dirty="0">
                <a:solidFill>
                  <a:schemeClr val="tx1">
                    <a:lumMod val="65000"/>
                    <a:lumOff val="35000"/>
                  </a:schemeClr>
                </a:solidFill>
                <a:latin typeface="JKRGNR+Arial-BoldMT"/>
              </a:rPr>
              <a:t> in Betracht kommend:</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Verpflichtungsklage</a:t>
            </a:r>
            <a:r>
              <a:rPr lang="de-DE" sz="2400" dirty="0">
                <a:solidFill>
                  <a:schemeClr val="tx1">
                    <a:lumMod val="65000"/>
                    <a:lumOff val="35000"/>
                  </a:schemeClr>
                </a:solidFill>
                <a:latin typeface="JKRGNR+Arial-BoldMT"/>
              </a:rPr>
              <a:t> auf Erlass der Genehmigung ohne die belastende Nebenbestimmung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Isolierte Anfechtungsklage </a:t>
            </a:r>
            <a:r>
              <a:rPr lang="de-DE" sz="2400" dirty="0">
                <a:solidFill>
                  <a:schemeClr val="tx1">
                    <a:lumMod val="65000"/>
                    <a:lumOff val="35000"/>
                  </a:schemeClr>
                </a:solidFill>
                <a:latin typeface="JKRGNR+Arial-BoldMT"/>
              </a:rPr>
              <a:t>gegen Nebenbestimmung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Inzwischen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Isolierte Anfechtung von jeglichen Nebenbestimmungen möglich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Wortlaut § 113 I 1 VwGO („</a:t>
            </a:r>
            <a:r>
              <a:rPr lang="de-DE" sz="2400" b="1" dirty="0">
                <a:solidFill>
                  <a:schemeClr val="tx1">
                    <a:lumMod val="65000"/>
                    <a:lumOff val="35000"/>
                  </a:schemeClr>
                </a:solidFill>
                <a:latin typeface="JKRGNR+Arial-BoldMT"/>
              </a:rPr>
              <a:t>soweit</a:t>
            </a:r>
            <a:r>
              <a:rPr lang="de-DE" sz="2400"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Dabei – entgegen </a:t>
            </a:r>
            <a:r>
              <a:rPr lang="de-DE" sz="2400" b="1" dirty="0">
                <a:solidFill>
                  <a:schemeClr val="tx1">
                    <a:lumMod val="65000"/>
                    <a:lumOff val="35000"/>
                  </a:schemeClr>
                </a:solidFill>
                <a:latin typeface="JKRGNR+Arial-BoldMT"/>
              </a:rPr>
              <a:t>„klassischer Auffassung“ </a:t>
            </a:r>
            <a:r>
              <a:rPr lang="de-DE" sz="2400" dirty="0">
                <a:solidFill>
                  <a:schemeClr val="tx1">
                    <a:lumMod val="65000"/>
                    <a:lumOff val="35000"/>
                  </a:schemeClr>
                </a:solidFill>
                <a:latin typeface="JKRGNR+Arial-BoldMT"/>
              </a:rPr>
              <a:t>– nicht erforderlich: Differenzierung nach Art der Nebenbestimmung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9888216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Erfolg der Klage indes von Bedeutung: Ob Haupt-VA ohne Nebenbestimmung </a:t>
            </a:r>
            <a:r>
              <a:rPr lang="de-DE" sz="2400" b="1" dirty="0">
                <a:solidFill>
                  <a:schemeClr val="tx1">
                    <a:lumMod val="65000"/>
                    <a:lumOff val="35000"/>
                  </a:schemeClr>
                </a:solidFill>
                <a:latin typeface="JKRGNR+Arial-BoldMT"/>
              </a:rPr>
              <a:t>„sinnvoller- und </a:t>
            </a:r>
            <a:r>
              <a:rPr lang="de-DE" sz="2400" b="1" dirty="0" err="1">
                <a:solidFill>
                  <a:schemeClr val="tx1">
                    <a:lumMod val="65000"/>
                    <a:lumOff val="35000"/>
                  </a:schemeClr>
                </a:solidFill>
                <a:latin typeface="JKRGNR+Arial-BoldMT"/>
              </a:rPr>
              <a:t>rechtmäßigerweise</a:t>
            </a:r>
            <a:r>
              <a:rPr lang="de-DE" sz="2400" b="1" dirty="0">
                <a:solidFill>
                  <a:schemeClr val="tx1">
                    <a:lumMod val="65000"/>
                    <a:lumOff val="35000"/>
                  </a:schemeClr>
                </a:solidFill>
                <a:latin typeface="JKRGNR+Arial-BoldMT"/>
              </a:rPr>
              <a:t> bestehen bleiben kann“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Frage der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Ausnahme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Isoliertes </a:t>
            </a:r>
            <a:r>
              <a:rPr lang="de-DE" sz="2400" b="1" dirty="0" err="1">
                <a:solidFill>
                  <a:schemeClr val="tx1">
                    <a:lumMod val="65000"/>
                    <a:lumOff val="35000"/>
                  </a:schemeClr>
                </a:solidFill>
                <a:latin typeface="JKRGNR+Arial-BoldMT"/>
              </a:rPr>
              <a:t>Vorgegen</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gg</a:t>
            </a:r>
            <a:r>
              <a:rPr lang="de-DE" sz="2400" b="1" dirty="0">
                <a:solidFill>
                  <a:schemeClr val="tx1">
                    <a:lumMod val="65000"/>
                    <a:lumOff val="35000"/>
                  </a:schemeClr>
                </a:solidFill>
                <a:latin typeface="JKRGNR+Arial-BoldMT"/>
              </a:rPr>
              <a:t>. Nebenbestimmung bereits unzulässig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„sofern (…) eine isolierte Aufhebbarkeit offenkundig von vornherein ausscheidet“ </a:t>
            </a:r>
            <a:r>
              <a:rPr lang="de-DE" sz="2400" dirty="0">
                <a:solidFill>
                  <a:schemeClr val="tx1">
                    <a:lumMod val="65000"/>
                    <a:lumOff val="35000"/>
                  </a:schemeClr>
                </a:solidFill>
                <a:latin typeface="JKRGNR+Arial-BoldMT"/>
              </a:rPr>
              <a:t>(vgl. BVerwGE 112, 221 = </a:t>
            </a:r>
            <a:r>
              <a:rPr lang="de-DE" sz="2400" dirty="0" err="1">
                <a:solidFill>
                  <a:schemeClr val="tx1">
                    <a:lumMod val="65000"/>
                    <a:lumOff val="35000"/>
                  </a:schemeClr>
                </a:solidFill>
                <a:latin typeface="JKRGNR+Arial-BoldMT"/>
              </a:rPr>
              <a:t>NVwZ</a:t>
            </a:r>
            <a:r>
              <a:rPr lang="de-DE" sz="2400" dirty="0">
                <a:solidFill>
                  <a:schemeClr val="tx1">
                    <a:lumMod val="65000"/>
                    <a:lumOff val="35000"/>
                  </a:schemeClr>
                </a:solidFill>
                <a:latin typeface="JKRGNR+Arial-BoldMT"/>
              </a:rPr>
              <a:t> 2001, 429)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Problem: Präzisierung durch BVerwG (-)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Unterscheidung nach Art der Nebenbestimmungen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Charakter der Nr. 5 des Bescheides: </a:t>
            </a:r>
            <a:r>
              <a:rPr lang="de-DE" sz="2400" b="1" dirty="0">
                <a:solidFill>
                  <a:schemeClr val="tx1">
                    <a:lumMod val="65000"/>
                    <a:lumOff val="35000"/>
                  </a:schemeClr>
                </a:solidFill>
                <a:latin typeface="JKRGNR+Arial-BoldMT"/>
              </a:rPr>
              <a:t>Aufschiebende Bedingung</a:t>
            </a:r>
            <a:r>
              <a:rPr lang="de-DE" sz="2400" dirty="0">
                <a:solidFill>
                  <a:schemeClr val="tx1">
                    <a:lumMod val="65000"/>
                    <a:lumOff val="35000"/>
                  </a:schemeClr>
                </a:solidFill>
                <a:latin typeface="JKRGNR+Arial-BoldMT"/>
              </a:rPr>
              <a:t> („wird erst gültig sobald“)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1327219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21313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idF zu bedenken: </a:t>
            </a:r>
            <a:r>
              <a:rPr lang="de-DE" sz="2400" b="1" dirty="0">
                <a:solidFill>
                  <a:schemeClr val="tx1">
                    <a:lumMod val="65000"/>
                    <a:lumOff val="35000"/>
                  </a:schemeClr>
                </a:solidFill>
                <a:latin typeface="JKRGNR+Arial-BoldMT"/>
              </a:rPr>
              <a:t>Erklärter Wille der Behörde</a:t>
            </a:r>
            <a:r>
              <a:rPr lang="de-DE" sz="2400" dirty="0">
                <a:solidFill>
                  <a:schemeClr val="tx1">
                    <a:lumMod val="65000"/>
                    <a:lumOff val="35000"/>
                  </a:schemeClr>
                </a:solidFill>
                <a:latin typeface="JKRGNR+Arial-BoldMT"/>
              </a:rPr>
              <a:t>, dass VA erst mit Bedingungseintritt wirken soll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Merke: </a:t>
            </a:r>
            <a:r>
              <a:rPr lang="de-DE" sz="2400" b="1" dirty="0">
                <a:solidFill>
                  <a:schemeClr val="tx1">
                    <a:lumMod val="65000"/>
                    <a:lumOff val="35000"/>
                  </a:schemeClr>
                </a:solidFill>
                <a:latin typeface="JKRGNR+Arial-BoldMT"/>
              </a:rPr>
              <a:t>Innere Wirksamkeit des 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8885206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54553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hierzu </a:t>
            </a:r>
            <a:r>
              <a:rPr lang="de-DE" sz="2400" b="1" dirty="0">
                <a:solidFill>
                  <a:schemeClr val="tx1">
                    <a:lumMod val="65000"/>
                    <a:lumOff val="35000"/>
                  </a:schemeClr>
                </a:solidFill>
                <a:latin typeface="JKRGNR+Arial-BoldMT"/>
              </a:rPr>
              <a:t>OVG Berlin-Brandenburg Beschl. v. 25.5.2016 </a:t>
            </a:r>
            <a:r>
              <a:rPr lang="de-DE" sz="2400" dirty="0">
                <a:solidFill>
                  <a:schemeClr val="tx1">
                    <a:lumMod val="65000"/>
                    <a:lumOff val="35000"/>
                  </a:schemeClr>
                </a:solidFill>
                <a:latin typeface="JKRGNR+Arial-BoldMT"/>
              </a:rPr>
              <a:t>– OVG 3 S 23/16, BeckRS 2016, 47242 </a:t>
            </a:r>
            <a:r>
              <a:rPr lang="de-DE" sz="2400" dirty="0" err="1">
                <a:solidFill>
                  <a:schemeClr val="tx1">
                    <a:lumMod val="65000"/>
                    <a:lumOff val="35000"/>
                  </a:schemeClr>
                </a:solidFill>
                <a:latin typeface="JKRGNR+Arial-BoldMT"/>
              </a:rPr>
              <a:t>Rn</a:t>
            </a:r>
            <a:r>
              <a:rPr lang="de-DE" sz="2400" dirty="0">
                <a:solidFill>
                  <a:schemeClr val="tx1">
                    <a:lumMod val="65000"/>
                    <a:lumOff val="35000"/>
                  </a:schemeClr>
                </a:solidFill>
                <a:latin typeface="JKRGNR+Arial-BoldMT"/>
              </a:rPr>
              <a:t>. 9: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„Mit der aufschiebenden Bedingung verfolgt die Antragsgegnerin - anders als bei einer auflösenden Bedingung oder eine Auflage - den erklärten Zweck, dass die Antragstellerin als Begünstigte erst dann von der Abschlagszahlung profitieren soll, wenn die Bedingung eingetreten ist. </a:t>
            </a:r>
            <a:r>
              <a:rPr lang="de-DE" sz="2400" b="1" i="1" dirty="0">
                <a:solidFill>
                  <a:schemeClr val="tx1">
                    <a:lumMod val="65000"/>
                    <a:lumOff val="35000"/>
                  </a:schemeClr>
                </a:solidFill>
                <a:latin typeface="JKRGNR+Arial-BoldMT"/>
              </a:rPr>
              <a:t>Vor diesem Hintergrund kann eine aufschiebende Bedingung nicht mit dem Ziel der Suspendierung und einer vorzeitigen, von dem Bedingungseintritt unabhängigen Ausnutzung des begünstigenden Verwaltungsaktes isoliert angefochten werden</a:t>
            </a:r>
            <a:r>
              <a:rPr lang="de-DE" sz="2400" i="1" dirty="0">
                <a:solidFill>
                  <a:schemeClr val="tx1">
                    <a:lumMod val="65000"/>
                    <a:lumOff val="35000"/>
                  </a:schemeClr>
                </a:solidFill>
                <a:latin typeface="JKRGNR+Arial-BoldMT"/>
              </a:rPr>
              <a:t>. Anderenfalls könnte der Begünstigte etwas erlangen, was die Behörde auf diese Weise unter keinen Umständen gewähren wollte.“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2160310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dirty="0" err="1">
                <a:solidFill>
                  <a:schemeClr val="tx1">
                    <a:lumMod val="65000"/>
                    <a:lumOff val="35000"/>
                  </a:schemeClr>
                </a:solidFill>
                <a:latin typeface="JKRGNR+Arial-BoldMT"/>
              </a:rPr>
              <a:t>iE</a:t>
            </a:r>
            <a:r>
              <a:rPr lang="de-DE" sz="2400" b="1" dirty="0">
                <a:solidFill>
                  <a:schemeClr val="tx1">
                    <a:lumMod val="65000"/>
                    <a:lumOff val="35000"/>
                  </a:schemeClr>
                </a:solidFill>
                <a:latin typeface="JKRGNR+Arial-BoldMT"/>
              </a:rPr>
              <a:t> nicht zulässig: Isoliertes Vorgehen gegen Auflage Nr. 5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Antrag bereits unzulässig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Antragsbefugnis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erforderlich: </a:t>
            </a:r>
            <a:r>
              <a:rPr lang="de-DE" sz="2400" b="1" dirty="0">
                <a:solidFill>
                  <a:schemeClr val="tx1">
                    <a:lumMod val="65000"/>
                    <a:lumOff val="35000"/>
                  </a:schemeClr>
                </a:solidFill>
                <a:latin typeface="JKRGNR+Arial-BoldMT"/>
              </a:rPr>
              <a:t>Analoge Anwendung des § 42 II VwGO </a:t>
            </a:r>
            <a:r>
              <a:rPr lang="de-DE" sz="2400" dirty="0">
                <a:solidFill>
                  <a:schemeClr val="tx1">
                    <a:lumMod val="65000"/>
                    <a:lumOff val="35000"/>
                  </a:schemeClr>
                </a:solidFill>
                <a:latin typeface="JKRGNR+Arial-BoldMT"/>
              </a:rPr>
              <a:t>auf Verfahren nach § 80 V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Antragsbefugnis (+), </a:t>
            </a:r>
            <a:r>
              <a:rPr lang="de-DE" sz="2400" dirty="0">
                <a:solidFill>
                  <a:schemeClr val="tx1">
                    <a:lumMod val="65000"/>
                    <a:lumOff val="35000"/>
                  </a:schemeClr>
                </a:solidFill>
                <a:latin typeface="JKRGNR+Arial-BoldMT"/>
              </a:rPr>
              <a:t>soweit die Antragstellerin vorliegend die Möglichkeit eines nicht zu rechtfertigenden Eingriffs in ein subjektives öffentliches Recht geltend machen kann (sog. Möglichkeitstheorie)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diesem Zusammenhang fraglich: Ob mit der angegriffenen Bedingung ein </a:t>
            </a:r>
            <a:r>
              <a:rPr lang="de-DE" sz="2400" b="1" dirty="0">
                <a:solidFill>
                  <a:schemeClr val="tx1">
                    <a:lumMod val="65000"/>
                    <a:lumOff val="35000"/>
                  </a:schemeClr>
                </a:solidFill>
                <a:latin typeface="JKRGNR+Arial-BoldMT"/>
              </a:rPr>
              <a:t>Eingriff in den Schutzbereich von Grundrechten </a:t>
            </a:r>
            <a:r>
              <a:rPr lang="de-DE" sz="2400" dirty="0">
                <a:solidFill>
                  <a:schemeClr val="tx1">
                    <a:lumMod val="65000"/>
                    <a:lumOff val="35000"/>
                  </a:schemeClr>
                </a:solidFill>
                <a:latin typeface="JKRGNR+Arial-BoldMT"/>
              </a:rPr>
              <a:t>der Antragstellerin verbunden sein kann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3533976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52296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Teil: Gutachten Klage gegen Nebenbestimmung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insbesondere öffentlich-rechtliche Streitigkeit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Streitentscheidende Norm: § 19 HWG, § 36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Begehren: Vorgehen gegen „Auflage Nr. 5“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Nebenbestimmungen denkbar: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(Teil-)Anfechtungsklage</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Verpflichtungsklage auf Neuerlass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8287286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 calcmode="lin" valueType="num">
                                      <p:cBhvr additive="base">
                                        <p:cTn id="4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10" end="10"/>
                                            </p:txEl>
                                          </p:spTgt>
                                        </p:tgtEl>
                                        <p:attrNameLst>
                                          <p:attrName>style.visibility</p:attrName>
                                        </p:attrNameLst>
                                      </p:cBhvr>
                                      <p:to>
                                        <p:strVal val="visible"/>
                                      </p:to>
                                    </p:set>
                                    <p:anim calcmode="lin" valueType="num">
                                      <p:cBhvr additive="base">
                                        <p:cTn id="5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2">
                                            <p:txEl>
                                              <p:pRg st="11" end="11"/>
                                            </p:txEl>
                                          </p:spTgt>
                                        </p:tgtEl>
                                        <p:attrNameLst>
                                          <p:attrName>style.visibility</p:attrName>
                                        </p:attrNameLst>
                                      </p:cBhvr>
                                      <p:to>
                                        <p:strVal val="visible"/>
                                      </p:to>
                                    </p:set>
                                    <p:anim calcmode="lin" valueType="num">
                                      <p:cBhvr additive="base">
                                        <p:cTn id="59"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Problem: Teilbarkeit von Nebenbestimmung und Haupt-VA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wegen Natur der „Auflage Nr. 5“ als „Bedingung“ unzulässig: Isolierte Aufhebung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Statthaft: Verpflichtungsklage auf Neuerlass ohne Nebenbestimmung Nr. 5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4974767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B. Begriffe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Befristung, § 36 II Nr.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Hiermit möglich: Beschränkung des Zeitraumes einer Maßnahme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Bsp</a:t>
            </a:r>
            <a:r>
              <a:rPr lang="de-DE" sz="2400" dirty="0">
                <a:solidFill>
                  <a:schemeClr val="tx1">
                    <a:lumMod val="65000"/>
                    <a:lumOff val="35000"/>
                  </a:schemeClr>
                </a:solidFill>
                <a:latin typeface="JKRGNR+Arial-BoldMT"/>
              </a:rPr>
              <a:t>.: Gastronomiebetrieb wird die Nutzung der öffentlichen Fläche in der Spitalerstraße für den Zeitraum von März bis Oktober gewährt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Verwaltungsakt</a:t>
            </a:r>
            <a:r>
              <a:rPr lang="de-DE" sz="2400" dirty="0">
                <a:solidFill>
                  <a:schemeClr val="tx1">
                    <a:lumMod val="65000"/>
                    <a:lumOff val="35000"/>
                  </a:schemeClr>
                </a:solidFill>
                <a:latin typeface="JKRGNR+Arial-BoldMT"/>
              </a:rPr>
              <a:t>: Sondernutzungsgenehmigung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Nebenbestimmung</a:t>
            </a:r>
            <a:r>
              <a:rPr lang="de-DE" sz="2400" dirty="0">
                <a:solidFill>
                  <a:schemeClr val="tx1">
                    <a:lumMod val="65000"/>
                    <a:lumOff val="35000"/>
                  </a:schemeClr>
                </a:solidFill>
                <a:latin typeface="JKRGNR+Arial-BoldMT"/>
              </a:rPr>
              <a:t>: Zeitraum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18840343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21313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Kläger geltend zu machen: Möglichkeit einer Rechtsverletzung durch Nichterlass des begehrten 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iFd</a:t>
            </a:r>
            <a:r>
              <a:rPr lang="de-DE" sz="2400" dirty="0">
                <a:solidFill>
                  <a:schemeClr val="tx1">
                    <a:lumMod val="65000"/>
                    <a:lumOff val="35000"/>
                  </a:schemeClr>
                </a:solidFill>
                <a:latin typeface="JKRGNR+Arial-BoldMT"/>
              </a:rPr>
              <a:t>. Leistungsklagen erforderlich: Anspruch auf begehrten VA</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Hierfür in Betracht kommend: § 19 I 2 HWG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8521566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5273238"/>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i="1" dirty="0">
                <a:solidFill>
                  <a:schemeClr val="tx1">
                    <a:lumMod val="65000"/>
                    <a:lumOff val="35000"/>
                  </a:schemeClr>
                </a:solidFill>
                <a:latin typeface="JKRGNR+Arial-BoldMT"/>
              </a:rPr>
              <a:t>§ 19 Sondernutzungen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i="1" dirty="0">
                <a:solidFill>
                  <a:schemeClr val="tx1">
                    <a:lumMod val="65000"/>
                    <a:lumOff val="35000"/>
                  </a:schemeClr>
                </a:solidFill>
                <a:latin typeface="JKRGNR+Arial-BoldMT"/>
              </a:rPr>
              <a:t>(1) Jede Benutzung der öffentlichen Wege, die ihren Gebrauch durch andere dauernd ausschließt oder in den Wegekörper eingreift oder über die Teilnahme am allgemeinen öffentlichen Verkehr (Gemeingebrauch) oder den Anliegergebrauch hinausgeht, ist Sondernutzung. Sie bedarf der Erlaubnis der Wegeaufsichtsbehörde. Ein Anspruch auf die Erlaubnis oder auf eine erneute Erteilung der Erlaubnis besteht nicht. Sie kann erteilt werden, wenn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i="1" dirty="0">
                <a:solidFill>
                  <a:schemeClr val="tx1">
                    <a:lumMod val="65000"/>
                    <a:lumOff val="35000"/>
                  </a:schemeClr>
                </a:solidFill>
                <a:latin typeface="JKRGNR+Arial-BoldMT"/>
              </a:rPr>
              <a:t>	1. die Sicherheit des Verkehrs nicht eingeschränkt und die Leichtigkeit des	Verkehrs nicht unverhältnismäßig beeinträchtigt wird,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i="1" dirty="0">
                <a:solidFill>
                  <a:schemeClr val="tx1">
                    <a:lumMod val="65000"/>
                    <a:lumOff val="35000"/>
                  </a:schemeClr>
                </a:solidFill>
                <a:latin typeface="JKRGNR+Arial-BoldMT"/>
              </a:rPr>
              <a:t>	2. der Gemeingebrauch entweder nicht unverhältnismäßig eingeschränkt oder 	nicht für unverhältnismäßige Dauer ausgeschlossen wird und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i="1" dirty="0">
                <a:solidFill>
                  <a:schemeClr val="tx1">
                    <a:lumMod val="65000"/>
                    <a:lumOff val="35000"/>
                  </a:schemeClr>
                </a:solidFill>
                <a:latin typeface="JKRGNR+Arial-BoldMT"/>
              </a:rPr>
              <a:t>	3. insbesondere Wegebestandteile, Maßnahmen der Wegebaulast, die 	Umgebung oder die Umwelt, städtebauliche oder sonstige öffentliche Belange 	einschließlich der Erzielung von öffentlichen Einnahmen auf Grund der 	Wegenutzung und die öffentlichen oder privaten Rechte Dritter nicht 	unverhältnismäßig beeinträchtigt werden.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20</a:t>
            </a:r>
          </a:p>
        </p:txBody>
      </p:sp>
    </p:spTree>
    <p:extLst>
      <p:ext uri="{BB962C8B-B14F-4D97-AF65-F5344CB8AC3E}">
        <p14:creationId xmlns:p14="http://schemas.microsoft.com/office/powerpoint/2010/main" val="7165432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3303468"/>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Vermittelt die Vorschrift dem Kläger ein subjektives Recht?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Rechtsfolge vorgesehen: Begünstigung („Genehmigung“)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ebenfalls eröffnet: Persönlicher Anwendungsbereich („Jedermann“-Recht“)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 § 19 I 2 HWG vermittelt: </a:t>
            </a:r>
            <a:r>
              <a:rPr lang="de-DE" sz="2400" b="1" dirty="0">
                <a:solidFill>
                  <a:schemeClr val="tx1">
                    <a:lumMod val="65000"/>
                    <a:lumOff val="35000"/>
                  </a:schemeClr>
                </a:solidFill>
                <a:latin typeface="JKRGNR+Arial-BoldMT"/>
              </a:rPr>
              <a:t>Anspruch auf ermessensfehlerfreie Entscheidung</a:t>
            </a:r>
            <a:r>
              <a:rPr lang="de-DE" sz="2400" dirty="0">
                <a:solidFill>
                  <a:schemeClr val="tx1">
                    <a:lumMod val="65000"/>
                    <a:lumOff val="35000"/>
                  </a:schemeClr>
                </a:solidFill>
                <a:latin typeface="JKRGNR+Arial-BoldMT"/>
              </a:rPr>
              <a:t> über den Antrag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Klagebefugnis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7003939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Passiv prozessführungsbefugt, da „Rechtsträger“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78 I Nr. 1 VwGO der Behörde: FHH (soweit in Hamburg!)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Beteiligungs-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Beteiligungs- und Prozessfähigkeit der Beteiligten, die jeweils juristische Person darstellen: </a:t>
            </a:r>
            <a:r>
              <a:rPr lang="de-DE" sz="2400" b="1" dirty="0">
                <a:solidFill>
                  <a:schemeClr val="tx1">
                    <a:lumMod val="65000"/>
                    <a:lumOff val="35000"/>
                  </a:schemeClr>
                </a:solidFill>
                <a:latin typeface="JKRGNR+Arial-BoldMT"/>
              </a:rPr>
              <a:t>§§ 61 Nr. 1 Alt. 2, 62 III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Allgemeine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0450643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Klage begründet, soweit dem Kläger ein Anspruch auf die begehrte Sondernutzungserlaubnis, ohne die Einschränkung „Auflage Nr. 5“ zusteht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 § 19 I 2 HWG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Anspruchsvoraussetzungen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Formell (+), insb. Antrag bei zuständiger Behörde gestellt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Materiell (+), da keinerlei Anhaltspunkte für Versagungsgründe nach </a:t>
            </a:r>
            <a:r>
              <a:rPr lang="de-DE" sz="2400" b="1" dirty="0">
                <a:solidFill>
                  <a:schemeClr val="tx1">
                    <a:lumMod val="65000"/>
                    <a:lumOff val="35000"/>
                  </a:schemeClr>
                </a:solidFill>
                <a:latin typeface="JKRGNR+Arial-BoldMT"/>
              </a:rPr>
              <a:t>§ 19 I 2 Nr. 1-3 HWG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2999200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Anspruch auf uneingeschränkte Sondernutzungserlaubnis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beachten: § 19 I 2 HWG sieht Ermessen vor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 auf uneingeschränkte Sondernutzungserlaubnis nur (+), wenn...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Ermessensreduktion auf Null </a:t>
            </a:r>
            <a:r>
              <a:rPr lang="de-DE" sz="2400" dirty="0">
                <a:solidFill>
                  <a:schemeClr val="tx1">
                    <a:lumMod val="65000"/>
                    <a:lumOff val="35000"/>
                  </a:schemeClr>
                </a:solidFill>
                <a:latin typeface="JKRGNR+Arial-BoldMT"/>
              </a:rPr>
              <a:t>anzunehmen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Ergebnis: Anspruch auf uneingeschränkte Sondernutzungserlaubnis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333894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Anspruch auf ermessensfehlerfreie Neubescheidung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Hierbei zu beachten: Behörde hat bereits beschieden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 besteht nur, wenn die erste Entscheidung ermessensfehlerhaft war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Rechtsgedanke: </a:t>
            </a:r>
            <a:r>
              <a:rPr lang="de-DE" sz="2400" b="1" dirty="0">
                <a:solidFill>
                  <a:schemeClr val="tx1">
                    <a:lumMod val="65000"/>
                    <a:lumOff val="35000"/>
                  </a:schemeClr>
                </a:solidFill>
                <a:latin typeface="JKRGNR+Arial-BoldMT"/>
              </a:rPr>
              <a:t>§ 362 BGB </a:t>
            </a:r>
            <a:r>
              <a:rPr lang="de-DE" sz="2400" dirty="0">
                <a:solidFill>
                  <a:schemeClr val="tx1">
                    <a:lumMod val="65000"/>
                    <a:lumOff val="35000"/>
                  </a:schemeClr>
                </a:solidFill>
                <a:latin typeface="JKRGNR+Arial-BoldMT"/>
              </a:rPr>
              <a:t>(Erfüllung)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 eines </a:t>
            </a:r>
            <a:r>
              <a:rPr lang="de-DE" sz="2400" b="1" dirty="0">
                <a:solidFill>
                  <a:schemeClr val="tx1">
                    <a:lumMod val="65000"/>
                    <a:lumOff val="35000"/>
                  </a:schemeClr>
                </a:solidFill>
                <a:latin typeface="JKRGNR+Arial-BoldMT"/>
              </a:rPr>
              <a:t>Ermessensfehlers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a:t>
            </a:r>
            <a:r>
              <a:rPr lang="de-DE" sz="2400" b="1" dirty="0">
                <a:solidFill>
                  <a:schemeClr val="tx1">
                    <a:lumMod val="65000"/>
                    <a:lumOff val="35000"/>
                  </a:schemeClr>
                </a:solidFill>
                <a:latin typeface="JKRGNR+Arial-BoldMT"/>
              </a:rPr>
              <a:t>§ 114 S.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Häufig: Ermessensüberschreitung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a:t>
            </a:r>
            <a:r>
              <a:rPr lang="de-DE" sz="2400" dirty="0" err="1">
                <a:solidFill>
                  <a:schemeClr val="tx1">
                    <a:lumMod val="65000"/>
                    <a:lumOff val="35000"/>
                  </a:schemeClr>
                </a:solidFill>
                <a:latin typeface="JKRGNR+Arial-BoldMT"/>
              </a:rPr>
              <a:t>iFv</a:t>
            </a:r>
            <a:r>
              <a:rPr lang="de-DE" sz="2400" dirty="0">
                <a:solidFill>
                  <a:schemeClr val="tx1">
                    <a:lumMod val="65000"/>
                    <a:lumOff val="35000"/>
                  </a:schemeClr>
                </a:solidFill>
                <a:latin typeface="JKRGNR+Arial-BoldMT"/>
              </a:rPr>
              <a:t>. Nebenbestimmungen zu beachten: </a:t>
            </a:r>
            <a:r>
              <a:rPr lang="de-DE" sz="2400" b="1" dirty="0">
                <a:solidFill>
                  <a:schemeClr val="tx1">
                    <a:lumMod val="65000"/>
                    <a:lumOff val="35000"/>
                  </a:schemeClr>
                </a:solidFill>
                <a:latin typeface="JKRGNR+Arial-BoldMT"/>
              </a:rPr>
              <a:t>§ 36 III VwVfG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Nebenbestimmung muss sich am </a:t>
            </a:r>
            <a:r>
              <a:rPr lang="de-DE" sz="2400" b="1" dirty="0">
                <a:solidFill>
                  <a:schemeClr val="tx1">
                    <a:lumMod val="65000"/>
                    <a:lumOff val="35000"/>
                  </a:schemeClr>
                </a:solidFill>
                <a:latin typeface="JKRGNR+Arial-BoldMT"/>
              </a:rPr>
              <a:t>Zweck des Haupt-VA </a:t>
            </a:r>
            <a:r>
              <a:rPr lang="de-DE" sz="2400" dirty="0">
                <a:solidFill>
                  <a:schemeClr val="tx1">
                    <a:lumMod val="65000"/>
                    <a:lumOff val="35000"/>
                  </a:schemeClr>
                </a:solidFill>
                <a:latin typeface="JKRGNR+Arial-BoldMT"/>
              </a:rPr>
              <a:t>orientieren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a:t>
            </a:r>
            <a:r>
              <a:rPr lang="de-DE" sz="2400" b="1" dirty="0">
                <a:solidFill>
                  <a:schemeClr val="tx1">
                    <a:lumMod val="65000"/>
                    <a:lumOff val="35000"/>
                  </a:schemeClr>
                </a:solidFill>
                <a:latin typeface="JKRGNR+Arial-BoldMT"/>
              </a:rPr>
              <a:t>Umweltschutz</a:t>
            </a:r>
            <a:r>
              <a:rPr lang="de-DE" sz="2400" dirty="0">
                <a:solidFill>
                  <a:schemeClr val="tx1">
                    <a:lumMod val="65000"/>
                    <a:lumOff val="35000"/>
                  </a:schemeClr>
                </a:solidFill>
                <a:latin typeface="JKRGNR+Arial-BoldMT"/>
              </a:rPr>
              <a:t> contra Straßenrecht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2821862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299825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Ergebnis: Ermessensfehler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Erfüllung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Anspruch auf ermessensfehlerfreie Neubescheidung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 hat insoweit Erfolg, als dass Behörde zur Neubescheidung verurteilt wird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4869324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2554545"/>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21</a:t>
            </a:r>
          </a:p>
          <a:p>
            <a:endParaRPr lang="de-DE" sz="3200" dirty="0">
              <a:solidFill>
                <a:schemeClr val="bg1"/>
              </a:solidFill>
              <a:latin typeface="Frutiger LT 57 Cn" pitchFamily="34" charset="0"/>
            </a:endParaRPr>
          </a:p>
          <a:p>
            <a:r>
              <a:rPr lang="de-DE" sz="3200" dirty="0">
                <a:solidFill>
                  <a:schemeClr val="bg1"/>
                </a:solidFill>
                <a:latin typeface="Frutiger LT 57 Cn" pitchFamily="34" charset="0"/>
              </a:rPr>
              <a:t>Zur häuslichen</a:t>
            </a:r>
          </a:p>
          <a:p>
            <a:r>
              <a:rPr lang="de-DE" sz="3200" dirty="0">
                <a:solidFill>
                  <a:schemeClr val="bg1"/>
                </a:solidFill>
                <a:latin typeface="Frutiger LT 57 Cn" pitchFamily="34" charset="0"/>
              </a:rPr>
              <a:t>Nachbereitung</a:t>
            </a:r>
          </a:p>
        </p:txBody>
      </p:sp>
    </p:spTree>
    <p:extLst>
      <p:ext uri="{BB962C8B-B14F-4D97-AF65-F5344CB8AC3E}">
        <p14:creationId xmlns:p14="http://schemas.microsoft.com/office/powerpoint/2010/main" val="2860618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a:solidFill>
                  <a:schemeClr val="bg1"/>
                </a:solidFill>
                <a:latin typeface="Frutiger LT 57 Cn" pitchFamily="34" charset="0"/>
              </a:rPr>
              <a:t>15. </a:t>
            </a:r>
            <a:r>
              <a:rPr lang="de-DE" sz="3200" dirty="0">
                <a:solidFill>
                  <a:schemeClr val="bg1"/>
                </a:solidFill>
                <a:latin typeface="Frutiger LT 57 Cn" pitchFamily="34" charset="0"/>
              </a:rPr>
              <a:t>Woche</a:t>
            </a:r>
          </a:p>
        </p:txBody>
      </p:sp>
    </p:spTree>
    <p:extLst>
      <p:ext uri="{BB962C8B-B14F-4D97-AF65-F5344CB8AC3E}">
        <p14:creationId xmlns:p14="http://schemas.microsoft.com/office/powerpoint/2010/main" val="17077425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4114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Bedingung, § 36 II Nr. 2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Bedingung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36 II Nr. 2 VwVfG: Bestimmung, nach der der Eintritt oder der Wegfall einer Vergünstigung (meint: Begünstigung) oder einer Belastung </a:t>
            </a:r>
            <a:r>
              <a:rPr lang="de-DE" sz="2400" b="1" dirty="0">
                <a:solidFill>
                  <a:schemeClr val="tx1">
                    <a:lumMod val="65000"/>
                    <a:lumOff val="35000"/>
                  </a:schemeClr>
                </a:solidFill>
                <a:latin typeface="JKRGNR+Arial-BoldMT"/>
              </a:rPr>
              <a:t>von dem ungewissen Eintritt eines zukünftigen Ereignisses abhängt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Zweck</a:t>
            </a:r>
            <a:r>
              <a:rPr lang="de-DE" sz="2400" dirty="0">
                <a:solidFill>
                  <a:schemeClr val="tx1">
                    <a:lumMod val="65000"/>
                    <a:lumOff val="35000"/>
                  </a:schemeClr>
                </a:solidFill>
                <a:latin typeface="JKRGNR+Arial-BoldMT"/>
              </a:rPr>
              <a:t>: innere Wirksamkeit des (Haupt-)VA von bestimmten Ereignissen zu abhängig machen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Bsp</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Ihnen wird die Baugenehmigung erteilt (...) Sie dürfen erst dann von dieser Genehmigung Gebrauch machen, wenn sie Einstellplätze/Parkplätze für PKW nachgewiesen haben.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38671982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7647"/>
            <a:ext cx="8928992"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Auflage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 36 II Nr. 4 VwVfG kann ein „Verwaltungsakt (…) </a:t>
            </a:r>
            <a:r>
              <a:rPr lang="de-DE" sz="2400" b="1" dirty="0">
                <a:solidFill>
                  <a:schemeClr val="tx1">
                    <a:lumMod val="65000"/>
                    <a:lumOff val="35000"/>
                  </a:schemeClr>
                </a:solidFill>
                <a:latin typeface="JKRGNR+Arial-BoldMT"/>
              </a:rPr>
              <a:t>verbunden werden</a:t>
            </a:r>
            <a:r>
              <a:rPr lang="de-DE" sz="2400" dirty="0">
                <a:solidFill>
                  <a:schemeClr val="tx1">
                    <a:lumMod val="65000"/>
                    <a:lumOff val="35000"/>
                  </a:schemeClr>
                </a:solidFill>
                <a:latin typeface="JKRGNR+Arial-BoldMT"/>
              </a:rPr>
              <a:t> mit einer Bestimmung, durch die dem Begünstigten ein Tun, Dulden oder Unterlassen vorgeschrieben wird (Auflage)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Auflage erfüllt selbst alle Merkmale eines VA erfüllt (sog. </a:t>
            </a:r>
            <a:r>
              <a:rPr lang="de-DE" sz="2400" b="1" dirty="0">
                <a:solidFill>
                  <a:schemeClr val="tx1">
                    <a:lumMod val="65000"/>
                    <a:lumOff val="35000"/>
                  </a:schemeClr>
                </a:solidFill>
                <a:latin typeface="JKRGNR+Arial-BoldMT"/>
              </a:rPr>
              <a:t>selbständige Nebenbestimmung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Vorteil der Auflage: </a:t>
            </a:r>
            <a:r>
              <a:rPr lang="de-DE" sz="2400" dirty="0">
                <a:solidFill>
                  <a:schemeClr val="tx1">
                    <a:lumMod val="65000"/>
                    <a:lumOff val="35000"/>
                  </a:schemeClr>
                </a:solidFill>
                <a:latin typeface="JKRGNR+Arial-BoldMT"/>
              </a:rPr>
              <a:t>Auflage kann – bei Nichtbeachtung – selbständig </a:t>
            </a:r>
            <a:r>
              <a:rPr lang="de-DE" sz="2400" b="1" dirty="0">
                <a:solidFill>
                  <a:schemeClr val="tx1">
                    <a:lumMod val="65000"/>
                    <a:lumOff val="35000"/>
                  </a:schemeClr>
                </a:solidFill>
                <a:latin typeface="JKRGNR+Arial-BoldMT"/>
              </a:rPr>
              <a:t>vollstreckt</a:t>
            </a:r>
            <a:r>
              <a:rPr lang="de-DE" sz="2400" dirty="0">
                <a:solidFill>
                  <a:schemeClr val="tx1">
                    <a:lumMod val="65000"/>
                    <a:lumOff val="35000"/>
                  </a:schemeClr>
                </a:solidFill>
                <a:latin typeface="JKRGNR+Arial-BoldMT"/>
              </a:rPr>
              <a:t>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Bsp.: </a:t>
            </a:r>
            <a:r>
              <a:rPr lang="de-DE" sz="2400" i="1" dirty="0">
                <a:solidFill>
                  <a:schemeClr val="tx1">
                    <a:lumMod val="65000"/>
                    <a:lumOff val="35000"/>
                  </a:schemeClr>
                </a:solidFill>
                <a:latin typeface="JKRGNR+Arial-BoldMT"/>
              </a:rPr>
              <a:t>„Der Antragsteller wird verpflichtet Parkplätze/ Einstellplätze für seine Gäste bereitzustellen…“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32560654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7647"/>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Typisches Problem: Abgrenzung zwischen Auflage und Bedingung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Unterschied: Innere Wirksamkeit des Verwaltungsaktes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Innere Wirksamkeit </a:t>
            </a:r>
            <a:r>
              <a:rPr lang="de-DE" sz="2400" dirty="0">
                <a:solidFill>
                  <a:schemeClr val="tx1">
                    <a:lumMod val="65000"/>
                    <a:lumOff val="35000"/>
                  </a:schemeClr>
                </a:solidFill>
                <a:latin typeface="JKRGNR+Arial-BoldMT"/>
              </a:rPr>
              <a:t>betrifft die Frage, ob von den Begünstigungen des VA Gebrauch gemacht werden darf oder nicht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Auflage</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„zwingt, aber suspendiert nicht“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Innere Wirksamkeit des Haupt-VA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Bedingung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„suspendiert, aber zwingt nicht“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Innere Wirksamkeit des Haupt-VA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Auslegung der Nebenbestimmung nach ihrem </a:t>
            </a:r>
            <a:r>
              <a:rPr lang="de-DE" sz="2400" b="1" dirty="0">
                <a:solidFill>
                  <a:schemeClr val="tx1">
                    <a:lumMod val="65000"/>
                    <a:lumOff val="35000"/>
                  </a:schemeClr>
                </a:solidFill>
                <a:latin typeface="JKRGNR+Arial-BoldMT"/>
              </a:rPr>
              <a:t>objektiven Sinngehalt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Indizwirkung</a:t>
            </a:r>
            <a:r>
              <a:rPr lang="de-DE" sz="2400" dirty="0">
                <a:solidFill>
                  <a:schemeClr val="tx1">
                    <a:lumMod val="65000"/>
                    <a:lumOff val="35000"/>
                  </a:schemeClr>
                </a:solidFill>
                <a:latin typeface="JKRGNR+Arial-BoldMT"/>
              </a:rPr>
              <a:t>: Bezeichnung durch die Behörde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33430846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7647"/>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C. Rechtsschutz gegen (belastende) Nebenbestimmungen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Klassisches Klausurproblem: Rechtsschutz gegen Nebenbestimmung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Situation: </a:t>
            </a:r>
            <a:r>
              <a:rPr lang="de-DE" sz="2400" dirty="0">
                <a:solidFill>
                  <a:schemeClr val="tx1">
                    <a:lumMod val="65000"/>
                    <a:lumOff val="35000"/>
                  </a:schemeClr>
                </a:solidFill>
                <a:latin typeface="JKRGNR+Arial-BoldMT"/>
              </a:rPr>
              <a:t>Begünstigender Verwaltungsakt (Genehmigung) wird mit belastender Nebenbestimmung verbunden (Verpflichtung Stellplätze zu errichten)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Rechtsschutzinteresse: </a:t>
            </a:r>
            <a:r>
              <a:rPr lang="de-DE" sz="2400" dirty="0">
                <a:solidFill>
                  <a:schemeClr val="tx1">
                    <a:lumMod val="65000"/>
                    <a:lumOff val="35000"/>
                  </a:schemeClr>
                </a:solidFill>
                <a:latin typeface="JKRGNR+Arial-BoldMT"/>
              </a:rPr>
              <a:t>Genehmigung behalten, Verpflichtung beseitigen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a:t>
            </a:r>
            <a:r>
              <a:rPr lang="de-DE" sz="2400" b="1" dirty="0">
                <a:solidFill>
                  <a:schemeClr val="tx1">
                    <a:lumMod val="65000"/>
                    <a:lumOff val="35000"/>
                  </a:schemeClr>
                </a:solidFill>
                <a:latin typeface="JKRGNR+Arial-BoldMT"/>
              </a:rPr>
              <a:t>Versagungsgegenklage</a:t>
            </a:r>
            <a:r>
              <a:rPr lang="de-DE" sz="2400" dirty="0">
                <a:solidFill>
                  <a:schemeClr val="tx1">
                    <a:lumMod val="65000"/>
                    <a:lumOff val="35000"/>
                  </a:schemeClr>
                </a:solidFill>
                <a:latin typeface="JKRGNR+Arial-BoldMT"/>
              </a:rPr>
              <a:t> auf Erlass eines nebenbestimmungsfreien VA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Problem</a:t>
            </a:r>
            <a:r>
              <a:rPr lang="de-DE" sz="2400" dirty="0">
                <a:solidFill>
                  <a:schemeClr val="tx1">
                    <a:lumMod val="65000"/>
                    <a:lumOff val="35000"/>
                  </a:schemeClr>
                </a:solidFill>
                <a:latin typeface="JKRGNR+Arial-BoldMT"/>
              </a:rPr>
              <a:t>: Gesamter VA (auch Begünstigung) wird zur Disposition gestellt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Insofern fraglich</a:t>
            </a:r>
            <a:r>
              <a:rPr lang="de-DE" sz="2400" dirty="0">
                <a:solidFill>
                  <a:schemeClr val="tx1">
                    <a:lumMod val="65000"/>
                    <a:lumOff val="35000"/>
                  </a:schemeClr>
                </a:solidFill>
                <a:latin typeface="JKRGNR+Arial-BoldMT"/>
              </a:rPr>
              <a:t>: Zulässigkeit eines </a:t>
            </a:r>
            <a:r>
              <a:rPr lang="de-DE" sz="2400" b="1" dirty="0">
                <a:solidFill>
                  <a:schemeClr val="tx1">
                    <a:lumMod val="65000"/>
                    <a:lumOff val="35000"/>
                  </a:schemeClr>
                </a:solidFill>
                <a:latin typeface="JKRGNR+Arial-BoldMT"/>
              </a:rPr>
              <a:t>isoliertes Vorgehen gegen Nebenbestimmung</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26920371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7647"/>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Denkbare Ansätze: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Unterscheidung nach Art der Nebenbestimmung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Selbständige NB: Auflage, Auflagenvorbehalt („werden verbunden mit“)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Unselbständige NB: Bedingung, Befristung, Widerrufsvorbehalt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Unterscheidung nach gebundener und Ermessensentscheidung</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Gebundene Entscheidung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Ermessensentscheidung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Grundsätzliche Zulässigkeit der isolierten Anfechtung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Gesetzlicher Ausgangspunkt: </a:t>
            </a:r>
            <a:r>
              <a:rPr lang="de-DE" sz="2400" b="1" dirty="0">
                <a:solidFill>
                  <a:schemeClr val="tx1">
                    <a:lumMod val="65000"/>
                    <a:lumOff val="35000"/>
                  </a:schemeClr>
                </a:solidFill>
                <a:latin typeface="JKRGNR+Arial-BoldMT"/>
              </a:rPr>
              <a:t>§ 113 I S. 1 VwGO</a:t>
            </a:r>
            <a:r>
              <a:rPr lang="de-DE" sz="2400" dirty="0">
                <a:solidFill>
                  <a:schemeClr val="tx1">
                    <a:lumMod val="65000"/>
                    <a:lumOff val="35000"/>
                  </a:schemeClr>
                </a:solidFill>
                <a:latin typeface="JKRGNR+Arial-BoldMT"/>
              </a:rPr>
              <a:t>, wonach das Gericht den Verwaltungsakt aufhebt, „</a:t>
            </a:r>
            <a:r>
              <a:rPr lang="de-DE" sz="2400" b="1" i="1" dirty="0">
                <a:solidFill>
                  <a:schemeClr val="tx1">
                    <a:lumMod val="65000"/>
                    <a:lumOff val="35000"/>
                  </a:schemeClr>
                </a:solidFill>
                <a:latin typeface="JKRGNR+Arial-BoldMT"/>
              </a:rPr>
              <a:t>soweit</a:t>
            </a:r>
            <a:r>
              <a:rPr lang="de-DE" sz="2400" i="1" dirty="0">
                <a:solidFill>
                  <a:schemeClr val="tx1">
                    <a:lumMod val="65000"/>
                    <a:lumOff val="35000"/>
                  </a:schemeClr>
                </a:solidFill>
                <a:latin typeface="JKRGNR+Arial-BoldMT"/>
              </a:rPr>
              <a:t> dieser rechtswidrig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32720620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7647"/>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Ausweislich des Wortlautes von § 113 I S. 1 VwGO vom Gesetzgeber ausdrücklich (!) vorgesehen: </a:t>
            </a:r>
            <a:r>
              <a:rPr lang="de-DE" sz="2400" b="1" dirty="0">
                <a:solidFill>
                  <a:schemeClr val="tx1">
                    <a:lumMod val="65000"/>
                    <a:lumOff val="35000"/>
                  </a:schemeClr>
                </a:solidFill>
                <a:latin typeface="JKRGNR+Arial-BoldMT"/>
              </a:rPr>
              <a:t>Teilbarkeit eines Verwaltungsaktes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a:t>
            </a:r>
            <a:r>
              <a:rPr lang="de-DE" sz="2400" b="1" dirty="0">
                <a:solidFill>
                  <a:schemeClr val="tx1">
                    <a:lumMod val="65000"/>
                    <a:lumOff val="35000"/>
                  </a:schemeClr>
                </a:solidFill>
                <a:latin typeface="JKRGNR+Arial-BoldMT"/>
              </a:rPr>
              <a:t>BVerwG</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st.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Rspr</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Isolierte Anfechtung von Nebenbestimmung </a:t>
            </a:r>
            <a:r>
              <a:rPr lang="de-DE" sz="2400" dirty="0">
                <a:solidFill>
                  <a:schemeClr val="tx1">
                    <a:lumMod val="65000"/>
                    <a:lumOff val="35000"/>
                  </a:schemeClr>
                </a:solidFill>
                <a:latin typeface="JKRGNR+Arial-BoldMT"/>
              </a:rPr>
              <a:t>ist </a:t>
            </a:r>
            <a:r>
              <a:rPr lang="de-DE" sz="2400" b="1" dirty="0">
                <a:solidFill>
                  <a:schemeClr val="tx1">
                    <a:lumMod val="65000"/>
                    <a:lumOff val="35000"/>
                  </a:schemeClr>
                </a:solidFill>
                <a:latin typeface="JKRGNR+Arial-BoldMT"/>
              </a:rPr>
              <a:t>stets zulässig</a:t>
            </a:r>
            <a:r>
              <a:rPr lang="de-DE" sz="2400" dirty="0">
                <a:solidFill>
                  <a:schemeClr val="tx1">
                    <a:lumMod val="65000"/>
                    <a:lumOff val="35000"/>
                  </a:schemeClr>
                </a:solidFill>
                <a:latin typeface="JKRGNR+Arial-BoldMT"/>
              </a:rPr>
              <a:t>,</a:t>
            </a:r>
            <a:r>
              <a:rPr lang="de-DE" sz="2400" i="1" dirty="0">
                <a:solidFill>
                  <a:schemeClr val="tx1">
                    <a:lumMod val="65000"/>
                    <a:lumOff val="35000"/>
                  </a:schemeClr>
                </a:solidFill>
                <a:latin typeface="JKRGNR+Arial-BoldMT"/>
              </a:rPr>
              <a:t> „sofern nicht eine isolierte Aufhebbarkeit offenkundig von vornherein ausscheidet“ (BVerwGE </a:t>
            </a:r>
            <a:r>
              <a:rPr lang="de-DE" sz="2400" i="1" dirty="0" err="1">
                <a:solidFill>
                  <a:schemeClr val="tx1">
                    <a:lumMod val="65000"/>
                    <a:lumOff val="35000"/>
                  </a:schemeClr>
                </a:solidFill>
                <a:latin typeface="JKRGNR+Arial-BoldMT"/>
              </a:rPr>
              <a:t>NVwZ</a:t>
            </a:r>
            <a:r>
              <a:rPr lang="de-DE" sz="2400" i="1" dirty="0">
                <a:solidFill>
                  <a:schemeClr val="tx1">
                    <a:lumMod val="65000"/>
                    <a:lumOff val="35000"/>
                  </a:schemeClr>
                </a:solidFill>
                <a:latin typeface="JKRGNR+Arial-BoldMT"/>
              </a:rPr>
              <a:t> 2001, 429)</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53624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2613</Words>
  <Application>Microsoft Macintosh PowerPoint</Application>
  <PresentationFormat>Bildschirmpräsentation (4:3)</PresentationFormat>
  <Paragraphs>329</Paragraphs>
  <Slides>39</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39</vt:i4>
      </vt:variant>
    </vt:vector>
  </HeadingPairs>
  <TitlesOfParts>
    <vt:vector size="47"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64</cp:revision>
  <dcterms:created xsi:type="dcterms:W3CDTF">2023-10-19T08:58:07Z</dcterms:created>
  <dcterms:modified xsi:type="dcterms:W3CDTF">2025-02-09T17:17:39Z</dcterms:modified>
</cp:coreProperties>
</file>