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8"/>
  </p:notesMasterIdLst>
  <p:sldIdLst>
    <p:sldId id="373" r:id="rId3"/>
    <p:sldId id="350" r:id="rId4"/>
    <p:sldId id="377" r:id="rId5"/>
    <p:sldId id="378" r:id="rId6"/>
    <p:sldId id="379" r:id="rId7"/>
    <p:sldId id="380" r:id="rId8"/>
    <p:sldId id="381" r:id="rId9"/>
    <p:sldId id="382" r:id="rId10"/>
    <p:sldId id="383" r:id="rId11"/>
    <p:sldId id="384" r:id="rId12"/>
    <p:sldId id="385" r:id="rId13"/>
    <p:sldId id="386" r:id="rId14"/>
    <p:sldId id="387" r:id="rId15"/>
    <p:sldId id="388" r:id="rId16"/>
    <p:sldId id="389" r:id="rId17"/>
    <p:sldId id="390" r:id="rId18"/>
    <p:sldId id="391" r:id="rId19"/>
    <p:sldId id="392" r:id="rId20"/>
    <p:sldId id="393" r:id="rId21"/>
    <p:sldId id="394" r:id="rId22"/>
    <p:sldId id="395" r:id="rId23"/>
    <p:sldId id="396" r:id="rId24"/>
    <p:sldId id="397" r:id="rId25"/>
    <p:sldId id="398" r:id="rId26"/>
    <p:sldId id="399" r:id="rId27"/>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978CE8"/>
    <a:srgbClr val="000080"/>
    <a:srgbClr val="F60208"/>
    <a:srgbClr val="A8A3ED"/>
    <a:srgbClr val="D1CEF6"/>
    <a:srgbClr val="EBE9FB"/>
    <a:srgbClr val="5A5A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9793E6-4946-D54A-8774-38C4D86E2178}" v="3" dt="2023-05-21T18:55:45.5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79" autoAdjust="0"/>
    <p:restoredTop sz="92824" autoAdjust="0"/>
  </p:normalViewPr>
  <p:slideViewPr>
    <p:cSldViewPr>
      <p:cViewPr varScale="1">
        <p:scale>
          <a:sx n="99" d="100"/>
          <a:sy n="99" d="100"/>
        </p:scale>
        <p:origin x="234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57E091A3-9644-BA44-9AF7-4CEE08A1D465}"/>
    <pc:docChg chg="addSld delSld modSld">
      <pc:chgData name="Henning Kiss" userId="a0df8af1cba7f864" providerId="LiveId" clId="{57E091A3-9644-BA44-9AF7-4CEE08A1D465}" dt="2022-05-23T04:09:40.524" v="5" actId="2696"/>
      <pc:docMkLst>
        <pc:docMk/>
      </pc:docMkLst>
      <pc:sldChg chg="modSp add mod">
        <pc:chgData name="Henning Kiss" userId="a0df8af1cba7f864" providerId="LiveId" clId="{57E091A3-9644-BA44-9AF7-4CEE08A1D465}" dt="2022-05-23T04:09:35.749" v="4" actId="207"/>
        <pc:sldMkLst>
          <pc:docMk/>
          <pc:sldMk cId="394755580" sldId="350"/>
        </pc:sldMkLst>
        <pc:spChg chg="mod">
          <ac:chgData name="Henning Kiss" userId="a0df8af1cba7f864" providerId="LiveId" clId="{57E091A3-9644-BA44-9AF7-4CEE08A1D465}" dt="2022-05-23T04:09:31.301" v="2" actId="20577"/>
          <ac:spMkLst>
            <pc:docMk/>
            <pc:sldMk cId="394755580" sldId="350"/>
            <ac:spMk id="3" creationId="{00000000-0000-0000-0000-000000000000}"/>
          </ac:spMkLst>
        </pc:spChg>
        <pc:spChg chg="mod">
          <ac:chgData name="Henning Kiss" userId="a0df8af1cba7f864" providerId="LiveId" clId="{57E091A3-9644-BA44-9AF7-4CEE08A1D465}" dt="2022-05-23T04:09:35.749" v="4" actId="207"/>
          <ac:spMkLst>
            <pc:docMk/>
            <pc:sldMk cId="394755580" sldId="350"/>
            <ac:spMk id="4" creationId="{00000000-0000-0000-0000-000000000000}"/>
          </ac:spMkLst>
        </pc:spChg>
      </pc:sldChg>
      <pc:sldChg chg="del">
        <pc:chgData name="Henning Kiss" userId="a0df8af1cba7f864" providerId="LiveId" clId="{57E091A3-9644-BA44-9AF7-4CEE08A1D465}" dt="2022-05-23T04:09:40.524" v="5" actId="2696"/>
        <pc:sldMkLst>
          <pc:docMk/>
          <pc:sldMk cId="110038262" sldId="411"/>
        </pc:sldMkLst>
      </pc:sldChg>
    </pc:docChg>
  </pc:docChgLst>
  <pc:docChgLst>
    <pc:chgData name="Henning Kiss" userId="a0df8af1cba7f864" providerId="LiveId" clId="{9A9793E6-4946-D54A-8774-38C4D86E2178}"/>
    <pc:docChg chg="addSld delSld modSld">
      <pc:chgData name="Henning Kiss" userId="a0df8af1cba7f864" providerId="LiveId" clId="{9A9793E6-4946-D54A-8774-38C4D86E2178}" dt="2023-05-21T18:55:54.979" v="4" actId="2696"/>
      <pc:docMkLst>
        <pc:docMk/>
      </pc:docMkLst>
      <pc:sldChg chg="del">
        <pc:chgData name="Henning Kiss" userId="a0df8af1cba7f864" providerId="LiveId" clId="{9A9793E6-4946-D54A-8774-38C4D86E2178}" dt="2023-05-21T18:55:54.979" v="4" actId="2696"/>
        <pc:sldMkLst>
          <pc:docMk/>
          <pc:sldMk cId="394755580" sldId="350"/>
        </pc:sldMkLst>
      </pc:sldChg>
      <pc:sldChg chg="modSp add mod">
        <pc:chgData name="Henning Kiss" userId="a0df8af1cba7f864" providerId="LiveId" clId="{9A9793E6-4946-D54A-8774-38C4D86E2178}" dt="2023-05-21T18:55:45.589" v="3" actId="207"/>
        <pc:sldMkLst>
          <pc:docMk/>
          <pc:sldMk cId="1734861472" sldId="425"/>
        </pc:sldMkLst>
        <pc:spChg chg="mod">
          <ac:chgData name="Henning Kiss" userId="a0df8af1cba7f864" providerId="LiveId" clId="{9A9793E6-4946-D54A-8774-38C4D86E2178}" dt="2023-05-21T18:55:40.526" v="1" actId="20577"/>
          <ac:spMkLst>
            <pc:docMk/>
            <pc:sldMk cId="1734861472" sldId="425"/>
            <ac:spMk id="3" creationId="{00000000-0000-0000-0000-000000000000}"/>
          </ac:spMkLst>
        </pc:spChg>
        <pc:spChg chg="mod">
          <ac:chgData name="Henning Kiss" userId="a0df8af1cba7f864" providerId="LiveId" clId="{9A9793E6-4946-D54A-8774-38C4D86E2178}" dt="2023-05-21T18:55:45.589" v="3" actId="207"/>
          <ac:spMkLst>
            <pc:docMk/>
            <pc:sldMk cId="1734861472" sldId="425"/>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957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6. Woche</a:t>
            </a:r>
          </a:p>
        </p:txBody>
      </p:sp>
    </p:spTree>
    <p:extLst>
      <p:ext uri="{BB962C8B-B14F-4D97-AF65-F5344CB8AC3E}">
        <p14:creationId xmlns:p14="http://schemas.microsoft.com/office/powerpoint/2010/main" val="32011288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124736"/>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A. Zulässigkeit der Klage</a:t>
            </a:r>
          </a:p>
          <a:p>
            <a:endParaRPr lang="de-DE" sz="1200" b="0" dirty="0"/>
          </a:p>
          <a:p>
            <a:r>
              <a:rPr lang="de-DE" b="0" dirty="0"/>
              <a:t>I.	Ordnungsgemäße Klageerhebung, § 253 ZPO?</a:t>
            </a:r>
          </a:p>
          <a:p>
            <a:r>
              <a:rPr lang="de-DE" b="0" dirty="0"/>
              <a:t>	- 	Verstoß gegen § 253 Abs. 2 Nr. 2 ZPO: „bestimmter			Antrag“ denkbar.</a:t>
            </a:r>
          </a:p>
          <a:p>
            <a:r>
              <a:rPr lang="de-DE" b="0" dirty="0"/>
              <a:t>	-	hier liegt ein Fall der „alternativen Klagehäufung“ vor.</a:t>
            </a:r>
          </a:p>
          <a:p>
            <a:r>
              <a:rPr lang="de-DE" b="0" dirty="0"/>
              <a:t>	-	zu unterscheiden sind hier die alternative Klagehäufung		durch Antragsmehrheit („dies oder das“; nach </a:t>
            </a:r>
            <a:r>
              <a:rPr lang="de-DE" b="0" dirty="0" err="1"/>
              <a:t>allgM</a:t>
            </a:r>
            <a:r>
              <a:rPr lang="de-DE" b="0" dirty="0"/>
              <a:t> </a:t>
            </a:r>
            <a:r>
              <a:rPr lang="de-DE" b="0" dirty="0" err="1"/>
              <a:t>grds</a:t>
            </a:r>
            <a:r>
              <a:rPr lang="de-DE" b="0" dirty="0"/>
              <a:t>.		unzulässig, Ausnahme etwa bei Wahlschuld) und durch		</a:t>
            </a:r>
            <a:r>
              <a:rPr lang="de-DE" b="0" dirty="0" err="1"/>
              <a:t>Alternativität</a:t>
            </a:r>
            <a:r>
              <a:rPr lang="de-DE" b="0" dirty="0"/>
              <a:t> der Klagegründe („aus diesem oder jenem		Grund“).</a:t>
            </a:r>
          </a:p>
          <a:p>
            <a:r>
              <a:rPr lang="de-DE" b="0" dirty="0"/>
              <a:t>	-	</a:t>
            </a:r>
            <a:r>
              <a:rPr lang="de-DE" dirty="0"/>
              <a:t>BGH GRUR 2011, 521</a:t>
            </a:r>
            <a:r>
              <a:rPr lang="de-DE" b="0" dirty="0"/>
              <a:t>:</a:t>
            </a:r>
          </a:p>
          <a:p>
            <a:r>
              <a:rPr lang="de-DE" b="0" dirty="0"/>
              <a:t>			</a:t>
            </a:r>
            <a:r>
              <a:rPr lang="de-DE" b="0" dirty="0">
                <a:latin typeface="Frutiger Linotype"/>
              </a:rPr>
              <a:t>▶	</a:t>
            </a:r>
            <a:r>
              <a:rPr lang="de-DE" b="0" dirty="0"/>
              <a:t>auch diese alternative Klagehäufung verstößt gegen 			§ 253 Abs. 2 Nr. 2 ZPO.</a:t>
            </a:r>
          </a:p>
          <a:p>
            <a:r>
              <a:rPr lang="de-DE" b="0" dirty="0"/>
              <a:t>			</a:t>
            </a:r>
            <a:r>
              <a:rPr lang="de-DE" b="0" dirty="0">
                <a:latin typeface="Frutiger Linotype"/>
              </a:rPr>
              <a:t>▶	</a:t>
            </a:r>
            <a:r>
              <a:rPr lang="de-DE" b="0" dirty="0"/>
              <a:t>Kläger muss also eine Reihenfolge vorgeben.</a:t>
            </a:r>
          </a:p>
          <a:p>
            <a:r>
              <a:rPr lang="de-DE" b="0" dirty="0"/>
              <a:t>			</a:t>
            </a:r>
            <a:r>
              <a:rPr lang="de-DE" b="0" dirty="0">
                <a:latin typeface="Frutiger Linotype"/>
              </a:rPr>
              <a:t>▶	</a:t>
            </a:r>
            <a:r>
              <a:rPr lang="de-DE" b="0" dirty="0"/>
              <a:t>das kann auch noch in der Revisionsinstanz erfolgen.</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11 Haupt- und Hauptantrag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3018519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7" end="7"/>
                                            </p:txEl>
                                          </p:spTgt>
                                        </p:tgtEl>
                                        <p:attrNameLst>
                                          <p:attrName>style.visibility</p:attrName>
                                        </p:attrNameLst>
                                      </p:cBhvr>
                                      <p:to>
                                        <p:strVal val="visible"/>
                                      </p:to>
                                    </p:set>
                                    <p:animEffect transition="in" filter="fade">
                                      <p:cBhvr>
                                        <p:cTn id="37" dur="500"/>
                                        <p:tgtEl>
                                          <p:spTgt spid="48537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8" end="8"/>
                                            </p:txEl>
                                          </p:spTgt>
                                        </p:tgtEl>
                                        <p:attrNameLst>
                                          <p:attrName>style.visibility</p:attrName>
                                        </p:attrNameLst>
                                      </p:cBhvr>
                                      <p:to>
                                        <p:strVal val="visible"/>
                                      </p:to>
                                    </p:set>
                                    <p:animEffect transition="in" filter="fade">
                                      <p:cBhvr>
                                        <p:cTn id="42" dur="500"/>
                                        <p:tgtEl>
                                          <p:spTgt spid="48537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9" end="9"/>
                                            </p:txEl>
                                          </p:spTgt>
                                        </p:tgtEl>
                                        <p:attrNameLst>
                                          <p:attrName>style.visibility</p:attrName>
                                        </p:attrNameLst>
                                      </p:cBhvr>
                                      <p:to>
                                        <p:strVal val="visible"/>
                                      </p:to>
                                    </p:set>
                                    <p:animEffect transition="in" filter="fade">
                                      <p:cBhvr>
                                        <p:cTn id="47" dur="500"/>
                                        <p:tgtEl>
                                          <p:spTgt spid="4853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512" y="1365153"/>
            <a:ext cx="8712200" cy="332398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a:t>
            </a:r>
            <a:r>
              <a:rPr lang="de-DE" b="0" dirty="0">
                <a:latin typeface="Frutiger Linotype"/>
              </a:rPr>
              <a:t>▶	</a:t>
            </a:r>
            <a:r>
              <a:rPr lang="de-DE" b="0" dirty="0"/>
              <a:t>ggf. muss der Kläger sogar eine bestimmte </a:t>
            </a:r>
            <a:r>
              <a:rPr lang="de-DE" b="0" dirty="0" err="1"/>
              <a:t>Reihenfol</a:t>
            </a:r>
            <a:r>
              <a:rPr lang="de-DE" b="0" dirty="0"/>
              <a:t>-			</a:t>
            </a:r>
            <a:r>
              <a:rPr lang="de-DE" b="0" dirty="0" err="1"/>
              <a:t>ge</a:t>
            </a:r>
            <a:r>
              <a:rPr lang="de-DE" b="0" dirty="0"/>
              <a:t> wählen, wenn in den Vorinstanzen nur über jene				verhandelt worden ist (§ 242 BGB).</a:t>
            </a:r>
          </a:p>
          <a:p>
            <a:r>
              <a:rPr lang="de-DE" b="0" dirty="0"/>
              <a:t>II.	Folge: derzeit ist die Klage unzulässig.</a:t>
            </a:r>
          </a:p>
          <a:p>
            <a:endParaRPr lang="de-DE" b="0" dirty="0"/>
          </a:p>
          <a:p>
            <a:r>
              <a:rPr lang="de-DE" dirty="0"/>
              <a:t>B.	Ergebnis</a:t>
            </a:r>
          </a:p>
          <a:p>
            <a:r>
              <a:rPr lang="de-DE" b="0" dirty="0"/>
              <a:t>	Die Klage wird (sofern der TÜV seinen Antrag nicht umstellt)	als unzulässig abgewiesen.</a:t>
            </a:r>
          </a:p>
          <a:p>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11 Haupt- und Hauptantrag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94465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1" end="1"/>
                                            </p:txEl>
                                          </p:spTgt>
                                        </p:tgtEl>
                                        <p:attrNameLst>
                                          <p:attrName>style.visibility</p:attrName>
                                        </p:attrNameLst>
                                      </p:cBhvr>
                                      <p:to>
                                        <p:strVal val="visible"/>
                                      </p:to>
                                    </p:set>
                                    <p:animEffect transition="in" filter="fade">
                                      <p:cBhvr>
                                        <p:cTn id="12" dur="500"/>
                                        <p:tgtEl>
                                          <p:spTgt spid="485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err="1"/>
              <a:t>Tenorierung</a:t>
            </a:r>
            <a:r>
              <a:rPr lang="de-DE" u="sng" dirty="0"/>
              <a:t>:</a:t>
            </a:r>
          </a:p>
          <a:p>
            <a:endParaRPr lang="de-DE" sz="1200" b="0" dirty="0"/>
          </a:p>
          <a:p>
            <a:r>
              <a:rPr lang="de-DE" b="0" dirty="0"/>
              <a:t>	Der Beklagte wird verurteilt, an den Kläger Euro 50.000,- zu zahlen. Im Übrigen wird die Klage abgewiesen.</a:t>
            </a:r>
          </a:p>
          <a:p>
            <a:endParaRPr lang="de-DE" sz="1200" b="0" dirty="0"/>
          </a:p>
          <a:p>
            <a:r>
              <a:rPr lang="de-DE" b="0" dirty="0"/>
              <a:t>	Die Kosten des Rechtsstreits werden gegeneinander aufgehoben.</a:t>
            </a:r>
          </a:p>
          <a:p>
            <a:endParaRPr lang="de-DE" sz="1200" b="0" dirty="0"/>
          </a:p>
          <a:p>
            <a:r>
              <a:rPr lang="de-DE" b="0" dirty="0"/>
              <a:t>	Das Urteil ist gegen Sicherheitsleistung in Höhe von 110 % des jeweils zu vollstreckenden Betrages vorläufig vollstreckbar. </a:t>
            </a:r>
          </a:p>
          <a:p>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12 Verdeckter 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666305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7" name="Text Box 3"/>
          <p:cNvSpPr txBox="1">
            <a:spLocks noChangeArrowheads="1"/>
          </p:cNvSpPr>
          <p:nvPr/>
        </p:nvSpPr>
        <p:spPr bwMode="auto">
          <a:xfrm>
            <a:off x="179388" y="1308821"/>
            <a:ext cx="8712200" cy="532453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1200" u="sng" dirty="0"/>
          </a:p>
          <a:p>
            <a:r>
              <a:rPr lang="de-DE" sz="2000" b="0" dirty="0"/>
              <a:t>Die Klägerin begehrt von den Beklagten aus eigenem, hilfsweise aus </a:t>
            </a:r>
            <a:r>
              <a:rPr lang="de-DE" sz="2000" b="0" dirty="0" err="1"/>
              <a:t>abge-tretenem</a:t>
            </a:r>
            <a:r>
              <a:rPr lang="de-DE" sz="2000" b="0" dirty="0"/>
              <a:t> Recht den Ersatz von Schäden, die durch einen Brand im Hause der Beklagten zu 1 in Berlin am 12. Januar 2023 entstanden sind.</a:t>
            </a:r>
          </a:p>
          <a:p>
            <a:endParaRPr lang="de-DE" sz="1000" b="0" dirty="0"/>
          </a:p>
          <a:p>
            <a:r>
              <a:rPr lang="de-DE" sz="2000" b="0" dirty="0"/>
              <a:t>Mit schriftlichem Vertrag vom 1. März 2019 mietete die Schwester der </a:t>
            </a:r>
            <a:r>
              <a:rPr lang="de-DE" sz="2000" b="0" dirty="0" err="1"/>
              <a:t>Klä-gerin</a:t>
            </a:r>
            <a:r>
              <a:rPr lang="de-DE" sz="2000" b="0" dirty="0"/>
              <a:t> von dem damaligen Eigentümer des Hauses, dem Bruder ihres Ehemannes, Laden- und Werkstatträume sowie eine Wohnung in diesem Haus und betrieb in den Gewerberäumen bis Ende 2020 ein Uhren- und Schmuckwarengeschäft. Nachdem sie den Geschäftsbetrieb aus finanziellen Gründen einstellen musste, wurde aufgrund eines entsprechenden Vertrages zwischen ihr und der Klägerin unter deren Namen und mit deren Mitteln Ende 2020 eine Videothek eröffnet. Die Führung des Geschäfts oblag allein der Schwester der Klägerin. Die mit deren Mitteln angeschafften Gegenstände, insbesondere Ladeneinrichtung, DVDs, </a:t>
            </a:r>
            <a:r>
              <a:rPr lang="de-DE" sz="2000" b="0" dirty="0" err="1"/>
              <a:t>BluRays</a:t>
            </a:r>
            <a:r>
              <a:rPr lang="de-DE" sz="2000" b="0" dirty="0"/>
              <a:t>, CDs und Videokassetten verblieben aufgrund einer entsprechenden Vereinbarung Eigentum der Klägerin.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21864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07907">
                                            <p:txEl>
                                              <p:pRg st="0" end="0"/>
                                            </p:txEl>
                                          </p:spTgt>
                                        </p:tgtEl>
                                        <p:attrNameLst>
                                          <p:attrName>style.visibility</p:attrName>
                                        </p:attrNameLst>
                                      </p:cBhvr>
                                      <p:to>
                                        <p:strVal val="visible"/>
                                      </p:to>
                                    </p:set>
                                    <p:anim calcmode="lin" valueType="num">
                                      <p:cBhvr additive="base">
                                        <p:cTn id="7" dur="500" fill="hold"/>
                                        <p:tgtEl>
                                          <p:spTgt spid="5079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79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7907">
                                            <p:txEl>
                                              <p:pRg st="2" end="2"/>
                                            </p:txEl>
                                          </p:spTgt>
                                        </p:tgtEl>
                                        <p:attrNameLst>
                                          <p:attrName>style.visibility</p:attrName>
                                        </p:attrNameLst>
                                      </p:cBhvr>
                                      <p:to>
                                        <p:strVal val="visible"/>
                                      </p:to>
                                    </p:set>
                                    <p:anim calcmode="lin" valueType="num">
                                      <p:cBhvr additive="base">
                                        <p:cTn id="13" dur="500" fill="hold"/>
                                        <p:tgtEl>
                                          <p:spTgt spid="50790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79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7907">
                                            <p:txEl>
                                              <p:pRg st="4" end="4"/>
                                            </p:txEl>
                                          </p:spTgt>
                                        </p:tgtEl>
                                        <p:attrNameLst>
                                          <p:attrName>style.visibility</p:attrName>
                                        </p:attrNameLst>
                                      </p:cBhvr>
                                      <p:to>
                                        <p:strVal val="visible"/>
                                      </p:to>
                                    </p:set>
                                    <p:anim calcmode="lin" valueType="num">
                                      <p:cBhvr additive="base">
                                        <p:cTn id="19" dur="500" fill="hold"/>
                                        <p:tgtEl>
                                          <p:spTgt spid="50790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790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07"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1" name="Text Box 3"/>
          <p:cNvSpPr txBox="1">
            <a:spLocks noChangeArrowheads="1"/>
          </p:cNvSpPr>
          <p:nvPr/>
        </p:nvSpPr>
        <p:spPr bwMode="auto">
          <a:xfrm>
            <a:off x="179388" y="1384895"/>
            <a:ext cx="8712200" cy="49244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Im Jahre 2021 erwarb die Beklagte zu 1, deren Gesellschafter die Beklagte zu 2 und der Bekl. zu 3 sind, das Grundstück. Von den internen </a:t>
            </a:r>
            <a:r>
              <a:rPr lang="de-DE" sz="2000" b="0" dirty="0" err="1"/>
              <a:t>Vereinbarun</a:t>
            </a:r>
            <a:r>
              <a:rPr lang="de-DE" sz="2000" b="0" dirty="0"/>
              <a:t>-gen zwischen der Klägerin und der Mieterin erfuhren die Beklagten nichts.</a:t>
            </a:r>
          </a:p>
          <a:p>
            <a:endParaRPr lang="de-DE" sz="1000" b="0" dirty="0"/>
          </a:p>
          <a:p>
            <a:r>
              <a:rPr lang="de-DE" sz="2000" b="0" dirty="0"/>
              <a:t>Am 12. Januar 2023 kam es in den Gewerberäumen der Videothek zu einem Brand, dem Ladeneinrichtung sowie hunderte von DVDs, </a:t>
            </a:r>
            <a:r>
              <a:rPr lang="de-DE" sz="2000" b="0" dirty="0" err="1"/>
              <a:t>BluRays</a:t>
            </a:r>
            <a:r>
              <a:rPr lang="de-DE" sz="2000" b="0" dirty="0"/>
              <a:t>, CDs und Videokassetten zum Opfer fielen. Der Schaden beläuft sich auf insgesamt Euro 16.786,-. Ursache des Brandes war eine sehr alte, nicht verschlossene, nicht ordnungsgemäß abgedichtete, etwa 30 cm unterhalb der Decke befindliche Rauchrohröffnung in einem durch einen </a:t>
            </a:r>
            <a:r>
              <a:rPr lang="de-DE" sz="2000" b="0" dirty="0" err="1"/>
              <a:t>Hinterraum</a:t>
            </a:r>
            <a:r>
              <a:rPr lang="de-DE" sz="2000" b="0" dirty="0"/>
              <a:t> der Videothek führenden Kamin. Die Klägerin erhielt für ihre Schäden von der Feuerversicherung Euro 10.000,-. Die restlichen Euro 6.786,-, die den Gegenstand der Klageforderung bilden, verlangte sie mit Schreiben vom 15. Juni 2023 unter Fristsetzung bis zum 1. Juli 2023 von den Beklagten ersetzt.</a:t>
            </a:r>
            <a:endParaRPr lang="de-DE" sz="800" b="0" dirty="0"/>
          </a:p>
          <a:p>
            <a:endParaRPr lang="de-DE" sz="1000" b="0" dirty="0"/>
          </a:p>
          <a:p>
            <a:r>
              <a:rPr lang="de-DE" sz="2000" b="0" i="1" dirty="0"/>
              <a:t>Die Klägerin meint, dass ihr ein Anspruch auf Ersatz der Schäden bereits aus eigenem Recht zustehe. 									      </a:t>
            </a:r>
            <a:endParaRPr lang="de-DE" sz="8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2144623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39651">
                                            <p:txEl>
                                              <p:pRg st="0" end="0"/>
                                            </p:txEl>
                                          </p:spTgt>
                                        </p:tgtEl>
                                        <p:attrNameLst>
                                          <p:attrName>style.visibility</p:attrName>
                                        </p:attrNameLst>
                                      </p:cBhvr>
                                      <p:to>
                                        <p:strVal val="visible"/>
                                      </p:to>
                                    </p:set>
                                    <p:anim calcmode="lin" valueType="num">
                                      <p:cBhvr additive="base">
                                        <p:cTn id="7" dur="500" fill="hold"/>
                                        <p:tgtEl>
                                          <p:spTgt spid="539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9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39651">
                                            <p:txEl>
                                              <p:pRg st="2" end="2"/>
                                            </p:txEl>
                                          </p:spTgt>
                                        </p:tgtEl>
                                        <p:attrNameLst>
                                          <p:attrName>style.visibility</p:attrName>
                                        </p:attrNameLst>
                                      </p:cBhvr>
                                      <p:to>
                                        <p:strVal val="visible"/>
                                      </p:to>
                                    </p:set>
                                    <p:anim calcmode="lin" valueType="num">
                                      <p:cBhvr additive="base">
                                        <p:cTn id="13" dur="500" fill="hold"/>
                                        <p:tgtEl>
                                          <p:spTgt spid="53965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96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39651">
                                            <p:txEl>
                                              <p:pRg st="4" end="4"/>
                                            </p:txEl>
                                          </p:spTgt>
                                        </p:tgtEl>
                                        <p:attrNameLst>
                                          <p:attrName>style.visibility</p:attrName>
                                        </p:attrNameLst>
                                      </p:cBhvr>
                                      <p:to>
                                        <p:strVal val="visible"/>
                                      </p:to>
                                    </p:set>
                                    <p:anim calcmode="lin" valueType="num">
                                      <p:cBhvr additive="base">
                                        <p:cTn id="19" dur="500" fill="hold"/>
                                        <p:tgtEl>
                                          <p:spTgt spid="53965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96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51"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5" name="Text Box 3"/>
          <p:cNvSpPr txBox="1">
            <a:spLocks noChangeArrowheads="1"/>
          </p:cNvSpPr>
          <p:nvPr/>
        </p:nvSpPr>
        <p:spPr bwMode="auto">
          <a:xfrm>
            <a:off x="179388" y="1387475"/>
            <a:ext cx="8712200" cy="5029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Mit den Beklagten am 28. Dezember 2023 zugestelltem Schriftsatz hat die Klägerin ihren Anspruch hilfsweise aus abgetretenem Recht ihrer Schwester hergeleitet und hierzu einen schriftlichen Abtretungsvertrag vom 15. Dezem-</a:t>
            </a:r>
            <a:r>
              <a:rPr lang="de-DE" sz="2000" b="0" u="sng" dirty="0" err="1"/>
              <a:t>ber</a:t>
            </a:r>
            <a:r>
              <a:rPr lang="de-DE" sz="2000" b="0" u="sng" dirty="0"/>
              <a:t> 2023 vorgelegt.</a:t>
            </a:r>
          </a:p>
          <a:p>
            <a:endParaRPr lang="de-DE" sz="1000" b="0" u="sng" dirty="0"/>
          </a:p>
          <a:p>
            <a:r>
              <a:rPr lang="de-DE" sz="2000" dirty="0"/>
              <a:t>Die Klägerin beantragt, </a:t>
            </a:r>
          </a:p>
          <a:p>
            <a:r>
              <a:rPr lang="de-DE" sz="2000" dirty="0"/>
              <a:t>	die Beklagten als Gesamtschuldner zu verurteilen, an sie Euro		6.786,- nebst Zinsen in Höhe von 5 Prozentpunkten über dem		jeweiligen Basiszinssatz seit dem 2. Juli 2023 zu zahlen.</a:t>
            </a:r>
          </a:p>
          <a:p>
            <a:endParaRPr lang="de-DE" sz="1000" dirty="0"/>
          </a:p>
          <a:p>
            <a:r>
              <a:rPr lang="de-DE" sz="2000" dirty="0"/>
              <a:t>Die Beklagten zu 1 und 2 beantragen,</a:t>
            </a:r>
          </a:p>
          <a:p>
            <a:r>
              <a:rPr lang="de-DE" sz="2000" dirty="0"/>
              <a:t>	die Klage abzuweisen.</a:t>
            </a:r>
          </a:p>
          <a:p>
            <a:endParaRPr lang="de-DE" sz="1000" dirty="0"/>
          </a:p>
          <a:p>
            <a:r>
              <a:rPr lang="de-DE" sz="2000" b="0" i="1" dirty="0"/>
              <a:t>Sie meinen, dass sie wegen Unkenntnis der fehlerhaften Rauchrohröffnung überhaupt nicht und wegen Unkenntnis der internen Absprachen zwischen Klägerin und ihrer Schwester allenfalls letzterer haften würden. Das nach-</a:t>
            </a:r>
            <a:r>
              <a:rPr lang="de-DE" sz="2000" b="0" i="1" dirty="0" err="1"/>
              <a:t>trägliche</a:t>
            </a:r>
            <a:r>
              <a:rPr lang="de-DE" sz="2000" b="0" i="1" dirty="0"/>
              <a:t> Stützen der Klage auf einen abgetretenen Anspruch halten sie für eine Klageänderung, der sie widersprechen.					</a:t>
            </a:r>
            <a:endParaRPr lang="de-DE" sz="8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674791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40675">
                                            <p:txEl>
                                              <p:pRg st="0" end="0"/>
                                            </p:txEl>
                                          </p:spTgt>
                                        </p:tgtEl>
                                        <p:attrNameLst>
                                          <p:attrName>style.visibility</p:attrName>
                                        </p:attrNameLst>
                                      </p:cBhvr>
                                      <p:to>
                                        <p:strVal val="visible"/>
                                      </p:to>
                                    </p:set>
                                    <p:anim calcmode="lin" valueType="num">
                                      <p:cBhvr additive="base">
                                        <p:cTn id="7" dur="500" fill="hold"/>
                                        <p:tgtEl>
                                          <p:spTgt spid="540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0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0675">
                                            <p:txEl>
                                              <p:pRg st="2" end="2"/>
                                            </p:txEl>
                                          </p:spTgt>
                                        </p:tgtEl>
                                        <p:attrNameLst>
                                          <p:attrName>style.visibility</p:attrName>
                                        </p:attrNameLst>
                                      </p:cBhvr>
                                      <p:to>
                                        <p:strVal val="visible"/>
                                      </p:to>
                                    </p:set>
                                    <p:anim calcmode="lin" valueType="num">
                                      <p:cBhvr additive="base">
                                        <p:cTn id="13" dur="500" fill="hold"/>
                                        <p:tgtEl>
                                          <p:spTgt spid="5406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0675">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40675">
                                            <p:txEl>
                                              <p:pRg st="3" end="3"/>
                                            </p:txEl>
                                          </p:spTgt>
                                        </p:tgtEl>
                                        <p:attrNameLst>
                                          <p:attrName>style.visibility</p:attrName>
                                        </p:attrNameLst>
                                      </p:cBhvr>
                                      <p:to>
                                        <p:strVal val="visible"/>
                                      </p:to>
                                    </p:set>
                                    <p:anim calcmode="lin" valueType="num">
                                      <p:cBhvr additive="base">
                                        <p:cTn id="17" dur="500" fill="hold"/>
                                        <p:tgtEl>
                                          <p:spTgt spid="54067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406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40675">
                                            <p:txEl>
                                              <p:pRg st="5" end="5"/>
                                            </p:txEl>
                                          </p:spTgt>
                                        </p:tgtEl>
                                        <p:attrNameLst>
                                          <p:attrName>style.visibility</p:attrName>
                                        </p:attrNameLst>
                                      </p:cBhvr>
                                      <p:to>
                                        <p:strVal val="visible"/>
                                      </p:to>
                                    </p:set>
                                    <p:anim calcmode="lin" valueType="num">
                                      <p:cBhvr additive="base">
                                        <p:cTn id="23" dur="500" fill="hold"/>
                                        <p:tgtEl>
                                          <p:spTgt spid="54067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40675">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40675">
                                            <p:txEl>
                                              <p:pRg st="6" end="6"/>
                                            </p:txEl>
                                          </p:spTgt>
                                        </p:tgtEl>
                                        <p:attrNameLst>
                                          <p:attrName>style.visibility</p:attrName>
                                        </p:attrNameLst>
                                      </p:cBhvr>
                                      <p:to>
                                        <p:strVal val="visible"/>
                                      </p:to>
                                    </p:set>
                                    <p:anim calcmode="lin" valueType="num">
                                      <p:cBhvr additive="base">
                                        <p:cTn id="27" dur="500" fill="hold"/>
                                        <p:tgtEl>
                                          <p:spTgt spid="54067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406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40675">
                                            <p:txEl>
                                              <p:pRg st="8" end="8"/>
                                            </p:txEl>
                                          </p:spTgt>
                                        </p:tgtEl>
                                        <p:attrNameLst>
                                          <p:attrName>style.visibility</p:attrName>
                                        </p:attrNameLst>
                                      </p:cBhvr>
                                      <p:to>
                                        <p:strVal val="visible"/>
                                      </p:to>
                                    </p:set>
                                    <p:anim calcmode="lin" valueType="num">
                                      <p:cBhvr additive="base">
                                        <p:cTn id="33" dur="500" fill="hold"/>
                                        <p:tgtEl>
                                          <p:spTgt spid="540675">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4067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75"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9" name="Text Box 3"/>
          <p:cNvSpPr txBox="1">
            <a:spLocks noChangeArrowheads="1"/>
          </p:cNvSpPr>
          <p:nvPr/>
        </p:nvSpPr>
        <p:spPr bwMode="auto">
          <a:xfrm>
            <a:off x="179388" y="1382713"/>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t>Hilfsweise erklärt die Beklagte zu 1 die Aufrechnung mit einer angeblichen Schadensersatzforderung in Höhe der Klageforderung gegen die Schwester der Klägerin, Frau Renate Becker, da diese – was unstreitig ist – laut Miet-vertrag zum Abschluss einer Feuerversicherung verpflichtet war, deren </a:t>
            </a:r>
            <a:r>
              <a:rPr lang="de-DE" sz="2000" b="0" i="1" dirty="0" err="1"/>
              <a:t>Ver</a:t>
            </a:r>
            <a:r>
              <a:rPr lang="de-DE" sz="2000" b="0" i="1" dirty="0"/>
              <a:t>-sicherungssumme „sämtliche vom Mieter in die Gewerberäume </a:t>
            </a:r>
            <a:r>
              <a:rPr lang="de-DE" sz="2000" b="0" i="1" dirty="0" err="1"/>
              <a:t>eingebrach-ten</a:t>
            </a:r>
            <a:r>
              <a:rPr lang="de-DE" sz="2000" b="0" i="1" dirty="0"/>
              <a:t> beweglichen Sachen“ abdecken sollte (§ 6 des Mietvertrages vom 1. März 2019). Sie behauptet insoweit, dass Frau Becker den Abschluss einer solchen ausreichenden Versicherung wenigstens fahrlässig unterlassen habe.</a:t>
            </a:r>
          </a:p>
          <a:p>
            <a:endParaRPr lang="de-DE" sz="1000" b="0" i="1" dirty="0"/>
          </a:p>
          <a:p>
            <a:r>
              <a:rPr lang="de-DE" sz="2000" b="0" i="1" dirty="0"/>
              <a:t>Die Klägerin behauptet hierzu, dass Frau Becker von einer solchen </a:t>
            </a:r>
            <a:r>
              <a:rPr lang="de-DE" sz="2000" b="0" i="1" dirty="0" err="1"/>
              <a:t>Abspra-che</a:t>
            </a:r>
            <a:r>
              <a:rPr lang="de-DE" sz="2000" b="0" i="1" dirty="0"/>
              <a:t> nichts gewusst habe. Darüber hinaus beruft sie sich auf Verjährung einer entsprechenden Forderung.</a:t>
            </a:r>
          </a:p>
          <a:p>
            <a:endParaRPr lang="de-DE" sz="2000" b="0" i="1" dirty="0"/>
          </a:p>
          <a:p>
            <a:r>
              <a:rPr lang="de-DE" sz="2000" b="0" u="sng" dirty="0"/>
              <a:t>Der Beklagte zu 3 ist in der mündlichen Verhandlung vom 23. April 2024 trotz Ladung zu diesem Termin nicht erschienen. Die Klägerin hat daraufhin gegen den Protest der Beklagten zu 1 und 2 den Erlass eines Versäumnisurteils gegen den Beklagten zu 3 beantragt.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7862441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41699">
                                            <p:txEl>
                                              <p:pRg st="0" end="0"/>
                                            </p:txEl>
                                          </p:spTgt>
                                        </p:tgtEl>
                                        <p:attrNameLst>
                                          <p:attrName>style.visibility</p:attrName>
                                        </p:attrNameLst>
                                      </p:cBhvr>
                                      <p:to>
                                        <p:strVal val="visible"/>
                                      </p:to>
                                    </p:set>
                                    <p:anim calcmode="lin" valueType="num">
                                      <p:cBhvr additive="base">
                                        <p:cTn id="7" dur="500" fill="hold"/>
                                        <p:tgtEl>
                                          <p:spTgt spid="541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1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1699">
                                            <p:txEl>
                                              <p:pRg st="2" end="2"/>
                                            </p:txEl>
                                          </p:spTgt>
                                        </p:tgtEl>
                                        <p:attrNameLst>
                                          <p:attrName>style.visibility</p:attrName>
                                        </p:attrNameLst>
                                      </p:cBhvr>
                                      <p:to>
                                        <p:strVal val="visible"/>
                                      </p:to>
                                    </p:set>
                                    <p:anim calcmode="lin" valueType="num">
                                      <p:cBhvr additive="base">
                                        <p:cTn id="13" dur="500" fill="hold"/>
                                        <p:tgtEl>
                                          <p:spTgt spid="5416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16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41699">
                                            <p:txEl>
                                              <p:pRg st="4" end="4"/>
                                            </p:txEl>
                                          </p:spTgt>
                                        </p:tgtEl>
                                        <p:attrNameLst>
                                          <p:attrName>style.visibility</p:attrName>
                                        </p:attrNameLst>
                                      </p:cBhvr>
                                      <p:to>
                                        <p:strVal val="visible"/>
                                      </p:to>
                                    </p:set>
                                    <p:anim calcmode="lin" valueType="num">
                                      <p:cBhvr additive="base">
                                        <p:cTn id="19" dur="500" fill="hold"/>
                                        <p:tgtEl>
                                          <p:spTgt spid="54169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16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1699"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3" name="Text Box 3"/>
          <p:cNvSpPr txBox="1">
            <a:spLocks noChangeArrowheads="1"/>
          </p:cNvSpPr>
          <p:nvPr/>
        </p:nvSpPr>
        <p:spPr bwMode="auto">
          <a:xfrm>
            <a:off x="179388" y="1016000"/>
            <a:ext cx="8712200" cy="169277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1000" b="0" dirty="0"/>
          </a:p>
          <a:p>
            <a:r>
              <a:rPr lang="de-DE" sz="2000" dirty="0"/>
              <a:t>A.	Antragsstation (= Auslegung der Anträge)</a:t>
            </a:r>
          </a:p>
          <a:p>
            <a:r>
              <a:rPr lang="de-DE" sz="2000" b="0" dirty="0"/>
              <a:t>	einer oder mehrere Streitgegenstände bei Klage aus eigenem und </a:t>
            </a:r>
            <a:r>
              <a:rPr lang="de-DE" sz="2000" b="0" dirty="0" err="1"/>
              <a:t>abge</a:t>
            </a:r>
            <a:r>
              <a:rPr lang="de-DE" sz="2000" b="0" dirty="0"/>
              <a:t>-	</a:t>
            </a:r>
            <a:r>
              <a:rPr lang="de-DE" sz="2000" b="0" dirty="0" err="1"/>
              <a:t>tretenem</a:t>
            </a:r>
            <a:r>
              <a:rPr lang="de-DE" sz="2000" b="0" dirty="0"/>
              <a:t> Recht?</a:t>
            </a:r>
          </a:p>
          <a:p>
            <a:pPr algn="ctr"/>
            <a:r>
              <a:rPr lang="de-DE" sz="2000" dirty="0"/>
              <a:t>Unterscheidbare Fälle von „hilfsweiser Geltendmachung“</a:t>
            </a:r>
          </a:p>
        </p:txBody>
      </p:sp>
      <p:sp>
        <p:nvSpPr>
          <p:cNvPr id="512005" name="Text Box 5"/>
          <p:cNvSpPr txBox="1">
            <a:spLocks noChangeArrowheads="1"/>
          </p:cNvSpPr>
          <p:nvPr/>
        </p:nvSpPr>
        <p:spPr bwMode="auto">
          <a:xfrm>
            <a:off x="431800" y="3500438"/>
            <a:ext cx="2411413"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Haupt- und Hilfsantrag</a:t>
            </a:r>
          </a:p>
        </p:txBody>
      </p:sp>
      <p:sp>
        <p:nvSpPr>
          <p:cNvPr id="512006" name="Text Box 6"/>
          <p:cNvSpPr txBox="1">
            <a:spLocks noChangeArrowheads="1"/>
          </p:cNvSpPr>
          <p:nvPr/>
        </p:nvSpPr>
        <p:spPr bwMode="auto">
          <a:xfrm>
            <a:off x="3455988" y="3500438"/>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Haupt- und Hilfsklagegrund</a:t>
            </a:r>
          </a:p>
        </p:txBody>
      </p:sp>
      <p:sp>
        <p:nvSpPr>
          <p:cNvPr id="512007" name="Text Box 7"/>
          <p:cNvSpPr txBox="1">
            <a:spLocks noChangeArrowheads="1"/>
          </p:cNvSpPr>
          <p:nvPr/>
        </p:nvSpPr>
        <p:spPr bwMode="auto">
          <a:xfrm>
            <a:off x="6408738" y="3500438"/>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Haupt- und Hilfsbegründg.</a:t>
            </a:r>
          </a:p>
        </p:txBody>
      </p:sp>
      <p:sp>
        <p:nvSpPr>
          <p:cNvPr id="512008" name="Text Box 8"/>
          <p:cNvSpPr txBox="1">
            <a:spLocks noChangeArrowheads="1"/>
          </p:cNvSpPr>
          <p:nvPr/>
        </p:nvSpPr>
        <p:spPr bwMode="auto">
          <a:xfrm>
            <a:off x="431800" y="4344988"/>
            <a:ext cx="2411413" cy="1652587"/>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b="0">
                <a:solidFill>
                  <a:srgbClr val="EBE9FB"/>
                </a:solidFill>
                <a:latin typeface="Arial" charset="0"/>
              </a:rPr>
              <a:t>Antrag 1 + Le-bensSV 1</a:t>
            </a:r>
          </a:p>
          <a:p>
            <a:pPr>
              <a:spcBef>
                <a:spcPct val="50000"/>
              </a:spcBef>
            </a:pPr>
            <a:r>
              <a:rPr lang="de-DE" b="0">
                <a:solidFill>
                  <a:srgbClr val="EBE9FB"/>
                </a:solidFill>
                <a:latin typeface="Arial" charset="0"/>
              </a:rPr>
              <a:t>Antrag 2 + Le-bensSV 1 oder 2</a:t>
            </a:r>
          </a:p>
        </p:txBody>
      </p:sp>
      <p:sp>
        <p:nvSpPr>
          <p:cNvPr id="512009" name="Text Box 9"/>
          <p:cNvSpPr txBox="1">
            <a:spLocks noChangeArrowheads="1"/>
          </p:cNvSpPr>
          <p:nvPr/>
        </p:nvSpPr>
        <p:spPr bwMode="auto">
          <a:xfrm>
            <a:off x="3455988" y="4329113"/>
            <a:ext cx="2411412" cy="1652587"/>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b="0">
                <a:solidFill>
                  <a:srgbClr val="EBE9FB"/>
                </a:solidFill>
                <a:latin typeface="Arial" charset="0"/>
              </a:rPr>
              <a:t>Antrag 1 + LebensSV 1</a:t>
            </a:r>
          </a:p>
          <a:p>
            <a:pPr>
              <a:spcBef>
                <a:spcPct val="50000"/>
              </a:spcBef>
            </a:pPr>
            <a:r>
              <a:rPr lang="de-DE" b="0">
                <a:solidFill>
                  <a:srgbClr val="EBE9FB"/>
                </a:solidFill>
                <a:latin typeface="Arial" charset="0"/>
              </a:rPr>
              <a:t>Antrag 1 + LebensSV 1 + 2</a:t>
            </a:r>
          </a:p>
        </p:txBody>
      </p:sp>
      <p:sp>
        <p:nvSpPr>
          <p:cNvPr id="512010" name="Text Box 10"/>
          <p:cNvSpPr txBox="1">
            <a:spLocks noChangeArrowheads="1"/>
          </p:cNvSpPr>
          <p:nvPr/>
        </p:nvSpPr>
        <p:spPr bwMode="auto">
          <a:xfrm>
            <a:off x="6408738" y="4329113"/>
            <a:ext cx="2411412" cy="1652587"/>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b="0">
                <a:solidFill>
                  <a:srgbClr val="EBE9FB"/>
                </a:solidFill>
                <a:latin typeface="Arial" charset="0"/>
              </a:rPr>
              <a:t>Antrag/Lebens-SV 1 + Begr. 1</a:t>
            </a:r>
          </a:p>
          <a:p>
            <a:pPr>
              <a:spcBef>
                <a:spcPct val="50000"/>
              </a:spcBef>
            </a:pPr>
            <a:r>
              <a:rPr lang="de-DE" b="0">
                <a:solidFill>
                  <a:srgbClr val="EBE9FB"/>
                </a:solidFill>
                <a:latin typeface="Arial" charset="0"/>
              </a:rPr>
              <a:t>Antrag/Lebens-SV 1 + Begr. 2</a:t>
            </a:r>
          </a:p>
        </p:txBody>
      </p:sp>
      <p:sp>
        <p:nvSpPr>
          <p:cNvPr id="512011" name="Text Box 11"/>
          <p:cNvSpPr txBox="1">
            <a:spLocks noChangeArrowheads="1"/>
          </p:cNvSpPr>
          <p:nvPr/>
        </p:nvSpPr>
        <p:spPr bwMode="auto">
          <a:xfrm>
            <a:off x="431800" y="6092825"/>
            <a:ext cx="2411413"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 2 Streitgegen-stände</a:t>
            </a:r>
          </a:p>
        </p:txBody>
      </p:sp>
      <p:sp>
        <p:nvSpPr>
          <p:cNvPr id="512012" name="Text Box 12"/>
          <p:cNvSpPr txBox="1">
            <a:spLocks noChangeArrowheads="1"/>
          </p:cNvSpPr>
          <p:nvPr/>
        </p:nvSpPr>
        <p:spPr bwMode="auto">
          <a:xfrm>
            <a:off x="3455988" y="6092825"/>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 2 Streitgegen-stände</a:t>
            </a:r>
          </a:p>
        </p:txBody>
      </p:sp>
      <p:sp>
        <p:nvSpPr>
          <p:cNvPr id="512013" name="Text Box 13"/>
          <p:cNvSpPr txBox="1">
            <a:spLocks noChangeArrowheads="1"/>
          </p:cNvSpPr>
          <p:nvPr/>
        </p:nvSpPr>
        <p:spPr bwMode="auto">
          <a:xfrm>
            <a:off x="6408738" y="6073775"/>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 1 Streitgegen-stand</a:t>
            </a:r>
          </a:p>
        </p:txBody>
      </p:sp>
      <p:sp>
        <p:nvSpPr>
          <p:cNvPr id="512014" name="Line 14"/>
          <p:cNvSpPr>
            <a:spLocks noChangeShapeType="1"/>
          </p:cNvSpPr>
          <p:nvPr/>
        </p:nvSpPr>
        <p:spPr bwMode="auto">
          <a:xfrm flipH="1">
            <a:off x="1439863" y="2673350"/>
            <a:ext cx="3203575" cy="755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512015" name="Line 15"/>
          <p:cNvSpPr>
            <a:spLocks noChangeShapeType="1"/>
          </p:cNvSpPr>
          <p:nvPr/>
        </p:nvSpPr>
        <p:spPr bwMode="auto">
          <a:xfrm>
            <a:off x="4643438" y="2673350"/>
            <a:ext cx="3203575" cy="755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512016" name="Line 16"/>
          <p:cNvSpPr>
            <a:spLocks noChangeShapeType="1"/>
          </p:cNvSpPr>
          <p:nvPr/>
        </p:nvSpPr>
        <p:spPr bwMode="auto">
          <a:xfrm>
            <a:off x="4643438" y="2673350"/>
            <a:ext cx="0" cy="755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1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8596953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2003">
                                            <p:txEl>
                                              <p:pRg st="0" end="0"/>
                                            </p:txEl>
                                          </p:spTgt>
                                        </p:tgtEl>
                                        <p:attrNameLst>
                                          <p:attrName>style.visibility</p:attrName>
                                        </p:attrNameLst>
                                      </p:cBhvr>
                                      <p:to>
                                        <p:strVal val="visible"/>
                                      </p:to>
                                    </p:set>
                                    <p:anim calcmode="lin" valueType="num">
                                      <p:cBhvr additive="base">
                                        <p:cTn id="7" dur="500" fill="hold"/>
                                        <p:tgtEl>
                                          <p:spTgt spid="5120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003">
                                            <p:txEl>
                                              <p:pRg st="2" end="2"/>
                                            </p:txEl>
                                          </p:spTgt>
                                        </p:tgtEl>
                                        <p:attrNameLst>
                                          <p:attrName>style.visibility</p:attrName>
                                        </p:attrNameLst>
                                      </p:cBhvr>
                                      <p:to>
                                        <p:strVal val="visible"/>
                                      </p:to>
                                    </p:set>
                                    <p:anim calcmode="lin" valueType="num">
                                      <p:cBhvr additive="base">
                                        <p:cTn id="13" dur="500" fill="hold"/>
                                        <p:tgtEl>
                                          <p:spTgt spid="5120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0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003">
                                            <p:txEl>
                                              <p:pRg st="3" end="3"/>
                                            </p:txEl>
                                          </p:spTgt>
                                        </p:tgtEl>
                                        <p:attrNameLst>
                                          <p:attrName>style.visibility</p:attrName>
                                        </p:attrNameLst>
                                      </p:cBhvr>
                                      <p:to>
                                        <p:strVal val="visible"/>
                                      </p:to>
                                    </p:set>
                                    <p:anim calcmode="lin" valueType="num">
                                      <p:cBhvr additive="base">
                                        <p:cTn id="19" dur="500" fill="hold"/>
                                        <p:tgtEl>
                                          <p:spTgt spid="5120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12003">
                                            <p:txEl>
                                              <p:pRg st="4" end="4"/>
                                            </p:txEl>
                                          </p:spTgt>
                                        </p:tgtEl>
                                        <p:attrNameLst>
                                          <p:attrName>style.visibility</p:attrName>
                                        </p:attrNameLst>
                                      </p:cBhvr>
                                      <p:to>
                                        <p:strVal val="visible"/>
                                      </p:to>
                                    </p:set>
                                    <p:anim calcmode="lin" valueType="num">
                                      <p:cBhvr additive="base">
                                        <p:cTn id="25" dur="500" fill="hold"/>
                                        <p:tgtEl>
                                          <p:spTgt spid="51200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00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12014"/>
                                        </p:tgtEl>
                                        <p:attrNameLst>
                                          <p:attrName>style.visibility</p:attrName>
                                        </p:attrNameLst>
                                      </p:cBhvr>
                                      <p:to>
                                        <p:strVal val="visible"/>
                                      </p:to>
                                    </p:set>
                                    <p:anim calcmode="lin" valueType="num">
                                      <p:cBhvr additive="base">
                                        <p:cTn id="29" dur="500" fill="hold"/>
                                        <p:tgtEl>
                                          <p:spTgt spid="512014"/>
                                        </p:tgtEl>
                                        <p:attrNameLst>
                                          <p:attrName>ppt_x</p:attrName>
                                        </p:attrNameLst>
                                      </p:cBhvr>
                                      <p:tavLst>
                                        <p:tav tm="0">
                                          <p:val>
                                            <p:strVal val="#ppt_x"/>
                                          </p:val>
                                        </p:tav>
                                        <p:tav tm="100000">
                                          <p:val>
                                            <p:strVal val="#ppt_x"/>
                                          </p:val>
                                        </p:tav>
                                      </p:tavLst>
                                    </p:anim>
                                    <p:anim calcmode="lin" valueType="num">
                                      <p:cBhvr additive="base">
                                        <p:cTn id="30" dur="500" fill="hold"/>
                                        <p:tgtEl>
                                          <p:spTgt spid="51201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12016"/>
                                        </p:tgtEl>
                                        <p:attrNameLst>
                                          <p:attrName>style.visibility</p:attrName>
                                        </p:attrNameLst>
                                      </p:cBhvr>
                                      <p:to>
                                        <p:strVal val="visible"/>
                                      </p:to>
                                    </p:set>
                                    <p:anim calcmode="lin" valueType="num">
                                      <p:cBhvr additive="base">
                                        <p:cTn id="33" dur="500" fill="hold"/>
                                        <p:tgtEl>
                                          <p:spTgt spid="512016"/>
                                        </p:tgtEl>
                                        <p:attrNameLst>
                                          <p:attrName>ppt_x</p:attrName>
                                        </p:attrNameLst>
                                      </p:cBhvr>
                                      <p:tavLst>
                                        <p:tav tm="0">
                                          <p:val>
                                            <p:strVal val="#ppt_x"/>
                                          </p:val>
                                        </p:tav>
                                        <p:tav tm="100000">
                                          <p:val>
                                            <p:strVal val="#ppt_x"/>
                                          </p:val>
                                        </p:tav>
                                      </p:tavLst>
                                    </p:anim>
                                    <p:anim calcmode="lin" valueType="num">
                                      <p:cBhvr additive="base">
                                        <p:cTn id="34" dur="500" fill="hold"/>
                                        <p:tgtEl>
                                          <p:spTgt spid="51201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12015"/>
                                        </p:tgtEl>
                                        <p:attrNameLst>
                                          <p:attrName>style.visibility</p:attrName>
                                        </p:attrNameLst>
                                      </p:cBhvr>
                                      <p:to>
                                        <p:strVal val="visible"/>
                                      </p:to>
                                    </p:set>
                                    <p:anim calcmode="lin" valueType="num">
                                      <p:cBhvr additive="base">
                                        <p:cTn id="37" dur="500" fill="hold"/>
                                        <p:tgtEl>
                                          <p:spTgt spid="512015"/>
                                        </p:tgtEl>
                                        <p:attrNameLst>
                                          <p:attrName>ppt_x</p:attrName>
                                        </p:attrNameLst>
                                      </p:cBhvr>
                                      <p:tavLst>
                                        <p:tav tm="0">
                                          <p:val>
                                            <p:strVal val="#ppt_x"/>
                                          </p:val>
                                        </p:tav>
                                        <p:tav tm="100000">
                                          <p:val>
                                            <p:strVal val="#ppt_x"/>
                                          </p:val>
                                        </p:tav>
                                      </p:tavLst>
                                    </p:anim>
                                    <p:anim calcmode="lin" valueType="num">
                                      <p:cBhvr additive="base">
                                        <p:cTn id="38" dur="500" fill="hold"/>
                                        <p:tgtEl>
                                          <p:spTgt spid="512015"/>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12005"/>
                                        </p:tgtEl>
                                        <p:attrNameLst>
                                          <p:attrName>style.visibility</p:attrName>
                                        </p:attrNameLst>
                                      </p:cBhvr>
                                      <p:to>
                                        <p:strVal val="visible"/>
                                      </p:to>
                                    </p:set>
                                    <p:anim calcmode="lin" valueType="num">
                                      <p:cBhvr additive="base">
                                        <p:cTn id="43" dur="500" fill="hold"/>
                                        <p:tgtEl>
                                          <p:spTgt spid="512005"/>
                                        </p:tgtEl>
                                        <p:attrNameLst>
                                          <p:attrName>ppt_x</p:attrName>
                                        </p:attrNameLst>
                                      </p:cBhvr>
                                      <p:tavLst>
                                        <p:tav tm="0">
                                          <p:val>
                                            <p:strVal val="#ppt_x"/>
                                          </p:val>
                                        </p:tav>
                                        <p:tav tm="100000">
                                          <p:val>
                                            <p:strVal val="#ppt_x"/>
                                          </p:val>
                                        </p:tav>
                                      </p:tavLst>
                                    </p:anim>
                                    <p:anim calcmode="lin" valueType="num">
                                      <p:cBhvr additive="base">
                                        <p:cTn id="44" dur="500" fill="hold"/>
                                        <p:tgtEl>
                                          <p:spTgt spid="512005"/>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12008"/>
                                        </p:tgtEl>
                                        <p:attrNameLst>
                                          <p:attrName>style.visibility</p:attrName>
                                        </p:attrNameLst>
                                      </p:cBhvr>
                                      <p:to>
                                        <p:strVal val="visible"/>
                                      </p:to>
                                    </p:set>
                                    <p:anim calcmode="lin" valueType="num">
                                      <p:cBhvr additive="base">
                                        <p:cTn id="49" dur="500" fill="hold"/>
                                        <p:tgtEl>
                                          <p:spTgt spid="512008"/>
                                        </p:tgtEl>
                                        <p:attrNameLst>
                                          <p:attrName>ppt_x</p:attrName>
                                        </p:attrNameLst>
                                      </p:cBhvr>
                                      <p:tavLst>
                                        <p:tav tm="0">
                                          <p:val>
                                            <p:strVal val="#ppt_x"/>
                                          </p:val>
                                        </p:tav>
                                        <p:tav tm="100000">
                                          <p:val>
                                            <p:strVal val="#ppt_x"/>
                                          </p:val>
                                        </p:tav>
                                      </p:tavLst>
                                    </p:anim>
                                    <p:anim calcmode="lin" valueType="num">
                                      <p:cBhvr additive="base">
                                        <p:cTn id="50" dur="500" fill="hold"/>
                                        <p:tgtEl>
                                          <p:spTgt spid="512008"/>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12011"/>
                                        </p:tgtEl>
                                        <p:attrNameLst>
                                          <p:attrName>style.visibility</p:attrName>
                                        </p:attrNameLst>
                                      </p:cBhvr>
                                      <p:to>
                                        <p:strVal val="visible"/>
                                      </p:to>
                                    </p:set>
                                    <p:anim calcmode="lin" valueType="num">
                                      <p:cBhvr additive="base">
                                        <p:cTn id="55" dur="500" fill="hold"/>
                                        <p:tgtEl>
                                          <p:spTgt spid="512011"/>
                                        </p:tgtEl>
                                        <p:attrNameLst>
                                          <p:attrName>ppt_x</p:attrName>
                                        </p:attrNameLst>
                                      </p:cBhvr>
                                      <p:tavLst>
                                        <p:tav tm="0">
                                          <p:val>
                                            <p:strVal val="#ppt_x"/>
                                          </p:val>
                                        </p:tav>
                                        <p:tav tm="100000">
                                          <p:val>
                                            <p:strVal val="#ppt_x"/>
                                          </p:val>
                                        </p:tav>
                                      </p:tavLst>
                                    </p:anim>
                                    <p:anim calcmode="lin" valueType="num">
                                      <p:cBhvr additive="base">
                                        <p:cTn id="56" dur="500" fill="hold"/>
                                        <p:tgtEl>
                                          <p:spTgt spid="512011"/>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12006"/>
                                        </p:tgtEl>
                                        <p:attrNameLst>
                                          <p:attrName>style.visibility</p:attrName>
                                        </p:attrNameLst>
                                      </p:cBhvr>
                                      <p:to>
                                        <p:strVal val="visible"/>
                                      </p:to>
                                    </p:set>
                                    <p:anim calcmode="lin" valueType="num">
                                      <p:cBhvr additive="base">
                                        <p:cTn id="61" dur="500" fill="hold"/>
                                        <p:tgtEl>
                                          <p:spTgt spid="512006"/>
                                        </p:tgtEl>
                                        <p:attrNameLst>
                                          <p:attrName>ppt_x</p:attrName>
                                        </p:attrNameLst>
                                      </p:cBhvr>
                                      <p:tavLst>
                                        <p:tav tm="0">
                                          <p:val>
                                            <p:strVal val="#ppt_x"/>
                                          </p:val>
                                        </p:tav>
                                        <p:tav tm="100000">
                                          <p:val>
                                            <p:strVal val="#ppt_x"/>
                                          </p:val>
                                        </p:tav>
                                      </p:tavLst>
                                    </p:anim>
                                    <p:anim calcmode="lin" valueType="num">
                                      <p:cBhvr additive="base">
                                        <p:cTn id="62" dur="500" fill="hold"/>
                                        <p:tgtEl>
                                          <p:spTgt spid="512006"/>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12009"/>
                                        </p:tgtEl>
                                        <p:attrNameLst>
                                          <p:attrName>style.visibility</p:attrName>
                                        </p:attrNameLst>
                                      </p:cBhvr>
                                      <p:to>
                                        <p:strVal val="visible"/>
                                      </p:to>
                                    </p:set>
                                    <p:anim calcmode="lin" valueType="num">
                                      <p:cBhvr additive="base">
                                        <p:cTn id="67" dur="500" fill="hold"/>
                                        <p:tgtEl>
                                          <p:spTgt spid="512009"/>
                                        </p:tgtEl>
                                        <p:attrNameLst>
                                          <p:attrName>ppt_x</p:attrName>
                                        </p:attrNameLst>
                                      </p:cBhvr>
                                      <p:tavLst>
                                        <p:tav tm="0">
                                          <p:val>
                                            <p:strVal val="#ppt_x"/>
                                          </p:val>
                                        </p:tav>
                                        <p:tav tm="100000">
                                          <p:val>
                                            <p:strVal val="#ppt_x"/>
                                          </p:val>
                                        </p:tav>
                                      </p:tavLst>
                                    </p:anim>
                                    <p:anim calcmode="lin" valueType="num">
                                      <p:cBhvr additive="base">
                                        <p:cTn id="68" dur="500" fill="hold"/>
                                        <p:tgtEl>
                                          <p:spTgt spid="512009"/>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12012"/>
                                        </p:tgtEl>
                                        <p:attrNameLst>
                                          <p:attrName>style.visibility</p:attrName>
                                        </p:attrNameLst>
                                      </p:cBhvr>
                                      <p:to>
                                        <p:strVal val="visible"/>
                                      </p:to>
                                    </p:set>
                                    <p:anim calcmode="lin" valueType="num">
                                      <p:cBhvr additive="base">
                                        <p:cTn id="73" dur="500" fill="hold"/>
                                        <p:tgtEl>
                                          <p:spTgt spid="512012"/>
                                        </p:tgtEl>
                                        <p:attrNameLst>
                                          <p:attrName>ppt_x</p:attrName>
                                        </p:attrNameLst>
                                      </p:cBhvr>
                                      <p:tavLst>
                                        <p:tav tm="0">
                                          <p:val>
                                            <p:strVal val="#ppt_x"/>
                                          </p:val>
                                        </p:tav>
                                        <p:tav tm="100000">
                                          <p:val>
                                            <p:strVal val="#ppt_x"/>
                                          </p:val>
                                        </p:tav>
                                      </p:tavLst>
                                    </p:anim>
                                    <p:anim calcmode="lin" valueType="num">
                                      <p:cBhvr additive="base">
                                        <p:cTn id="74" dur="500" fill="hold"/>
                                        <p:tgtEl>
                                          <p:spTgt spid="512012"/>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12007"/>
                                        </p:tgtEl>
                                        <p:attrNameLst>
                                          <p:attrName>style.visibility</p:attrName>
                                        </p:attrNameLst>
                                      </p:cBhvr>
                                      <p:to>
                                        <p:strVal val="visible"/>
                                      </p:to>
                                    </p:set>
                                    <p:anim calcmode="lin" valueType="num">
                                      <p:cBhvr additive="base">
                                        <p:cTn id="79" dur="500" fill="hold"/>
                                        <p:tgtEl>
                                          <p:spTgt spid="512007"/>
                                        </p:tgtEl>
                                        <p:attrNameLst>
                                          <p:attrName>ppt_x</p:attrName>
                                        </p:attrNameLst>
                                      </p:cBhvr>
                                      <p:tavLst>
                                        <p:tav tm="0">
                                          <p:val>
                                            <p:strVal val="#ppt_x"/>
                                          </p:val>
                                        </p:tav>
                                        <p:tav tm="100000">
                                          <p:val>
                                            <p:strVal val="#ppt_x"/>
                                          </p:val>
                                        </p:tav>
                                      </p:tavLst>
                                    </p:anim>
                                    <p:anim calcmode="lin" valueType="num">
                                      <p:cBhvr additive="base">
                                        <p:cTn id="80" dur="500" fill="hold"/>
                                        <p:tgtEl>
                                          <p:spTgt spid="512007"/>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12010"/>
                                        </p:tgtEl>
                                        <p:attrNameLst>
                                          <p:attrName>style.visibility</p:attrName>
                                        </p:attrNameLst>
                                      </p:cBhvr>
                                      <p:to>
                                        <p:strVal val="visible"/>
                                      </p:to>
                                    </p:set>
                                    <p:anim calcmode="lin" valueType="num">
                                      <p:cBhvr additive="base">
                                        <p:cTn id="85" dur="500" fill="hold"/>
                                        <p:tgtEl>
                                          <p:spTgt spid="512010"/>
                                        </p:tgtEl>
                                        <p:attrNameLst>
                                          <p:attrName>ppt_x</p:attrName>
                                        </p:attrNameLst>
                                      </p:cBhvr>
                                      <p:tavLst>
                                        <p:tav tm="0">
                                          <p:val>
                                            <p:strVal val="#ppt_x"/>
                                          </p:val>
                                        </p:tav>
                                        <p:tav tm="100000">
                                          <p:val>
                                            <p:strVal val="#ppt_x"/>
                                          </p:val>
                                        </p:tav>
                                      </p:tavLst>
                                    </p:anim>
                                    <p:anim calcmode="lin" valueType="num">
                                      <p:cBhvr additive="base">
                                        <p:cTn id="86" dur="500" fill="hold"/>
                                        <p:tgtEl>
                                          <p:spTgt spid="512010"/>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512013"/>
                                        </p:tgtEl>
                                        <p:attrNameLst>
                                          <p:attrName>style.visibility</p:attrName>
                                        </p:attrNameLst>
                                      </p:cBhvr>
                                      <p:to>
                                        <p:strVal val="visible"/>
                                      </p:to>
                                    </p:set>
                                    <p:anim calcmode="lin" valueType="num">
                                      <p:cBhvr additive="base">
                                        <p:cTn id="91" dur="500" fill="hold"/>
                                        <p:tgtEl>
                                          <p:spTgt spid="512013"/>
                                        </p:tgtEl>
                                        <p:attrNameLst>
                                          <p:attrName>ppt_x</p:attrName>
                                        </p:attrNameLst>
                                      </p:cBhvr>
                                      <p:tavLst>
                                        <p:tav tm="0">
                                          <p:val>
                                            <p:strVal val="#ppt_x"/>
                                          </p:val>
                                        </p:tav>
                                        <p:tav tm="100000">
                                          <p:val>
                                            <p:strVal val="#ppt_x"/>
                                          </p:val>
                                        </p:tav>
                                      </p:tavLst>
                                    </p:anim>
                                    <p:anim calcmode="lin" valueType="num">
                                      <p:cBhvr additive="base">
                                        <p:cTn id="92" dur="500" fill="hold"/>
                                        <p:tgtEl>
                                          <p:spTgt spid="5120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05" grpId="0" animBg="1"/>
      <p:bldP spid="512006" grpId="0" animBg="1"/>
      <p:bldP spid="512007" grpId="0" animBg="1"/>
      <p:bldP spid="512008" grpId="0" animBg="1"/>
      <p:bldP spid="512009" grpId="0" animBg="1"/>
      <p:bldP spid="512010" grpId="0" animBg="1"/>
      <p:bldP spid="512011" grpId="0" animBg="1"/>
      <p:bldP spid="512012" grpId="0" animBg="1"/>
      <p:bldP spid="512013" grpId="0" animBg="1"/>
      <p:bldP spid="512014" grpId="0" animBg="1"/>
      <p:bldP spid="512015" grpId="0" animBg="1"/>
      <p:bldP spid="5120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Text Box 2"/>
          <p:cNvSpPr txBox="1">
            <a:spLocks noChangeArrowheads="1"/>
          </p:cNvSpPr>
          <p:nvPr/>
        </p:nvSpPr>
        <p:spPr bwMode="auto">
          <a:xfrm>
            <a:off x="179388" y="1016732"/>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1000" b="0" dirty="0"/>
          </a:p>
          <a:p>
            <a:r>
              <a:rPr lang="de-DE" sz="2000" dirty="0"/>
              <a:t>A.	Antragsstation (= Auslegung der Anträge)</a:t>
            </a:r>
          </a:p>
          <a:p>
            <a:r>
              <a:rPr lang="de-DE" sz="2000" b="0" dirty="0"/>
              <a:t>	hier: nur ein Antrag, Fall des Haupt- und Hilfsklagegrundes !</a:t>
            </a:r>
          </a:p>
          <a:p>
            <a:r>
              <a:rPr lang="de-DE" sz="2000" dirty="0"/>
              <a:t>B.	Klage gegen die Beklagte zu 1</a:t>
            </a:r>
          </a:p>
          <a:p>
            <a:r>
              <a:rPr lang="de-DE" sz="2000" b="0" dirty="0"/>
              <a:t>I.	Hauptklagegrund gegen die Beklagte zu 1</a:t>
            </a:r>
          </a:p>
          <a:p>
            <a:r>
              <a:rPr lang="de-DE" sz="2000" b="0" dirty="0"/>
              <a:t>	1.	Verfahrensstation</a:t>
            </a:r>
          </a:p>
          <a:p>
            <a:r>
              <a:rPr lang="de-DE" sz="2000" b="0" dirty="0"/>
              <a:t>		(+), Landgericht Berlin ist zuständig, </a:t>
            </a:r>
            <a:r>
              <a:rPr lang="de-DE" sz="2000" b="0" dirty="0" err="1"/>
              <a:t>oHG</a:t>
            </a:r>
            <a:r>
              <a:rPr lang="de-DE" sz="2000" b="0" dirty="0"/>
              <a:t> ist wegen § 105 Abs.2 HGB		parteifähig und gemäß § 124 Abs. 1 HGB ordnungsgemäß vertreten.</a:t>
            </a:r>
          </a:p>
          <a:p>
            <a:r>
              <a:rPr lang="de-DE" sz="2000" b="0" dirty="0"/>
              <a:t>	2.	Klägerstation </a:t>
            </a:r>
          </a:p>
          <a:p>
            <a:r>
              <a:rPr lang="de-DE" sz="2000" b="0" dirty="0"/>
              <a:t>		a)	§ 536a Abs. 1, 1.Var. </a:t>
            </a:r>
            <a:r>
              <a:rPr lang="de-DE" sz="2000" b="0" dirty="0" err="1"/>
              <a:t>iVm</a:t>
            </a:r>
            <a:r>
              <a:rPr lang="de-DE" sz="2000" b="0" dirty="0"/>
              <a:t> VSD</a:t>
            </a:r>
          </a:p>
          <a:p>
            <a:r>
              <a:rPr lang="de-DE" sz="2000" b="0" dirty="0"/>
              <a:t>			</a:t>
            </a:r>
            <a:r>
              <a:rPr lang="de-DE" sz="2000" b="0" dirty="0" err="1"/>
              <a:t>aa</a:t>
            </a:r>
            <a:r>
              <a:rPr lang="de-DE" sz="2000" b="0" dirty="0"/>
              <a:t>)	Mietvertrag ursprünglich zwischen Renate und Ottfried					Becker am 1.3.2019 geschlossen.</a:t>
            </a:r>
          </a:p>
          <a:p>
            <a:r>
              <a:rPr lang="de-DE" sz="2000" b="0" dirty="0"/>
              <a:t>			</a:t>
            </a:r>
            <a:r>
              <a:rPr lang="de-DE" sz="2000" b="0" dirty="0" err="1"/>
              <a:t>bb</a:t>
            </a:r>
            <a:r>
              <a:rPr lang="de-DE" sz="2000" b="0" dirty="0"/>
              <a:t>)	Klägerin in den Schutzbereich einbezogen?</a:t>
            </a:r>
          </a:p>
          <a:p>
            <a:r>
              <a:rPr lang="de-DE" sz="2000" b="0" dirty="0"/>
              <a:t>				(1)	Leistungsnähe der Klägerin</a:t>
            </a:r>
          </a:p>
          <a:p>
            <a:r>
              <a:rPr lang="de-DE" sz="2000" b="0" dirty="0"/>
              <a:t>					(+), mit vertraglich geschuldeter Leistung „in Berührung“.</a:t>
            </a:r>
          </a:p>
          <a:p>
            <a:r>
              <a:rPr lang="de-DE" sz="2000" b="0" dirty="0"/>
              <a:t>				(2)	Gläubigernähe der Klägerin</a:t>
            </a:r>
          </a:p>
          <a:p>
            <a:r>
              <a:rPr lang="de-DE" sz="2000" b="0" dirty="0"/>
              <a:t>					(a)	Schutzinteresse der Mieterin Frau Becker</a:t>
            </a:r>
          </a:p>
          <a:p>
            <a:r>
              <a:rPr lang="de-DE" sz="2000" b="0" dirty="0"/>
              <a:t>						(+), </a:t>
            </a:r>
            <a:r>
              <a:rPr lang="de-DE" sz="2000" b="0" dirty="0" err="1"/>
              <a:t>Obhutspflichten</a:t>
            </a:r>
            <a:r>
              <a:rPr lang="de-DE" sz="2000" b="0" dirty="0"/>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2062314"/>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52962">
                                            <p:txEl>
                                              <p:pRg st="3" end="3"/>
                                            </p:txEl>
                                          </p:spTgt>
                                        </p:tgtEl>
                                        <p:attrNameLst>
                                          <p:attrName>style.visibility</p:attrName>
                                        </p:attrNameLst>
                                      </p:cBhvr>
                                      <p:to>
                                        <p:strVal val="visible"/>
                                      </p:to>
                                    </p:set>
                                    <p:anim calcmode="lin" valueType="num">
                                      <p:cBhvr additive="base">
                                        <p:cTn id="7" dur="500" fill="hold"/>
                                        <p:tgtEl>
                                          <p:spTgt spid="55296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52962">
                                            <p:txEl>
                                              <p:pRg st="4" end="4"/>
                                            </p:txEl>
                                          </p:spTgt>
                                        </p:tgtEl>
                                        <p:attrNameLst>
                                          <p:attrName>style.visibility</p:attrName>
                                        </p:attrNameLst>
                                      </p:cBhvr>
                                      <p:to>
                                        <p:strVal val="visible"/>
                                      </p:to>
                                    </p:set>
                                    <p:anim calcmode="lin" valueType="num">
                                      <p:cBhvr additive="base">
                                        <p:cTn id="13" dur="500" fill="hold"/>
                                        <p:tgtEl>
                                          <p:spTgt spid="55296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52962">
                                            <p:txEl>
                                              <p:pRg st="5" end="5"/>
                                            </p:txEl>
                                          </p:spTgt>
                                        </p:tgtEl>
                                        <p:attrNameLst>
                                          <p:attrName>style.visibility</p:attrName>
                                        </p:attrNameLst>
                                      </p:cBhvr>
                                      <p:to>
                                        <p:strVal val="visible"/>
                                      </p:to>
                                    </p:set>
                                    <p:anim calcmode="lin" valueType="num">
                                      <p:cBhvr additive="base">
                                        <p:cTn id="19" dur="500" fill="hold"/>
                                        <p:tgtEl>
                                          <p:spTgt spid="55296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52962">
                                            <p:txEl>
                                              <p:pRg st="6" end="6"/>
                                            </p:txEl>
                                          </p:spTgt>
                                        </p:tgtEl>
                                        <p:attrNameLst>
                                          <p:attrName>style.visibility</p:attrName>
                                        </p:attrNameLst>
                                      </p:cBhvr>
                                      <p:to>
                                        <p:strVal val="visible"/>
                                      </p:to>
                                    </p:set>
                                    <p:anim calcmode="lin" valueType="num">
                                      <p:cBhvr additive="base">
                                        <p:cTn id="25" dur="500" fill="hold"/>
                                        <p:tgtEl>
                                          <p:spTgt spid="55296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52962">
                                            <p:txEl>
                                              <p:pRg st="7" end="7"/>
                                            </p:txEl>
                                          </p:spTgt>
                                        </p:tgtEl>
                                        <p:attrNameLst>
                                          <p:attrName>style.visibility</p:attrName>
                                        </p:attrNameLst>
                                      </p:cBhvr>
                                      <p:to>
                                        <p:strVal val="visible"/>
                                      </p:to>
                                    </p:set>
                                    <p:anim calcmode="lin" valueType="num">
                                      <p:cBhvr additive="base">
                                        <p:cTn id="31" dur="500" fill="hold"/>
                                        <p:tgtEl>
                                          <p:spTgt spid="55296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52962">
                                            <p:txEl>
                                              <p:pRg st="8" end="8"/>
                                            </p:txEl>
                                          </p:spTgt>
                                        </p:tgtEl>
                                        <p:attrNameLst>
                                          <p:attrName>style.visibility</p:attrName>
                                        </p:attrNameLst>
                                      </p:cBhvr>
                                      <p:to>
                                        <p:strVal val="visible"/>
                                      </p:to>
                                    </p:set>
                                    <p:anim calcmode="lin" valueType="num">
                                      <p:cBhvr additive="base">
                                        <p:cTn id="37" dur="500" fill="hold"/>
                                        <p:tgtEl>
                                          <p:spTgt spid="55296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29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52962">
                                            <p:txEl>
                                              <p:pRg st="9" end="9"/>
                                            </p:txEl>
                                          </p:spTgt>
                                        </p:tgtEl>
                                        <p:attrNameLst>
                                          <p:attrName>style.visibility</p:attrName>
                                        </p:attrNameLst>
                                      </p:cBhvr>
                                      <p:to>
                                        <p:strVal val="visible"/>
                                      </p:to>
                                    </p:set>
                                    <p:anim calcmode="lin" valueType="num">
                                      <p:cBhvr additive="base">
                                        <p:cTn id="43" dur="500" fill="hold"/>
                                        <p:tgtEl>
                                          <p:spTgt spid="55296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5296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52962">
                                            <p:txEl>
                                              <p:pRg st="10" end="10"/>
                                            </p:txEl>
                                          </p:spTgt>
                                        </p:tgtEl>
                                        <p:attrNameLst>
                                          <p:attrName>style.visibility</p:attrName>
                                        </p:attrNameLst>
                                      </p:cBhvr>
                                      <p:to>
                                        <p:strVal val="visible"/>
                                      </p:to>
                                    </p:set>
                                    <p:anim calcmode="lin" valueType="num">
                                      <p:cBhvr additive="base">
                                        <p:cTn id="49" dur="500" fill="hold"/>
                                        <p:tgtEl>
                                          <p:spTgt spid="55296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529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52962">
                                            <p:txEl>
                                              <p:pRg st="11" end="11"/>
                                            </p:txEl>
                                          </p:spTgt>
                                        </p:tgtEl>
                                        <p:attrNameLst>
                                          <p:attrName>style.visibility</p:attrName>
                                        </p:attrNameLst>
                                      </p:cBhvr>
                                      <p:to>
                                        <p:strVal val="visible"/>
                                      </p:to>
                                    </p:set>
                                    <p:anim calcmode="lin" valueType="num">
                                      <p:cBhvr additive="base">
                                        <p:cTn id="55" dur="500" fill="hold"/>
                                        <p:tgtEl>
                                          <p:spTgt spid="55296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5296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52962">
                                            <p:txEl>
                                              <p:pRg st="12" end="12"/>
                                            </p:txEl>
                                          </p:spTgt>
                                        </p:tgtEl>
                                        <p:attrNameLst>
                                          <p:attrName>style.visibility</p:attrName>
                                        </p:attrNameLst>
                                      </p:cBhvr>
                                      <p:to>
                                        <p:strVal val="visible"/>
                                      </p:to>
                                    </p:set>
                                    <p:anim calcmode="lin" valueType="num">
                                      <p:cBhvr additive="base">
                                        <p:cTn id="61" dur="500" fill="hold"/>
                                        <p:tgtEl>
                                          <p:spTgt spid="55296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5296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52962">
                                            <p:txEl>
                                              <p:pRg st="13" end="13"/>
                                            </p:txEl>
                                          </p:spTgt>
                                        </p:tgtEl>
                                        <p:attrNameLst>
                                          <p:attrName>style.visibility</p:attrName>
                                        </p:attrNameLst>
                                      </p:cBhvr>
                                      <p:to>
                                        <p:strVal val="visible"/>
                                      </p:to>
                                    </p:set>
                                    <p:anim calcmode="lin" valueType="num">
                                      <p:cBhvr additive="base">
                                        <p:cTn id="67" dur="500" fill="hold"/>
                                        <p:tgtEl>
                                          <p:spTgt spid="552962">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5296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52962">
                                            <p:txEl>
                                              <p:pRg st="14" end="14"/>
                                            </p:txEl>
                                          </p:spTgt>
                                        </p:tgtEl>
                                        <p:attrNameLst>
                                          <p:attrName>style.visibility</p:attrName>
                                        </p:attrNameLst>
                                      </p:cBhvr>
                                      <p:to>
                                        <p:strVal val="visible"/>
                                      </p:to>
                                    </p:set>
                                    <p:anim calcmode="lin" valueType="num">
                                      <p:cBhvr additive="base">
                                        <p:cTn id="73" dur="500" fill="hold"/>
                                        <p:tgtEl>
                                          <p:spTgt spid="552962">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5296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52962">
                                            <p:txEl>
                                              <p:pRg st="15" end="15"/>
                                            </p:txEl>
                                          </p:spTgt>
                                        </p:tgtEl>
                                        <p:attrNameLst>
                                          <p:attrName>style.visibility</p:attrName>
                                        </p:attrNameLst>
                                      </p:cBhvr>
                                      <p:to>
                                        <p:strVal val="visible"/>
                                      </p:to>
                                    </p:set>
                                    <p:anim calcmode="lin" valueType="num">
                                      <p:cBhvr additive="base">
                                        <p:cTn id="79" dur="500" fill="hold"/>
                                        <p:tgtEl>
                                          <p:spTgt spid="552962">
                                            <p:txEl>
                                              <p:pRg st="15" end="1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5296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52962">
                                            <p:txEl>
                                              <p:pRg st="16" end="16"/>
                                            </p:txEl>
                                          </p:spTgt>
                                        </p:tgtEl>
                                        <p:attrNameLst>
                                          <p:attrName>style.visibility</p:attrName>
                                        </p:attrNameLst>
                                      </p:cBhvr>
                                      <p:to>
                                        <p:strVal val="visible"/>
                                      </p:to>
                                    </p:set>
                                    <p:anim calcmode="lin" valueType="num">
                                      <p:cBhvr additive="base">
                                        <p:cTn id="85" dur="500" fill="hold"/>
                                        <p:tgtEl>
                                          <p:spTgt spid="552962">
                                            <p:txEl>
                                              <p:pRg st="16" end="1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5296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3" name="Text Box 3"/>
          <p:cNvSpPr txBox="1">
            <a:spLocks noChangeArrowheads="1"/>
          </p:cNvSpPr>
          <p:nvPr/>
        </p:nvSpPr>
        <p:spPr bwMode="auto">
          <a:xfrm>
            <a:off x="179388" y="1073633"/>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(b)	Vertrag dahingehend auslegbar</a:t>
            </a:r>
          </a:p>
          <a:p>
            <a:r>
              <a:rPr lang="de-DE" sz="2000" b="0" dirty="0"/>
              <a:t>						(+), allgemein für gewerblichen Warenlieferanten.</a:t>
            </a:r>
          </a:p>
          <a:p>
            <a:r>
              <a:rPr lang="de-DE" sz="2000" b="0" dirty="0"/>
              <a:t>				(3)	Erkennbarkeit von (1) und (2) für Vermieter?</a:t>
            </a:r>
          </a:p>
          <a:p>
            <a:r>
              <a:rPr lang="de-DE" sz="2000" b="0" dirty="0"/>
              <a:t>					(+), üblich für gewerblich genutzte Räume.</a:t>
            </a:r>
          </a:p>
          <a:p>
            <a:r>
              <a:rPr lang="de-DE" sz="2000" b="0" dirty="0"/>
              <a:t>				(4)	Schutzbedürftigkeit der Klägerin?</a:t>
            </a:r>
          </a:p>
          <a:p>
            <a:r>
              <a:rPr lang="de-DE" sz="2000" b="0" dirty="0"/>
              <a:t>					(+), keine eigenen gleichwertigen Ansprüche.</a:t>
            </a:r>
          </a:p>
          <a:p>
            <a:r>
              <a:rPr lang="de-DE" sz="2000" b="0" dirty="0"/>
              <a:t>				(5)	Abgrenzung zur Drittschadensliquidation?</a:t>
            </a:r>
          </a:p>
          <a:p>
            <a:r>
              <a:rPr lang="de-DE" sz="2000" b="0" dirty="0"/>
              <a:t>					DSL erfasst die „zufällige Schadensverlagerung“, VSD					die Fälle einer „Risikokumulation“; hier?</a:t>
            </a:r>
          </a:p>
          <a:p>
            <a:r>
              <a:rPr lang="de-DE" sz="2000" b="0" dirty="0"/>
              <a:t>					DSL, da aus Sicht des Vermieters kalkulatorisch </a:t>
            </a:r>
            <a:r>
              <a:rPr lang="de-DE" sz="2000" b="0" dirty="0" err="1"/>
              <a:t>bedeu</a:t>
            </a:r>
            <a:r>
              <a:rPr lang="de-DE" sz="2000" b="0" dirty="0"/>
              <a:t>-					</a:t>
            </a:r>
            <a:r>
              <a:rPr lang="de-DE" sz="2000" b="0" dirty="0" err="1"/>
              <a:t>tungslos</a:t>
            </a:r>
            <a:r>
              <a:rPr lang="de-DE" sz="2000" b="0" dirty="0"/>
              <a:t>, wem die Waren gehören.</a:t>
            </a:r>
          </a:p>
          <a:p>
            <a:r>
              <a:rPr lang="de-DE" sz="2000" b="0" dirty="0"/>
              <a:t> 			cc)	Anspruch aus § 536a Abs. 1, 1.Var. </a:t>
            </a:r>
            <a:r>
              <a:rPr lang="de-DE" sz="2000" b="0" dirty="0" err="1"/>
              <a:t>iVm</a:t>
            </a:r>
            <a:r>
              <a:rPr lang="de-DE" sz="2000" b="0" dirty="0"/>
              <a:t> VSD unschlüssig				(</a:t>
            </a:r>
            <a:r>
              <a:rPr lang="de-DE" sz="2000" b="0" dirty="0" err="1"/>
              <a:t>aA</a:t>
            </a:r>
            <a:r>
              <a:rPr lang="de-DE" sz="2000" b="0" dirty="0"/>
              <a:t> aber BGHZ 49, 350 ff.; passt nicht zu NJW 1968, 1931).</a:t>
            </a:r>
          </a:p>
          <a:p>
            <a:r>
              <a:rPr lang="de-DE" sz="2000" b="0" dirty="0"/>
              <a:t>		b)	§ 823 Abs. 1</a:t>
            </a:r>
          </a:p>
          <a:p>
            <a:r>
              <a:rPr lang="de-DE" sz="2000" b="0" dirty="0"/>
              <a:t>			(-), kein Verschulden der Beklagten zu 1 vorgetragen.</a:t>
            </a:r>
          </a:p>
          <a:p>
            <a:r>
              <a:rPr lang="de-DE" sz="2000" b="0" dirty="0"/>
              <a:t>	3.	Hauptklagegrund ist also schon unschlüssig.</a:t>
            </a:r>
          </a:p>
          <a:p>
            <a:r>
              <a:rPr lang="de-DE" sz="2000" b="0" dirty="0"/>
              <a:t>II.	Hilfsklagegrund gegen die Beklagte zu 1</a:t>
            </a:r>
          </a:p>
          <a:p>
            <a:r>
              <a:rPr lang="de-DE" sz="2000" b="0" dirty="0"/>
              <a:t>	1.	Verfahrensstation</a:t>
            </a:r>
          </a:p>
          <a:p>
            <a:r>
              <a:rPr lang="de-DE" sz="2000" b="0" dirty="0"/>
              <a:t>		Klageänderung, da „Hilfsklagegrund“; §§ 263 ff. ZPO gelten analog.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4260115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2723">
                                            <p:txEl>
                                              <p:pRg st="0" end="0"/>
                                            </p:txEl>
                                          </p:spTgt>
                                        </p:tgtEl>
                                        <p:attrNameLst>
                                          <p:attrName>style.visibility</p:attrName>
                                        </p:attrNameLst>
                                      </p:cBhvr>
                                      <p:to>
                                        <p:strVal val="visible"/>
                                      </p:to>
                                    </p:set>
                                    <p:anim calcmode="lin" valueType="num">
                                      <p:cBhvr additive="base">
                                        <p:cTn id="7" dur="500" fill="hold"/>
                                        <p:tgtEl>
                                          <p:spTgt spid="542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27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2723">
                                            <p:txEl>
                                              <p:pRg st="1" end="1"/>
                                            </p:txEl>
                                          </p:spTgt>
                                        </p:tgtEl>
                                        <p:attrNameLst>
                                          <p:attrName>style.visibility</p:attrName>
                                        </p:attrNameLst>
                                      </p:cBhvr>
                                      <p:to>
                                        <p:strVal val="visible"/>
                                      </p:to>
                                    </p:set>
                                    <p:anim calcmode="lin" valueType="num">
                                      <p:cBhvr additive="base">
                                        <p:cTn id="13" dur="500" fill="hold"/>
                                        <p:tgtEl>
                                          <p:spTgt spid="5427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27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2723">
                                            <p:txEl>
                                              <p:pRg st="2" end="2"/>
                                            </p:txEl>
                                          </p:spTgt>
                                        </p:tgtEl>
                                        <p:attrNameLst>
                                          <p:attrName>style.visibility</p:attrName>
                                        </p:attrNameLst>
                                      </p:cBhvr>
                                      <p:to>
                                        <p:strVal val="visible"/>
                                      </p:to>
                                    </p:set>
                                    <p:anim calcmode="lin" valueType="num">
                                      <p:cBhvr additive="base">
                                        <p:cTn id="19" dur="500" fill="hold"/>
                                        <p:tgtEl>
                                          <p:spTgt spid="5427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27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2723">
                                            <p:txEl>
                                              <p:pRg st="3" end="3"/>
                                            </p:txEl>
                                          </p:spTgt>
                                        </p:tgtEl>
                                        <p:attrNameLst>
                                          <p:attrName>style.visibility</p:attrName>
                                        </p:attrNameLst>
                                      </p:cBhvr>
                                      <p:to>
                                        <p:strVal val="visible"/>
                                      </p:to>
                                    </p:set>
                                    <p:anim calcmode="lin" valueType="num">
                                      <p:cBhvr additive="base">
                                        <p:cTn id="25" dur="500" fill="hold"/>
                                        <p:tgtEl>
                                          <p:spTgt spid="5427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27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2723">
                                            <p:txEl>
                                              <p:pRg st="4" end="4"/>
                                            </p:txEl>
                                          </p:spTgt>
                                        </p:tgtEl>
                                        <p:attrNameLst>
                                          <p:attrName>style.visibility</p:attrName>
                                        </p:attrNameLst>
                                      </p:cBhvr>
                                      <p:to>
                                        <p:strVal val="visible"/>
                                      </p:to>
                                    </p:set>
                                    <p:anim calcmode="lin" valueType="num">
                                      <p:cBhvr additive="base">
                                        <p:cTn id="31" dur="500" fill="hold"/>
                                        <p:tgtEl>
                                          <p:spTgt spid="5427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27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2723">
                                            <p:txEl>
                                              <p:pRg st="5" end="5"/>
                                            </p:txEl>
                                          </p:spTgt>
                                        </p:tgtEl>
                                        <p:attrNameLst>
                                          <p:attrName>style.visibility</p:attrName>
                                        </p:attrNameLst>
                                      </p:cBhvr>
                                      <p:to>
                                        <p:strVal val="visible"/>
                                      </p:to>
                                    </p:set>
                                    <p:anim calcmode="lin" valueType="num">
                                      <p:cBhvr additive="base">
                                        <p:cTn id="37" dur="500" fill="hold"/>
                                        <p:tgtEl>
                                          <p:spTgt spid="5427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27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2723">
                                            <p:txEl>
                                              <p:pRg st="6" end="6"/>
                                            </p:txEl>
                                          </p:spTgt>
                                        </p:tgtEl>
                                        <p:attrNameLst>
                                          <p:attrName>style.visibility</p:attrName>
                                        </p:attrNameLst>
                                      </p:cBhvr>
                                      <p:to>
                                        <p:strVal val="visible"/>
                                      </p:to>
                                    </p:set>
                                    <p:anim calcmode="lin" valueType="num">
                                      <p:cBhvr additive="base">
                                        <p:cTn id="43" dur="500" fill="hold"/>
                                        <p:tgtEl>
                                          <p:spTgt spid="54272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27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2723">
                                            <p:txEl>
                                              <p:pRg st="7" end="7"/>
                                            </p:txEl>
                                          </p:spTgt>
                                        </p:tgtEl>
                                        <p:attrNameLst>
                                          <p:attrName>style.visibility</p:attrName>
                                        </p:attrNameLst>
                                      </p:cBhvr>
                                      <p:to>
                                        <p:strVal val="visible"/>
                                      </p:to>
                                    </p:set>
                                    <p:anim calcmode="lin" valueType="num">
                                      <p:cBhvr additive="base">
                                        <p:cTn id="49" dur="500" fill="hold"/>
                                        <p:tgtEl>
                                          <p:spTgt spid="54272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27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2723">
                                            <p:txEl>
                                              <p:pRg st="8" end="8"/>
                                            </p:txEl>
                                          </p:spTgt>
                                        </p:tgtEl>
                                        <p:attrNameLst>
                                          <p:attrName>style.visibility</p:attrName>
                                        </p:attrNameLst>
                                      </p:cBhvr>
                                      <p:to>
                                        <p:strVal val="visible"/>
                                      </p:to>
                                    </p:set>
                                    <p:anim calcmode="lin" valueType="num">
                                      <p:cBhvr additive="base">
                                        <p:cTn id="55" dur="500" fill="hold"/>
                                        <p:tgtEl>
                                          <p:spTgt spid="54272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272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2723">
                                            <p:txEl>
                                              <p:pRg st="9" end="9"/>
                                            </p:txEl>
                                          </p:spTgt>
                                        </p:tgtEl>
                                        <p:attrNameLst>
                                          <p:attrName>style.visibility</p:attrName>
                                        </p:attrNameLst>
                                      </p:cBhvr>
                                      <p:to>
                                        <p:strVal val="visible"/>
                                      </p:to>
                                    </p:set>
                                    <p:anim calcmode="lin" valueType="num">
                                      <p:cBhvr additive="base">
                                        <p:cTn id="61" dur="500" fill="hold"/>
                                        <p:tgtEl>
                                          <p:spTgt spid="54272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272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2723">
                                            <p:txEl>
                                              <p:pRg st="10" end="10"/>
                                            </p:txEl>
                                          </p:spTgt>
                                        </p:tgtEl>
                                        <p:attrNameLst>
                                          <p:attrName>style.visibility</p:attrName>
                                        </p:attrNameLst>
                                      </p:cBhvr>
                                      <p:to>
                                        <p:strVal val="visible"/>
                                      </p:to>
                                    </p:set>
                                    <p:anim calcmode="lin" valueType="num">
                                      <p:cBhvr additive="base">
                                        <p:cTn id="67" dur="500" fill="hold"/>
                                        <p:tgtEl>
                                          <p:spTgt spid="54272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272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2723">
                                            <p:txEl>
                                              <p:pRg st="11" end="11"/>
                                            </p:txEl>
                                          </p:spTgt>
                                        </p:tgtEl>
                                        <p:attrNameLst>
                                          <p:attrName>style.visibility</p:attrName>
                                        </p:attrNameLst>
                                      </p:cBhvr>
                                      <p:to>
                                        <p:strVal val="visible"/>
                                      </p:to>
                                    </p:set>
                                    <p:anim calcmode="lin" valueType="num">
                                      <p:cBhvr additive="base">
                                        <p:cTn id="73" dur="500" fill="hold"/>
                                        <p:tgtEl>
                                          <p:spTgt spid="54272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272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2723">
                                            <p:txEl>
                                              <p:pRg st="12" end="12"/>
                                            </p:txEl>
                                          </p:spTgt>
                                        </p:tgtEl>
                                        <p:attrNameLst>
                                          <p:attrName>style.visibility</p:attrName>
                                        </p:attrNameLst>
                                      </p:cBhvr>
                                      <p:to>
                                        <p:strVal val="visible"/>
                                      </p:to>
                                    </p:set>
                                    <p:anim calcmode="lin" valueType="num">
                                      <p:cBhvr additive="base">
                                        <p:cTn id="79" dur="500" fill="hold"/>
                                        <p:tgtEl>
                                          <p:spTgt spid="54272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272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42723">
                                            <p:txEl>
                                              <p:pRg st="13" end="13"/>
                                            </p:txEl>
                                          </p:spTgt>
                                        </p:tgtEl>
                                        <p:attrNameLst>
                                          <p:attrName>style.visibility</p:attrName>
                                        </p:attrNameLst>
                                      </p:cBhvr>
                                      <p:to>
                                        <p:strVal val="visible"/>
                                      </p:to>
                                    </p:set>
                                    <p:anim calcmode="lin" valueType="num">
                                      <p:cBhvr additive="base">
                                        <p:cTn id="85" dur="500" fill="hold"/>
                                        <p:tgtEl>
                                          <p:spTgt spid="54272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272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42723">
                                            <p:txEl>
                                              <p:pRg st="14" end="14"/>
                                            </p:txEl>
                                          </p:spTgt>
                                        </p:tgtEl>
                                        <p:attrNameLst>
                                          <p:attrName>style.visibility</p:attrName>
                                        </p:attrNameLst>
                                      </p:cBhvr>
                                      <p:to>
                                        <p:strVal val="visible"/>
                                      </p:to>
                                    </p:set>
                                    <p:anim calcmode="lin" valueType="num">
                                      <p:cBhvr additive="base">
                                        <p:cTn id="91" dur="500" fill="hold"/>
                                        <p:tgtEl>
                                          <p:spTgt spid="54272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272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542723">
                                            <p:txEl>
                                              <p:pRg st="15" end="15"/>
                                            </p:txEl>
                                          </p:spTgt>
                                        </p:tgtEl>
                                        <p:attrNameLst>
                                          <p:attrName>style.visibility</p:attrName>
                                        </p:attrNameLst>
                                      </p:cBhvr>
                                      <p:to>
                                        <p:strVal val="visible"/>
                                      </p:to>
                                    </p:set>
                                    <p:anim calcmode="lin" valueType="num">
                                      <p:cBhvr additive="base">
                                        <p:cTn id="97" dur="500" fill="hold"/>
                                        <p:tgtEl>
                                          <p:spTgt spid="54272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4272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6.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19</a:t>
            </a:r>
            <a:r>
              <a:rPr lang="de-DE" sz="2400" b="1" dirty="0">
                <a:solidFill>
                  <a:srgbClr val="F77515"/>
                </a:solidFill>
                <a:latin typeface="Frutiger Linotype" pitchFamily="34" charset="0"/>
              </a:rPr>
              <a:t>.04.2024):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(26</a:t>
            </a:r>
            <a:r>
              <a:rPr lang="de-DE" sz="2400" dirty="0">
                <a:solidFill>
                  <a:srgbClr val="F77515"/>
                </a:solidFill>
                <a:latin typeface="Frutiger Linotype" pitchFamily="34" charset="0"/>
              </a:rPr>
              <a:t>.04.2024):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.05.2024):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.05.2024):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(24.05.2024):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31</a:t>
            </a:r>
            <a:r>
              <a:rPr lang="de-DE" sz="2400" dirty="0">
                <a:solidFill>
                  <a:srgbClr val="F77515"/>
                </a:solidFill>
                <a:latin typeface="Frutiger Linotype" pitchFamily="34" charset="0"/>
              </a:rPr>
              <a:t>.05.2024):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7</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07</a:t>
            </a:r>
            <a:r>
              <a:rPr lang="de-DE" sz="2400" b="0" dirty="0">
                <a:solidFill>
                  <a:schemeClr val="tx1">
                    <a:lumMod val="65000"/>
                    <a:lumOff val="35000"/>
                  </a:schemeClr>
                </a:solidFill>
                <a:latin typeface="Frutiger Linotype" pitchFamily="34" charset="0"/>
              </a:rPr>
              <a:t>.06.2024): 	Subjektive Klagehäufung 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14</a:t>
            </a:r>
            <a:r>
              <a:rPr lang="de-DE" sz="2400" b="0" dirty="0">
                <a:solidFill>
                  <a:schemeClr val="tx1">
                    <a:lumMod val="65000"/>
                    <a:lumOff val="35000"/>
                  </a:schemeClr>
                </a:solidFill>
                <a:latin typeface="Frutiger Linotype" pitchFamily="34" charset="0"/>
              </a:rPr>
              <a:t>.06.2024):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21</a:t>
            </a:r>
            <a:r>
              <a:rPr lang="de-DE" sz="2400" b="0" dirty="0">
                <a:solidFill>
                  <a:schemeClr val="tx1">
                    <a:lumMod val="65000"/>
                    <a:lumOff val="35000"/>
                  </a:schemeClr>
                </a:solidFill>
                <a:latin typeface="Frutiger Linotype" pitchFamily="34" charset="0"/>
              </a:rPr>
              <a:t>.06.2024):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28</a:t>
            </a:r>
            <a:r>
              <a:rPr lang="de-DE" sz="2400" b="0" dirty="0">
                <a:solidFill>
                  <a:schemeClr val="tx1">
                    <a:lumMod val="65000"/>
                    <a:lumOff val="35000"/>
                  </a:schemeClr>
                </a:solidFill>
                <a:latin typeface="Frutiger Linotype" pitchFamily="34" charset="0"/>
              </a:rPr>
              <a:t>.06.2024):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947555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7" name="Text Box 3"/>
          <p:cNvSpPr txBox="1">
            <a:spLocks noChangeArrowheads="1"/>
          </p:cNvSpPr>
          <p:nvPr/>
        </p:nvSpPr>
        <p:spPr bwMode="auto">
          <a:xfrm>
            <a:off x="179388" y="1088740"/>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dennoch (+), zwar nicht § 264, § 263, 1.Var. oder                                  		§ 267 ZPO, aber sachdienlich, daher § 263, 2.Var. ZPO (und § 260).</a:t>
            </a:r>
          </a:p>
          <a:p>
            <a:r>
              <a:rPr lang="de-DE" sz="2000" b="0" dirty="0"/>
              <a:t>	2.	Klägerstation</a:t>
            </a:r>
          </a:p>
          <a:p>
            <a:r>
              <a:rPr lang="de-DE" sz="2000" b="0" dirty="0"/>
              <a:t>		a)	§§ 536a Abs. 1, 1.Var., 398 S.1</a:t>
            </a:r>
          </a:p>
          <a:p>
            <a:r>
              <a:rPr lang="de-DE" sz="2000" b="0" dirty="0"/>
              <a:t>			</a:t>
            </a:r>
            <a:r>
              <a:rPr lang="de-DE" sz="2000" b="0" dirty="0" err="1"/>
              <a:t>aa</a:t>
            </a:r>
            <a:r>
              <a:rPr lang="de-DE" sz="2000" b="0" dirty="0"/>
              <a:t>)	Einigung Klägerin – Renate Becker </a:t>
            </a:r>
            <a:r>
              <a:rPr lang="de-DE" sz="2000" b="0" dirty="0" err="1"/>
              <a:t>iSd</a:t>
            </a:r>
            <a:r>
              <a:rPr lang="de-DE" sz="2000" b="0" dirty="0"/>
              <a:t> § 398 S.1</a:t>
            </a:r>
          </a:p>
          <a:p>
            <a:r>
              <a:rPr lang="de-DE" sz="2000" b="0" dirty="0"/>
              <a:t>				(+), am 15.12.2023.</a:t>
            </a:r>
          </a:p>
          <a:p>
            <a:r>
              <a:rPr lang="de-DE" sz="2000" b="0" dirty="0"/>
              <a:t>			</a:t>
            </a:r>
            <a:r>
              <a:rPr lang="de-DE" sz="2000" b="0" dirty="0" err="1"/>
              <a:t>bb</a:t>
            </a:r>
            <a:r>
              <a:rPr lang="de-DE" sz="2000" b="0" dirty="0"/>
              <a:t>)	Berechtigung der Frau Becker als Inhaberin einer Forderung				gegen die Beklagte aus § 536a Abs. 1, 1.Var.?</a:t>
            </a:r>
          </a:p>
          <a:p>
            <a:r>
              <a:rPr lang="de-DE" sz="2000" b="0" dirty="0"/>
              <a:t>				(1)	Mietvertrag Renate und Ottfried Becker (+), 1.3.2019</a:t>
            </a:r>
          </a:p>
          <a:p>
            <a:r>
              <a:rPr lang="de-DE" sz="2000" b="0" dirty="0"/>
              <a:t>				(2)	Beklagte zu 1 Partei des Mietvertrages geworden?</a:t>
            </a:r>
          </a:p>
          <a:p>
            <a:r>
              <a:rPr lang="de-DE" sz="2000" b="0" dirty="0"/>
              <a:t>					(+), §§ 578 Abs. 2 S.1, Abs. 1, 566 im Jahre 2021</a:t>
            </a:r>
          </a:p>
          <a:p>
            <a:r>
              <a:rPr lang="de-DE" sz="2000" b="0" dirty="0"/>
              <a:t>				(3)	Mangel der Mietsache, § 536?</a:t>
            </a:r>
          </a:p>
          <a:p>
            <a:r>
              <a:rPr lang="de-DE" sz="2000" b="0" dirty="0"/>
              <a:t>					(+), fehlende Abdichtung als „Sachmangel“.</a:t>
            </a:r>
          </a:p>
          <a:p>
            <a:r>
              <a:rPr lang="de-DE" sz="2000" b="0" dirty="0"/>
              <a:t>				(4)	Schon bei Vertragsschluss, § 536a Abs. 1, 1.Var.</a:t>
            </a:r>
          </a:p>
          <a:p>
            <a:r>
              <a:rPr lang="de-DE" sz="2000" b="0" dirty="0"/>
              <a:t>					(+)</a:t>
            </a:r>
          </a:p>
          <a:p>
            <a:r>
              <a:rPr lang="de-DE" sz="2000" b="0" dirty="0"/>
              <a:t>				(5)	Noch bei Überlassung, § 536 Abs. 1 S.1</a:t>
            </a:r>
          </a:p>
          <a:p>
            <a:r>
              <a:rPr lang="de-DE" sz="2000" b="0" dirty="0"/>
              <a:t>					(+)</a:t>
            </a:r>
          </a:p>
          <a:p>
            <a:r>
              <a:rPr lang="de-DE" sz="2000" b="0" dirty="0"/>
              <a:t>				(6)	Verschulden ist nicht erforderlich, Garantiehaftung!</a:t>
            </a:r>
          </a:p>
          <a:p>
            <a:r>
              <a:rPr lang="de-DE" sz="2000" b="0" dirty="0"/>
              <a:t>				(7)	Kausaler Schaden der Frau Renate Becker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2113490"/>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3747">
                                            <p:txEl>
                                              <p:pRg st="0" end="0"/>
                                            </p:txEl>
                                          </p:spTgt>
                                        </p:tgtEl>
                                        <p:attrNameLst>
                                          <p:attrName>style.visibility</p:attrName>
                                        </p:attrNameLst>
                                      </p:cBhvr>
                                      <p:to>
                                        <p:strVal val="visible"/>
                                      </p:to>
                                    </p:set>
                                    <p:anim calcmode="lin" valueType="num">
                                      <p:cBhvr additive="base">
                                        <p:cTn id="7" dur="500" fill="hold"/>
                                        <p:tgtEl>
                                          <p:spTgt spid="5437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3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3747">
                                            <p:txEl>
                                              <p:pRg st="1" end="1"/>
                                            </p:txEl>
                                          </p:spTgt>
                                        </p:tgtEl>
                                        <p:attrNameLst>
                                          <p:attrName>style.visibility</p:attrName>
                                        </p:attrNameLst>
                                      </p:cBhvr>
                                      <p:to>
                                        <p:strVal val="visible"/>
                                      </p:to>
                                    </p:set>
                                    <p:anim calcmode="lin" valueType="num">
                                      <p:cBhvr additive="base">
                                        <p:cTn id="13" dur="500" fill="hold"/>
                                        <p:tgtEl>
                                          <p:spTgt spid="5437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37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3747">
                                            <p:txEl>
                                              <p:pRg st="2" end="2"/>
                                            </p:txEl>
                                          </p:spTgt>
                                        </p:tgtEl>
                                        <p:attrNameLst>
                                          <p:attrName>style.visibility</p:attrName>
                                        </p:attrNameLst>
                                      </p:cBhvr>
                                      <p:to>
                                        <p:strVal val="visible"/>
                                      </p:to>
                                    </p:set>
                                    <p:anim calcmode="lin" valueType="num">
                                      <p:cBhvr additive="base">
                                        <p:cTn id="19" dur="500" fill="hold"/>
                                        <p:tgtEl>
                                          <p:spTgt spid="5437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37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3747">
                                            <p:txEl>
                                              <p:pRg st="3" end="3"/>
                                            </p:txEl>
                                          </p:spTgt>
                                        </p:tgtEl>
                                        <p:attrNameLst>
                                          <p:attrName>style.visibility</p:attrName>
                                        </p:attrNameLst>
                                      </p:cBhvr>
                                      <p:to>
                                        <p:strVal val="visible"/>
                                      </p:to>
                                    </p:set>
                                    <p:anim calcmode="lin" valueType="num">
                                      <p:cBhvr additive="base">
                                        <p:cTn id="25" dur="500" fill="hold"/>
                                        <p:tgtEl>
                                          <p:spTgt spid="5437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37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3747">
                                            <p:txEl>
                                              <p:pRg st="4" end="4"/>
                                            </p:txEl>
                                          </p:spTgt>
                                        </p:tgtEl>
                                        <p:attrNameLst>
                                          <p:attrName>style.visibility</p:attrName>
                                        </p:attrNameLst>
                                      </p:cBhvr>
                                      <p:to>
                                        <p:strVal val="visible"/>
                                      </p:to>
                                    </p:set>
                                    <p:anim calcmode="lin" valueType="num">
                                      <p:cBhvr additive="base">
                                        <p:cTn id="31" dur="500" fill="hold"/>
                                        <p:tgtEl>
                                          <p:spTgt spid="54374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37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3747">
                                            <p:txEl>
                                              <p:pRg st="5" end="5"/>
                                            </p:txEl>
                                          </p:spTgt>
                                        </p:tgtEl>
                                        <p:attrNameLst>
                                          <p:attrName>style.visibility</p:attrName>
                                        </p:attrNameLst>
                                      </p:cBhvr>
                                      <p:to>
                                        <p:strVal val="visible"/>
                                      </p:to>
                                    </p:set>
                                    <p:anim calcmode="lin" valueType="num">
                                      <p:cBhvr additive="base">
                                        <p:cTn id="37" dur="500" fill="hold"/>
                                        <p:tgtEl>
                                          <p:spTgt spid="54374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374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3747">
                                            <p:txEl>
                                              <p:pRg st="6" end="6"/>
                                            </p:txEl>
                                          </p:spTgt>
                                        </p:tgtEl>
                                        <p:attrNameLst>
                                          <p:attrName>style.visibility</p:attrName>
                                        </p:attrNameLst>
                                      </p:cBhvr>
                                      <p:to>
                                        <p:strVal val="visible"/>
                                      </p:to>
                                    </p:set>
                                    <p:anim calcmode="lin" valueType="num">
                                      <p:cBhvr additive="base">
                                        <p:cTn id="43" dur="500" fill="hold"/>
                                        <p:tgtEl>
                                          <p:spTgt spid="54374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37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3747">
                                            <p:txEl>
                                              <p:pRg st="7" end="7"/>
                                            </p:txEl>
                                          </p:spTgt>
                                        </p:tgtEl>
                                        <p:attrNameLst>
                                          <p:attrName>style.visibility</p:attrName>
                                        </p:attrNameLst>
                                      </p:cBhvr>
                                      <p:to>
                                        <p:strVal val="visible"/>
                                      </p:to>
                                    </p:set>
                                    <p:anim calcmode="lin" valueType="num">
                                      <p:cBhvr additive="base">
                                        <p:cTn id="49" dur="500" fill="hold"/>
                                        <p:tgtEl>
                                          <p:spTgt spid="54374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374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3747">
                                            <p:txEl>
                                              <p:pRg st="8" end="8"/>
                                            </p:txEl>
                                          </p:spTgt>
                                        </p:tgtEl>
                                        <p:attrNameLst>
                                          <p:attrName>style.visibility</p:attrName>
                                        </p:attrNameLst>
                                      </p:cBhvr>
                                      <p:to>
                                        <p:strVal val="visible"/>
                                      </p:to>
                                    </p:set>
                                    <p:anim calcmode="lin" valueType="num">
                                      <p:cBhvr additive="base">
                                        <p:cTn id="55" dur="500" fill="hold"/>
                                        <p:tgtEl>
                                          <p:spTgt spid="54374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374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3747">
                                            <p:txEl>
                                              <p:pRg st="9" end="9"/>
                                            </p:txEl>
                                          </p:spTgt>
                                        </p:tgtEl>
                                        <p:attrNameLst>
                                          <p:attrName>style.visibility</p:attrName>
                                        </p:attrNameLst>
                                      </p:cBhvr>
                                      <p:to>
                                        <p:strVal val="visible"/>
                                      </p:to>
                                    </p:set>
                                    <p:anim calcmode="lin" valueType="num">
                                      <p:cBhvr additive="base">
                                        <p:cTn id="61" dur="500" fill="hold"/>
                                        <p:tgtEl>
                                          <p:spTgt spid="54374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374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3747">
                                            <p:txEl>
                                              <p:pRg st="10" end="10"/>
                                            </p:txEl>
                                          </p:spTgt>
                                        </p:tgtEl>
                                        <p:attrNameLst>
                                          <p:attrName>style.visibility</p:attrName>
                                        </p:attrNameLst>
                                      </p:cBhvr>
                                      <p:to>
                                        <p:strVal val="visible"/>
                                      </p:to>
                                    </p:set>
                                    <p:anim calcmode="lin" valueType="num">
                                      <p:cBhvr additive="base">
                                        <p:cTn id="67" dur="500" fill="hold"/>
                                        <p:tgtEl>
                                          <p:spTgt spid="54374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374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3747">
                                            <p:txEl>
                                              <p:pRg st="11" end="11"/>
                                            </p:txEl>
                                          </p:spTgt>
                                        </p:tgtEl>
                                        <p:attrNameLst>
                                          <p:attrName>style.visibility</p:attrName>
                                        </p:attrNameLst>
                                      </p:cBhvr>
                                      <p:to>
                                        <p:strVal val="visible"/>
                                      </p:to>
                                    </p:set>
                                    <p:anim calcmode="lin" valueType="num">
                                      <p:cBhvr additive="base">
                                        <p:cTn id="73" dur="500" fill="hold"/>
                                        <p:tgtEl>
                                          <p:spTgt spid="54374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3747">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3747">
                                            <p:txEl>
                                              <p:pRg st="12" end="12"/>
                                            </p:txEl>
                                          </p:spTgt>
                                        </p:tgtEl>
                                        <p:attrNameLst>
                                          <p:attrName>style.visibility</p:attrName>
                                        </p:attrNameLst>
                                      </p:cBhvr>
                                      <p:to>
                                        <p:strVal val="visible"/>
                                      </p:to>
                                    </p:set>
                                    <p:anim calcmode="lin" valueType="num">
                                      <p:cBhvr additive="base">
                                        <p:cTn id="79" dur="500" fill="hold"/>
                                        <p:tgtEl>
                                          <p:spTgt spid="543747">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374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43747">
                                            <p:txEl>
                                              <p:pRg st="13" end="13"/>
                                            </p:txEl>
                                          </p:spTgt>
                                        </p:tgtEl>
                                        <p:attrNameLst>
                                          <p:attrName>style.visibility</p:attrName>
                                        </p:attrNameLst>
                                      </p:cBhvr>
                                      <p:to>
                                        <p:strVal val="visible"/>
                                      </p:to>
                                    </p:set>
                                    <p:anim calcmode="lin" valueType="num">
                                      <p:cBhvr additive="base">
                                        <p:cTn id="85" dur="500" fill="hold"/>
                                        <p:tgtEl>
                                          <p:spTgt spid="543747">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3747">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43747">
                                            <p:txEl>
                                              <p:pRg st="14" end="14"/>
                                            </p:txEl>
                                          </p:spTgt>
                                        </p:tgtEl>
                                        <p:attrNameLst>
                                          <p:attrName>style.visibility</p:attrName>
                                        </p:attrNameLst>
                                      </p:cBhvr>
                                      <p:to>
                                        <p:strVal val="visible"/>
                                      </p:to>
                                    </p:set>
                                    <p:anim calcmode="lin" valueType="num">
                                      <p:cBhvr additive="base">
                                        <p:cTn id="91" dur="500" fill="hold"/>
                                        <p:tgtEl>
                                          <p:spTgt spid="543747">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3747">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543747">
                                            <p:txEl>
                                              <p:pRg st="15" end="15"/>
                                            </p:txEl>
                                          </p:spTgt>
                                        </p:tgtEl>
                                        <p:attrNameLst>
                                          <p:attrName>style.visibility</p:attrName>
                                        </p:attrNameLst>
                                      </p:cBhvr>
                                      <p:to>
                                        <p:strVal val="visible"/>
                                      </p:to>
                                    </p:set>
                                    <p:anim calcmode="lin" valueType="num">
                                      <p:cBhvr additive="base">
                                        <p:cTn id="97" dur="500" fill="hold"/>
                                        <p:tgtEl>
                                          <p:spTgt spid="543747">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43747">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4" fill="hold" nodeType="clickEffect">
                                  <p:stCondLst>
                                    <p:cond delay="0"/>
                                  </p:stCondLst>
                                  <p:childTnLst>
                                    <p:set>
                                      <p:cBhvr>
                                        <p:cTn id="102" dur="1" fill="hold">
                                          <p:stCondLst>
                                            <p:cond delay="0"/>
                                          </p:stCondLst>
                                        </p:cTn>
                                        <p:tgtEl>
                                          <p:spTgt spid="543747">
                                            <p:txEl>
                                              <p:pRg st="16" end="16"/>
                                            </p:txEl>
                                          </p:spTgt>
                                        </p:tgtEl>
                                        <p:attrNameLst>
                                          <p:attrName>style.visibility</p:attrName>
                                        </p:attrNameLst>
                                      </p:cBhvr>
                                      <p:to>
                                        <p:strVal val="visible"/>
                                      </p:to>
                                    </p:set>
                                    <p:anim calcmode="lin" valueType="num">
                                      <p:cBhvr additive="base">
                                        <p:cTn id="103" dur="500" fill="hold"/>
                                        <p:tgtEl>
                                          <p:spTgt spid="543747">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543747">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Text Box 2"/>
          <p:cNvSpPr txBox="1">
            <a:spLocks noChangeArrowheads="1"/>
          </p:cNvSpPr>
          <p:nvPr/>
        </p:nvSpPr>
        <p:spPr bwMode="auto">
          <a:xfrm>
            <a:off x="179388" y="101600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Eigener Schaden (-)</a:t>
            </a:r>
          </a:p>
          <a:p>
            <a:r>
              <a:rPr lang="de-DE" sz="2000" b="0" dirty="0"/>
              <a:t>					- Aber DSL: „Obhut für fremde Sachen“ (zufällige </a:t>
            </a:r>
            <a:r>
              <a:rPr lang="de-DE" sz="2000" b="0" dirty="0" err="1"/>
              <a:t>Scha</a:t>
            </a:r>
            <a:r>
              <a:rPr lang="de-DE" sz="2000" b="0" dirty="0"/>
              <a:t>-					  </a:t>
            </a:r>
            <a:r>
              <a:rPr lang="de-DE" sz="2000" b="0" dirty="0" err="1"/>
              <a:t>densverlagerung</a:t>
            </a:r>
            <a:r>
              <a:rPr lang="de-DE" sz="2000" b="0" dirty="0"/>
              <a:t>)</a:t>
            </a:r>
          </a:p>
          <a:p>
            <a:r>
              <a:rPr lang="de-DE" sz="2000" b="0" dirty="0"/>
              <a:t>			cc)	also §§ 536a Abs. 1, 1.Var., 398 S.1 </a:t>
            </a:r>
            <a:r>
              <a:rPr lang="de-DE" sz="2000" b="0" dirty="0" err="1"/>
              <a:t>iVm</a:t>
            </a:r>
            <a:r>
              <a:rPr lang="de-DE" sz="2000" b="0" dirty="0"/>
              <a:t> DSL schlüssig</a:t>
            </a:r>
          </a:p>
          <a:p>
            <a:r>
              <a:rPr lang="de-DE" sz="2000" b="0" dirty="0"/>
              <a:t>		b)	§§ 823 Abs. 1, 398 S.1</a:t>
            </a:r>
          </a:p>
          <a:p>
            <a:r>
              <a:rPr lang="de-DE" sz="2000" b="0" dirty="0"/>
              <a:t>			(-), kein Verschulden der Beklagten ersichtlich.</a:t>
            </a:r>
          </a:p>
          <a:p>
            <a:r>
              <a:rPr lang="de-DE" sz="2000" b="0" dirty="0"/>
              <a:t>	3.	Beklagtenstation</a:t>
            </a:r>
          </a:p>
          <a:p>
            <a:r>
              <a:rPr lang="de-DE" sz="2000" b="0" dirty="0"/>
              <a:t>		Beklagte zu 1 hat aufgerechnet (§ 389):</a:t>
            </a:r>
          </a:p>
          <a:p>
            <a:r>
              <a:rPr lang="de-DE" sz="2000" b="0" dirty="0"/>
              <a:t>		a)	Wirksame Aufrechnungserklärung, § 388?</a:t>
            </a:r>
          </a:p>
          <a:p>
            <a:r>
              <a:rPr lang="de-DE" sz="2000" b="0" dirty="0"/>
              <a:t>			(+), hilfsweise trotz § 388 S.2 zulässig (innerprozessuale </a:t>
            </a:r>
            <a:r>
              <a:rPr lang="de-DE" sz="2000" b="0" dirty="0" err="1"/>
              <a:t>Bedingg</a:t>
            </a:r>
            <a:r>
              <a:rPr lang="de-DE" sz="2000" b="0" dirty="0"/>
              <a:t>)</a:t>
            </a:r>
          </a:p>
          <a:p>
            <a:r>
              <a:rPr lang="de-DE" sz="2000" b="0" dirty="0"/>
              <a:t>		b)	Aufrechnungslage, § 387?</a:t>
            </a:r>
          </a:p>
          <a:p>
            <a:r>
              <a:rPr lang="de-DE" sz="2000" b="0" dirty="0"/>
              <a:t>			</a:t>
            </a:r>
            <a:r>
              <a:rPr lang="de-DE" sz="2000" b="0" dirty="0" err="1"/>
              <a:t>aa</a:t>
            </a:r>
            <a:r>
              <a:rPr lang="de-DE" sz="2000" b="0" dirty="0"/>
              <a:t>)	Erfüllbare Hauptforderung (+), s.o.</a:t>
            </a:r>
          </a:p>
          <a:p>
            <a:r>
              <a:rPr lang="de-DE" sz="2000" b="0" dirty="0"/>
              <a:t>			</a:t>
            </a:r>
            <a:r>
              <a:rPr lang="de-DE" sz="2000" b="0" dirty="0" err="1"/>
              <a:t>bb</a:t>
            </a:r>
            <a:r>
              <a:rPr lang="de-DE" sz="2000" b="0" dirty="0"/>
              <a:t>)	Fällige und durchsetzbare Gegenforderung der Bekl. zu 1?</a:t>
            </a:r>
          </a:p>
          <a:p>
            <a:r>
              <a:rPr lang="de-DE" sz="2000" b="0" dirty="0"/>
              <a:t>				Anspruch aus § 280 Abs. 1</a:t>
            </a:r>
          </a:p>
          <a:p>
            <a:r>
              <a:rPr lang="de-DE" sz="2000" b="0" dirty="0"/>
              <a:t>				(1)	Schuldverhältnis Bekl. zu 1 – Frau Renate Becker (+)</a:t>
            </a:r>
          </a:p>
          <a:p>
            <a:r>
              <a:rPr lang="de-DE" sz="2000" b="0" dirty="0"/>
              <a:t>				(2)	Pflichtverletzung der Frau Becker</a:t>
            </a:r>
          </a:p>
          <a:p>
            <a:r>
              <a:rPr lang="de-DE" sz="2000" b="0" dirty="0"/>
              <a:t>					(+), keine ausreichende Versicherung abgeschlossen					(Klausel ist auch als AGB wirksam, da keine </a:t>
            </a:r>
            <a:r>
              <a:rPr lang="de-DE" sz="2000" b="0" dirty="0" err="1"/>
              <a:t>unverhält</a:t>
            </a:r>
            <a:r>
              <a:rPr lang="de-DE" sz="2000" b="0" dirty="0"/>
              <a:t>-					</a:t>
            </a:r>
            <a:r>
              <a:rPr lang="de-DE" sz="2000" b="0" dirty="0" err="1"/>
              <a:t>nismäßige</a:t>
            </a:r>
            <a:r>
              <a:rPr lang="de-DE" sz="2000" b="0" dirty="0"/>
              <a:t> Benachteiligung, § 307 BGB).</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6142189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4770">
                                            <p:txEl>
                                              <p:pRg st="0" end="0"/>
                                            </p:txEl>
                                          </p:spTgt>
                                        </p:tgtEl>
                                        <p:attrNameLst>
                                          <p:attrName>style.visibility</p:attrName>
                                        </p:attrNameLst>
                                      </p:cBhvr>
                                      <p:to>
                                        <p:strVal val="visible"/>
                                      </p:to>
                                    </p:set>
                                    <p:anim calcmode="lin" valueType="num">
                                      <p:cBhvr additive="base">
                                        <p:cTn id="7" dur="500" fill="hold"/>
                                        <p:tgtEl>
                                          <p:spTgt spid="5447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47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4770">
                                            <p:txEl>
                                              <p:pRg st="1" end="1"/>
                                            </p:txEl>
                                          </p:spTgt>
                                        </p:tgtEl>
                                        <p:attrNameLst>
                                          <p:attrName>style.visibility</p:attrName>
                                        </p:attrNameLst>
                                      </p:cBhvr>
                                      <p:to>
                                        <p:strVal val="visible"/>
                                      </p:to>
                                    </p:set>
                                    <p:anim calcmode="lin" valueType="num">
                                      <p:cBhvr additive="base">
                                        <p:cTn id="13" dur="500" fill="hold"/>
                                        <p:tgtEl>
                                          <p:spTgt spid="54477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47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4770">
                                            <p:txEl>
                                              <p:pRg st="2" end="2"/>
                                            </p:txEl>
                                          </p:spTgt>
                                        </p:tgtEl>
                                        <p:attrNameLst>
                                          <p:attrName>style.visibility</p:attrName>
                                        </p:attrNameLst>
                                      </p:cBhvr>
                                      <p:to>
                                        <p:strVal val="visible"/>
                                      </p:to>
                                    </p:set>
                                    <p:anim calcmode="lin" valueType="num">
                                      <p:cBhvr additive="base">
                                        <p:cTn id="19" dur="500" fill="hold"/>
                                        <p:tgtEl>
                                          <p:spTgt spid="54477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47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4770">
                                            <p:txEl>
                                              <p:pRg st="3" end="3"/>
                                            </p:txEl>
                                          </p:spTgt>
                                        </p:tgtEl>
                                        <p:attrNameLst>
                                          <p:attrName>style.visibility</p:attrName>
                                        </p:attrNameLst>
                                      </p:cBhvr>
                                      <p:to>
                                        <p:strVal val="visible"/>
                                      </p:to>
                                    </p:set>
                                    <p:anim calcmode="lin" valueType="num">
                                      <p:cBhvr additive="base">
                                        <p:cTn id="25" dur="500" fill="hold"/>
                                        <p:tgtEl>
                                          <p:spTgt spid="54477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477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4770">
                                            <p:txEl>
                                              <p:pRg st="4" end="4"/>
                                            </p:txEl>
                                          </p:spTgt>
                                        </p:tgtEl>
                                        <p:attrNameLst>
                                          <p:attrName>style.visibility</p:attrName>
                                        </p:attrNameLst>
                                      </p:cBhvr>
                                      <p:to>
                                        <p:strVal val="visible"/>
                                      </p:to>
                                    </p:set>
                                    <p:anim calcmode="lin" valueType="num">
                                      <p:cBhvr additive="base">
                                        <p:cTn id="31" dur="500" fill="hold"/>
                                        <p:tgtEl>
                                          <p:spTgt spid="54477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47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4770">
                                            <p:txEl>
                                              <p:pRg st="5" end="5"/>
                                            </p:txEl>
                                          </p:spTgt>
                                        </p:tgtEl>
                                        <p:attrNameLst>
                                          <p:attrName>style.visibility</p:attrName>
                                        </p:attrNameLst>
                                      </p:cBhvr>
                                      <p:to>
                                        <p:strVal val="visible"/>
                                      </p:to>
                                    </p:set>
                                    <p:anim calcmode="lin" valueType="num">
                                      <p:cBhvr additive="base">
                                        <p:cTn id="37" dur="500" fill="hold"/>
                                        <p:tgtEl>
                                          <p:spTgt spid="54477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477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4770">
                                            <p:txEl>
                                              <p:pRg st="6" end="6"/>
                                            </p:txEl>
                                          </p:spTgt>
                                        </p:tgtEl>
                                        <p:attrNameLst>
                                          <p:attrName>style.visibility</p:attrName>
                                        </p:attrNameLst>
                                      </p:cBhvr>
                                      <p:to>
                                        <p:strVal val="visible"/>
                                      </p:to>
                                    </p:set>
                                    <p:anim calcmode="lin" valueType="num">
                                      <p:cBhvr additive="base">
                                        <p:cTn id="43" dur="500" fill="hold"/>
                                        <p:tgtEl>
                                          <p:spTgt spid="54477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477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4770">
                                            <p:txEl>
                                              <p:pRg st="7" end="7"/>
                                            </p:txEl>
                                          </p:spTgt>
                                        </p:tgtEl>
                                        <p:attrNameLst>
                                          <p:attrName>style.visibility</p:attrName>
                                        </p:attrNameLst>
                                      </p:cBhvr>
                                      <p:to>
                                        <p:strVal val="visible"/>
                                      </p:to>
                                    </p:set>
                                    <p:anim calcmode="lin" valueType="num">
                                      <p:cBhvr additive="base">
                                        <p:cTn id="49" dur="500" fill="hold"/>
                                        <p:tgtEl>
                                          <p:spTgt spid="54477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477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4770">
                                            <p:txEl>
                                              <p:pRg st="8" end="8"/>
                                            </p:txEl>
                                          </p:spTgt>
                                        </p:tgtEl>
                                        <p:attrNameLst>
                                          <p:attrName>style.visibility</p:attrName>
                                        </p:attrNameLst>
                                      </p:cBhvr>
                                      <p:to>
                                        <p:strVal val="visible"/>
                                      </p:to>
                                    </p:set>
                                    <p:anim calcmode="lin" valueType="num">
                                      <p:cBhvr additive="base">
                                        <p:cTn id="55" dur="500" fill="hold"/>
                                        <p:tgtEl>
                                          <p:spTgt spid="54477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477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4770">
                                            <p:txEl>
                                              <p:pRg st="9" end="9"/>
                                            </p:txEl>
                                          </p:spTgt>
                                        </p:tgtEl>
                                        <p:attrNameLst>
                                          <p:attrName>style.visibility</p:attrName>
                                        </p:attrNameLst>
                                      </p:cBhvr>
                                      <p:to>
                                        <p:strVal val="visible"/>
                                      </p:to>
                                    </p:set>
                                    <p:anim calcmode="lin" valueType="num">
                                      <p:cBhvr additive="base">
                                        <p:cTn id="61" dur="500" fill="hold"/>
                                        <p:tgtEl>
                                          <p:spTgt spid="54477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477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4770">
                                            <p:txEl>
                                              <p:pRg st="10" end="10"/>
                                            </p:txEl>
                                          </p:spTgt>
                                        </p:tgtEl>
                                        <p:attrNameLst>
                                          <p:attrName>style.visibility</p:attrName>
                                        </p:attrNameLst>
                                      </p:cBhvr>
                                      <p:to>
                                        <p:strVal val="visible"/>
                                      </p:to>
                                    </p:set>
                                    <p:anim calcmode="lin" valueType="num">
                                      <p:cBhvr additive="base">
                                        <p:cTn id="67" dur="500" fill="hold"/>
                                        <p:tgtEl>
                                          <p:spTgt spid="544770">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477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4770">
                                            <p:txEl>
                                              <p:pRg st="11" end="11"/>
                                            </p:txEl>
                                          </p:spTgt>
                                        </p:tgtEl>
                                        <p:attrNameLst>
                                          <p:attrName>style.visibility</p:attrName>
                                        </p:attrNameLst>
                                      </p:cBhvr>
                                      <p:to>
                                        <p:strVal val="visible"/>
                                      </p:to>
                                    </p:set>
                                    <p:anim calcmode="lin" valueType="num">
                                      <p:cBhvr additive="base">
                                        <p:cTn id="73" dur="500" fill="hold"/>
                                        <p:tgtEl>
                                          <p:spTgt spid="544770">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4770">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4770">
                                            <p:txEl>
                                              <p:pRg st="12" end="12"/>
                                            </p:txEl>
                                          </p:spTgt>
                                        </p:tgtEl>
                                        <p:attrNameLst>
                                          <p:attrName>style.visibility</p:attrName>
                                        </p:attrNameLst>
                                      </p:cBhvr>
                                      <p:to>
                                        <p:strVal val="visible"/>
                                      </p:to>
                                    </p:set>
                                    <p:anim calcmode="lin" valueType="num">
                                      <p:cBhvr additive="base">
                                        <p:cTn id="79" dur="500" fill="hold"/>
                                        <p:tgtEl>
                                          <p:spTgt spid="544770">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4770">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44770">
                                            <p:txEl>
                                              <p:pRg st="13" end="13"/>
                                            </p:txEl>
                                          </p:spTgt>
                                        </p:tgtEl>
                                        <p:attrNameLst>
                                          <p:attrName>style.visibility</p:attrName>
                                        </p:attrNameLst>
                                      </p:cBhvr>
                                      <p:to>
                                        <p:strVal val="visible"/>
                                      </p:to>
                                    </p:set>
                                    <p:anim calcmode="lin" valueType="num">
                                      <p:cBhvr additive="base">
                                        <p:cTn id="85" dur="500" fill="hold"/>
                                        <p:tgtEl>
                                          <p:spTgt spid="544770">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4770">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44770">
                                            <p:txEl>
                                              <p:pRg st="14" end="14"/>
                                            </p:txEl>
                                          </p:spTgt>
                                        </p:tgtEl>
                                        <p:attrNameLst>
                                          <p:attrName>style.visibility</p:attrName>
                                        </p:attrNameLst>
                                      </p:cBhvr>
                                      <p:to>
                                        <p:strVal val="visible"/>
                                      </p:to>
                                    </p:set>
                                    <p:anim calcmode="lin" valueType="num">
                                      <p:cBhvr additive="base">
                                        <p:cTn id="91" dur="500" fill="hold"/>
                                        <p:tgtEl>
                                          <p:spTgt spid="544770">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4770">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44770">
                                            <p:txEl>
                                              <p:pRg st="15" end="15"/>
                                            </p:txEl>
                                          </p:spTgt>
                                        </p:tgtEl>
                                        <p:attrNameLst>
                                          <p:attrName>style.visibility</p:attrName>
                                        </p:attrNameLst>
                                      </p:cBhvr>
                                      <p:to>
                                        <p:strVal val="visible"/>
                                      </p:to>
                                    </p:set>
                                    <p:anim calcmode="lin" valueType="num">
                                      <p:cBhvr additive="base">
                                        <p:cTn id="97" dur="500" fill="hold"/>
                                        <p:tgtEl>
                                          <p:spTgt spid="544770">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44770">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179388" y="1109637"/>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(3)	</a:t>
            </a:r>
            <a:r>
              <a:rPr lang="de-DE" sz="2000" b="0" dirty="0" err="1"/>
              <a:t>Vertretenmüssen</a:t>
            </a:r>
            <a:endParaRPr lang="de-DE" sz="2000" b="0" dirty="0"/>
          </a:p>
          <a:p>
            <a:r>
              <a:rPr lang="de-DE" sz="2000" b="0" dirty="0"/>
              <a:t>					(+), von Beklagter zu 1 behauptet, § 280 Abs. 1 S.2</a:t>
            </a:r>
          </a:p>
          <a:p>
            <a:r>
              <a:rPr lang="de-DE" sz="2000" b="0" dirty="0"/>
              <a:t>				(4)	Kausaler Schaden der Beklagten zu 1</a:t>
            </a:r>
          </a:p>
          <a:p>
            <a:r>
              <a:rPr lang="de-DE" sz="2000" b="0" dirty="0"/>
              <a:t>					(+), da Feuerversicherung keinen Regress hätte </a:t>
            </a:r>
            <a:r>
              <a:rPr lang="de-DE" sz="2000" b="0" dirty="0" err="1"/>
              <a:t>neh</a:t>
            </a:r>
            <a:r>
              <a:rPr lang="de-DE" sz="2000" b="0" dirty="0"/>
              <a:t>-					</a:t>
            </a:r>
            <a:r>
              <a:rPr lang="de-DE" sz="2000" b="0" dirty="0" err="1"/>
              <a:t>men</a:t>
            </a:r>
            <a:r>
              <a:rPr lang="de-DE" sz="2000" b="0" dirty="0"/>
              <a:t> können (selbst bei Fahrlässigkeit!)</a:t>
            </a:r>
          </a:p>
          <a:p>
            <a:r>
              <a:rPr lang="de-DE" sz="2000" b="0" dirty="0"/>
              <a:t>			cc)	Forderungen gleichartig (+), auf Geld gerichtet.</a:t>
            </a:r>
          </a:p>
          <a:p>
            <a:r>
              <a:rPr lang="de-DE" sz="2000" b="0" dirty="0"/>
              <a:t>			</a:t>
            </a:r>
            <a:r>
              <a:rPr lang="de-DE" sz="2000" b="0" dirty="0" err="1"/>
              <a:t>dd</a:t>
            </a:r>
            <a:r>
              <a:rPr lang="de-DE" sz="2000" b="0" dirty="0"/>
              <a:t>)	Forderung „gegenseitig“ (</a:t>
            </a:r>
            <a:r>
              <a:rPr lang="de-DE" sz="2000" b="0" dirty="0" err="1"/>
              <a:t>iSv</a:t>
            </a:r>
            <a:r>
              <a:rPr lang="de-DE" sz="2000" b="0" dirty="0"/>
              <a:t> „wechselseitig“) ?</a:t>
            </a:r>
          </a:p>
          <a:p>
            <a:r>
              <a:rPr lang="de-DE" sz="2000" b="0" dirty="0"/>
              <a:t>				zwar (-), aber § 406 BGB.</a:t>
            </a:r>
          </a:p>
          <a:p>
            <a:r>
              <a:rPr lang="de-DE" sz="2000" b="0" dirty="0"/>
              <a:t>	4.	</a:t>
            </a:r>
            <a:r>
              <a:rPr lang="de-DE" sz="2000" b="0" dirty="0" err="1"/>
              <a:t>Replikstation</a:t>
            </a:r>
            <a:endParaRPr lang="de-DE" sz="2000" b="0" dirty="0"/>
          </a:p>
          <a:p>
            <a:r>
              <a:rPr lang="de-DE" sz="2000" b="0" dirty="0"/>
              <a:t>		a)	Kein Verschulden der Frau Renate Becker</a:t>
            </a:r>
          </a:p>
          <a:p>
            <a:r>
              <a:rPr lang="de-DE" sz="2000" b="0" dirty="0"/>
              <a:t>			(-), </a:t>
            </a:r>
            <a:r>
              <a:rPr lang="de-DE" sz="2000" b="0" dirty="0" err="1"/>
              <a:t>unsubstantiiert</a:t>
            </a:r>
            <a:r>
              <a:rPr lang="de-DE" sz="2000" b="0" dirty="0"/>
              <a:t>, Beweislast der Klägerin, § 280 Abs. 1 S.2 BGB</a:t>
            </a:r>
          </a:p>
          <a:p>
            <a:r>
              <a:rPr lang="de-DE" sz="2000" b="0" dirty="0"/>
              <a:t>		b)	Verjährungseinrede, § 214 Abs. 1 BGB</a:t>
            </a:r>
          </a:p>
          <a:p>
            <a:r>
              <a:rPr lang="de-DE" sz="2000" b="0" dirty="0"/>
              <a:t>			zwar Verjährung wegen § 548 Abs. 1 S.1, S.2 möglich, jedoch				wegen § 215 BGB unerheblich.</a:t>
            </a:r>
          </a:p>
          <a:p>
            <a:r>
              <a:rPr lang="de-DE" sz="2000" b="0" dirty="0"/>
              <a:t>	5.	Beweisstation damit entbehrlich, da keine entscheidungserheblichen,		streitigen Tatsachen.</a:t>
            </a:r>
          </a:p>
          <a:p>
            <a:r>
              <a:rPr lang="de-DE" sz="2000" b="0" dirty="0"/>
              <a:t>III.	Ergebnis zur Klage gegen die Beklagte zu 1</a:t>
            </a:r>
          </a:p>
          <a:p>
            <a:r>
              <a:rPr lang="de-DE" sz="2000" b="0" dirty="0"/>
              <a:t>	Die Klage ist unbegründet, da der Hilfsklagegrund durch Aufrechnung		erloschen ist.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3634167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5794">
                                            <p:txEl>
                                              <p:pRg st="0" end="0"/>
                                            </p:txEl>
                                          </p:spTgt>
                                        </p:tgtEl>
                                        <p:attrNameLst>
                                          <p:attrName>style.visibility</p:attrName>
                                        </p:attrNameLst>
                                      </p:cBhvr>
                                      <p:to>
                                        <p:strVal val="visible"/>
                                      </p:to>
                                    </p:set>
                                    <p:anim calcmode="lin" valueType="num">
                                      <p:cBhvr additive="base">
                                        <p:cTn id="7" dur="500" fill="hold"/>
                                        <p:tgtEl>
                                          <p:spTgt spid="545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5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5794">
                                            <p:txEl>
                                              <p:pRg st="1" end="1"/>
                                            </p:txEl>
                                          </p:spTgt>
                                        </p:tgtEl>
                                        <p:attrNameLst>
                                          <p:attrName>style.visibility</p:attrName>
                                        </p:attrNameLst>
                                      </p:cBhvr>
                                      <p:to>
                                        <p:strVal val="visible"/>
                                      </p:to>
                                    </p:set>
                                    <p:anim calcmode="lin" valueType="num">
                                      <p:cBhvr additive="base">
                                        <p:cTn id="13" dur="500" fill="hold"/>
                                        <p:tgtEl>
                                          <p:spTgt spid="545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57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5794">
                                            <p:txEl>
                                              <p:pRg st="2" end="2"/>
                                            </p:txEl>
                                          </p:spTgt>
                                        </p:tgtEl>
                                        <p:attrNameLst>
                                          <p:attrName>style.visibility</p:attrName>
                                        </p:attrNameLst>
                                      </p:cBhvr>
                                      <p:to>
                                        <p:strVal val="visible"/>
                                      </p:to>
                                    </p:set>
                                    <p:anim calcmode="lin" valueType="num">
                                      <p:cBhvr additive="base">
                                        <p:cTn id="19" dur="500" fill="hold"/>
                                        <p:tgtEl>
                                          <p:spTgt spid="5457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57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5794">
                                            <p:txEl>
                                              <p:pRg st="3" end="3"/>
                                            </p:txEl>
                                          </p:spTgt>
                                        </p:tgtEl>
                                        <p:attrNameLst>
                                          <p:attrName>style.visibility</p:attrName>
                                        </p:attrNameLst>
                                      </p:cBhvr>
                                      <p:to>
                                        <p:strVal val="visible"/>
                                      </p:to>
                                    </p:set>
                                    <p:anim calcmode="lin" valueType="num">
                                      <p:cBhvr additive="base">
                                        <p:cTn id="25" dur="500" fill="hold"/>
                                        <p:tgtEl>
                                          <p:spTgt spid="5457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57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5794">
                                            <p:txEl>
                                              <p:pRg st="4" end="4"/>
                                            </p:txEl>
                                          </p:spTgt>
                                        </p:tgtEl>
                                        <p:attrNameLst>
                                          <p:attrName>style.visibility</p:attrName>
                                        </p:attrNameLst>
                                      </p:cBhvr>
                                      <p:to>
                                        <p:strVal val="visible"/>
                                      </p:to>
                                    </p:set>
                                    <p:anim calcmode="lin" valueType="num">
                                      <p:cBhvr additive="base">
                                        <p:cTn id="31" dur="500" fill="hold"/>
                                        <p:tgtEl>
                                          <p:spTgt spid="54579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57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5794">
                                            <p:txEl>
                                              <p:pRg st="5" end="5"/>
                                            </p:txEl>
                                          </p:spTgt>
                                        </p:tgtEl>
                                        <p:attrNameLst>
                                          <p:attrName>style.visibility</p:attrName>
                                        </p:attrNameLst>
                                      </p:cBhvr>
                                      <p:to>
                                        <p:strVal val="visible"/>
                                      </p:to>
                                    </p:set>
                                    <p:anim calcmode="lin" valueType="num">
                                      <p:cBhvr additive="base">
                                        <p:cTn id="37" dur="500" fill="hold"/>
                                        <p:tgtEl>
                                          <p:spTgt spid="54579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57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5794">
                                            <p:txEl>
                                              <p:pRg st="6" end="6"/>
                                            </p:txEl>
                                          </p:spTgt>
                                        </p:tgtEl>
                                        <p:attrNameLst>
                                          <p:attrName>style.visibility</p:attrName>
                                        </p:attrNameLst>
                                      </p:cBhvr>
                                      <p:to>
                                        <p:strVal val="visible"/>
                                      </p:to>
                                    </p:set>
                                    <p:anim calcmode="lin" valueType="num">
                                      <p:cBhvr additive="base">
                                        <p:cTn id="43" dur="500" fill="hold"/>
                                        <p:tgtEl>
                                          <p:spTgt spid="54579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57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5794">
                                            <p:txEl>
                                              <p:pRg st="7" end="7"/>
                                            </p:txEl>
                                          </p:spTgt>
                                        </p:tgtEl>
                                        <p:attrNameLst>
                                          <p:attrName>style.visibility</p:attrName>
                                        </p:attrNameLst>
                                      </p:cBhvr>
                                      <p:to>
                                        <p:strVal val="visible"/>
                                      </p:to>
                                    </p:set>
                                    <p:anim calcmode="lin" valueType="num">
                                      <p:cBhvr additive="base">
                                        <p:cTn id="49" dur="500" fill="hold"/>
                                        <p:tgtEl>
                                          <p:spTgt spid="54579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579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5794">
                                            <p:txEl>
                                              <p:pRg st="8" end="8"/>
                                            </p:txEl>
                                          </p:spTgt>
                                        </p:tgtEl>
                                        <p:attrNameLst>
                                          <p:attrName>style.visibility</p:attrName>
                                        </p:attrNameLst>
                                      </p:cBhvr>
                                      <p:to>
                                        <p:strVal val="visible"/>
                                      </p:to>
                                    </p:set>
                                    <p:anim calcmode="lin" valueType="num">
                                      <p:cBhvr additive="base">
                                        <p:cTn id="55" dur="500" fill="hold"/>
                                        <p:tgtEl>
                                          <p:spTgt spid="54579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579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5794">
                                            <p:txEl>
                                              <p:pRg st="9" end="9"/>
                                            </p:txEl>
                                          </p:spTgt>
                                        </p:tgtEl>
                                        <p:attrNameLst>
                                          <p:attrName>style.visibility</p:attrName>
                                        </p:attrNameLst>
                                      </p:cBhvr>
                                      <p:to>
                                        <p:strVal val="visible"/>
                                      </p:to>
                                    </p:set>
                                    <p:anim calcmode="lin" valueType="num">
                                      <p:cBhvr additive="base">
                                        <p:cTn id="61" dur="500" fill="hold"/>
                                        <p:tgtEl>
                                          <p:spTgt spid="54579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57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5794">
                                            <p:txEl>
                                              <p:pRg st="10" end="10"/>
                                            </p:txEl>
                                          </p:spTgt>
                                        </p:tgtEl>
                                        <p:attrNameLst>
                                          <p:attrName>style.visibility</p:attrName>
                                        </p:attrNameLst>
                                      </p:cBhvr>
                                      <p:to>
                                        <p:strVal val="visible"/>
                                      </p:to>
                                    </p:set>
                                    <p:anim calcmode="lin" valueType="num">
                                      <p:cBhvr additive="base">
                                        <p:cTn id="67" dur="500" fill="hold"/>
                                        <p:tgtEl>
                                          <p:spTgt spid="54579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579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5794">
                                            <p:txEl>
                                              <p:pRg st="11" end="11"/>
                                            </p:txEl>
                                          </p:spTgt>
                                        </p:tgtEl>
                                        <p:attrNameLst>
                                          <p:attrName>style.visibility</p:attrName>
                                        </p:attrNameLst>
                                      </p:cBhvr>
                                      <p:to>
                                        <p:strVal val="visible"/>
                                      </p:to>
                                    </p:set>
                                    <p:anim calcmode="lin" valueType="num">
                                      <p:cBhvr additive="base">
                                        <p:cTn id="73" dur="500" fill="hold"/>
                                        <p:tgtEl>
                                          <p:spTgt spid="54579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57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5794">
                                            <p:txEl>
                                              <p:pRg st="12" end="12"/>
                                            </p:txEl>
                                          </p:spTgt>
                                        </p:tgtEl>
                                        <p:attrNameLst>
                                          <p:attrName>style.visibility</p:attrName>
                                        </p:attrNameLst>
                                      </p:cBhvr>
                                      <p:to>
                                        <p:strVal val="visible"/>
                                      </p:to>
                                    </p:set>
                                    <p:anim calcmode="lin" valueType="num">
                                      <p:cBhvr additive="base">
                                        <p:cTn id="79" dur="500" fill="hold"/>
                                        <p:tgtEl>
                                          <p:spTgt spid="54579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579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45794">
                                            <p:txEl>
                                              <p:pRg st="13" end="13"/>
                                            </p:txEl>
                                          </p:spTgt>
                                        </p:tgtEl>
                                        <p:attrNameLst>
                                          <p:attrName>style.visibility</p:attrName>
                                        </p:attrNameLst>
                                      </p:cBhvr>
                                      <p:to>
                                        <p:strVal val="visible"/>
                                      </p:to>
                                    </p:set>
                                    <p:anim calcmode="lin" valueType="num">
                                      <p:cBhvr additive="base">
                                        <p:cTn id="85" dur="500" fill="hold"/>
                                        <p:tgtEl>
                                          <p:spTgt spid="54579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579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45794">
                                            <p:txEl>
                                              <p:pRg st="14" end="14"/>
                                            </p:txEl>
                                          </p:spTgt>
                                        </p:tgtEl>
                                        <p:attrNameLst>
                                          <p:attrName>style.visibility</p:attrName>
                                        </p:attrNameLst>
                                      </p:cBhvr>
                                      <p:to>
                                        <p:strVal val="visible"/>
                                      </p:to>
                                    </p:set>
                                    <p:anim calcmode="lin" valueType="num">
                                      <p:cBhvr additive="base">
                                        <p:cTn id="91" dur="500" fill="hold"/>
                                        <p:tgtEl>
                                          <p:spTgt spid="545794">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579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179388" y="120139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C.	Klage gegen die Beklagte zu 2</a:t>
            </a:r>
          </a:p>
          <a:p>
            <a:r>
              <a:rPr lang="de-DE" sz="2000" b="0" dirty="0"/>
              <a:t>	I.	Zulässigkeit der Klage</a:t>
            </a:r>
          </a:p>
          <a:p>
            <a:r>
              <a:rPr lang="de-DE" sz="2000" b="0" dirty="0"/>
              <a:t>		(+), unproblematisch</a:t>
            </a:r>
          </a:p>
          <a:p>
            <a:r>
              <a:rPr lang="de-DE" sz="2000" b="0" dirty="0"/>
              <a:t>	II.	Voraussetzungen der §§ 59, 60 ZPO (sonst: Trennung, § 145 ZPO)</a:t>
            </a:r>
          </a:p>
          <a:p>
            <a:r>
              <a:rPr lang="de-DE" sz="2000" b="0" dirty="0"/>
              <a:t>		(+)</a:t>
            </a:r>
          </a:p>
          <a:p>
            <a:r>
              <a:rPr lang="de-DE" sz="2000" b="0" dirty="0"/>
              <a:t>	III.	Begründetheit der Klage</a:t>
            </a:r>
          </a:p>
          <a:p>
            <a:r>
              <a:rPr lang="de-DE" sz="2000" b="0" dirty="0"/>
              <a:t>		(-), zwar haftet die Beklagte zu 2 akzessorisch für die </a:t>
            </a:r>
            <a:r>
              <a:rPr lang="de-DE" sz="2000" b="0" dirty="0" err="1"/>
              <a:t>Verbindlichkei</a:t>
            </a:r>
            <a:r>
              <a:rPr lang="de-DE" sz="2000" b="0" dirty="0"/>
              <a:t>-		</a:t>
            </a:r>
            <a:r>
              <a:rPr lang="de-DE" sz="2000" b="0" dirty="0" err="1"/>
              <a:t>ten</a:t>
            </a:r>
            <a:r>
              <a:rPr lang="de-DE" sz="2000" b="0" dirty="0"/>
              <a:t> der Beklagten zu 1 (§ 126 S.1 HGB); jedoch wirkt damit auch die		von der Beklagten zu 1 erklärte Aufrechnung zugunsten der Beklagten		zu 2 (vgl. auch § 128 HGB).</a:t>
            </a:r>
          </a:p>
          <a:p>
            <a:endParaRPr lang="de-DE" sz="2000" b="0" dirty="0"/>
          </a:p>
          <a:p>
            <a:r>
              <a:rPr lang="de-DE" sz="2000" dirty="0"/>
              <a:t>D.	Klage gegen den Beklagten zu 3</a:t>
            </a:r>
          </a:p>
          <a:p>
            <a:r>
              <a:rPr lang="de-DE" sz="2000" b="0" dirty="0"/>
              <a:t>	I.	Zulässigkeit der Klage gegen den Beklagten zu 3</a:t>
            </a:r>
          </a:p>
          <a:p>
            <a:r>
              <a:rPr lang="de-DE" sz="2000" b="0" dirty="0"/>
              <a:t>		(+), das Landgericht Berlin ist auch für die Klage gegen den Beklagten		zu 3 örtlich zuständig, § 29a Abs. 1 ZPO; das gilt auch bei VSD und		DSL.</a:t>
            </a:r>
          </a:p>
          <a:p>
            <a:r>
              <a:rPr lang="de-DE" sz="2000" b="0" dirty="0"/>
              <a:t>	II.	Voraussetzungen der §§ 59, 60 ZPO</a:t>
            </a:r>
          </a:p>
          <a:p>
            <a:r>
              <a:rPr lang="de-DE" sz="2000" b="0" dirty="0"/>
              <a:t>		(+), wie bei Beklagter zu 2.</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118678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5794">
                                            <p:txEl>
                                              <p:pRg st="0" end="0"/>
                                            </p:txEl>
                                          </p:spTgt>
                                        </p:tgtEl>
                                        <p:attrNameLst>
                                          <p:attrName>style.visibility</p:attrName>
                                        </p:attrNameLst>
                                      </p:cBhvr>
                                      <p:to>
                                        <p:strVal val="visible"/>
                                      </p:to>
                                    </p:set>
                                    <p:anim calcmode="lin" valueType="num">
                                      <p:cBhvr additive="base">
                                        <p:cTn id="7" dur="500" fill="hold"/>
                                        <p:tgtEl>
                                          <p:spTgt spid="545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5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5794">
                                            <p:txEl>
                                              <p:pRg st="1" end="1"/>
                                            </p:txEl>
                                          </p:spTgt>
                                        </p:tgtEl>
                                        <p:attrNameLst>
                                          <p:attrName>style.visibility</p:attrName>
                                        </p:attrNameLst>
                                      </p:cBhvr>
                                      <p:to>
                                        <p:strVal val="visible"/>
                                      </p:to>
                                    </p:set>
                                    <p:anim calcmode="lin" valueType="num">
                                      <p:cBhvr additive="base">
                                        <p:cTn id="13" dur="500" fill="hold"/>
                                        <p:tgtEl>
                                          <p:spTgt spid="545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57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5794">
                                            <p:txEl>
                                              <p:pRg st="2" end="2"/>
                                            </p:txEl>
                                          </p:spTgt>
                                        </p:tgtEl>
                                        <p:attrNameLst>
                                          <p:attrName>style.visibility</p:attrName>
                                        </p:attrNameLst>
                                      </p:cBhvr>
                                      <p:to>
                                        <p:strVal val="visible"/>
                                      </p:to>
                                    </p:set>
                                    <p:anim calcmode="lin" valueType="num">
                                      <p:cBhvr additive="base">
                                        <p:cTn id="19" dur="500" fill="hold"/>
                                        <p:tgtEl>
                                          <p:spTgt spid="5457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57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5794">
                                            <p:txEl>
                                              <p:pRg st="3" end="3"/>
                                            </p:txEl>
                                          </p:spTgt>
                                        </p:tgtEl>
                                        <p:attrNameLst>
                                          <p:attrName>style.visibility</p:attrName>
                                        </p:attrNameLst>
                                      </p:cBhvr>
                                      <p:to>
                                        <p:strVal val="visible"/>
                                      </p:to>
                                    </p:set>
                                    <p:anim calcmode="lin" valueType="num">
                                      <p:cBhvr additive="base">
                                        <p:cTn id="25" dur="500" fill="hold"/>
                                        <p:tgtEl>
                                          <p:spTgt spid="5457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57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5794">
                                            <p:txEl>
                                              <p:pRg st="4" end="4"/>
                                            </p:txEl>
                                          </p:spTgt>
                                        </p:tgtEl>
                                        <p:attrNameLst>
                                          <p:attrName>style.visibility</p:attrName>
                                        </p:attrNameLst>
                                      </p:cBhvr>
                                      <p:to>
                                        <p:strVal val="visible"/>
                                      </p:to>
                                    </p:set>
                                    <p:anim calcmode="lin" valueType="num">
                                      <p:cBhvr additive="base">
                                        <p:cTn id="31" dur="500" fill="hold"/>
                                        <p:tgtEl>
                                          <p:spTgt spid="54579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57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5794">
                                            <p:txEl>
                                              <p:pRg st="5" end="5"/>
                                            </p:txEl>
                                          </p:spTgt>
                                        </p:tgtEl>
                                        <p:attrNameLst>
                                          <p:attrName>style.visibility</p:attrName>
                                        </p:attrNameLst>
                                      </p:cBhvr>
                                      <p:to>
                                        <p:strVal val="visible"/>
                                      </p:to>
                                    </p:set>
                                    <p:anim calcmode="lin" valueType="num">
                                      <p:cBhvr additive="base">
                                        <p:cTn id="37" dur="500" fill="hold"/>
                                        <p:tgtEl>
                                          <p:spTgt spid="54579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57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5794">
                                            <p:txEl>
                                              <p:pRg st="6" end="6"/>
                                            </p:txEl>
                                          </p:spTgt>
                                        </p:tgtEl>
                                        <p:attrNameLst>
                                          <p:attrName>style.visibility</p:attrName>
                                        </p:attrNameLst>
                                      </p:cBhvr>
                                      <p:to>
                                        <p:strVal val="visible"/>
                                      </p:to>
                                    </p:set>
                                    <p:anim calcmode="lin" valueType="num">
                                      <p:cBhvr additive="base">
                                        <p:cTn id="43" dur="500" fill="hold"/>
                                        <p:tgtEl>
                                          <p:spTgt spid="54579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57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5794">
                                            <p:txEl>
                                              <p:pRg st="8" end="8"/>
                                            </p:txEl>
                                          </p:spTgt>
                                        </p:tgtEl>
                                        <p:attrNameLst>
                                          <p:attrName>style.visibility</p:attrName>
                                        </p:attrNameLst>
                                      </p:cBhvr>
                                      <p:to>
                                        <p:strVal val="visible"/>
                                      </p:to>
                                    </p:set>
                                    <p:anim calcmode="lin" valueType="num">
                                      <p:cBhvr additive="base">
                                        <p:cTn id="49" dur="500" fill="hold"/>
                                        <p:tgtEl>
                                          <p:spTgt spid="54579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579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45794">
                                            <p:txEl>
                                              <p:pRg st="9" end="9"/>
                                            </p:txEl>
                                          </p:spTgt>
                                        </p:tgtEl>
                                        <p:attrNameLst>
                                          <p:attrName>style.visibility</p:attrName>
                                        </p:attrNameLst>
                                      </p:cBhvr>
                                      <p:to>
                                        <p:strVal val="visible"/>
                                      </p:to>
                                    </p:set>
                                    <p:anim calcmode="lin" valueType="num">
                                      <p:cBhvr additive="base">
                                        <p:cTn id="55" dur="500" fill="hold"/>
                                        <p:tgtEl>
                                          <p:spTgt spid="545794">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57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45794">
                                            <p:txEl>
                                              <p:pRg st="10" end="10"/>
                                            </p:txEl>
                                          </p:spTgt>
                                        </p:tgtEl>
                                        <p:attrNameLst>
                                          <p:attrName>style.visibility</p:attrName>
                                        </p:attrNameLst>
                                      </p:cBhvr>
                                      <p:to>
                                        <p:strVal val="visible"/>
                                      </p:to>
                                    </p:set>
                                    <p:anim calcmode="lin" valueType="num">
                                      <p:cBhvr additive="base">
                                        <p:cTn id="61" dur="500" fill="hold"/>
                                        <p:tgtEl>
                                          <p:spTgt spid="545794">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579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45794">
                                            <p:txEl>
                                              <p:pRg st="11" end="11"/>
                                            </p:txEl>
                                          </p:spTgt>
                                        </p:tgtEl>
                                        <p:attrNameLst>
                                          <p:attrName>style.visibility</p:attrName>
                                        </p:attrNameLst>
                                      </p:cBhvr>
                                      <p:to>
                                        <p:strVal val="visible"/>
                                      </p:to>
                                    </p:set>
                                    <p:anim calcmode="lin" valueType="num">
                                      <p:cBhvr additive="base">
                                        <p:cTn id="67" dur="500" fill="hold"/>
                                        <p:tgtEl>
                                          <p:spTgt spid="545794">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57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45794">
                                            <p:txEl>
                                              <p:pRg st="12" end="12"/>
                                            </p:txEl>
                                          </p:spTgt>
                                        </p:tgtEl>
                                        <p:attrNameLst>
                                          <p:attrName>style.visibility</p:attrName>
                                        </p:attrNameLst>
                                      </p:cBhvr>
                                      <p:to>
                                        <p:strVal val="visible"/>
                                      </p:to>
                                    </p:set>
                                    <p:anim calcmode="lin" valueType="num">
                                      <p:cBhvr additive="base">
                                        <p:cTn id="73" dur="500" fill="hold"/>
                                        <p:tgtEl>
                                          <p:spTgt spid="545794">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579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179388" y="1251334"/>
            <a:ext cx="8712200" cy="338554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III.	Schlüssigkeit der Klage gegen den Beklagten zu 3 (s. § 331 Abs. 1		ZPO)</a:t>
            </a:r>
          </a:p>
          <a:p>
            <a:r>
              <a:rPr lang="de-DE" sz="2000" b="0" dirty="0"/>
              <a:t>		</a:t>
            </a:r>
            <a:r>
              <a:rPr lang="de-DE" sz="2000" u="sng" dirty="0" err="1"/>
              <a:t>hM</a:t>
            </a:r>
            <a:r>
              <a:rPr lang="de-DE" sz="2000" u="sng" dirty="0"/>
              <a:t>:</a:t>
            </a:r>
            <a:r>
              <a:rPr lang="de-DE" sz="2000" b="0" dirty="0"/>
              <a:t> (-), 	die von der Beklagten zu 1 erklärte Aufrechnung wirkt auch				zugunsten des Beklagten zu 3, da er akzessorisch für deren				Verbindlichkeiten haftet. § 331 ZPO soll keine materiell-					rechtlich unrichtigen Entscheidungen herbeiführen.</a:t>
            </a:r>
          </a:p>
          <a:p>
            <a:r>
              <a:rPr lang="de-DE" sz="2000" b="0" dirty="0"/>
              <a:t>	IV.	Ergebnis</a:t>
            </a:r>
          </a:p>
          <a:p>
            <a:r>
              <a:rPr lang="de-DE" sz="2000" b="0" dirty="0"/>
              <a:t>		Auch die Klage gegen den Beklagten zu 3 ist somit abzuweisen			(obwohl die </a:t>
            </a:r>
            <a:r>
              <a:rPr lang="de-DE" sz="2000" b="0" dirty="0" err="1"/>
              <a:t>Vorauss</a:t>
            </a:r>
            <a:r>
              <a:rPr lang="de-DE" sz="2000" b="0" dirty="0"/>
              <a:t> für den Erlass eines VU vorlägen, da der Bekl.		zu 3. Gesamtschuldner wäre, also kein Fall von § 62 Abs. 1 ZPO			vorläge).</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536870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5794">
                                            <p:txEl>
                                              <p:pRg st="0" end="0"/>
                                            </p:txEl>
                                          </p:spTgt>
                                        </p:tgtEl>
                                        <p:attrNameLst>
                                          <p:attrName>style.visibility</p:attrName>
                                        </p:attrNameLst>
                                      </p:cBhvr>
                                      <p:to>
                                        <p:strVal val="visible"/>
                                      </p:to>
                                    </p:set>
                                    <p:anim calcmode="lin" valueType="num">
                                      <p:cBhvr additive="base">
                                        <p:cTn id="7" dur="500" fill="hold"/>
                                        <p:tgtEl>
                                          <p:spTgt spid="545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5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5794">
                                            <p:txEl>
                                              <p:pRg st="1" end="1"/>
                                            </p:txEl>
                                          </p:spTgt>
                                        </p:tgtEl>
                                        <p:attrNameLst>
                                          <p:attrName>style.visibility</p:attrName>
                                        </p:attrNameLst>
                                      </p:cBhvr>
                                      <p:to>
                                        <p:strVal val="visible"/>
                                      </p:to>
                                    </p:set>
                                    <p:anim calcmode="lin" valueType="num">
                                      <p:cBhvr additive="base">
                                        <p:cTn id="13" dur="500" fill="hold"/>
                                        <p:tgtEl>
                                          <p:spTgt spid="545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57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5794">
                                            <p:txEl>
                                              <p:pRg st="2" end="2"/>
                                            </p:txEl>
                                          </p:spTgt>
                                        </p:tgtEl>
                                        <p:attrNameLst>
                                          <p:attrName>style.visibility</p:attrName>
                                        </p:attrNameLst>
                                      </p:cBhvr>
                                      <p:to>
                                        <p:strVal val="visible"/>
                                      </p:to>
                                    </p:set>
                                    <p:anim calcmode="lin" valueType="num">
                                      <p:cBhvr additive="base">
                                        <p:cTn id="19" dur="500" fill="hold"/>
                                        <p:tgtEl>
                                          <p:spTgt spid="5457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57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5794">
                                            <p:txEl>
                                              <p:pRg st="3" end="3"/>
                                            </p:txEl>
                                          </p:spTgt>
                                        </p:tgtEl>
                                        <p:attrNameLst>
                                          <p:attrName>style.visibility</p:attrName>
                                        </p:attrNameLst>
                                      </p:cBhvr>
                                      <p:to>
                                        <p:strVal val="visible"/>
                                      </p:to>
                                    </p:set>
                                    <p:anim calcmode="lin" valueType="num">
                                      <p:cBhvr additive="base">
                                        <p:cTn id="25" dur="500" fill="hold"/>
                                        <p:tgtEl>
                                          <p:spTgt spid="5457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579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Text Box 2"/>
          <p:cNvSpPr txBox="1">
            <a:spLocks noChangeArrowheads="1"/>
          </p:cNvSpPr>
          <p:nvPr/>
        </p:nvSpPr>
        <p:spPr bwMode="auto">
          <a:xfrm>
            <a:off x="179388" y="1196752"/>
            <a:ext cx="8712200" cy="430887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089025"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725613"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362200"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998788"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34559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9131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43703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8275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E.	</a:t>
            </a:r>
            <a:r>
              <a:rPr lang="de-DE" sz="2000" dirty="0" err="1"/>
              <a:t>Tenorierungsstation</a:t>
            </a:r>
            <a:endParaRPr lang="de-DE" sz="2000" dirty="0"/>
          </a:p>
          <a:p>
            <a:endParaRPr lang="de-DE" sz="2000" b="0" dirty="0"/>
          </a:p>
          <a:p>
            <a:r>
              <a:rPr lang="de-DE" sz="2000" b="0" dirty="0"/>
              <a:t>	1.	Die Klage wird abgewiesen.</a:t>
            </a:r>
          </a:p>
          <a:p>
            <a:endParaRPr lang="de-DE" sz="2000" b="0" dirty="0"/>
          </a:p>
          <a:p>
            <a:r>
              <a:rPr lang="de-DE" sz="2000" b="0" dirty="0"/>
              <a:t>	2.	Die Kosten des Rechtsstreits werden gegeneinander aufgehoben. Die		Beklagten haben die Gerichtskosten zu je 1/6 zu tragen. (§§ 92 Abs. 1		S.1, 1.Var., 100 Abs. 1 ZPO)</a:t>
            </a:r>
          </a:p>
          <a:p>
            <a:endParaRPr lang="de-DE" sz="2000" b="0" dirty="0"/>
          </a:p>
          <a:p>
            <a:r>
              <a:rPr lang="de-DE" sz="2000" b="0" dirty="0"/>
              <a:t>	3.	Das Urteil ist vorläufig vollstreckbar. Die Beklagten dürfen die jeweils		gegen sie gerichtete Vollstreckung durch Sicherheitsleistung in Höhe 		von 110 % des aufgrund des Urteils vollstreckbaren Betrages ab-			wenden, wenn nicht die Klägerin vor der Vollstreckung Sicherheit in 		Höhe von 110 % des jeweils zu vollstreckenden Betrages leistet. 			(§§ 708 Nr. 11, 711 S.1, S.2, 709 S.2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6920391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6818">
                                            <p:txEl>
                                              <p:pRg st="0" end="0"/>
                                            </p:txEl>
                                          </p:spTgt>
                                        </p:tgtEl>
                                        <p:attrNameLst>
                                          <p:attrName>style.visibility</p:attrName>
                                        </p:attrNameLst>
                                      </p:cBhvr>
                                      <p:to>
                                        <p:strVal val="visible"/>
                                      </p:to>
                                    </p:set>
                                    <p:anim calcmode="lin" valueType="num">
                                      <p:cBhvr additive="base">
                                        <p:cTn id="7" dur="500" fill="hold"/>
                                        <p:tgtEl>
                                          <p:spTgt spid="5468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68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6818">
                                            <p:txEl>
                                              <p:pRg st="2" end="2"/>
                                            </p:txEl>
                                          </p:spTgt>
                                        </p:tgtEl>
                                        <p:attrNameLst>
                                          <p:attrName>style.visibility</p:attrName>
                                        </p:attrNameLst>
                                      </p:cBhvr>
                                      <p:to>
                                        <p:strVal val="visible"/>
                                      </p:to>
                                    </p:set>
                                    <p:anim calcmode="lin" valueType="num">
                                      <p:cBhvr additive="base">
                                        <p:cTn id="13" dur="500" fill="hold"/>
                                        <p:tgtEl>
                                          <p:spTgt spid="54681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68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6818">
                                            <p:txEl>
                                              <p:pRg st="4" end="4"/>
                                            </p:txEl>
                                          </p:spTgt>
                                        </p:tgtEl>
                                        <p:attrNameLst>
                                          <p:attrName>style.visibility</p:attrName>
                                        </p:attrNameLst>
                                      </p:cBhvr>
                                      <p:to>
                                        <p:strVal val="visible"/>
                                      </p:to>
                                    </p:set>
                                    <p:anim calcmode="lin" valueType="num">
                                      <p:cBhvr additive="base">
                                        <p:cTn id="19" dur="500" fill="hold"/>
                                        <p:tgtEl>
                                          <p:spTgt spid="54681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68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6818">
                                            <p:txEl>
                                              <p:pRg st="6" end="6"/>
                                            </p:txEl>
                                          </p:spTgt>
                                        </p:tgtEl>
                                        <p:attrNameLst>
                                          <p:attrName>style.visibility</p:attrName>
                                        </p:attrNameLst>
                                      </p:cBhvr>
                                      <p:to>
                                        <p:strVal val="visible"/>
                                      </p:to>
                                    </p:set>
                                    <p:anim calcmode="lin" valueType="num">
                                      <p:cBhvr additive="base">
                                        <p:cTn id="25" dur="500" fill="hold"/>
                                        <p:tgtEl>
                                          <p:spTgt spid="54681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681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355568"/>
            <a:ext cx="8712200" cy="54938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cs typeface="Arial" charset="0"/>
              </a:rPr>
              <a:t>„Mehrheit von Streitgegenständen, Einheit des Verfahrens“</a:t>
            </a:r>
          </a:p>
          <a:p>
            <a:pPr algn="ctr"/>
            <a:endParaRPr lang="de-DE" sz="1500" dirty="0">
              <a:cs typeface="Arial" charset="0"/>
            </a:endParaRPr>
          </a:p>
          <a:p>
            <a:pPr algn="ctr"/>
            <a:r>
              <a:rPr lang="de-DE" b="0" dirty="0">
                <a:cs typeface="Arial" charset="0"/>
              </a:rPr>
              <a:t>§ 260 ZPO betrifft nur die Zulässigkeit des Verbunds          (wenn (-), </a:t>
            </a:r>
            <a:r>
              <a:rPr lang="de-DE" b="0" dirty="0" err="1">
                <a:cs typeface="Arial" charset="0"/>
              </a:rPr>
              <a:t>grds</a:t>
            </a:r>
            <a:r>
              <a:rPr lang="de-DE" b="0" dirty="0">
                <a:cs typeface="Arial" charset="0"/>
              </a:rPr>
              <a:t>. lediglich Trennung, § 145 ZPO)</a:t>
            </a:r>
          </a:p>
          <a:p>
            <a:endParaRPr lang="de-DE" sz="1500" b="0" dirty="0">
              <a:cs typeface="Arial" charset="0"/>
            </a:endParaRPr>
          </a:p>
          <a:p>
            <a:r>
              <a:rPr lang="de-DE" u="sng" dirty="0">
                <a:cs typeface="Arial" charset="0"/>
              </a:rPr>
              <a:t>A.	Objektive Klagehäufung liegt vor bei:</a:t>
            </a:r>
          </a:p>
          <a:p>
            <a:r>
              <a:rPr lang="de-DE" b="0" dirty="0">
                <a:cs typeface="Arial" charset="0"/>
              </a:rPr>
              <a:t>	</a:t>
            </a:r>
            <a:r>
              <a:rPr lang="de-DE" b="0" i="1" dirty="0">
                <a:cs typeface="Arial" charset="0"/>
              </a:rPr>
              <a:t>Antragsmehrheit</a:t>
            </a:r>
            <a:r>
              <a:rPr lang="de-DE" b="0" dirty="0">
                <a:cs typeface="Arial" charset="0"/>
              </a:rPr>
              <a:t> (mehrere Klageanträge) oder </a:t>
            </a:r>
            <a:r>
              <a:rPr lang="de-DE" b="0" i="1" dirty="0">
                <a:cs typeface="Arial" charset="0"/>
              </a:rPr>
              <a:t>Sachverhalts- 	</a:t>
            </a:r>
            <a:r>
              <a:rPr lang="de-DE" b="0" i="1" dirty="0" err="1">
                <a:cs typeface="Arial" charset="0"/>
              </a:rPr>
              <a:t>mehrheit</a:t>
            </a:r>
            <a:r>
              <a:rPr lang="de-DE" b="0" dirty="0">
                <a:cs typeface="Arial" charset="0"/>
              </a:rPr>
              <a:t> (ein Antrag, gestützt auf mehrere </a:t>
            </a:r>
            <a:r>
              <a:rPr lang="de-DE" b="0" dirty="0" err="1">
                <a:cs typeface="Arial" charset="0"/>
              </a:rPr>
              <a:t>Lebenssachver</a:t>
            </a:r>
            <a:r>
              <a:rPr lang="de-DE" b="0" dirty="0">
                <a:cs typeface="Arial" charset="0"/>
              </a:rPr>
              <a:t>-	halte) = zweigliedriger Streitgegenstand</a:t>
            </a:r>
          </a:p>
          <a:p>
            <a:endParaRPr lang="de-DE" sz="1500" b="0" dirty="0">
              <a:cs typeface="Arial" charset="0"/>
            </a:endParaRPr>
          </a:p>
          <a:p>
            <a:r>
              <a:rPr lang="de-DE" u="sng" dirty="0">
                <a:cs typeface="Arial" charset="0"/>
              </a:rPr>
              <a:t>B.	3 Formen sind zu unterscheiden:</a:t>
            </a:r>
          </a:p>
          <a:p>
            <a:r>
              <a:rPr lang="de-DE" b="0" dirty="0">
                <a:cs typeface="Arial" charset="0"/>
              </a:rPr>
              <a:t>	●	kumulative Klagehäufung = Mehrere Anträge				nebeneinander</a:t>
            </a:r>
          </a:p>
          <a:p>
            <a:r>
              <a:rPr lang="de-DE" b="0" dirty="0">
                <a:latin typeface="Verdana" pitchFamily="34" charset="0"/>
              </a:rPr>
              <a:t>	●	</a:t>
            </a:r>
            <a:r>
              <a:rPr lang="de-DE" b="0" dirty="0">
                <a:cs typeface="Arial" charset="0"/>
              </a:rPr>
              <a:t>eventuelle Klagehäufung = Haupt- und Hilfsantrag</a:t>
            </a:r>
          </a:p>
          <a:p>
            <a:r>
              <a:rPr lang="de-DE" b="0" dirty="0">
                <a:latin typeface="Verdana" pitchFamily="34" charset="0"/>
              </a:rPr>
              <a:t>	●	</a:t>
            </a:r>
            <a:r>
              <a:rPr lang="de-DE" b="0" dirty="0">
                <a:cs typeface="Arial" charset="0"/>
              </a:rPr>
              <a:t>alternative Klagehäufung = Entweder/oder (</a:t>
            </a:r>
            <a:r>
              <a:rPr lang="de-DE" b="0" dirty="0" err="1">
                <a:cs typeface="Arial" charset="0"/>
              </a:rPr>
              <a:t>grds</a:t>
            </a:r>
            <a:r>
              <a:rPr lang="de-DE" b="0" dirty="0">
                <a:cs typeface="Arial" charset="0"/>
              </a:rPr>
              <a:t>.			unzulässig, Ausnahme Wahlschuld </a:t>
            </a:r>
            <a:r>
              <a:rPr lang="de-DE" b="0" dirty="0" err="1">
                <a:cs typeface="Arial" charset="0"/>
              </a:rPr>
              <a:t>iSd</a:t>
            </a:r>
            <a:r>
              <a:rPr lang="de-DE" b="0" dirty="0">
                <a:cs typeface="Arial" charset="0"/>
              </a:rPr>
              <a:t> §§ 262 ff. BGB)</a:t>
            </a:r>
            <a:endParaRPr lang="de-DE" sz="600" b="0" dirty="0">
              <a:cs typeface="Arial" charset="0"/>
            </a:endParaRP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2979719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2" end="2"/>
                                            </p:txEl>
                                          </p:spTgt>
                                        </p:tgtEl>
                                        <p:attrNameLst>
                                          <p:attrName>style.visibility</p:attrName>
                                        </p:attrNameLst>
                                      </p:cBhvr>
                                      <p:to>
                                        <p:strVal val="visible"/>
                                      </p:to>
                                    </p:set>
                                    <p:anim calcmode="lin" valueType="num">
                                      <p:cBhvr additive="base">
                                        <p:cTn id="13"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4" end="4"/>
                                            </p:txEl>
                                          </p:spTgt>
                                        </p:tgtEl>
                                        <p:attrNameLst>
                                          <p:attrName>style.visibility</p:attrName>
                                        </p:attrNameLst>
                                      </p:cBhvr>
                                      <p:to>
                                        <p:strVal val="visible"/>
                                      </p:to>
                                    </p:set>
                                    <p:anim calcmode="lin" valueType="num">
                                      <p:cBhvr additive="base">
                                        <p:cTn id="19"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5" end="5"/>
                                            </p:txEl>
                                          </p:spTgt>
                                        </p:tgtEl>
                                        <p:attrNameLst>
                                          <p:attrName>style.visibility</p:attrName>
                                        </p:attrNameLst>
                                      </p:cBhvr>
                                      <p:to>
                                        <p:strVal val="visible"/>
                                      </p:to>
                                    </p:set>
                                    <p:anim calcmode="lin" valueType="num">
                                      <p:cBhvr additive="base">
                                        <p:cTn id="25"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7" end="7"/>
                                            </p:txEl>
                                          </p:spTgt>
                                        </p:tgtEl>
                                        <p:attrNameLst>
                                          <p:attrName>style.visibility</p:attrName>
                                        </p:attrNameLst>
                                      </p:cBhvr>
                                      <p:to>
                                        <p:strVal val="visible"/>
                                      </p:to>
                                    </p:set>
                                    <p:anim calcmode="lin" valueType="num">
                                      <p:cBhvr additive="base">
                                        <p:cTn id="31"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8" end="8"/>
                                            </p:txEl>
                                          </p:spTgt>
                                        </p:tgtEl>
                                        <p:attrNameLst>
                                          <p:attrName>style.visibility</p:attrName>
                                        </p:attrNameLst>
                                      </p:cBhvr>
                                      <p:to>
                                        <p:strVal val="visible"/>
                                      </p:to>
                                    </p:set>
                                    <p:anim calcmode="lin" valueType="num">
                                      <p:cBhvr additive="base">
                                        <p:cTn id="37"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9" end="9"/>
                                            </p:txEl>
                                          </p:spTgt>
                                        </p:tgtEl>
                                        <p:attrNameLst>
                                          <p:attrName>style.visibility</p:attrName>
                                        </p:attrNameLst>
                                      </p:cBhvr>
                                      <p:to>
                                        <p:strVal val="visible"/>
                                      </p:to>
                                    </p:set>
                                    <p:anim calcmode="lin" valueType="num">
                                      <p:cBhvr additive="base">
                                        <p:cTn id="43"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10" end="10"/>
                                            </p:txEl>
                                          </p:spTgt>
                                        </p:tgtEl>
                                        <p:attrNameLst>
                                          <p:attrName>style.visibility</p:attrName>
                                        </p:attrNameLst>
                                      </p:cBhvr>
                                      <p:to>
                                        <p:strVal val="visible"/>
                                      </p:to>
                                    </p:set>
                                    <p:anim calcmode="lin" valueType="num">
                                      <p:cBhvr additive="base">
                                        <p:cTn id="49" dur="500" fill="hold"/>
                                        <p:tgtEl>
                                          <p:spTgt spid="54784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7"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cs typeface="Arial" charset="0"/>
              </a:rPr>
              <a:t>C. Die kumulative Klagehäufung:</a:t>
            </a:r>
          </a:p>
          <a:p>
            <a:endParaRPr lang="de-DE" b="0" dirty="0">
              <a:latin typeface="Verdana" pitchFamily="34" charset="0"/>
            </a:endParaRPr>
          </a:p>
          <a:p>
            <a:r>
              <a:rPr lang="de-DE" b="0" dirty="0"/>
              <a:t>● 	Mehrere Streitgegenstände werden bedingungslos			nebeneinander gestellt.</a:t>
            </a:r>
          </a:p>
          <a:p>
            <a:endParaRPr lang="de-DE" b="0" dirty="0"/>
          </a:p>
          <a:p>
            <a:r>
              <a:rPr lang="de-DE" b="0" dirty="0"/>
              <a:t>● 	Besonderheiten der Bearbeitung (am Beispiel der Urteils-	</a:t>
            </a:r>
            <a:r>
              <a:rPr lang="de-DE" b="0" dirty="0" err="1"/>
              <a:t>klausur</a:t>
            </a:r>
            <a:r>
              <a:rPr lang="de-DE" b="0" dirty="0"/>
              <a:t>):</a:t>
            </a:r>
          </a:p>
          <a:p>
            <a:endParaRPr lang="de-DE" sz="1200" b="0" dirty="0"/>
          </a:p>
          <a:p>
            <a:r>
              <a:rPr lang="de-DE" b="0" dirty="0"/>
              <a:t>	I.	Tatbestand</a:t>
            </a:r>
          </a:p>
          <a:p>
            <a:r>
              <a:rPr lang="de-DE" b="0" dirty="0"/>
              <a:t>		1.	Hängen die prozessualen Ansprüche zusammen, so			wird der unstreitige Vortrag zu allen zusammengefasst,			sodann werden streitiger Vortrag und Anträge wie				üblich berichtet.</a:t>
            </a:r>
          </a:p>
          <a:p>
            <a:endParaRPr lang="de-DE" sz="1200" b="0" dirty="0"/>
          </a:p>
          <a:p>
            <a:r>
              <a:rPr lang="de-DE" b="0" dirty="0"/>
              <a:t>		2.	Hängen die prozessualen Ansprüche hingegen nicht			zusammen, so ergibt sich folgender Aufbau:</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215927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2547">
                                            <p:txEl>
                                              <p:pRg st="0" end="0"/>
                                            </p:txEl>
                                          </p:spTgt>
                                        </p:tgtEl>
                                        <p:attrNameLst>
                                          <p:attrName>style.visibility</p:attrName>
                                        </p:attrNameLst>
                                      </p:cBhvr>
                                      <p:to>
                                        <p:strVal val="visible"/>
                                      </p:to>
                                    </p:set>
                                    <p:anim calcmode="lin" valueType="num">
                                      <p:cBhvr additive="base">
                                        <p:cTn id="7" dur="500" fill="hold"/>
                                        <p:tgtEl>
                                          <p:spTgt spid="4925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25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2547">
                                            <p:txEl>
                                              <p:pRg st="2" end="2"/>
                                            </p:txEl>
                                          </p:spTgt>
                                        </p:tgtEl>
                                        <p:attrNameLst>
                                          <p:attrName>style.visibility</p:attrName>
                                        </p:attrNameLst>
                                      </p:cBhvr>
                                      <p:to>
                                        <p:strVal val="visible"/>
                                      </p:to>
                                    </p:set>
                                    <p:anim calcmode="lin" valueType="num">
                                      <p:cBhvr additive="base">
                                        <p:cTn id="13" dur="500" fill="hold"/>
                                        <p:tgtEl>
                                          <p:spTgt spid="4925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25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2547">
                                            <p:txEl>
                                              <p:pRg st="4" end="4"/>
                                            </p:txEl>
                                          </p:spTgt>
                                        </p:tgtEl>
                                        <p:attrNameLst>
                                          <p:attrName>style.visibility</p:attrName>
                                        </p:attrNameLst>
                                      </p:cBhvr>
                                      <p:to>
                                        <p:strVal val="visible"/>
                                      </p:to>
                                    </p:set>
                                    <p:anim calcmode="lin" valueType="num">
                                      <p:cBhvr additive="base">
                                        <p:cTn id="19" dur="500" fill="hold"/>
                                        <p:tgtEl>
                                          <p:spTgt spid="49254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25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2547">
                                            <p:txEl>
                                              <p:pRg st="6" end="6"/>
                                            </p:txEl>
                                          </p:spTgt>
                                        </p:tgtEl>
                                        <p:attrNameLst>
                                          <p:attrName>style.visibility</p:attrName>
                                        </p:attrNameLst>
                                      </p:cBhvr>
                                      <p:to>
                                        <p:strVal val="visible"/>
                                      </p:to>
                                    </p:set>
                                    <p:anim calcmode="lin" valueType="num">
                                      <p:cBhvr additive="base">
                                        <p:cTn id="25" dur="500" fill="hold"/>
                                        <p:tgtEl>
                                          <p:spTgt spid="49254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25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2547">
                                            <p:txEl>
                                              <p:pRg st="7" end="7"/>
                                            </p:txEl>
                                          </p:spTgt>
                                        </p:tgtEl>
                                        <p:attrNameLst>
                                          <p:attrName>style.visibility</p:attrName>
                                        </p:attrNameLst>
                                      </p:cBhvr>
                                      <p:to>
                                        <p:strVal val="visible"/>
                                      </p:to>
                                    </p:set>
                                    <p:anim calcmode="lin" valueType="num">
                                      <p:cBhvr additive="base">
                                        <p:cTn id="31" dur="500" fill="hold"/>
                                        <p:tgtEl>
                                          <p:spTgt spid="49254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254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2547">
                                            <p:txEl>
                                              <p:pRg st="9" end="9"/>
                                            </p:txEl>
                                          </p:spTgt>
                                        </p:tgtEl>
                                        <p:attrNameLst>
                                          <p:attrName>style.visibility</p:attrName>
                                        </p:attrNameLst>
                                      </p:cBhvr>
                                      <p:to>
                                        <p:strVal val="visible"/>
                                      </p:to>
                                    </p:set>
                                    <p:anim calcmode="lin" valueType="num">
                                      <p:cBhvr additive="base">
                                        <p:cTn id="37" dur="500" fill="hold"/>
                                        <p:tgtEl>
                                          <p:spTgt spid="49254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254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1" name="Text Box 3"/>
          <p:cNvSpPr txBox="1">
            <a:spLocks noChangeArrowheads="1"/>
          </p:cNvSpPr>
          <p:nvPr/>
        </p:nvSpPr>
        <p:spPr bwMode="auto">
          <a:xfrm>
            <a:off x="179388" y="1227138"/>
            <a:ext cx="8712200" cy="547687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a:t>			-	Einleitungssatz</a:t>
            </a:r>
          </a:p>
          <a:p>
            <a:r>
              <a:rPr lang="de-DE" b="0"/>
              <a:t>			-	Prozessualer Anspruch Nr. 1 (Unstreitiges und					streitiger Klägervortrag)</a:t>
            </a:r>
          </a:p>
          <a:p>
            <a:r>
              <a:rPr lang="de-DE" b="0"/>
              <a:t>			-	Prozessualer Anspruch Nr. 2 (wie oben)</a:t>
            </a:r>
          </a:p>
          <a:p>
            <a:r>
              <a:rPr lang="de-DE" b="0"/>
              <a:t>			-	ggf. Prozessgeschichte</a:t>
            </a:r>
          </a:p>
          <a:p>
            <a:r>
              <a:rPr lang="de-DE" b="0"/>
              <a:t>			-	Anträge des Klägers und des Beklagten</a:t>
            </a:r>
          </a:p>
          <a:p>
            <a:r>
              <a:rPr lang="de-DE" b="0"/>
              <a:t>			-	Verteidigungsvorbringen des Beklagten getrennt				nach den prozessualen Ansprüchen</a:t>
            </a:r>
          </a:p>
          <a:p>
            <a:r>
              <a:rPr lang="de-DE" b="0"/>
              <a:t>			-	ggf. Erwiderungsvortrag des Klägers</a:t>
            </a:r>
          </a:p>
          <a:p>
            <a:r>
              <a:rPr lang="de-DE" b="0"/>
              <a:t>			-	(weitere) Prozessgeschichte</a:t>
            </a:r>
          </a:p>
          <a:p>
            <a:endParaRPr lang="de-DE" b="0"/>
          </a:p>
          <a:p>
            <a:r>
              <a:rPr lang="de-DE" b="0"/>
              <a:t>	II.	Entscheidungsgründe:</a:t>
            </a:r>
          </a:p>
          <a:p>
            <a:r>
              <a:rPr lang="de-DE" b="0"/>
              <a:t>		1.	Zunächst ggf. Auslegung, ob mehrere Streitgegen-				stände vorliegen und in welchem Verhältnis diese				stehen („Antragsstation“).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4560280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3571">
                                            <p:txEl>
                                              <p:pRg st="0" end="0"/>
                                            </p:txEl>
                                          </p:spTgt>
                                        </p:tgtEl>
                                        <p:attrNameLst>
                                          <p:attrName>style.visibility</p:attrName>
                                        </p:attrNameLst>
                                      </p:cBhvr>
                                      <p:to>
                                        <p:strVal val="visible"/>
                                      </p:to>
                                    </p:set>
                                    <p:anim calcmode="lin" valueType="num">
                                      <p:cBhvr additive="base">
                                        <p:cTn id="7" dur="500" fill="hold"/>
                                        <p:tgtEl>
                                          <p:spTgt spid="493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35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3571">
                                            <p:txEl>
                                              <p:pRg st="1" end="1"/>
                                            </p:txEl>
                                          </p:spTgt>
                                        </p:tgtEl>
                                        <p:attrNameLst>
                                          <p:attrName>style.visibility</p:attrName>
                                        </p:attrNameLst>
                                      </p:cBhvr>
                                      <p:to>
                                        <p:strVal val="visible"/>
                                      </p:to>
                                    </p:set>
                                    <p:anim calcmode="lin" valueType="num">
                                      <p:cBhvr additive="base">
                                        <p:cTn id="13" dur="500" fill="hold"/>
                                        <p:tgtEl>
                                          <p:spTgt spid="4935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35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3571">
                                            <p:txEl>
                                              <p:pRg st="2" end="2"/>
                                            </p:txEl>
                                          </p:spTgt>
                                        </p:tgtEl>
                                        <p:attrNameLst>
                                          <p:attrName>style.visibility</p:attrName>
                                        </p:attrNameLst>
                                      </p:cBhvr>
                                      <p:to>
                                        <p:strVal val="visible"/>
                                      </p:to>
                                    </p:set>
                                    <p:anim calcmode="lin" valueType="num">
                                      <p:cBhvr additive="base">
                                        <p:cTn id="19" dur="500" fill="hold"/>
                                        <p:tgtEl>
                                          <p:spTgt spid="4935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35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3571">
                                            <p:txEl>
                                              <p:pRg st="3" end="3"/>
                                            </p:txEl>
                                          </p:spTgt>
                                        </p:tgtEl>
                                        <p:attrNameLst>
                                          <p:attrName>style.visibility</p:attrName>
                                        </p:attrNameLst>
                                      </p:cBhvr>
                                      <p:to>
                                        <p:strVal val="visible"/>
                                      </p:to>
                                    </p:set>
                                    <p:anim calcmode="lin" valueType="num">
                                      <p:cBhvr additive="base">
                                        <p:cTn id="25" dur="500" fill="hold"/>
                                        <p:tgtEl>
                                          <p:spTgt spid="4935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35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3571">
                                            <p:txEl>
                                              <p:pRg st="4" end="4"/>
                                            </p:txEl>
                                          </p:spTgt>
                                        </p:tgtEl>
                                        <p:attrNameLst>
                                          <p:attrName>style.visibility</p:attrName>
                                        </p:attrNameLst>
                                      </p:cBhvr>
                                      <p:to>
                                        <p:strVal val="visible"/>
                                      </p:to>
                                    </p:set>
                                    <p:anim calcmode="lin" valueType="num">
                                      <p:cBhvr additive="base">
                                        <p:cTn id="31" dur="500" fill="hold"/>
                                        <p:tgtEl>
                                          <p:spTgt spid="49357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35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3571">
                                            <p:txEl>
                                              <p:pRg st="5" end="5"/>
                                            </p:txEl>
                                          </p:spTgt>
                                        </p:tgtEl>
                                        <p:attrNameLst>
                                          <p:attrName>style.visibility</p:attrName>
                                        </p:attrNameLst>
                                      </p:cBhvr>
                                      <p:to>
                                        <p:strVal val="visible"/>
                                      </p:to>
                                    </p:set>
                                    <p:anim calcmode="lin" valueType="num">
                                      <p:cBhvr additive="base">
                                        <p:cTn id="37" dur="500" fill="hold"/>
                                        <p:tgtEl>
                                          <p:spTgt spid="49357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35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3571">
                                            <p:txEl>
                                              <p:pRg st="6" end="6"/>
                                            </p:txEl>
                                          </p:spTgt>
                                        </p:tgtEl>
                                        <p:attrNameLst>
                                          <p:attrName>style.visibility</p:attrName>
                                        </p:attrNameLst>
                                      </p:cBhvr>
                                      <p:to>
                                        <p:strVal val="visible"/>
                                      </p:to>
                                    </p:set>
                                    <p:anim calcmode="lin" valueType="num">
                                      <p:cBhvr additive="base">
                                        <p:cTn id="43" dur="500" fill="hold"/>
                                        <p:tgtEl>
                                          <p:spTgt spid="49357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35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3571">
                                            <p:txEl>
                                              <p:pRg st="7" end="7"/>
                                            </p:txEl>
                                          </p:spTgt>
                                        </p:tgtEl>
                                        <p:attrNameLst>
                                          <p:attrName>style.visibility</p:attrName>
                                        </p:attrNameLst>
                                      </p:cBhvr>
                                      <p:to>
                                        <p:strVal val="visible"/>
                                      </p:to>
                                    </p:set>
                                    <p:anim calcmode="lin" valueType="num">
                                      <p:cBhvr additive="base">
                                        <p:cTn id="49" dur="500" fill="hold"/>
                                        <p:tgtEl>
                                          <p:spTgt spid="49357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357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93571">
                                            <p:txEl>
                                              <p:pRg st="9" end="9"/>
                                            </p:txEl>
                                          </p:spTgt>
                                        </p:tgtEl>
                                        <p:attrNameLst>
                                          <p:attrName>style.visibility</p:attrName>
                                        </p:attrNameLst>
                                      </p:cBhvr>
                                      <p:to>
                                        <p:strVal val="visible"/>
                                      </p:to>
                                    </p:set>
                                    <p:anim calcmode="lin" valueType="num">
                                      <p:cBhvr additive="base">
                                        <p:cTn id="55" dur="500" fill="hold"/>
                                        <p:tgtEl>
                                          <p:spTgt spid="493571">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357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493571">
                                            <p:txEl>
                                              <p:pRg st="10" end="10"/>
                                            </p:txEl>
                                          </p:spTgt>
                                        </p:tgtEl>
                                        <p:attrNameLst>
                                          <p:attrName>style.visibility</p:attrName>
                                        </p:attrNameLst>
                                      </p:cBhvr>
                                      <p:to>
                                        <p:strVal val="visible"/>
                                      </p:to>
                                    </p:set>
                                    <p:anim calcmode="lin" valueType="num">
                                      <p:cBhvr additive="base">
                                        <p:cTn id="61" dur="500" fill="hold"/>
                                        <p:tgtEl>
                                          <p:spTgt spid="493571">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9357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5" name="Text Box 3"/>
          <p:cNvSpPr txBox="1">
            <a:spLocks noChangeArrowheads="1"/>
          </p:cNvSpPr>
          <p:nvPr/>
        </p:nvSpPr>
        <p:spPr bwMode="auto">
          <a:xfrm>
            <a:off x="179388" y="1349139"/>
            <a:ext cx="8712200" cy="541686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2.	Zulässigkeit der Klage (sofern erforderlich: gesonderte			Prüfung für die mehreren Streitgegenstände)</a:t>
            </a:r>
          </a:p>
          <a:p>
            <a:r>
              <a:rPr lang="de-DE" b="0" dirty="0"/>
              <a:t>		3.	Voraussetzungen des § 260 ZPO für eine </a:t>
            </a:r>
            <a:r>
              <a:rPr lang="de-DE" b="0" dirty="0" err="1"/>
              <a:t>Klagehäu</a:t>
            </a:r>
            <a:r>
              <a:rPr lang="de-DE" b="0" dirty="0"/>
              <a:t>-			</a:t>
            </a:r>
            <a:r>
              <a:rPr lang="de-DE" b="0" dirty="0" err="1"/>
              <a:t>fung</a:t>
            </a:r>
            <a:r>
              <a:rPr lang="de-DE" b="0" dirty="0"/>
              <a:t>; </a:t>
            </a:r>
            <a:r>
              <a:rPr lang="de-DE" b="0" dirty="0" err="1"/>
              <a:t>grds</a:t>
            </a:r>
            <a:r>
              <a:rPr lang="de-DE" b="0" dirty="0"/>
              <a:t>. erst nach der Zulässigkeitsprüfung, im Falle			des Nichtvorliegens ist lediglich zu trennen, § 145 ZPO</a:t>
            </a:r>
          </a:p>
          <a:p>
            <a:r>
              <a:rPr lang="de-DE" b="0" dirty="0"/>
              <a:t>		4.	Begründetheit:</a:t>
            </a:r>
          </a:p>
          <a:p>
            <a:r>
              <a:rPr lang="de-DE" b="0" dirty="0"/>
              <a:t>			a)	prozessualer Anspruch zu 1.</a:t>
            </a:r>
          </a:p>
          <a:p>
            <a:r>
              <a:rPr lang="de-DE" b="0" dirty="0"/>
              <a:t>			b)	prozessualer Anspruch zu 2.</a:t>
            </a:r>
          </a:p>
          <a:p>
            <a:r>
              <a:rPr lang="de-DE" b="0" dirty="0"/>
              <a:t>		5.	Streitwerte:</a:t>
            </a:r>
          </a:p>
          <a:p>
            <a:r>
              <a:rPr lang="de-DE" b="0" dirty="0"/>
              <a:t>			Addition gemäß § 39 GKG (wie § 5 ZPO).</a:t>
            </a:r>
          </a:p>
          <a:p>
            <a:endParaRPr lang="de-DE" b="0" dirty="0"/>
          </a:p>
          <a:p>
            <a:r>
              <a:rPr lang="de-DE" u="sng" dirty="0"/>
              <a:t>D.	Die eventuelle Klagehäufung:</a:t>
            </a:r>
          </a:p>
          <a:p>
            <a:endParaRPr lang="de-DE" sz="1600" b="0" dirty="0"/>
          </a:p>
          <a:p>
            <a:r>
              <a:rPr lang="de-DE" b="0" dirty="0">
                <a:cs typeface="Arial" charset="0"/>
              </a:rPr>
              <a:t>●	</a:t>
            </a:r>
            <a:r>
              <a:rPr lang="de-DE" b="0" dirty="0"/>
              <a:t>Liegt vor, wenn der Kläger einen unbedingten (Haupt-)Antrag	sowie einen oder mehrere Hilfsanträge stellt.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14005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4595">
                                            <p:txEl>
                                              <p:pRg st="0" end="0"/>
                                            </p:txEl>
                                          </p:spTgt>
                                        </p:tgtEl>
                                        <p:attrNameLst>
                                          <p:attrName>style.visibility</p:attrName>
                                        </p:attrNameLst>
                                      </p:cBhvr>
                                      <p:to>
                                        <p:strVal val="visible"/>
                                      </p:to>
                                    </p:set>
                                    <p:anim calcmode="lin" valueType="num">
                                      <p:cBhvr additive="base">
                                        <p:cTn id="7" dur="500" fill="hold"/>
                                        <p:tgtEl>
                                          <p:spTgt spid="4945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45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4595">
                                            <p:txEl>
                                              <p:pRg st="1" end="1"/>
                                            </p:txEl>
                                          </p:spTgt>
                                        </p:tgtEl>
                                        <p:attrNameLst>
                                          <p:attrName>style.visibility</p:attrName>
                                        </p:attrNameLst>
                                      </p:cBhvr>
                                      <p:to>
                                        <p:strVal val="visible"/>
                                      </p:to>
                                    </p:set>
                                    <p:anim calcmode="lin" valueType="num">
                                      <p:cBhvr additive="base">
                                        <p:cTn id="13" dur="500" fill="hold"/>
                                        <p:tgtEl>
                                          <p:spTgt spid="4945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45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4595">
                                            <p:txEl>
                                              <p:pRg st="2" end="2"/>
                                            </p:txEl>
                                          </p:spTgt>
                                        </p:tgtEl>
                                        <p:attrNameLst>
                                          <p:attrName>style.visibility</p:attrName>
                                        </p:attrNameLst>
                                      </p:cBhvr>
                                      <p:to>
                                        <p:strVal val="visible"/>
                                      </p:to>
                                    </p:set>
                                    <p:anim calcmode="lin" valueType="num">
                                      <p:cBhvr additive="base">
                                        <p:cTn id="19" dur="500" fill="hold"/>
                                        <p:tgtEl>
                                          <p:spTgt spid="4945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45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4595">
                                            <p:txEl>
                                              <p:pRg st="3" end="3"/>
                                            </p:txEl>
                                          </p:spTgt>
                                        </p:tgtEl>
                                        <p:attrNameLst>
                                          <p:attrName>style.visibility</p:attrName>
                                        </p:attrNameLst>
                                      </p:cBhvr>
                                      <p:to>
                                        <p:strVal val="visible"/>
                                      </p:to>
                                    </p:set>
                                    <p:anim calcmode="lin" valueType="num">
                                      <p:cBhvr additive="base">
                                        <p:cTn id="25" dur="500" fill="hold"/>
                                        <p:tgtEl>
                                          <p:spTgt spid="49459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45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4595">
                                            <p:txEl>
                                              <p:pRg st="4" end="4"/>
                                            </p:txEl>
                                          </p:spTgt>
                                        </p:tgtEl>
                                        <p:attrNameLst>
                                          <p:attrName>style.visibility</p:attrName>
                                        </p:attrNameLst>
                                      </p:cBhvr>
                                      <p:to>
                                        <p:strVal val="visible"/>
                                      </p:to>
                                    </p:set>
                                    <p:anim calcmode="lin" valueType="num">
                                      <p:cBhvr additive="base">
                                        <p:cTn id="31" dur="500" fill="hold"/>
                                        <p:tgtEl>
                                          <p:spTgt spid="49459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45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4595">
                                            <p:txEl>
                                              <p:pRg st="5" end="5"/>
                                            </p:txEl>
                                          </p:spTgt>
                                        </p:tgtEl>
                                        <p:attrNameLst>
                                          <p:attrName>style.visibility</p:attrName>
                                        </p:attrNameLst>
                                      </p:cBhvr>
                                      <p:to>
                                        <p:strVal val="visible"/>
                                      </p:to>
                                    </p:set>
                                    <p:anim calcmode="lin" valueType="num">
                                      <p:cBhvr additive="base">
                                        <p:cTn id="37" dur="500" fill="hold"/>
                                        <p:tgtEl>
                                          <p:spTgt spid="49459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45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4595">
                                            <p:txEl>
                                              <p:pRg st="6" end="6"/>
                                            </p:txEl>
                                          </p:spTgt>
                                        </p:tgtEl>
                                        <p:attrNameLst>
                                          <p:attrName>style.visibility</p:attrName>
                                        </p:attrNameLst>
                                      </p:cBhvr>
                                      <p:to>
                                        <p:strVal val="visible"/>
                                      </p:to>
                                    </p:set>
                                    <p:anim calcmode="lin" valueType="num">
                                      <p:cBhvr additive="base">
                                        <p:cTn id="43" dur="500" fill="hold"/>
                                        <p:tgtEl>
                                          <p:spTgt spid="49459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45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4595">
                                            <p:txEl>
                                              <p:pRg st="8" end="8"/>
                                            </p:txEl>
                                          </p:spTgt>
                                        </p:tgtEl>
                                        <p:attrNameLst>
                                          <p:attrName>style.visibility</p:attrName>
                                        </p:attrNameLst>
                                      </p:cBhvr>
                                      <p:to>
                                        <p:strVal val="visible"/>
                                      </p:to>
                                    </p:set>
                                    <p:anim calcmode="lin" valueType="num">
                                      <p:cBhvr additive="base">
                                        <p:cTn id="49" dur="500" fill="hold"/>
                                        <p:tgtEl>
                                          <p:spTgt spid="49459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459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94595">
                                            <p:txEl>
                                              <p:pRg st="10" end="10"/>
                                            </p:txEl>
                                          </p:spTgt>
                                        </p:tgtEl>
                                        <p:attrNameLst>
                                          <p:attrName>style.visibility</p:attrName>
                                        </p:attrNameLst>
                                      </p:cBhvr>
                                      <p:to>
                                        <p:strVal val="visible"/>
                                      </p:to>
                                    </p:set>
                                    <p:anim calcmode="lin" valueType="num">
                                      <p:cBhvr additive="base">
                                        <p:cTn id="55" dur="500" fill="hold"/>
                                        <p:tgtEl>
                                          <p:spTgt spid="49459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459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9" name="Text Box 3"/>
          <p:cNvSpPr txBox="1">
            <a:spLocks noChangeArrowheads="1"/>
          </p:cNvSpPr>
          <p:nvPr/>
        </p:nvSpPr>
        <p:spPr bwMode="auto">
          <a:xfrm>
            <a:off x="179388" y="1300497"/>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a:t>
            </a:r>
            <a:r>
              <a:rPr lang="de-DE" b="0" dirty="0"/>
              <a:t>Formen:</a:t>
            </a:r>
          </a:p>
          <a:p>
            <a:r>
              <a:rPr lang="de-DE" b="0" dirty="0"/>
              <a:t>	-	„eigentlich“ = Der Hilfsantrag wird gestellt für den Fall der		Erfolglosigkeit des Hauptantrages (Regelfall).</a:t>
            </a:r>
          </a:p>
          <a:p>
            <a:r>
              <a:rPr lang="de-DE" b="0" dirty="0"/>
              <a:t>	-	„uneigentlich“ = Der Hilfsantrag wird gestellt für den Fall		des Erfolges des Hauptantrages (selten).</a:t>
            </a:r>
          </a:p>
          <a:p>
            <a:endParaRPr lang="de-DE" b="0" dirty="0"/>
          </a:p>
          <a:p>
            <a:r>
              <a:rPr lang="de-DE" b="0" dirty="0"/>
              <a:t>●	Wirkungen der Bedingung:</a:t>
            </a:r>
          </a:p>
          <a:p>
            <a:r>
              <a:rPr lang="de-DE" b="0" dirty="0"/>
              <a:t>	-	sofortige, aber auflösend bedingte Rechtshängigkeit</a:t>
            </a:r>
          </a:p>
          <a:p>
            <a:r>
              <a:rPr lang="de-DE" b="0" dirty="0"/>
              <a:t>	-	aufschiebend bedingte Entscheidungsbefugnis</a:t>
            </a:r>
          </a:p>
          <a:p>
            <a:endParaRPr lang="de-DE" b="0" dirty="0"/>
          </a:p>
          <a:p>
            <a:r>
              <a:rPr lang="de-DE" b="0" dirty="0"/>
              <a:t>● 	Urteilsklausur im Vergleich zu kumulativer Klagehäufung:</a:t>
            </a:r>
          </a:p>
          <a:p>
            <a:r>
              <a:rPr lang="de-DE" b="0" dirty="0"/>
              <a:t>	I.	Tatbestand (wie oben, ggf. also Trennung)</a:t>
            </a:r>
          </a:p>
          <a:p>
            <a:r>
              <a:rPr lang="de-DE" b="0" dirty="0"/>
              <a:t>	II.	Entscheidungsgründe:</a:t>
            </a:r>
          </a:p>
          <a:p>
            <a:r>
              <a:rPr lang="de-DE" b="0" dirty="0"/>
              <a:t>		1.	Ggf. Auslegung, ob mehrere Anträge und in welchem			Verhältnis (Problem: verdeckter Hilfsantrag)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4977970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00739">
                                            <p:txEl>
                                              <p:pRg st="0" end="0"/>
                                            </p:txEl>
                                          </p:spTgt>
                                        </p:tgtEl>
                                        <p:attrNameLst>
                                          <p:attrName>style.visibility</p:attrName>
                                        </p:attrNameLst>
                                      </p:cBhvr>
                                      <p:to>
                                        <p:strVal val="visible"/>
                                      </p:to>
                                    </p:set>
                                    <p:anim calcmode="lin" valueType="num">
                                      <p:cBhvr additive="base">
                                        <p:cTn id="7" dur="500" fill="hold"/>
                                        <p:tgtEl>
                                          <p:spTgt spid="5007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07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00739">
                                            <p:txEl>
                                              <p:pRg st="1" end="1"/>
                                            </p:txEl>
                                          </p:spTgt>
                                        </p:tgtEl>
                                        <p:attrNameLst>
                                          <p:attrName>style.visibility</p:attrName>
                                        </p:attrNameLst>
                                      </p:cBhvr>
                                      <p:to>
                                        <p:strVal val="visible"/>
                                      </p:to>
                                    </p:set>
                                    <p:anim calcmode="lin" valueType="num">
                                      <p:cBhvr additive="base">
                                        <p:cTn id="13" dur="500" fill="hold"/>
                                        <p:tgtEl>
                                          <p:spTgt spid="5007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07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00739">
                                            <p:txEl>
                                              <p:pRg st="2" end="2"/>
                                            </p:txEl>
                                          </p:spTgt>
                                        </p:tgtEl>
                                        <p:attrNameLst>
                                          <p:attrName>style.visibility</p:attrName>
                                        </p:attrNameLst>
                                      </p:cBhvr>
                                      <p:to>
                                        <p:strVal val="visible"/>
                                      </p:to>
                                    </p:set>
                                    <p:anim calcmode="lin" valueType="num">
                                      <p:cBhvr additive="base">
                                        <p:cTn id="19" dur="500" fill="hold"/>
                                        <p:tgtEl>
                                          <p:spTgt spid="5007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07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00739">
                                            <p:txEl>
                                              <p:pRg st="4" end="4"/>
                                            </p:txEl>
                                          </p:spTgt>
                                        </p:tgtEl>
                                        <p:attrNameLst>
                                          <p:attrName>style.visibility</p:attrName>
                                        </p:attrNameLst>
                                      </p:cBhvr>
                                      <p:to>
                                        <p:strVal val="visible"/>
                                      </p:to>
                                    </p:set>
                                    <p:anim calcmode="lin" valueType="num">
                                      <p:cBhvr additive="base">
                                        <p:cTn id="25" dur="500" fill="hold"/>
                                        <p:tgtEl>
                                          <p:spTgt spid="50073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07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00739">
                                            <p:txEl>
                                              <p:pRg st="5" end="5"/>
                                            </p:txEl>
                                          </p:spTgt>
                                        </p:tgtEl>
                                        <p:attrNameLst>
                                          <p:attrName>style.visibility</p:attrName>
                                        </p:attrNameLst>
                                      </p:cBhvr>
                                      <p:to>
                                        <p:strVal val="visible"/>
                                      </p:to>
                                    </p:set>
                                    <p:anim calcmode="lin" valueType="num">
                                      <p:cBhvr additive="base">
                                        <p:cTn id="31" dur="500" fill="hold"/>
                                        <p:tgtEl>
                                          <p:spTgt spid="50073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07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00739">
                                            <p:txEl>
                                              <p:pRg st="6" end="6"/>
                                            </p:txEl>
                                          </p:spTgt>
                                        </p:tgtEl>
                                        <p:attrNameLst>
                                          <p:attrName>style.visibility</p:attrName>
                                        </p:attrNameLst>
                                      </p:cBhvr>
                                      <p:to>
                                        <p:strVal val="visible"/>
                                      </p:to>
                                    </p:set>
                                    <p:anim calcmode="lin" valueType="num">
                                      <p:cBhvr additive="base">
                                        <p:cTn id="37" dur="500" fill="hold"/>
                                        <p:tgtEl>
                                          <p:spTgt spid="50073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0073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00739">
                                            <p:txEl>
                                              <p:pRg st="8" end="8"/>
                                            </p:txEl>
                                          </p:spTgt>
                                        </p:tgtEl>
                                        <p:attrNameLst>
                                          <p:attrName>style.visibility</p:attrName>
                                        </p:attrNameLst>
                                      </p:cBhvr>
                                      <p:to>
                                        <p:strVal val="visible"/>
                                      </p:to>
                                    </p:set>
                                    <p:anim calcmode="lin" valueType="num">
                                      <p:cBhvr additive="base">
                                        <p:cTn id="43" dur="500" fill="hold"/>
                                        <p:tgtEl>
                                          <p:spTgt spid="500739">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0073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00739">
                                            <p:txEl>
                                              <p:pRg st="9" end="9"/>
                                            </p:txEl>
                                          </p:spTgt>
                                        </p:tgtEl>
                                        <p:attrNameLst>
                                          <p:attrName>style.visibility</p:attrName>
                                        </p:attrNameLst>
                                      </p:cBhvr>
                                      <p:to>
                                        <p:strVal val="visible"/>
                                      </p:to>
                                    </p:set>
                                    <p:anim calcmode="lin" valueType="num">
                                      <p:cBhvr additive="base">
                                        <p:cTn id="49" dur="500" fill="hold"/>
                                        <p:tgtEl>
                                          <p:spTgt spid="500739">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0073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00739">
                                            <p:txEl>
                                              <p:pRg st="10" end="10"/>
                                            </p:txEl>
                                          </p:spTgt>
                                        </p:tgtEl>
                                        <p:attrNameLst>
                                          <p:attrName>style.visibility</p:attrName>
                                        </p:attrNameLst>
                                      </p:cBhvr>
                                      <p:to>
                                        <p:strVal val="visible"/>
                                      </p:to>
                                    </p:set>
                                    <p:anim calcmode="lin" valueType="num">
                                      <p:cBhvr additive="base">
                                        <p:cTn id="55" dur="500" fill="hold"/>
                                        <p:tgtEl>
                                          <p:spTgt spid="500739">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0073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00739">
                                            <p:txEl>
                                              <p:pRg st="11" end="11"/>
                                            </p:txEl>
                                          </p:spTgt>
                                        </p:tgtEl>
                                        <p:attrNameLst>
                                          <p:attrName>style.visibility</p:attrName>
                                        </p:attrNameLst>
                                      </p:cBhvr>
                                      <p:to>
                                        <p:strVal val="visible"/>
                                      </p:to>
                                    </p:set>
                                    <p:anim calcmode="lin" valueType="num">
                                      <p:cBhvr additive="base">
                                        <p:cTn id="61" dur="500" fill="hold"/>
                                        <p:tgtEl>
                                          <p:spTgt spid="500739">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0073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2.	Zulässigkeit des Hauptantrages</a:t>
            </a:r>
          </a:p>
          <a:p>
            <a:r>
              <a:rPr lang="de-DE" b="0" dirty="0"/>
              <a:t>		3.	Begründetheit des Hauptantrages</a:t>
            </a:r>
          </a:p>
          <a:p>
            <a:r>
              <a:rPr lang="de-DE" b="0" dirty="0"/>
              <a:t>		4.	Entscheidung über den Hilfsantrag nur, wenn </a:t>
            </a:r>
            <a:r>
              <a:rPr lang="de-DE" b="0" dirty="0" err="1"/>
              <a:t>Bedin</a:t>
            </a:r>
            <a:r>
              <a:rPr lang="de-DE" b="0" dirty="0"/>
              <a:t>-			</a:t>
            </a:r>
            <a:r>
              <a:rPr lang="de-DE" b="0" dirty="0" err="1"/>
              <a:t>gung</a:t>
            </a:r>
            <a:r>
              <a:rPr lang="de-DE" b="0" dirty="0"/>
              <a:t> eingetreten ist.</a:t>
            </a:r>
          </a:p>
          <a:p>
            <a:r>
              <a:rPr lang="de-DE" b="0" dirty="0"/>
              <a:t>		5.	</a:t>
            </a:r>
            <a:r>
              <a:rPr lang="de-DE" u="sng" dirty="0"/>
              <a:t>Also nur ggf.:</a:t>
            </a:r>
            <a:r>
              <a:rPr lang="de-DE" b="0" dirty="0"/>
              <a:t> Zulässigkeit des Hilfsantrages</a:t>
            </a:r>
          </a:p>
          <a:p>
            <a:r>
              <a:rPr lang="de-DE" b="0" dirty="0"/>
              <a:t>			</a:t>
            </a:r>
            <a:r>
              <a:rPr lang="de-DE" b="0" u="sng" dirty="0"/>
              <a:t>beachte: </a:t>
            </a:r>
            <a:r>
              <a:rPr lang="de-DE" b="0" dirty="0"/>
              <a:t>nachträglich gestellter Hilfsantrag ist nach </a:t>
            </a:r>
            <a:r>
              <a:rPr lang="de-DE" b="0" dirty="0" err="1"/>
              <a:t>hM</a:t>
            </a:r>
            <a:r>
              <a:rPr lang="de-DE" b="0" dirty="0"/>
              <a:t>			Klageänderung, so dass auch §§ 263 ff. ZPO gelten.</a:t>
            </a:r>
          </a:p>
          <a:p>
            <a:r>
              <a:rPr lang="de-DE" b="0" dirty="0"/>
              <a:t>		6.	</a:t>
            </a:r>
            <a:r>
              <a:rPr lang="de-DE" u="sng" dirty="0"/>
              <a:t>Wenn zulässig:</a:t>
            </a:r>
            <a:r>
              <a:rPr lang="de-DE" b="0" dirty="0"/>
              <a:t> § 260 + Begründetheit Hilfsantrag</a:t>
            </a:r>
          </a:p>
          <a:p>
            <a:r>
              <a:rPr lang="de-DE" b="0" dirty="0"/>
              <a:t>		7.	Streitwert:</a:t>
            </a:r>
          </a:p>
          <a:p>
            <a:r>
              <a:rPr lang="de-DE" b="0" dirty="0"/>
              <a:t>			a)	Zuständigkeitsstreitwert: Wert des höchsten Ein-				</a:t>
            </a:r>
            <a:r>
              <a:rPr lang="de-DE" b="0" dirty="0" err="1"/>
              <a:t>zelanspruchs</a:t>
            </a:r>
            <a:r>
              <a:rPr lang="de-DE" b="0" dirty="0"/>
              <a:t>, kein Fall des § 5 ZPO !</a:t>
            </a:r>
          </a:p>
          <a:p>
            <a:r>
              <a:rPr lang="de-DE" b="0" dirty="0"/>
              <a:t>			b)	Gebührenstreitwert: § 45 Abs. 1 S.2, S.3 GKG: der				Hilfsantrag wird nur dann berücksichtigt,						wenn eine Entscheidung über ihn ergeht und er					ein gesondertes wirtschaftliches Interesse betrifft.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3814033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01763">
                                            <p:txEl>
                                              <p:pRg st="0" end="0"/>
                                            </p:txEl>
                                          </p:spTgt>
                                        </p:tgtEl>
                                        <p:attrNameLst>
                                          <p:attrName>style.visibility</p:attrName>
                                        </p:attrNameLst>
                                      </p:cBhvr>
                                      <p:to>
                                        <p:strVal val="visible"/>
                                      </p:to>
                                    </p:set>
                                    <p:anim calcmode="lin" valueType="num">
                                      <p:cBhvr additive="base">
                                        <p:cTn id="7" dur="500" fill="hold"/>
                                        <p:tgtEl>
                                          <p:spTgt spid="5017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17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01763">
                                            <p:txEl>
                                              <p:pRg st="1" end="1"/>
                                            </p:txEl>
                                          </p:spTgt>
                                        </p:tgtEl>
                                        <p:attrNameLst>
                                          <p:attrName>style.visibility</p:attrName>
                                        </p:attrNameLst>
                                      </p:cBhvr>
                                      <p:to>
                                        <p:strVal val="visible"/>
                                      </p:to>
                                    </p:set>
                                    <p:anim calcmode="lin" valueType="num">
                                      <p:cBhvr additive="base">
                                        <p:cTn id="13" dur="500" fill="hold"/>
                                        <p:tgtEl>
                                          <p:spTgt spid="5017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01763">
                                            <p:txEl>
                                              <p:pRg st="2" end="2"/>
                                            </p:txEl>
                                          </p:spTgt>
                                        </p:tgtEl>
                                        <p:attrNameLst>
                                          <p:attrName>style.visibility</p:attrName>
                                        </p:attrNameLst>
                                      </p:cBhvr>
                                      <p:to>
                                        <p:strVal val="visible"/>
                                      </p:to>
                                    </p:set>
                                    <p:anim calcmode="lin" valueType="num">
                                      <p:cBhvr additive="base">
                                        <p:cTn id="19" dur="500" fill="hold"/>
                                        <p:tgtEl>
                                          <p:spTgt spid="5017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17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01763">
                                            <p:txEl>
                                              <p:pRg st="3" end="3"/>
                                            </p:txEl>
                                          </p:spTgt>
                                        </p:tgtEl>
                                        <p:attrNameLst>
                                          <p:attrName>style.visibility</p:attrName>
                                        </p:attrNameLst>
                                      </p:cBhvr>
                                      <p:to>
                                        <p:strVal val="visible"/>
                                      </p:to>
                                    </p:set>
                                    <p:anim calcmode="lin" valueType="num">
                                      <p:cBhvr additive="base">
                                        <p:cTn id="25" dur="500" fill="hold"/>
                                        <p:tgtEl>
                                          <p:spTgt spid="5017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17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01763">
                                            <p:txEl>
                                              <p:pRg st="4" end="4"/>
                                            </p:txEl>
                                          </p:spTgt>
                                        </p:tgtEl>
                                        <p:attrNameLst>
                                          <p:attrName>style.visibility</p:attrName>
                                        </p:attrNameLst>
                                      </p:cBhvr>
                                      <p:to>
                                        <p:strVal val="visible"/>
                                      </p:to>
                                    </p:set>
                                    <p:anim calcmode="lin" valueType="num">
                                      <p:cBhvr additive="base">
                                        <p:cTn id="31" dur="500" fill="hold"/>
                                        <p:tgtEl>
                                          <p:spTgt spid="50176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17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01763">
                                            <p:txEl>
                                              <p:pRg st="5" end="5"/>
                                            </p:txEl>
                                          </p:spTgt>
                                        </p:tgtEl>
                                        <p:attrNameLst>
                                          <p:attrName>style.visibility</p:attrName>
                                        </p:attrNameLst>
                                      </p:cBhvr>
                                      <p:to>
                                        <p:strVal val="visible"/>
                                      </p:to>
                                    </p:set>
                                    <p:anim calcmode="lin" valueType="num">
                                      <p:cBhvr additive="base">
                                        <p:cTn id="37" dur="500" fill="hold"/>
                                        <p:tgtEl>
                                          <p:spTgt spid="50176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017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01763">
                                            <p:txEl>
                                              <p:pRg st="6" end="6"/>
                                            </p:txEl>
                                          </p:spTgt>
                                        </p:tgtEl>
                                        <p:attrNameLst>
                                          <p:attrName>style.visibility</p:attrName>
                                        </p:attrNameLst>
                                      </p:cBhvr>
                                      <p:to>
                                        <p:strVal val="visible"/>
                                      </p:to>
                                    </p:set>
                                    <p:anim calcmode="lin" valueType="num">
                                      <p:cBhvr additive="base">
                                        <p:cTn id="43" dur="500" fill="hold"/>
                                        <p:tgtEl>
                                          <p:spTgt spid="50176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017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01763">
                                            <p:txEl>
                                              <p:pRg st="7" end="7"/>
                                            </p:txEl>
                                          </p:spTgt>
                                        </p:tgtEl>
                                        <p:attrNameLst>
                                          <p:attrName>style.visibility</p:attrName>
                                        </p:attrNameLst>
                                      </p:cBhvr>
                                      <p:to>
                                        <p:strVal val="visible"/>
                                      </p:to>
                                    </p:set>
                                    <p:anim calcmode="lin" valueType="num">
                                      <p:cBhvr additive="base">
                                        <p:cTn id="49" dur="500" fill="hold"/>
                                        <p:tgtEl>
                                          <p:spTgt spid="50176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017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01763">
                                            <p:txEl>
                                              <p:pRg st="8" end="8"/>
                                            </p:txEl>
                                          </p:spTgt>
                                        </p:tgtEl>
                                        <p:attrNameLst>
                                          <p:attrName>style.visibility</p:attrName>
                                        </p:attrNameLst>
                                      </p:cBhvr>
                                      <p:to>
                                        <p:strVal val="visible"/>
                                      </p:to>
                                    </p:set>
                                    <p:anim calcmode="lin" valueType="num">
                                      <p:cBhvr additive="base">
                                        <p:cTn id="55" dur="500" fill="hold"/>
                                        <p:tgtEl>
                                          <p:spTgt spid="50176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0176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err="1"/>
              <a:t>Tenorierung</a:t>
            </a:r>
            <a:r>
              <a:rPr lang="de-DE" u="sng" dirty="0"/>
              <a:t>:</a:t>
            </a:r>
          </a:p>
          <a:p>
            <a:endParaRPr lang="de-DE" sz="1200" b="0" dirty="0"/>
          </a:p>
          <a:p>
            <a:r>
              <a:rPr lang="de-DE" b="0" dirty="0"/>
              <a:t>	Der Beklagte wird verurteilt, an den Kläger ... (es folgt: genaue Bezeichnung des Gegenstandes) herauszugeben. Im Übrigen wird die Klage abgewiesen.</a:t>
            </a:r>
          </a:p>
          <a:p>
            <a:endParaRPr lang="de-DE" sz="1200" b="0" dirty="0"/>
          </a:p>
          <a:p>
            <a:r>
              <a:rPr lang="de-DE" b="0" dirty="0"/>
              <a:t>	Die Kosten des Rechtsstreits haben der Kläger zu 1/3 und der Beklagte zu 2/3 zu tragen.</a:t>
            </a:r>
          </a:p>
          <a:p>
            <a:endParaRPr lang="de-DE" sz="1200" b="0" dirty="0"/>
          </a:p>
          <a:p>
            <a:r>
              <a:rPr lang="de-DE" b="0" dirty="0"/>
              <a:t> 	Das Urteil ist vorläufig vollstreckbar, für den Kläger jedoch nur gegen Sicherheitsleistung in Höhe von Euro 2.700,-. Der Kläger darf die Vollstreckung durch Sicherheitsleistung in Höhe von 110 % des auf Grund des Urteils vollstreckbaren Betrages abwenden, wenn nicht der Beklagte vor der Vollstreckung Sicherheit in Höhe von 110 % des jeweils zu vollstreckenden Betrages leistet.</a:t>
            </a:r>
          </a:p>
          <a:p>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10 Haupt- und Hilfsantrag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5597894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ck 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3934</Words>
  <Application>Microsoft Macintosh PowerPoint</Application>
  <PresentationFormat>Bildschirmpräsentation (4:3)</PresentationFormat>
  <Paragraphs>280</Paragraphs>
  <Slides>25</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25</vt:i4>
      </vt:variant>
    </vt:vector>
  </HeadingPairs>
  <TitlesOfParts>
    <vt:vector size="31" baseType="lpstr">
      <vt:lpstr>Arial</vt:lpstr>
      <vt:lpstr>Frutiger Linotype</vt:lpstr>
      <vt:lpstr>Frutiger LT 57 Cn</vt:lpstr>
      <vt:lpstr>Verdana</vt:lpstr>
      <vt:lpstr>Benutzerdefiniertes Design</vt:lpstr>
      <vt:lpstr>Beck 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191</cp:revision>
  <dcterms:created xsi:type="dcterms:W3CDTF">2001-11-01T00:49:16Z</dcterms:created>
  <dcterms:modified xsi:type="dcterms:W3CDTF">2024-05-31T13:21:23Z</dcterms:modified>
</cp:coreProperties>
</file>