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50" r:id="rId2"/>
  </p:sldMasterIdLst>
  <p:notesMasterIdLst>
    <p:notesMasterId r:id="rId34"/>
  </p:notesMasterIdLst>
  <p:sldIdLst>
    <p:sldId id="458" r:id="rId3"/>
    <p:sldId id="350" r:id="rId4"/>
    <p:sldId id="413" r:id="rId5"/>
    <p:sldId id="414" r:id="rId6"/>
    <p:sldId id="415" r:id="rId7"/>
    <p:sldId id="416" r:id="rId8"/>
    <p:sldId id="402" r:id="rId9"/>
    <p:sldId id="448" r:id="rId10"/>
    <p:sldId id="449" r:id="rId11"/>
    <p:sldId id="450" r:id="rId12"/>
    <p:sldId id="451" r:id="rId13"/>
    <p:sldId id="452" r:id="rId14"/>
    <p:sldId id="404" r:id="rId15"/>
    <p:sldId id="467" r:id="rId16"/>
    <p:sldId id="468" r:id="rId17"/>
    <p:sldId id="469" r:id="rId18"/>
    <p:sldId id="470" r:id="rId19"/>
    <p:sldId id="471" r:id="rId20"/>
    <p:sldId id="472" r:id="rId21"/>
    <p:sldId id="436" r:id="rId22"/>
    <p:sldId id="437" r:id="rId23"/>
    <p:sldId id="438" r:id="rId24"/>
    <p:sldId id="439" r:id="rId25"/>
    <p:sldId id="440" r:id="rId26"/>
    <p:sldId id="441" r:id="rId27"/>
    <p:sldId id="442" r:id="rId28"/>
    <p:sldId id="443" r:id="rId29"/>
    <p:sldId id="444" r:id="rId30"/>
    <p:sldId id="445" r:id="rId31"/>
    <p:sldId id="446" r:id="rId32"/>
    <p:sldId id="447" r:id="rId33"/>
  </p:sldIdLst>
  <p:sldSz cx="9144000" cy="6858000" type="screen4x3"/>
  <p:notesSz cx="6858000" cy="9144000"/>
  <p:defaultTextStyle>
    <a:defPPr>
      <a:defRPr lang="de-DE"/>
    </a:defPPr>
    <a:lvl1pPr algn="l" rtl="0" fontAlgn="base">
      <a:spcBef>
        <a:spcPct val="0"/>
      </a:spcBef>
      <a:spcAft>
        <a:spcPct val="0"/>
      </a:spcAft>
      <a:defRPr sz="2400" b="1" kern="1200">
        <a:solidFill>
          <a:schemeClr val="tx2"/>
        </a:solidFill>
        <a:latin typeface="Verdana" pitchFamily="34" charset="0"/>
        <a:ea typeface="+mn-ea"/>
        <a:cs typeface="+mn-cs"/>
      </a:defRPr>
    </a:lvl1pPr>
    <a:lvl2pPr marL="457200" algn="l" rtl="0" fontAlgn="base">
      <a:spcBef>
        <a:spcPct val="0"/>
      </a:spcBef>
      <a:spcAft>
        <a:spcPct val="0"/>
      </a:spcAft>
      <a:defRPr sz="2400" b="1" kern="1200">
        <a:solidFill>
          <a:schemeClr val="tx2"/>
        </a:solidFill>
        <a:latin typeface="Verdana" pitchFamily="34" charset="0"/>
        <a:ea typeface="+mn-ea"/>
        <a:cs typeface="+mn-cs"/>
      </a:defRPr>
    </a:lvl2pPr>
    <a:lvl3pPr marL="914400" algn="l" rtl="0" fontAlgn="base">
      <a:spcBef>
        <a:spcPct val="0"/>
      </a:spcBef>
      <a:spcAft>
        <a:spcPct val="0"/>
      </a:spcAft>
      <a:defRPr sz="2400" b="1" kern="1200">
        <a:solidFill>
          <a:schemeClr val="tx2"/>
        </a:solidFill>
        <a:latin typeface="Verdana" pitchFamily="34" charset="0"/>
        <a:ea typeface="+mn-ea"/>
        <a:cs typeface="+mn-cs"/>
      </a:defRPr>
    </a:lvl3pPr>
    <a:lvl4pPr marL="1371600" algn="l" rtl="0" fontAlgn="base">
      <a:spcBef>
        <a:spcPct val="0"/>
      </a:spcBef>
      <a:spcAft>
        <a:spcPct val="0"/>
      </a:spcAft>
      <a:defRPr sz="2400" b="1" kern="1200">
        <a:solidFill>
          <a:schemeClr val="tx2"/>
        </a:solidFill>
        <a:latin typeface="Verdana" pitchFamily="34" charset="0"/>
        <a:ea typeface="+mn-ea"/>
        <a:cs typeface="+mn-cs"/>
      </a:defRPr>
    </a:lvl4pPr>
    <a:lvl5pPr marL="1828800" algn="l" rtl="0" fontAlgn="base">
      <a:spcBef>
        <a:spcPct val="0"/>
      </a:spcBef>
      <a:spcAft>
        <a:spcPct val="0"/>
      </a:spcAft>
      <a:defRPr sz="2400" b="1" kern="1200">
        <a:solidFill>
          <a:schemeClr val="tx2"/>
        </a:solidFill>
        <a:latin typeface="Verdana" pitchFamily="34" charset="0"/>
        <a:ea typeface="+mn-ea"/>
        <a:cs typeface="+mn-cs"/>
      </a:defRPr>
    </a:lvl5pPr>
    <a:lvl6pPr marL="2286000" algn="l" defTabSz="914400" rtl="0" eaLnBrk="1" latinLnBrk="0" hangingPunct="1">
      <a:defRPr sz="2400" b="1" kern="1200">
        <a:solidFill>
          <a:schemeClr val="tx2"/>
        </a:solidFill>
        <a:latin typeface="Verdana" pitchFamily="34" charset="0"/>
        <a:ea typeface="+mn-ea"/>
        <a:cs typeface="+mn-cs"/>
      </a:defRPr>
    </a:lvl6pPr>
    <a:lvl7pPr marL="2743200" algn="l" defTabSz="914400" rtl="0" eaLnBrk="1" latinLnBrk="0" hangingPunct="1">
      <a:defRPr sz="2400" b="1" kern="1200">
        <a:solidFill>
          <a:schemeClr val="tx2"/>
        </a:solidFill>
        <a:latin typeface="Verdana" pitchFamily="34" charset="0"/>
        <a:ea typeface="+mn-ea"/>
        <a:cs typeface="+mn-cs"/>
      </a:defRPr>
    </a:lvl7pPr>
    <a:lvl8pPr marL="3200400" algn="l" defTabSz="914400" rtl="0" eaLnBrk="1" latinLnBrk="0" hangingPunct="1">
      <a:defRPr sz="2400" b="1" kern="1200">
        <a:solidFill>
          <a:schemeClr val="tx2"/>
        </a:solidFill>
        <a:latin typeface="Verdana" pitchFamily="34" charset="0"/>
        <a:ea typeface="+mn-ea"/>
        <a:cs typeface="+mn-cs"/>
      </a:defRPr>
    </a:lvl8pPr>
    <a:lvl9pPr marL="3657600" algn="l" defTabSz="914400" rtl="0" eaLnBrk="1" latinLnBrk="0" hangingPunct="1">
      <a:defRPr sz="2400" b="1" kern="1200">
        <a:solidFill>
          <a:schemeClr val="tx2"/>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7515"/>
    <a:srgbClr val="5A5A5A"/>
    <a:srgbClr val="978CE8"/>
    <a:srgbClr val="000080"/>
    <a:srgbClr val="F60208"/>
    <a:srgbClr val="A8A3ED"/>
    <a:srgbClr val="D1CEF6"/>
    <a:srgbClr val="EBE9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586A4D-77C4-4A44-AC71-609D5BA6245F}" v="14" dt="2022-05-30T04:11:12.3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57" autoAdjust="0"/>
    <p:restoredTop sz="92438" autoAdjust="0"/>
  </p:normalViewPr>
  <p:slideViewPr>
    <p:cSldViewPr>
      <p:cViewPr varScale="1">
        <p:scale>
          <a:sx n="99" d="100"/>
          <a:sy n="99" d="100"/>
        </p:scale>
        <p:origin x="219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microsoft.com/office/2016/11/relationships/changesInfo" Target="changesInfos/changesInfo1.xml"/><Relationship Id="rId21" Type="http://schemas.openxmlformats.org/officeDocument/2006/relationships/slide" Target="slides/slide19.xml"/><Relationship Id="rId34"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nning Kiss" userId="a0df8af1cba7f864" providerId="LiveId" clId="{9C586A4D-77C4-4A44-AC71-609D5BA6245F}"/>
    <pc:docChg chg="addSld delSld modSld">
      <pc:chgData name="Henning Kiss" userId="a0df8af1cba7f864" providerId="LiveId" clId="{9C586A4D-77C4-4A44-AC71-609D5BA6245F}" dt="2022-05-30T04:12:07.831" v="35" actId="20577"/>
      <pc:docMkLst>
        <pc:docMk/>
      </pc:docMkLst>
      <pc:sldChg chg="modSp add mod">
        <pc:chgData name="Henning Kiss" userId="a0df8af1cba7f864" providerId="LiveId" clId="{9C586A4D-77C4-4A44-AC71-609D5BA6245F}" dt="2022-05-30T04:09:12.048" v="3" actId="207"/>
        <pc:sldMkLst>
          <pc:docMk/>
          <pc:sldMk cId="394755580" sldId="350"/>
        </pc:sldMkLst>
        <pc:spChg chg="mod">
          <ac:chgData name="Henning Kiss" userId="a0df8af1cba7f864" providerId="LiveId" clId="{9C586A4D-77C4-4A44-AC71-609D5BA6245F}" dt="2022-05-30T04:09:07.024" v="1" actId="20577"/>
          <ac:spMkLst>
            <pc:docMk/>
            <pc:sldMk cId="394755580" sldId="350"/>
            <ac:spMk id="3" creationId="{00000000-0000-0000-0000-000000000000}"/>
          </ac:spMkLst>
        </pc:spChg>
        <pc:spChg chg="mod">
          <ac:chgData name="Henning Kiss" userId="a0df8af1cba7f864" providerId="LiveId" clId="{9C586A4D-77C4-4A44-AC71-609D5BA6245F}" dt="2022-05-30T04:09:12.048" v="3" actId="207"/>
          <ac:spMkLst>
            <pc:docMk/>
            <pc:sldMk cId="394755580" sldId="350"/>
            <ac:spMk id="4" creationId="{00000000-0000-0000-0000-000000000000}"/>
          </ac:spMkLst>
        </pc:spChg>
      </pc:sldChg>
      <pc:sldChg chg="modSp">
        <pc:chgData name="Henning Kiss" userId="a0df8af1cba7f864" providerId="LiveId" clId="{9C586A4D-77C4-4A44-AC71-609D5BA6245F}" dt="2022-05-30T04:11:12.341" v="15" actId="20577"/>
        <pc:sldMkLst>
          <pc:docMk/>
          <pc:sldMk cId="2363935175" sldId="440"/>
        </pc:sldMkLst>
        <pc:spChg chg="mod">
          <ac:chgData name="Henning Kiss" userId="a0df8af1cba7f864" providerId="LiveId" clId="{9C586A4D-77C4-4A44-AC71-609D5BA6245F}" dt="2022-05-30T04:11:12.341" v="15" actId="20577"/>
          <ac:spMkLst>
            <pc:docMk/>
            <pc:sldMk cId="2363935175" sldId="440"/>
            <ac:spMk id="499715" creationId="{00000000-0000-0000-0000-000000000000}"/>
          </ac:spMkLst>
        </pc:spChg>
      </pc:sldChg>
      <pc:sldChg chg="modSp">
        <pc:chgData name="Henning Kiss" userId="a0df8af1cba7f864" providerId="LiveId" clId="{9C586A4D-77C4-4A44-AC71-609D5BA6245F}" dt="2022-05-30T04:11:44.412" v="22" actId="20577"/>
        <pc:sldMkLst>
          <pc:docMk/>
          <pc:sldMk cId="2456912377" sldId="441"/>
        </pc:sldMkLst>
        <pc:spChg chg="mod">
          <ac:chgData name="Henning Kiss" userId="a0df8af1cba7f864" providerId="LiveId" clId="{9C586A4D-77C4-4A44-AC71-609D5BA6245F}" dt="2022-05-30T04:11:44.412" v="22" actId="20577"/>
          <ac:spMkLst>
            <pc:docMk/>
            <pc:sldMk cId="2456912377" sldId="441"/>
            <ac:spMk id="521219" creationId="{00000000-0000-0000-0000-000000000000}"/>
          </ac:spMkLst>
        </pc:spChg>
      </pc:sldChg>
      <pc:sldChg chg="modSp">
        <pc:chgData name="Henning Kiss" userId="a0df8af1cba7f864" providerId="LiveId" clId="{9C586A4D-77C4-4A44-AC71-609D5BA6245F}" dt="2022-05-30T04:12:07.831" v="35" actId="20577"/>
        <pc:sldMkLst>
          <pc:docMk/>
          <pc:sldMk cId="3972993858" sldId="442"/>
        </pc:sldMkLst>
        <pc:spChg chg="mod">
          <ac:chgData name="Henning Kiss" userId="a0df8af1cba7f864" providerId="LiveId" clId="{9C586A4D-77C4-4A44-AC71-609D5BA6245F}" dt="2022-05-30T04:12:07.831" v="35" actId="20577"/>
          <ac:spMkLst>
            <pc:docMk/>
            <pc:sldMk cId="3972993858" sldId="442"/>
            <ac:spMk id="522242" creationId="{00000000-0000-0000-0000-000000000000}"/>
          </ac:spMkLst>
        </pc:spChg>
      </pc:sldChg>
      <pc:sldChg chg="del">
        <pc:chgData name="Henning Kiss" userId="a0df8af1cba7f864" providerId="LiveId" clId="{9C586A4D-77C4-4A44-AC71-609D5BA6245F}" dt="2022-05-30T04:09:18.056" v="4" actId="2696"/>
        <pc:sldMkLst>
          <pc:docMk/>
          <pc:sldMk cId="487866399" sldId="47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solidFill>
                  <a:schemeClr val="tx1"/>
                </a:solidFill>
                <a:latin typeface="Arial" charset="0"/>
              </a:defRPr>
            </a:lvl1pPr>
          </a:lstStyle>
          <a:p>
            <a:endParaRPr lang="de-DE"/>
          </a:p>
        </p:txBody>
      </p:sp>
      <p:sp>
        <p:nvSpPr>
          <p:cNvPr id="72707"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solidFill>
                  <a:schemeClr val="tx1"/>
                </a:solidFill>
                <a:latin typeface="Arial" charset="0"/>
              </a:defRPr>
            </a:lvl1pPr>
          </a:lstStyle>
          <a:p>
            <a:endParaRPr lang="de-DE"/>
          </a:p>
        </p:txBody>
      </p:sp>
      <p:sp>
        <p:nvSpPr>
          <p:cNvPr id="7270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72709"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p>
        </p:txBody>
      </p:sp>
      <p:sp>
        <p:nvSpPr>
          <p:cNvPr id="72710"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solidFill>
                  <a:schemeClr val="tx1"/>
                </a:solidFill>
                <a:latin typeface="Arial" charset="0"/>
              </a:defRPr>
            </a:lvl1pPr>
          </a:lstStyle>
          <a:p>
            <a:endParaRPr lang="de-DE"/>
          </a:p>
        </p:txBody>
      </p:sp>
      <p:sp>
        <p:nvSpPr>
          <p:cNvPr id="72711"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solidFill>
                  <a:schemeClr val="tx1"/>
                </a:solidFill>
                <a:latin typeface="Arial" charset="0"/>
              </a:defRPr>
            </a:lvl1pPr>
          </a:lstStyle>
          <a:p>
            <a:fld id="{CA1B46E7-A699-409A-9A12-0C1F0AEE876B}" type="slidenum">
              <a:rPr lang="de-DE"/>
              <a:pPr/>
              <a:t>‹Nr.›</a:t>
            </a:fld>
            <a:endParaRPr lang="de-DE"/>
          </a:p>
        </p:txBody>
      </p:sp>
    </p:spTree>
    <p:extLst>
      <p:ext uri="{BB962C8B-B14F-4D97-AF65-F5344CB8AC3E}">
        <p14:creationId xmlns:p14="http://schemas.microsoft.com/office/powerpoint/2010/main" val="18907932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119568219"/>
      </p:ext>
    </p:extLst>
  </p:cSld>
  <p:clrMapOvr>
    <a:masterClrMapping/>
  </p:clrMapOvr>
  <p:transition>
    <p:comb/>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0656768"/>
      </p:ext>
    </p:extLst>
  </p:cSld>
  <p:clrMapOvr>
    <a:masterClrMapping/>
  </p:clrMapOvr>
  <p:transition>
    <p:comb/>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4286011"/>
      </p:ext>
    </p:extLst>
  </p:cSld>
  <p:clrMapOvr>
    <a:masterClrMapping/>
  </p:clrMapOvr>
  <p:transition>
    <p:comb/>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pic>
        <p:nvPicPr>
          <p:cNvPr id="2" name="Grafi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700808"/>
            <a:ext cx="7956376" cy="4068601"/>
          </a:xfrm>
          <a:prstGeom prst="rect">
            <a:avLst/>
          </a:prstGeom>
        </p:spPr>
      </p:pic>
      <p:sp>
        <p:nvSpPr>
          <p:cNvPr id="3" name="Rechteck 2"/>
          <p:cNvSpPr/>
          <p:nvPr userDrawn="1"/>
        </p:nvSpPr>
        <p:spPr>
          <a:xfrm>
            <a:off x="7020272" y="1700808"/>
            <a:ext cx="2123728" cy="4068601"/>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userDrawn="1"/>
        </p:nvSpPr>
        <p:spPr>
          <a:xfrm>
            <a:off x="4860032" y="2069232"/>
            <a:ext cx="2123728" cy="2511896"/>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 name="Picture 3" descr="C:\Users\Henning\Desktop\Unbenannt-1.jp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0794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950490283"/>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5346727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05909144"/>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215900" y="1296988"/>
            <a:ext cx="4297363"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65663" y="1296988"/>
            <a:ext cx="4298950" cy="52276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281806501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05463014"/>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Tree>
    <p:extLst>
      <p:ext uri="{BB962C8B-B14F-4D97-AF65-F5344CB8AC3E}">
        <p14:creationId xmlns:p14="http://schemas.microsoft.com/office/powerpoint/2010/main" val="1657195175"/>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3590221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99631190"/>
      </p:ext>
    </p:extLst>
  </p:cSld>
  <p:clrMapOvr>
    <a:masterClrMapping/>
  </p:clrMapOvr>
  <p:transition>
    <p:comb/>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4199686652"/>
      </p:ext>
    </p:extLst>
  </p:cSld>
  <p:clrMapOvr>
    <a:masterClrMapping/>
  </p:clrMapOvr>
  <p:transition>
    <p:fad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2239721923"/>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45151672"/>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42113" y="44450"/>
            <a:ext cx="2222500" cy="648017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71438" y="44450"/>
            <a:ext cx="6518275" cy="648017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4084997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2055263000"/>
      </p:ext>
    </p:extLst>
  </p:cSld>
  <p:clrMapOvr>
    <a:masterClrMapping/>
  </p:clrMapOvr>
  <p:transition>
    <p:comb/>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234778163"/>
      </p:ext>
    </p:extLst>
  </p:cSld>
  <p:clrMapOvr>
    <a:masterClrMapping/>
  </p:clrMapOvr>
  <p:transition>
    <p:comb/>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45898610"/>
      </p:ext>
    </p:extLst>
  </p:cSld>
  <p:clrMapOvr>
    <a:masterClrMapping/>
  </p:clrMapOvr>
  <p:transition>
    <p:comb/>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180321003"/>
      </p:ext>
    </p:extLst>
  </p:cSld>
  <p:clrMapOvr>
    <a:masterClrMapping/>
  </p:clrMapOvr>
  <p:transition>
    <p:comb/>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pic>
        <p:nvPicPr>
          <p:cNvPr id="3" name="Picture 3" descr="C:\Users\Henning\Desktop\Unbenannt-1.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3766308"/>
      </p:ext>
    </p:extLst>
  </p:cSld>
  <p:clrMapOvr>
    <a:masterClrMapping/>
  </p:clrMapOvr>
  <p:transition>
    <p:comb/>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762873767"/>
      </p:ext>
    </p:extLst>
  </p:cSld>
  <p:clrMapOvr>
    <a:masterClrMapping/>
  </p:clrMapOvr>
  <p:transition>
    <p:comb/>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3439925114"/>
      </p:ext>
    </p:extLst>
  </p:cSld>
  <p:clrMapOvr>
    <a:masterClrMapping/>
  </p:clrMapOvr>
  <p:transition>
    <p:comb/>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jpe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73" r:id="rId12"/>
  </p:sldLayoutIdLst>
  <p:transition>
    <p:comb/>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7053" name="Rectangle 13"/>
          <p:cNvSpPr>
            <a:spLocks noGrp="1" noChangeArrowheads="1"/>
          </p:cNvSpPr>
          <p:nvPr>
            <p:ph type="title"/>
          </p:nvPr>
        </p:nvSpPr>
        <p:spPr bwMode="auto">
          <a:xfrm>
            <a:off x="71438" y="4445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endParaRPr lang="de-DE"/>
          </a:p>
        </p:txBody>
      </p:sp>
      <p:sp>
        <p:nvSpPr>
          <p:cNvPr id="87049" name="Rectangle 9"/>
          <p:cNvSpPr>
            <a:spLocks noGrp="1" noChangeArrowheads="1"/>
          </p:cNvSpPr>
          <p:nvPr>
            <p:ph type="body" idx="1"/>
          </p:nvPr>
        </p:nvSpPr>
        <p:spPr bwMode="auto">
          <a:xfrm>
            <a:off x="215900" y="1296988"/>
            <a:ext cx="8748713" cy="5227637"/>
          </a:xfrm>
          <a:prstGeom prst="rect">
            <a:avLst/>
          </a:prstGeom>
          <a:noFill/>
          <a:ln>
            <a:noFill/>
          </a:ln>
          <a:effectLst>
            <a:outerShdw dist="35921" dir="2700000" algn="ctr" rotWithShape="0">
              <a:srgbClr val="C9C6F4"/>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DE"/>
          </a:p>
          <a:p>
            <a:pPr lvl="0"/>
            <a:endParaRPr lang="de-DE"/>
          </a:p>
        </p:txBody>
      </p:sp>
      <p:pic>
        <p:nvPicPr>
          <p:cNvPr id="6" name="Picture 3" descr="C:\Users\Henning\Desktop\Unbenannt-1.jpg"/>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6552220" y="85153"/>
            <a:ext cx="2424081" cy="114760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fade/>
  </p:transition>
  <p:txStyles>
    <p:titleStyle>
      <a:lvl1pPr algn="ctr" rtl="0" fontAlgn="base">
        <a:spcBef>
          <a:spcPct val="0"/>
        </a:spcBef>
        <a:spcAft>
          <a:spcPct val="0"/>
        </a:spcAft>
        <a:defRPr sz="2000">
          <a:solidFill>
            <a:schemeClr val="tx2"/>
          </a:solidFill>
          <a:effectLst>
            <a:outerShdw blurRad="38100" dist="38100" dir="2700000" algn="tl">
              <a:srgbClr val="C0C0C0"/>
            </a:outerShdw>
          </a:effectLst>
          <a:latin typeface="+mj-lt"/>
          <a:ea typeface="+mj-ea"/>
          <a:cs typeface="+mj-cs"/>
        </a:defRPr>
      </a:lvl1pPr>
      <a:lvl2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2pPr>
      <a:lvl3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3pPr>
      <a:lvl4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4pPr>
      <a:lvl5pPr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5pPr>
      <a:lvl6pPr marL="4572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6pPr>
      <a:lvl7pPr marL="9144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7pPr>
      <a:lvl8pPr marL="13716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8pPr>
      <a:lvl9pPr marL="1828800" algn="ctr" rtl="0" fontAlgn="base">
        <a:spcBef>
          <a:spcPct val="0"/>
        </a:spcBef>
        <a:spcAft>
          <a:spcPct val="0"/>
        </a:spcAft>
        <a:defRPr sz="2000">
          <a:solidFill>
            <a:schemeClr val="tx2"/>
          </a:solidFill>
          <a:effectLst>
            <a:outerShdw blurRad="38100" dist="38100" dir="2700000" algn="tl">
              <a:srgbClr val="C0C0C0"/>
            </a:outerShdw>
          </a:effectLst>
          <a:latin typeface="Verdana" pitchFamily="34" charset="0"/>
        </a:defRPr>
      </a:lvl9pPr>
    </p:titleStyle>
    <p:bodyStyle>
      <a:lvl1pPr marL="609600" indent="-609600" algn="l" rtl="0" fontAlgn="base">
        <a:spcBef>
          <a:spcPct val="5000"/>
        </a:spcBef>
        <a:spcAft>
          <a:spcPct val="0"/>
        </a:spcAft>
        <a:defRPr sz="2400">
          <a:solidFill>
            <a:srgbClr val="000080"/>
          </a:solidFill>
          <a:effectLst>
            <a:outerShdw blurRad="38100" dist="38100" dir="2700000" algn="tl">
              <a:srgbClr val="C0C0C0"/>
            </a:outerShdw>
          </a:effectLst>
          <a:latin typeface="+mn-lt"/>
          <a:ea typeface="+mn-ea"/>
          <a:cs typeface="+mn-cs"/>
        </a:defRPr>
      </a:lvl1pPr>
      <a:lvl2pPr marL="990600" indent="-533400" algn="l" rtl="0" fontAlgn="base">
        <a:spcBef>
          <a:spcPct val="5000"/>
        </a:spcBef>
        <a:spcAft>
          <a:spcPct val="0"/>
        </a:spcAft>
        <a:buAutoNum type="alphaLcParenR"/>
        <a:defRPr sz="2800">
          <a:solidFill>
            <a:schemeClr val="tx1"/>
          </a:solidFill>
          <a:latin typeface="+mn-lt"/>
        </a:defRPr>
      </a:lvl2pPr>
      <a:lvl3pPr marL="1371600" indent="-457200" algn="l" rtl="0" fontAlgn="base">
        <a:spcBef>
          <a:spcPct val="20000"/>
        </a:spcBef>
        <a:spcAft>
          <a:spcPct val="0"/>
        </a:spcAft>
        <a:buAutoNum type="alphaLcParenR"/>
        <a:defRPr sz="2400">
          <a:solidFill>
            <a:schemeClr val="tx1"/>
          </a:solidFill>
          <a:latin typeface="Arial" charset="0"/>
        </a:defRPr>
      </a:lvl3pPr>
      <a:lvl4pPr marL="1752600" indent="-381000" algn="l" rtl="0" fontAlgn="base">
        <a:spcBef>
          <a:spcPct val="20000"/>
        </a:spcBef>
        <a:spcAft>
          <a:spcPct val="0"/>
        </a:spcAft>
        <a:buAutoNum type="alphaLcParenR"/>
        <a:defRPr sz="2000">
          <a:solidFill>
            <a:schemeClr val="tx1"/>
          </a:solidFill>
          <a:latin typeface="Arial" charset="0"/>
        </a:defRPr>
      </a:lvl4pPr>
      <a:lvl5pPr marL="2209800" indent="-381000" algn="l" rtl="0" fontAlgn="base">
        <a:spcBef>
          <a:spcPct val="20000"/>
        </a:spcBef>
        <a:spcAft>
          <a:spcPct val="0"/>
        </a:spcAft>
        <a:buAutoNum type="alphaLcParenR"/>
        <a:defRPr sz="2000">
          <a:solidFill>
            <a:schemeClr val="tx1"/>
          </a:solidFill>
          <a:latin typeface="Arial" charset="0"/>
        </a:defRPr>
      </a:lvl5pPr>
      <a:lvl6pPr marL="2667000" indent="-381000" algn="l" rtl="0" fontAlgn="base">
        <a:spcBef>
          <a:spcPct val="20000"/>
        </a:spcBef>
        <a:spcAft>
          <a:spcPct val="0"/>
        </a:spcAft>
        <a:buAutoNum type="alphaLcParenR"/>
        <a:defRPr sz="2000">
          <a:solidFill>
            <a:schemeClr val="tx1"/>
          </a:solidFill>
          <a:latin typeface="Arial" charset="0"/>
        </a:defRPr>
      </a:lvl6pPr>
      <a:lvl7pPr marL="3124200" indent="-381000" algn="l" rtl="0" fontAlgn="base">
        <a:spcBef>
          <a:spcPct val="20000"/>
        </a:spcBef>
        <a:spcAft>
          <a:spcPct val="0"/>
        </a:spcAft>
        <a:buAutoNum type="alphaLcParenR"/>
        <a:defRPr sz="2000">
          <a:solidFill>
            <a:schemeClr val="tx1"/>
          </a:solidFill>
          <a:latin typeface="Arial" charset="0"/>
        </a:defRPr>
      </a:lvl7pPr>
      <a:lvl8pPr marL="3581400" indent="-381000" algn="l" rtl="0" fontAlgn="base">
        <a:spcBef>
          <a:spcPct val="20000"/>
        </a:spcBef>
        <a:spcAft>
          <a:spcPct val="0"/>
        </a:spcAft>
        <a:buAutoNum type="alphaLcParenR"/>
        <a:defRPr sz="2000">
          <a:solidFill>
            <a:schemeClr val="tx1"/>
          </a:solidFill>
          <a:latin typeface="Arial" charset="0"/>
        </a:defRPr>
      </a:lvl8pPr>
      <a:lvl9pPr marL="4038600" indent="-381000" algn="l" rtl="0" fontAlgn="base">
        <a:spcBef>
          <a:spcPct val="20000"/>
        </a:spcBef>
        <a:spcAft>
          <a:spcPct val="0"/>
        </a:spcAft>
        <a:buAutoNum type="alphaLcParenR"/>
        <a:defRPr sz="2000">
          <a:solidFill>
            <a:schemeClr val="tx1"/>
          </a:solidFill>
          <a:latin typeface="Arial" charset="0"/>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5148064" y="3115414"/>
            <a:ext cx="3888432" cy="1800493"/>
          </a:xfrm>
          <a:prstGeom prst="rect">
            <a:avLst/>
          </a:prstGeom>
          <a:noFill/>
        </p:spPr>
        <p:txBody>
          <a:bodyPr wrap="square" lIns="0" tIns="0" rIns="0" bIns="0" rtlCol="0">
            <a:spAutoFit/>
          </a:bodyPr>
          <a:lstStyle/>
          <a:p>
            <a:r>
              <a:rPr lang="de-DE" sz="3000" dirty="0">
                <a:solidFill>
                  <a:schemeClr val="bg1"/>
                </a:solidFill>
                <a:latin typeface="Frutiger LT 57 Cn" pitchFamily="34" charset="0"/>
              </a:rPr>
              <a:t>Zivilrechtliche </a:t>
            </a:r>
          </a:p>
          <a:p>
            <a:r>
              <a:rPr lang="de-DE" sz="3000" dirty="0" err="1">
                <a:solidFill>
                  <a:schemeClr val="bg1"/>
                </a:solidFill>
                <a:latin typeface="Frutiger LT 57 Cn" pitchFamily="34" charset="0"/>
              </a:rPr>
              <a:t>Assessorklausuren</a:t>
            </a:r>
            <a:endParaRPr lang="de-DE" sz="3000" dirty="0">
              <a:solidFill>
                <a:schemeClr val="bg1"/>
              </a:solidFill>
              <a:latin typeface="Frutiger LT 57 Cn" pitchFamily="34" charset="0"/>
            </a:endParaRPr>
          </a:p>
          <a:p>
            <a:pPr>
              <a:spcBef>
                <a:spcPts val="600"/>
              </a:spcBef>
            </a:pPr>
            <a:r>
              <a:rPr lang="de-DE" sz="2600" dirty="0">
                <a:solidFill>
                  <a:schemeClr val="bg1"/>
                </a:solidFill>
                <a:latin typeface="Frutiger LT 57 Cn" pitchFamily="34" charset="0"/>
              </a:rPr>
              <a:t>Kurs Hamburg</a:t>
            </a:r>
          </a:p>
          <a:p>
            <a:r>
              <a:rPr lang="de-DE" sz="2600" dirty="0">
                <a:solidFill>
                  <a:schemeClr val="bg1"/>
                </a:solidFill>
                <a:latin typeface="Frutiger LT 57 Cn" pitchFamily="34" charset="0"/>
              </a:rPr>
              <a:t>7. Woche</a:t>
            </a:r>
          </a:p>
        </p:txBody>
      </p:sp>
    </p:spTree>
    <p:extLst>
      <p:ext uri="{BB962C8B-B14F-4D97-AF65-F5344CB8AC3E}">
        <p14:creationId xmlns:p14="http://schemas.microsoft.com/office/powerpoint/2010/main" val="38794713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80975" y="2739692"/>
            <a:ext cx="8710613" cy="3785652"/>
          </a:xfrm>
          <a:prstGeom prst="rect">
            <a:avLst/>
          </a:prstGeom>
          <a:solidFill>
            <a:srgbClr val="F77515"/>
          </a:solidFill>
          <a:ln>
            <a:solidFill>
              <a:srgbClr val="5A5A5A"/>
            </a:solidFill>
          </a:ln>
        </p:spPr>
        <p:txBody>
          <a:bodyPr wrap="square" rtlCol="0">
            <a:spAutoFit/>
          </a:bodyPr>
          <a:lstStyle/>
          <a:p>
            <a:pPr marL="800100" lvl="1" indent="-342900">
              <a:buFont typeface="Wingdings" pitchFamily="2" charset="2"/>
              <a:buChar char="§"/>
            </a:pPr>
            <a:r>
              <a:rPr lang="de-DE" b="0" dirty="0">
                <a:solidFill>
                  <a:schemeClr val="bg1"/>
                </a:solidFill>
                <a:latin typeface="Arial" pitchFamily="34" charset="0"/>
                <a:cs typeface="Arial" pitchFamily="34" charset="0"/>
              </a:rPr>
              <a:t>der unterliegende Streitgenosse muss hingegen Kosten tragen.</a:t>
            </a:r>
          </a:p>
          <a:p>
            <a:pPr marL="800100" lvl="1" indent="-342900">
              <a:buFont typeface="Wingdings" pitchFamily="2" charset="2"/>
              <a:buChar char="§"/>
            </a:pPr>
            <a:r>
              <a:rPr lang="de-DE" b="0" dirty="0">
                <a:solidFill>
                  <a:schemeClr val="bg1"/>
                </a:solidFill>
                <a:latin typeface="Arial" pitchFamily="34" charset="0"/>
                <a:cs typeface="Arial" pitchFamily="34" charset="0"/>
              </a:rPr>
              <a:t>zwischen Streitgenossen findet aber ein Kostenausgleich </a:t>
            </a:r>
            <a:r>
              <a:rPr lang="de-DE" b="0" u="sng" dirty="0">
                <a:solidFill>
                  <a:schemeClr val="bg1"/>
                </a:solidFill>
                <a:latin typeface="Arial" pitchFamily="34" charset="0"/>
                <a:cs typeface="Arial" pitchFamily="34" charset="0"/>
              </a:rPr>
              <a:t>nicht</a:t>
            </a:r>
            <a:r>
              <a:rPr lang="de-DE" b="0" dirty="0">
                <a:solidFill>
                  <a:schemeClr val="bg1"/>
                </a:solidFill>
                <a:latin typeface="Arial" pitchFamily="34" charset="0"/>
                <a:cs typeface="Arial" pitchFamily="34" charset="0"/>
              </a:rPr>
              <a:t> statt.</a:t>
            </a:r>
          </a:p>
          <a:p>
            <a:pPr marL="800100" lvl="1" indent="-342900">
              <a:buFont typeface="Wingdings" pitchFamily="2" charset="2"/>
              <a:buChar char="§"/>
            </a:pPr>
            <a:r>
              <a:rPr lang="de-DE" b="0" dirty="0">
                <a:solidFill>
                  <a:schemeClr val="bg1"/>
                </a:solidFill>
                <a:latin typeface="Arial" pitchFamily="34" charset="0"/>
                <a:cs typeface="Arial" pitchFamily="34" charset="0"/>
              </a:rPr>
              <a:t>Kläger muss damit einen Teil des Rechtsstreits verlieren.</a:t>
            </a:r>
          </a:p>
          <a:p>
            <a:pPr marL="800100" lvl="1" indent="-342900">
              <a:buFont typeface="Wingdings" pitchFamily="2" charset="2"/>
              <a:buChar char="§"/>
            </a:pPr>
            <a:r>
              <a:rPr lang="de-DE" b="0" dirty="0">
                <a:solidFill>
                  <a:schemeClr val="bg1"/>
                </a:solidFill>
                <a:latin typeface="Arial" pitchFamily="34" charset="0"/>
                <a:cs typeface="Arial" pitchFamily="34" charset="0"/>
              </a:rPr>
              <a:t>daraus folgt zwingend:</a:t>
            </a:r>
          </a:p>
          <a:p>
            <a:pPr marL="1257300" lvl="2" indent="-342900">
              <a:buFont typeface="Wingdings" pitchFamily="2" charset="2"/>
              <a:buChar char="§"/>
            </a:pPr>
            <a:r>
              <a:rPr lang="de-DE" b="0" dirty="0">
                <a:solidFill>
                  <a:schemeClr val="bg1"/>
                </a:solidFill>
                <a:latin typeface="Arial" pitchFamily="34" charset="0"/>
                <a:cs typeface="Arial" pitchFamily="34" charset="0"/>
              </a:rPr>
              <a:t>es muss bei der </a:t>
            </a:r>
            <a:r>
              <a:rPr lang="de-DE" b="0" dirty="0" err="1">
                <a:solidFill>
                  <a:schemeClr val="bg1"/>
                </a:solidFill>
                <a:latin typeface="Arial" pitchFamily="34" charset="0"/>
                <a:cs typeface="Arial" pitchFamily="34" charset="0"/>
              </a:rPr>
              <a:t>Tenorierung</a:t>
            </a:r>
            <a:r>
              <a:rPr lang="de-DE" b="0" dirty="0">
                <a:solidFill>
                  <a:schemeClr val="bg1"/>
                </a:solidFill>
                <a:latin typeface="Arial" pitchFamily="34" charset="0"/>
                <a:cs typeface="Arial" pitchFamily="34" charset="0"/>
              </a:rPr>
              <a:t> zwischen </a:t>
            </a:r>
            <a:r>
              <a:rPr lang="de-DE" b="0" dirty="0" err="1">
                <a:solidFill>
                  <a:schemeClr val="bg1"/>
                </a:solidFill>
                <a:latin typeface="Arial" pitchFamily="34" charset="0"/>
                <a:cs typeface="Arial" pitchFamily="34" charset="0"/>
              </a:rPr>
              <a:t>Gerichtskos-ten</a:t>
            </a:r>
            <a:r>
              <a:rPr lang="de-DE" b="0" dirty="0">
                <a:solidFill>
                  <a:schemeClr val="bg1"/>
                </a:solidFill>
                <a:latin typeface="Arial" pitchFamily="34" charset="0"/>
                <a:cs typeface="Arial" pitchFamily="34" charset="0"/>
              </a:rPr>
              <a:t> und außergerichtlichen Kosten getrennt werden</a:t>
            </a:r>
          </a:p>
          <a:p>
            <a:pPr marL="1257300" lvl="2" indent="-342900">
              <a:buFont typeface="Wingdings" pitchFamily="2" charset="2"/>
              <a:buChar char="§"/>
            </a:pPr>
            <a:r>
              <a:rPr lang="de-DE" b="0" dirty="0">
                <a:solidFill>
                  <a:schemeClr val="bg1"/>
                </a:solidFill>
                <a:latin typeface="Arial" pitchFamily="34" charset="0"/>
                <a:cs typeface="Arial" pitchFamily="34" charset="0"/>
              </a:rPr>
              <a:t>zur Bestimmung der Obsiegens- und </a:t>
            </a:r>
            <a:r>
              <a:rPr lang="de-DE" b="0" dirty="0" err="1">
                <a:solidFill>
                  <a:schemeClr val="bg1"/>
                </a:solidFill>
                <a:latin typeface="Arial" pitchFamily="34" charset="0"/>
                <a:cs typeface="Arial" pitchFamily="34" charset="0"/>
              </a:rPr>
              <a:t>Unterliegensan</a:t>
            </a:r>
            <a:r>
              <a:rPr lang="de-DE" b="0" dirty="0">
                <a:solidFill>
                  <a:schemeClr val="bg1"/>
                </a:solidFill>
                <a:latin typeface="Arial" pitchFamily="34" charset="0"/>
                <a:cs typeface="Arial" pitchFamily="34" charset="0"/>
              </a:rPr>
              <a:t>-teile ist ein „fiktiver Streitwert“ zu ermitteln.</a:t>
            </a:r>
          </a:p>
        </p:txBody>
      </p:sp>
      <p:sp>
        <p:nvSpPr>
          <p:cNvPr id="5" name="Text Box 3"/>
          <p:cNvSpPr txBox="1">
            <a:spLocks noChangeArrowheads="1"/>
          </p:cNvSpPr>
          <p:nvPr/>
        </p:nvSpPr>
        <p:spPr bwMode="auto">
          <a:xfrm>
            <a:off x="179388" y="1227138"/>
            <a:ext cx="8712200" cy="11695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sz="2000" b="0" dirty="0"/>
              <a:t>1. 	Der Beklagte zu 1 wird verurteilt, an den Kläger ein Schmerzensgeld in Höhe von Euro 7.000,- zu zahlen. Im Übrigen wird die Klage abgewiesen.</a:t>
            </a:r>
          </a:p>
        </p:txBody>
      </p:sp>
      <p:sp>
        <p:nvSpPr>
          <p:cNvPr id="6"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8763343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500"/>
                                        <p:tgtEl>
                                          <p:spTgt spid="4">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fade">
                                      <p:cBhvr>
                                        <p:cTn id="20" dur="500"/>
                                        <p:tgtEl>
                                          <p:spTgt spid="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fade">
                                      <p:cBhvr>
                                        <p:cTn id="25" dur="500"/>
                                        <p:tgtEl>
                                          <p:spTgt spid="4">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animEffect transition="in" filter="fade">
                                      <p:cBhvr>
                                        <p:cTn id="30" dur="500"/>
                                        <p:tgtEl>
                                          <p:spTgt spid="4">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Effect transition="in" filter="fade">
                                      <p:cBhvr>
                                        <p:cTn id="35"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bldLvl="2"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80975" y="2758276"/>
            <a:ext cx="8710613" cy="3416320"/>
          </a:xfrm>
          <a:prstGeom prst="rect">
            <a:avLst/>
          </a:prstGeom>
          <a:solidFill>
            <a:srgbClr val="F77515"/>
          </a:solidFill>
          <a:ln>
            <a:solidFill>
              <a:srgbClr val="5A5A5A"/>
            </a:solidFill>
          </a:ln>
        </p:spPr>
        <p:txBody>
          <a:bodyPr wrap="square" rtlCol="0">
            <a:spAutoFit/>
          </a:bodyPr>
          <a:lstStyle/>
          <a:p>
            <a:pPr marL="800100" lvl="1" indent="-342900">
              <a:buFont typeface="Wingdings" pitchFamily="2" charset="2"/>
              <a:buChar char="§"/>
            </a:pPr>
            <a:r>
              <a:rPr lang="de-DE" b="0" dirty="0">
                <a:solidFill>
                  <a:schemeClr val="bg1"/>
                </a:solidFill>
                <a:latin typeface="Arial" pitchFamily="34" charset="0"/>
                <a:cs typeface="Arial" pitchFamily="34" charset="0"/>
              </a:rPr>
              <a:t>Umsetzung:</a:t>
            </a:r>
          </a:p>
          <a:p>
            <a:pPr marL="1257300" lvl="2" indent="-342900">
              <a:buFont typeface="Wingdings" pitchFamily="2" charset="2"/>
              <a:buChar char="§"/>
            </a:pPr>
            <a:r>
              <a:rPr lang="de-DE" b="0" dirty="0">
                <a:solidFill>
                  <a:schemeClr val="bg1"/>
                </a:solidFill>
                <a:latin typeface="Arial" pitchFamily="34" charset="0"/>
                <a:cs typeface="Arial" pitchFamily="34" charset="0"/>
              </a:rPr>
              <a:t>fiktiver Streitwert: 2 x 7.000,- (je Einzelangriff); realer Streitwert bleibt natürlich bei Euro 7.000,-</a:t>
            </a:r>
          </a:p>
          <a:p>
            <a:pPr marL="1257300" lvl="2" indent="-342900">
              <a:buFont typeface="Wingdings" pitchFamily="2" charset="2"/>
              <a:buChar char="§"/>
            </a:pPr>
            <a:r>
              <a:rPr lang="de-DE" b="0" dirty="0">
                <a:solidFill>
                  <a:schemeClr val="bg1"/>
                </a:solidFill>
                <a:latin typeface="Arial" pitchFamily="34" charset="0"/>
                <a:cs typeface="Arial" pitchFamily="34" charset="0"/>
              </a:rPr>
              <a:t>Kläger gewinnt hiervon 7.000,- und verliert 7.000,-</a:t>
            </a:r>
          </a:p>
          <a:p>
            <a:pPr marL="1257300" lvl="2" indent="-342900">
              <a:buFont typeface="Wingdings" pitchFamily="2" charset="2"/>
              <a:buChar char="§"/>
            </a:pPr>
            <a:r>
              <a:rPr lang="de-DE" b="0" dirty="0">
                <a:solidFill>
                  <a:schemeClr val="bg1"/>
                </a:solidFill>
                <a:latin typeface="Arial" pitchFamily="34" charset="0"/>
                <a:cs typeface="Arial" pitchFamily="34" charset="0"/>
              </a:rPr>
              <a:t>Kosten des Beklagten zu 2. trägt der Kläger</a:t>
            </a:r>
          </a:p>
          <a:p>
            <a:pPr marL="1257300" lvl="2" indent="-342900">
              <a:buFont typeface="Wingdings" pitchFamily="2" charset="2"/>
              <a:buChar char="§"/>
            </a:pPr>
            <a:r>
              <a:rPr lang="de-DE" b="0" dirty="0">
                <a:solidFill>
                  <a:schemeClr val="bg1"/>
                </a:solidFill>
                <a:latin typeface="Arial" pitchFamily="34" charset="0"/>
                <a:cs typeface="Arial" pitchFamily="34" charset="0"/>
              </a:rPr>
              <a:t>Kosten des Beklagten zu 1. trägt dieser selbst</a:t>
            </a:r>
          </a:p>
          <a:p>
            <a:pPr marL="1257300" lvl="2" indent="-342900">
              <a:buFont typeface="Wingdings" pitchFamily="2" charset="2"/>
              <a:buChar char="§"/>
            </a:pPr>
            <a:r>
              <a:rPr lang="de-DE" b="0" dirty="0">
                <a:solidFill>
                  <a:schemeClr val="bg1"/>
                </a:solidFill>
                <a:latin typeface="Arial" pitchFamily="34" charset="0"/>
                <a:cs typeface="Arial" pitchFamily="34" charset="0"/>
              </a:rPr>
              <a:t>Kosten des Klägers (gerichtliche und außergericht-</a:t>
            </a:r>
            <a:r>
              <a:rPr lang="de-DE" b="0" dirty="0" err="1">
                <a:solidFill>
                  <a:schemeClr val="bg1"/>
                </a:solidFill>
                <a:latin typeface="Arial" pitchFamily="34" charset="0"/>
                <a:cs typeface="Arial" pitchFamily="34" charset="0"/>
              </a:rPr>
              <a:t>liche</a:t>
            </a:r>
            <a:r>
              <a:rPr lang="de-DE" b="0" dirty="0">
                <a:solidFill>
                  <a:schemeClr val="bg1"/>
                </a:solidFill>
                <a:latin typeface="Arial" pitchFamily="34" charset="0"/>
                <a:cs typeface="Arial" pitchFamily="34" charset="0"/>
              </a:rPr>
              <a:t>) tragen der Kläger und der Beklagte zu 1. je zur Hälfte.</a:t>
            </a:r>
          </a:p>
        </p:txBody>
      </p:sp>
      <p:sp>
        <p:nvSpPr>
          <p:cNvPr id="5" name="Text Box 3"/>
          <p:cNvSpPr txBox="1">
            <a:spLocks noChangeArrowheads="1"/>
          </p:cNvSpPr>
          <p:nvPr/>
        </p:nvSpPr>
        <p:spPr bwMode="auto">
          <a:xfrm>
            <a:off x="179388" y="1227138"/>
            <a:ext cx="8712200" cy="11695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sz="2000" b="0" dirty="0"/>
              <a:t>1. 	Der Beklagte zu 1 wird verurteilt, an den Kläger ein Schmerzensgeld in Höhe von Euro 7.000,- zu zahlen. Im Übrigen wird die Klage abgewiesen.</a:t>
            </a:r>
          </a:p>
        </p:txBody>
      </p:sp>
      <p:sp>
        <p:nvSpPr>
          <p:cNvPr id="6"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550732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500"/>
                                        <p:tgtEl>
                                          <p:spTgt spid="4">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fade">
                                      <p:cBhvr>
                                        <p:cTn id="20" dur="500"/>
                                        <p:tgtEl>
                                          <p:spTgt spid="4">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fade">
                                      <p:cBhvr>
                                        <p:cTn id="25" dur="500"/>
                                        <p:tgtEl>
                                          <p:spTgt spid="4">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
                                            <p:txEl>
                                              <p:pRg st="4" end="4"/>
                                            </p:txEl>
                                          </p:spTgt>
                                        </p:tgtEl>
                                        <p:attrNameLst>
                                          <p:attrName>style.visibility</p:attrName>
                                        </p:attrNameLst>
                                      </p:cBhvr>
                                      <p:to>
                                        <p:strVal val="visible"/>
                                      </p:to>
                                    </p:set>
                                    <p:animEffect transition="in" filter="fade">
                                      <p:cBhvr>
                                        <p:cTn id="30" dur="500"/>
                                        <p:tgtEl>
                                          <p:spTgt spid="4">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Effect transition="in" filter="fade">
                                      <p:cBhvr>
                                        <p:cTn id="35"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3"/>
          <p:cNvSpPr txBox="1">
            <a:spLocks noChangeArrowheads="1"/>
          </p:cNvSpPr>
          <p:nvPr/>
        </p:nvSpPr>
        <p:spPr bwMode="auto">
          <a:xfrm>
            <a:off x="179388" y="1227138"/>
            <a:ext cx="8712200" cy="486287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sz="2000" b="0" dirty="0"/>
              <a:t>1. 	Der Beklagte zu 1 wird verurteilt, an den Kläger ein Schmerzensgeld in Höhe von Euro 7.000,- zu zahlen. Im Übrigen wird die Klage abgewiesen.</a:t>
            </a:r>
          </a:p>
          <a:p>
            <a:endParaRPr lang="de-DE" sz="2000" b="0" dirty="0"/>
          </a:p>
          <a:p>
            <a:r>
              <a:rPr lang="de-DE" sz="2000" b="0" dirty="0"/>
              <a:t>2.	Die Gerichtskosten haben der Kläger und der Beklagte zu 1 je zur Hälfte zu tragen. Von den außergerichtlichen Kosten hat der Kläger die des Beklagten zu 2 voll und die Hälfte seiner eigenen, der Beklagte zu 1 seine eigenen voll und die Hälfte der dem Kläger entstandenen zu tragen.</a:t>
            </a:r>
          </a:p>
          <a:p>
            <a:endParaRPr lang="de-DE" sz="2000" b="0" dirty="0"/>
          </a:p>
          <a:p>
            <a:r>
              <a:rPr lang="de-DE" sz="2000" b="0" dirty="0"/>
              <a:t>3.	Das Urteil ist vorläufig vollstreckbar, für den Kläger jedoch nur gegen Sicherheitsleistung in Höhe von 110 % des jeweils zu vollstreckenden Betrages. Der Kläger darf die Vollstreckung durch Sicherheitsleistung in Höhe von 110 % des auf Grund des Urteils vollstreckbaren Betrages abwenden, wenn nicht der Beklagte zu 2 vor der Vollstreckung Sicherheit in Höhe von 110 % des jeweils zu vollstreckenden Betrags leistet.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479169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fade">
                                      <p:cBhvr>
                                        <p:cTn id="7" dur="500"/>
                                        <p:tgtEl>
                                          <p:spTgt spid="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6" end="6"/>
                                            </p:txEl>
                                          </p:spTgt>
                                        </p:tgtEl>
                                        <p:attrNameLst>
                                          <p:attrName>style.visibility</p:attrName>
                                        </p:attrNameLst>
                                      </p:cBhvr>
                                      <p:to>
                                        <p:strVal val="visible"/>
                                      </p:to>
                                    </p:set>
                                    <p:animEffect transition="in" filter="fade">
                                      <p:cBhvr>
                                        <p:cTn id="12"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50865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1a)</a:t>
            </a:r>
          </a:p>
          <a:p>
            <a:endParaRPr lang="de-DE" sz="1200" b="0" dirty="0"/>
          </a:p>
          <a:p>
            <a:r>
              <a:rPr lang="de-DE" b="0" dirty="0"/>
              <a:t>	Der Beklagte (K1) wird verurteilt, an den Kläger (G) Euro 50.000,- zu zahlen.</a:t>
            </a:r>
          </a:p>
          <a:p>
            <a:endParaRPr lang="de-DE" b="0" dirty="0"/>
          </a:p>
          <a:p>
            <a:r>
              <a:rPr lang="de-DE" b="0" dirty="0"/>
              <a:t>	Die Kosten des Rechtsstreits hat der Beklagte zu tragen.</a:t>
            </a:r>
          </a:p>
          <a:p>
            <a:endParaRPr lang="de-DE" b="0" dirty="0"/>
          </a:p>
          <a:p>
            <a:r>
              <a:rPr lang="de-DE" b="0" dirty="0"/>
              <a:t>	Das Urteil ist gegen Sicherheitsleistung in Höhe von 110 % des jeweils zu vollstreckenden Betrages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53619555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4247317"/>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1b)</a:t>
            </a:r>
          </a:p>
          <a:p>
            <a:endParaRPr lang="de-DE" sz="1200" b="0" dirty="0"/>
          </a:p>
          <a:p>
            <a:r>
              <a:rPr lang="de-DE" b="0" dirty="0"/>
              <a:t>	Der Beklagte (K1) wird verurteilt, an den Kläger (G) Euro 50.000,- zu zahlen. Dem Beklagten wird die Beschränkung seiner Haftung auf den Anteil am Nachlass des E … vorbehalten.</a:t>
            </a:r>
          </a:p>
          <a:p>
            <a:endParaRPr lang="de-DE" b="0" dirty="0"/>
          </a:p>
          <a:p>
            <a:r>
              <a:rPr lang="de-DE" b="0" dirty="0"/>
              <a:t>	Die Kosten des Rechtsstreits hat der Beklagte zu tragen.</a:t>
            </a:r>
          </a:p>
          <a:p>
            <a:endParaRPr lang="de-DE" b="0" dirty="0"/>
          </a:p>
          <a:p>
            <a:r>
              <a:rPr lang="de-DE" b="0" dirty="0"/>
              <a:t>	Das Urteil ist gegen Sicherheitsleistung in Höhe von 110 % des jeweils zu vollstreckenden Betrages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88058482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1c)</a:t>
            </a:r>
          </a:p>
          <a:p>
            <a:endParaRPr lang="de-DE" sz="1200" b="0" dirty="0"/>
          </a:p>
          <a:p>
            <a:pPr marL="514350" indent="-514350">
              <a:buAutoNum type="romanUcPeriod"/>
            </a:pPr>
            <a:r>
              <a:rPr lang="de-DE" b="0" dirty="0"/>
              <a:t>Aufgrund der Beschränkung des § 2059 Abs. 1 BGB kann G den K1 allein nur auf seinen Anteil am Nachlass in Anspruch nehmen. Insoweit kann K1 dann ggf. auch die Dürftigkeitseinrede nach § 1990 BGB erheben.</a:t>
            </a:r>
          </a:p>
          <a:p>
            <a:pPr marL="514350" indent="-514350">
              <a:buAutoNum type="romanUcPeriod"/>
            </a:pPr>
            <a:endParaRPr lang="de-DE" sz="1200" b="0" dirty="0"/>
          </a:p>
          <a:p>
            <a:pPr marL="514350" indent="-514350">
              <a:buAutoNum type="romanUcPeriod"/>
            </a:pPr>
            <a:r>
              <a:rPr lang="de-DE" b="0" dirty="0"/>
              <a:t>Will G die Befriedigung aus dem (noch) ungeteilten Nachlass erreichen, muss er – statt der </a:t>
            </a:r>
            <a:r>
              <a:rPr lang="de-DE" dirty="0"/>
              <a:t>Gesamtschuld-klage</a:t>
            </a:r>
            <a:r>
              <a:rPr lang="de-DE" b="0" dirty="0"/>
              <a:t> (§ 2058 BGB) – die</a:t>
            </a:r>
            <a:r>
              <a:rPr lang="de-DE" dirty="0"/>
              <a:t> </a:t>
            </a:r>
            <a:r>
              <a:rPr lang="de-DE" dirty="0" err="1"/>
              <a:t>Gesamthandsklage</a:t>
            </a:r>
            <a:r>
              <a:rPr lang="de-DE" b="0" dirty="0"/>
              <a:t> (§ 2059 Abs. 2 BGB) gegen alle Miterben, also auch gegen K2, erheben.</a:t>
            </a:r>
          </a:p>
          <a:p>
            <a:pPr marL="514350" indent="-514350">
              <a:buAutoNum type="romanUcPeriod"/>
            </a:pPr>
            <a:endParaRPr lang="de-DE" sz="1200" b="0" dirty="0"/>
          </a:p>
          <a:p>
            <a:pPr marL="514350" indent="-514350">
              <a:buAutoNum type="romanUcPeriod"/>
            </a:pPr>
            <a:r>
              <a:rPr lang="de-DE" b="0" dirty="0"/>
              <a:t>K1 und K2 sind in einem solchen Falle </a:t>
            </a:r>
            <a:r>
              <a:rPr lang="de-DE" dirty="0"/>
              <a:t>notwendige Streitgenossen</a:t>
            </a:r>
            <a:r>
              <a:rPr lang="de-DE" b="0" dirty="0"/>
              <a:t> </a:t>
            </a:r>
            <a:r>
              <a:rPr lang="de-DE" b="0" dirty="0" err="1"/>
              <a:t>iSd</a:t>
            </a:r>
            <a:r>
              <a:rPr lang="de-DE" b="0" dirty="0"/>
              <a:t> § 62 Abs. 1, 2.Var. ZPO, und zwar kraft materiellen Rechts (§ 2059 Abs. 2 BGB).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0877763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2</a:t>
            </a:r>
          </a:p>
          <a:p>
            <a:endParaRPr lang="de-DE" sz="1200" b="0" dirty="0"/>
          </a:p>
          <a:p>
            <a:r>
              <a:rPr lang="de-DE" b="0" dirty="0"/>
              <a:t>	T in seiner Eigenschaft als Testamentsvollstrecker über das Vermögen des E ... und K1 werden wie Gesamtschuldner verurteilt, an den G Euro 50.000,- zu zahlen.</a:t>
            </a:r>
          </a:p>
          <a:p>
            <a:endParaRPr lang="de-DE" b="0" dirty="0"/>
          </a:p>
          <a:p>
            <a:r>
              <a:rPr lang="de-DE" b="0" dirty="0"/>
              <a:t>	Die Kosten des Rechtsstreits haben T und K1 zu tragen.</a:t>
            </a:r>
          </a:p>
          <a:p>
            <a:endParaRPr lang="de-DE" b="0" dirty="0"/>
          </a:p>
          <a:p>
            <a:r>
              <a:rPr lang="de-DE" b="0" dirty="0"/>
              <a:t>	Das Urteil ist gegen Sicherheitsleistung in Höhe von 110 % des jeweils zu vollstreckenden Betrages vorläufig vollstreckbar.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44681845"/>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13932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3a)</a:t>
            </a:r>
          </a:p>
          <a:p>
            <a:endParaRPr lang="de-DE" sz="1200" b="0" dirty="0"/>
          </a:p>
          <a:p>
            <a:r>
              <a:rPr lang="de-DE" b="0" dirty="0"/>
              <a:t>	Die Klage wird (als unzulässig) abgewiesen.</a:t>
            </a:r>
          </a:p>
          <a:p>
            <a:endParaRPr lang="de-DE" b="0" dirty="0"/>
          </a:p>
          <a:p>
            <a:r>
              <a:rPr lang="de-DE" b="0" dirty="0"/>
              <a:t>	Die Kosten des Rechtsstreits hat K1 zu tragen.</a:t>
            </a:r>
          </a:p>
          <a:p>
            <a:endParaRPr lang="de-DE" b="0" dirty="0"/>
          </a:p>
          <a:p>
            <a:r>
              <a:rPr lang="de-DE" b="0" dirty="0"/>
              <a:t>	Das Urteil ist gegen Sicherheitsleistung in Höhe von 110 % des jeweils zu vollstreckenden Betrages vorläufig vollstreckbar.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1177306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50865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3b)</a:t>
            </a:r>
          </a:p>
          <a:p>
            <a:endParaRPr lang="de-DE" sz="1200" b="0" dirty="0"/>
          </a:p>
          <a:p>
            <a:r>
              <a:rPr lang="de-DE" b="0" dirty="0"/>
              <a:t>	Der Beklagte (S) wird verurteilt, an den T Euro 75.000,- zu zahlen.</a:t>
            </a:r>
          </a:p>
          <a:p>
            <a:endParaRPr lang="de-DE" b="0" dirty="0"/>
          </a:p>
          <a:p>
            <a:r>
              <a:rPr lang="de-DE" b="0" dirty="0"/>
              <a:t>	Die Kosten des Rechtsstreits hat der Beklagte zu tragen.</a:t>
            </a:r>
          </a:p>
          <a:p>
            <a:endParaRPr lang="de-DE" b="0" dirty="0"/>
          </a:p>
          <a:p>
            <a:r>
              <a:rPr lang="de-DE" b="0" dirty="0"/>
              <a:t>	Das Urteil ist gegen Sicherheitsleistung in Höhe von 110 % des jeweils zu vollstreckenden Betrages vorläufig vollstreckbar.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1294950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dirty="0"/>
              <a:t>Frage 3c)</a:t>
            </a:r>
          </a:p>
          <a:p>
            <a:endParaRPr lang="de-DE" sz="1200" b="0" dirty="0"/>
          </a:p>
          <a:p>
            <a:r>
              <a:rPr lang="de-DE" b="0" dirty="0"/>
              <a:t>	Der Beklagte (S) wird verurteilt, an die aus K1 und K2 bestehende Erbengemeinschaft nach E ... Euro 75.000,- zu zahlen.</a:t>
            </a:r>
          </a:p>
          <a:p>
            <a:endParaRPr lang="de-DE" b="0" dirty="0"/>
          </a:p>
          <a:p>
            <a:r>
              <a:rPr lang="de-DE" b="0" dirty="0"/>
              <a:t>	Die Kosten des Rechtsstreits hat der Beklagte zu tragen.</a:t>
            </a:r>
          </a:p>
          <a:p>
            <a:endParaRPr lang="de-DE" b="0" dirty="0"/>
          </a:p>
          <a:p>
            <a:r>
              <a:rPr lang="de-DE" b="0" dirty="0"/>
              <a:t>	Das Urteil ist gegen Sicherheitsleistung in Höhe von 110 % des jeweils zu vollstreckenden Betrages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14 Miterben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35542159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0" y="260648"/>
            <a:ext cx="2771800" cy="964560"/>
          </a:xfrm>
          <a:prstGeom prst="rect">
            <a:avLst/>
          </a:prstGeom>
          <a:solidFill>
            <a:srgbClr val="F775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 name="Textfeld 2"/>
          <p:cNvSpPr txBox="1"/>
          <p:nvPr/>
        </p:nvSpPr>
        <p:spPr>
          <a:xfrm>
            <a:off x="251520" y="304200"/>
            <a:ext cx="2376264" cy="892552"/>
          </a:xfrm>
          <a:prstGeom prst="rect">
            <a:avLst/>
          </a:prstGeom>
          <a:noFill/>
        </p:spPr>
        <p:txBody>
          <a:bodyPr wrap="square" rtlCol="0">
            <a:spAutoFit/>
          </a:bodyPr>
          <a:lstStyle/>
          <a:p>
            <a:r>
              <a:rPr lang="de-DE" sz="2600" dirty="0">
                <a:solidFill>
                  <a:schemeClr val="bg1"/>
                </a:solidFill>
                <a:latin typeface="Frutiger LT 57 Cn" pitchFamily="34" charset="0"/>
              </a:rPr>
              <a:t>Kurs ZR</a:t>
            </a:r>
          </a:p>
          <a:p>
            <a:r>
              <a:rPr lang="de-DE" sz="2600" dirty="0">
                <a:solidFill>
                  <a:schemeClr val="bg1"/>
                </a:solidFill>
                <a:latin typeface="Frutiger Linotype" pitchFamily="34" charset="0"/>
              </a:rPr>
              <a:t>6. Woche</a:t>
            </a:r>
          </a:p>
        </p:txBody>
      </p:sp>
      <p:sp>
        <p:nvSpPr>
          <p:cNvPr id="4" name="Text Box 2"/>
          <p:cNvSpPr txBox="1">
            <a:spLocks noChangeArrowheads="1"/>
          </p:cNvSpPr>
          <p:nvPr/>
        </p:nvSpPr>
        <p:spPr bwMode="auto">
          <a:xfrm>
            <a:off x="179388" y="1556792"/>
            <a:ext cx="8712200" cy="509370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170338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marL="188277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marL="2062163">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marL="2241550">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marL="26987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marL="31559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marL="36131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marL="4070350"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spcBef>
                <a:spcPts val="600"/>
              </a:spcBef>
            </a:pPr>
            <a:r>
              <a:rPr lang="de-DE" sz="2400" b="1" dirty="0" err="1">
                <a:solidFill>
                  <a:schemeClr val="tx1">
                    <a:lumMod val="65000"/>
                    <a:lumOff val="35000"/>
                  </a:schemeClr>
                </a:solidFill>
                <a:latin typeface="Frutiger Linotype" pitchFamily="34" charset="0"/>
              </a:rPr>
              <a:t>Kursplan</a:t>
            </a:r>
            <a:r>
              <a:rPr lang="de-DE" sz="2400" b="1" dirty="0">
                <a:solidFill>
                  <a:schemeClr val="tx1">
                    <a:lumMod val="65000"/>
                    <a:lumOff val="35000"/>
                  </a:schemeClr>
                </a:solidFill>
                <a:latin typeface="Frutiger Linotype" pitchFamily="34" charset="0"/>
              </a:rPr>
              <a:t> – Seite 1</a:t>
            </a:r>
          </a:p>
          <a:p>
            <a:pPr>
              <a:spcBef>
                <a:spcPts val="600"/>
              </a:spcBef>
            </a:pPr>
            <a:endParaRPr lang="de-DE" sz="1200" b="0" dirty="0">
              <a:solidFill>
                <a:schemeClr val="tx1">
                  <a:lumMod val="65000"/>
                  <a:lumOff val="35000"/>
                </a:schemeClr>
              </a:solidFill>
              <a:latin typeface="Frutiger Linotype" pitchFamily="34" charset="0"/>
            </a:endParaRPr>
          </a:p>
          <a:p>
            <a:pPr>
              <a:spcBef>
                <a:spcPts val="600"/>
              </a:spcBef>
            </a:pPr>
            <a:r>
              <a:rPr lang="de-DE" sz="2400" b="1" dirty="0">
                <a:solidFill>
                  <a:srgbClr val="F77515"/>
                </a:solidFill>
                <a:latin typeface="Frutiger Linotype" pitchFamily="34" charset="0"/>
              </a:rPr>
              <a:t>	1.	Woche (</a:t>
            </a:r>
            <a:r>
              <a:rPr lang="de-DE" dirty="0">
                <a:solidFill>
                  <a:srgbClr val="F77515"/>
                </a:solidFill>
                <a:latin typeface="Frutiger Linotype" pitchFamily="34" charset="0"/>
              </a:rPr>
              <a:t>19</a:t>
            </a:r>
            <a:r>
              <a:rPr lang="de-DE" sz="2400" b="1" dirty="0">
                <a:solidFill>
                  <a:srgbClr val="F77515"/>
                </a:solidFill>
                <a:latin typeface="Frutiger Linotype" pitchFamily="34" charset="0"/>
              </a:rPr>
              <a:t>.04.2024): 	Grundlagen der Urteilsklausur</a:t>
            </a:r>
          </a:p>
          <a:p>
            <a:pPr>
              <a:spcBef>
                <a:spcPts val="600"/>
              </a:spcBef>
            </a:pPr>
            <a:r>
              <a:rPr lang="de-DE" sz="2400" b="0" dirty="0">
                <a:solidFill>
                  <a:schemeClr val="tx1">
                    <a:lumMod val="65000"/>
                    <a:lumOff val="35000"/>
                  </a:schemeClr>
                </a:solidFill>
                <a:latin typeface="Frutiger Linotype" pitchFamily="34" charset="0"/>
              </a:rPr>
              <a:t>	</a:t>
            </a:r>
            <a:r>
              <a:rPr lang="de-DE" sz="2400" dirty="0">
                <a:solidFill>
                  <a:srgbClr val="F77515"/>
                </a:solidFill>
                <a:latin typeface="Frutiger Linotype" pitchFamily="34" charset="0"/>
              </a:rPr>
              <a:t>2. 	Woche	</a:t>
            </a:r>
            <a:r>
              <a:rPr lang="de-DE" dirty="0">
                <a:solidFill>
                  <a:srgbClr val="F77515"/>
                </a:solidFill>
                <a:latin typeface="Frutiger Linotype" pitchFamily="34" charset="0"/>
              </a:rPr>
              <a:t> (26</a:t>
            </a:r>
            <a:r>
              <a:rPr lang="de-DE" sz="2400" dirty="0">
                <a:solidFill>
                  <a:srgbClr val="F77515"/>
                </a:solidFill>
                <a:latin typeface="Frutiger Linotype" pitchFamily="34" charset="0"/>
              </a:rPr>
              <a:t>.04.2024): 	Grundlagen der </a:t>
            </a:r>
            <a:r>
              <a:rPr lang="de-DE" sz="2400" dirty="0" err="1">
                <a:solidFill>
                  <a:srgbClr val="F77515"/>
                </a:solidFill>
                <a:latin typeface="Frutiger Linotype" pitchFamily="34" charset="0"/>
              </a:rPr>
              <a:t>Urteilskl</a:t>
            </a:r>
            <a:r>
              <a:rPr lang="de-DE" sz="2400" dirty="0">
                <a:solidFill>
                  <a:srgbClr val="F77515"/>
                </a:solidFill>
                <a:latin typeface="Frutiger Linotype" pitchFamily="34" charset="0"/>
              </a:rPr>
              <a:t>/</a:t>
            </a:r>
            <a:r>
              <a:rPr lang="de-DE" sz="2400" dirty="0" err="1">
                <a:solidFill>
                  <a:srgbClr val="F77515"/>
                </a:solidFill>
                <a:latin typeface="Frutiger Linotype" pitchFamily="34" charset="0"/>
              </a:rPr>
              <a:t>Anwkl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3. 	Woche (</a:t>
            </a:r>
            <a:r>
              <a:rPr lang="de-DE" dirty="0">
                <a:solidFill>
                  <a:srgbClr val="F77515"/>
                </a:solidFill>
                <a:latin typeface="Frutiger Linotype" pitchFamily="34" charset="0"/>
              </a:rPr>
              <a:t>03</a:t>
            </a:r>
            <a:r>
              <a:rPr lang="de-DE" sz="2400" dirty="0">
                <a:solidFill>
                  <a:srgbClr val="F77515"/>
                </a:solidFill>
                <a:latin typeface="Frutiger Linotype" pitchFamily="34" charset="0"/>
              </a:rPr>
              <a:t>.05.2024):	Grundlagen der </a:t>
            </a:r>
            <a:r>
              <a:rPr lang="de-DE" sz="2400" dirty="0" err="1">
                <a:solidFill>
                  <a:srgbClr val="F77515"/>
                </a:solidFill>
                <a:latin typeface="Frutiger Linotype" pitchFamily="34" charset="0"/>
              </a:rPr>
              <a:t>Anwkl</a:t>
            </a:r>
            <a:r>
              <a:rPr lang="de-DE" dirty="0">
                <a:solidFill>
                  <a:srgbClr val="F77515"/>
                </a:solidFill>
                <a:latin typeface="Frutiger Linotype" pitchFamily="34" charset="0"/>
              </a:rPr>
              <a:t>/</a:t>
            </a:r>
            <a:r>
              <a:rPr lang="de-DE" sz="2400" dirty="0" err="1">
                <a:solidFill>
                  <a:srgbClr val="F77515"/>
                </a:solidFill>
                <a:latin typeface="Frutiger Linotype" pitchFamily="34" charset="0"/>
              </a:rPr>
              <a:t>Kautkl</a:t>
            </a:r>
            <a:endParaRPr lang="de-DE" sz="2400"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4. 	Woche (</a:t>
            </a:r>
            <a:r>
              <a:rPr lang="de-DE" dirty="0">
                <a:solidFill>
                  <a:srgbClr val="F77515"/>
                </a:solidFill>
                <a:latin typeface="Frutiger Linotype" pitchFamily="34" charset="0"/>
              </a:rPr>
              <a:t>17</a:t>
            </a:r>
            <a:r>
              <a:rPr lang="de-DE" sz="2400" dirty="0">
                <a:solidFill>
                  <a:srgbClr val="F77515"/>
                </a:solidFill>
                <a:latin typeface="Frutiger Linotype" pitchFamily="34" charset="0"/>
              </a:rPr>
              <a:t>.05.2024): </a:t>
            </a:r>
            <a:r>
              <a:rPr lang="de-DE" dirty="0">
                <a:solidFill>
                  <a:srgbClr val="F77515"/>
                </a:solidFill>
                <a:latin typeface="Frutiger Linotype" pitchFamily="34" charset="0"/>
              </a:rPr>
              <a:t>	Grundlagen der </a:t>
            </a:r>
            <a:r>
              <a:rPr lang="de-DE" dirty="0" err="1">
                <a:solidFill>
                  <a:srgbClr val="F77515"/>
                </a:solidFill>
                <a:latin typeface="Frutiger Linotype" pitchFamily="34" charset="0"/>
              </a:rPr>
              <a:t>Kautelarklausur</a:t>
            </a:r>
            <a:endParaRPr lang="de-DE" dirty="0">
              <a:solidFill>
                <a:srgbClr val="F77515"/>
              </a:solidFill>
              <a:latin typeface="Frutiger Linotype" pitchFamily="34" charset="0"/>
            </a:endParaRPr>
          </a:p>
          <a:p>
            <a:pPr>
              <a:spcBef>
                <a:spcPts val="600"/>
              </a:spcBef>
            </a:pPr>
            <a:r>
              <a:rPr lang="de-DE" dirty="0">
                <a:solidFill>
                  <a:srgbClr val="F77515"/>
                </a:solidFill>
                <a:latin typeface="Frutiger Linotype" pitchFamily="34" charset="0"/>
              </a:rPr>
              <a:t>	5.	Woche (24.05.2024):	Die Zulässigkeit von Klagen</a:t>
            </a: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6</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31</a:t>
            </a:r>
            <a:r>
              <a:rPr lang="de-DE" sz="2400" dirty="0">
                <a:solidFill>
                  <a:srgbClr val="F77515"/>
                </a:solidFill>
                <a:latin typeface="Frutiger Linotype" pitchFamily="34" charset="0"/>
              </a:rPr>
              <a:t>.05.2024):	Objektive Klagehäufung</a:t>
            </a:r>
            <a:endParaRPr lang="de-DE" dirty="0">
              <a:solidFill>
                <a:srgbClr val="F77515"/>
              </a:solidFill>
              <a:latin typeface="Frutiger Linotype" pitchFamily="34" charset="0"/>
            </a:endParaRPr>
          </a:p>
          <a:p>
            <a:pPr>
              <a:spcBef>
                <a:spcPts val="600"/>
              </a:spcBef>
            </a:pPr>
            <a:r>
              <a:rPr lang="de-DE" sz="2400" dirty="0">
                <a:solidFill>
                  <a:srgbClr val="F77515"/>
                </a:solidFill>
                <a:latin typeface="Frutiger Linotype" pitchFamily="34" charset="0"/>
              </a:rPr>
              <a:t>	</a:t>
            </a:r>
            <a:r>
              <a:rPr lang="de-DE" dirty="0">
                <a:solidFill>
                  <a:srgbClr val="F77515"/>
                </a:solidFill>
                <a:latin typeface="Frutiger Linotype" pitchFamily="34" charset="0"/>
              </a:rPr>
              <a:t>7</a:t>
            </a:r>
            <a:r>
              <a:rPr lang="de-DE" sz="2400" dirty="0">
                <a:solidFill>
                  <a:srgbClr val="F77515"/>
                </a:solidFill>
                <a:latin typeface="Frutiger Linotype" pitchFamily="34" charset="0"/>
              </a:rPr>
              <a:t>. 	Woche	(</a:t>
            </a:r>
            <a:r>
              <a:rPr lang="de-DE" dirty="0">
                <a:solidFill>
                  <a:srgbClr val="F77515"/>
                </a:solidFill>
                <a:latin typeface="Frutiger Linotype" pitchFamily="34" charset="0"/>
              </a:rPr>
              <a:t>07</a:t>
            </a:r>
            <a:r>
              <a:rPr lang="de-DE" sz="2400" dirty="0">
                <a:solidFill>
                  <a:srgbClr val="F77515"/>
                </a:solidFill>
                <a:latin typeface="Frutiger Linotype" pitchFamily="34" charset="0"/>
              </a:rPr>
              <a:t>.06.2024): 	Subjektive Klagehäufung I</a:t>
            </a:r>
          </a:p>
          <a:p>
            <a:pPr>
              <a:spcBef>
                <a:spcPts val="600"/>
              </a:spcBef>
            </a:pPr>
            <a:r>
              <a:rPr lang="de-DE" sz="2400" dirty="0">
                <a:solidFill>
                  <a:srgbClr val="F77515"/>
                </a:solidFill>
                <a:latin typeface="Frutiger Linotype" pitchFamily="34" charset="0"/>
              </a:rPr>
              <a:t>	</a:t>
            </a:r>
            <a:r>
              <a:rPr lang="de-DE" b="0" dirty="0">
                <a:solidFill>
                  <a:schemeClr val="tx1">
                    <a:lumMod val="65000"/>
                    <a:lumOff val="35000"/>
                  </a:schemeClr>
                </a:solidFill>
                <a:latin typeface="Frutiger Linotype" pitchFamily="34" charset="0"/>
              </a:rPr>
              <a:t>8</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14</a:t>
            </a:r>
            <a:r>
              <a:rPr lang="de-DE" sz="2400" b="0" dirty="0">
                <a:solidFill>
                  <a:schemeClr val="tx1">
                    <a:lumMod val="65000"/>
                    <a:lumOff val="35000"/>
                  </a:schemeClr>
                </a:solidFill>
                <a:latin typeface="Frutiger Linotype" pitchFamily="34" charset="0"/>
              </a:rPr>
              <a:t>.06.2024): 	Subjektive Klagehäufung II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9</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21</a:t>
            </a:r>
            <a:r>
              <a:rPr lang="de-DE" sz="2400" b="0" dirty="0">
                <a:solidFill>
                  <a:schemeClr val="tx1">
                    <a:lumMod val="65000"/>
                    <a:lumOff val="35000"/>
                  </a:schemeClr>
                </a:solidFill>
                <a:latin typeface="Frutiger Linotype" pitchFamily="34" charset="0"/>
              </a:rPr>
              <a:t>.06.2024):	Säumnis einer Partei</a:t>
            </a:r>
          </a:p>
          <a:p>
            <a:pPr>
              <a:spcBef>
                <a:spcPts val="600"/>
              </a:spcBef>
            </a:pPr>
            <a:r>
              <a:rPr lang="de-DE" sz="2400" b="0" dirty="0">
                <a:solidFill>
                  <a:schemeClr val="tx1">
                    <a:lumMod val="65000"/>
                    <a:lumOff val="35000"/>
                  </a:schemeClr>
                </a:solidFill>
                <a:latin typeface="Frutiger Linotype" pitchFamily="34" charset="0"/>
              </a:rPr>
              <a:t>	</a:t>
            </a:r>
            <a:r>
              <a:rPr lang="de-DE" b="0" dirty="0">
                <a:solidFill>
                  <a:schemeClr val="tx1">
                    <a:lumMod val="65000"/>
                    <a:lumOff val="35000"/>
                  </a:schemeClr>
                </a:solidFill>
                <a:latin typeface="Frutiger Linotype" pitchFamily="34" charset="0"/>
              </a:rPr>
              <a:t>10</a:t>
            </a:r>
            <a:r>
              <a:rPr lang="de-DE" sz="2400" b="0" dirty="0">
                <a:solidFill>
                  <a:schemeClr val="tx1">
                    <a:lumMod val="65000"/>
                    <a:lumOff val="35000"/>
                  </a:schemeClr>
                </a:solidFill>
                <a:latin typeface="Frutiger Linotype" pitchFamily="34" charset="0"/>
              </a:rPr>
              <a:t>.	Woche (</a:t>
            </a:r>
            <a:r>
              <a:rPr lang="de-DE" b="0" dirty="0">
                <a:solidFill>
                  <a:schemeClr val="tx1">
                    <a:lumMod val="65000"/>
                    <a:lumOff val="35000"/>
                  </a:schemeClr>
                </a:solidFill>
                <a:latin typeface="Frutiger Linotype" pitchFamily="34" charset="0"/>
              </a:rPr>
              <a:t>28</a:t>
            </a:r>
            <a:r>
              <a:rPr lang="de-DE" sz="2400" b="0" dirty="0">
                <a:solidFill>
                  <a:schemeClr val="tx1">
                    <a:lumMod val="65000"/>
                    <a:lumOff val="35000"/>
                  </a:schemeClr>
                </a:solidFill>
                <a:latin typeface="Frutiger Linotype" pitchFamily="34" charset="0"/>
              </a:rPr>
              <a:t>.06.2024):	</a:t>
            </a:r>
            <a:r>
              <a:rPr lang="de-DE" b="0" dirty="0">
                <a:solidFill>
                  <a:schemeClr val="tx1">
                    <a:lumMod val="65000"/>
                    <a:lumOff val="35000"/>
                  </a:schemeClr>
                </a:solidFill>
                <a:latin typeface="Frutiger Linotype" pitchFamily="34" charset="0"/>
              </a:rPr>
              <a:t>Anerkenntnis und Verzicht</a:t>
            </a:r>
            <a:endParaRPr lang="de-DE" sz="2400" b="0" dirty="0">
              <a:solidFill>
                <a:schemeClr val="tx1">
                  <a:lumMod val="65000"/>
                  <a:lumOff val="35000"/>
                </a:schemeClr>
              </a:solidFill>
              <a:latin typeface="Frutiger Linotype" pitchFamily="34" charset="0"/>
            </a:endParaRPr>
          </a:p>
        </p:txBody>
      </p:sp>
    </p:spTree>
    <p:extLst>
      <p:ext uri="{BB962C8B-B14F-4D97-AF65-F5344CB8AC3E}">
        <p14:creationId xmlns:p14="http://schemas.microsoft.com/office/powerpoint/2010/main" val="39475558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500"/>
                                        <p:tgtEl>
                                          <p:spTgt spid="4">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0" end="0"/>
                                            </p:txEl>
                                          </p:spTgt>
                                        </p:tgtEl>
                                        <p:attrNameLst>
                                          <p:attrName>style.visibility</p:attrName>
                                        </p:attrNameLst>
                                      </p:cBhvr>
                                      <p:to>
                                        <p:strVal val="visible"/>
                                      </p:to>
                                    </p:set>
                                    <p:animEffect transition="in" filter="fade">
                                      <p:cBhvr>
                                        <p:cTn id="10" dur="500"/>
                                        <p:tgtEl>
                                          <p:spTgt spid="4">
                                            <p:txEl>
                                              <p:pRg st="0" end="0"/>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animEffect transition="in" filter="fade">
                                      <p:cBhvr>
                                        <p:cTn id="13" dur="500"/>
                                        <p:tgtEl>
                                          <p:spTgt spid="4">
                                            <p:txEl>
                                              <p:pRg st="3" end="3"/>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4">
                                            <p:txEl>
                                              <p:pRg st="4" end="4"/>
                                            </p:txEl>
                                          </p:spTgt>
                                        </p:tgtEl>
                                        <p:attrNameLst>
                                          <p:attrName>style.visibility</p:attrName>
                                        </p:attrNameLst>
                                      </p:cBhvr>
                                      <p:to>
                                        <p:strVal val="visible"/>
                                      </p:to>
                                    </p:set>
                                    <p:animEffect transition="in" filter="fade">
                                      <p:cBhvr>
                                        <p:cTn id="16" dur="500"/>
                                        <p:tgtEl>
                                          <p:spTgt spid="4">
                                            <p:txEl>
                                              <p:pRg st="4" end="4"/>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Effect transition="in" filter="fade">
                                      <p:cBhvr>
                                        <p:cTn id="19" dur="500"/>
                                        <p:tgtEl>
                                          <p:spTgt spid="4">
                                            <p:txEl>
                                              <p:pRg st="5" end="5"/>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500"/>
                                        <p:tgtEl>
                                          <p:spTgt spid="4">
                                            <p:txEl>
                                              <p:pRg st="6" end="6"/>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4">
                                            <p:txEl>
                                              <p:pRg st="7" end="7"/>
                                            </p:txEl>
                                          </p:spTgt>
                                        </p:tgtEl>
                                        <p:attrNameLst>
                                          <p:attrName>style.visibility</p:attrName>
                                        </p:attrNameLst>
                                      </p:cBhvr>
                                      <p:to>
                                        <p:strVal val="visible"/>
                                      </p:to>
                                    </p:set>
                                    <p:animEffect transition="in" filter="fade">
                                      <p:cBhvr>
                                        <p:cTn id="25" dur="500"/>
                                        <p:tgtEl>
                                          <p:spTgt spid="4">
                                            <p:txEl>
                                              <p:pRg st="7" end="7"/>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8" end="8"/>
                                            </p:txEl>
                                          </p:spTgt>
                                        </p:tgtEl>
                                        <p:attrNameLst>
                                          <p:attrName>style.visibility</p:attrName>
                                        </p:attrNameLst>
                                      </p:cBhvr>
                                      <p:to>
                                        <p:strVal val="visible"/>
                                      </p:to>
                                    </p:set>
                                    <p:animEffect transition="in" filter="fade">
                                      <p:cBhvr>
                                        <p:cTn id="28" dur="500"/>
                                        <p:tgtEl>
                                          <p:spTgt spid="4">
                                            <p:txEl>
                                              <p:pRg st="8" end="8"/>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500"/>
                                        <p:tgtEl>
                                          <p:spTgt spid="4">
                                            <p:txEl>
                                              <p:pRg st="9" end="9"/>
                                            </p:txEl>
                                          </p:spTgt>
                                        </p:tgtEl>
                                      </p:cBhvr>
                                    </p:animEffect>
                                  </p:childTnLst>
                                </p:cTn>
                              </p:par>
                              <p:par>
                                <p:cTn id="32" presetID="10" presetClass="entr" presetSubtype="0" fill="hold" nodeType="withEffect">
                                  <p:stCondLst>
                                    <p:cond delay="0"/>
                                  </p:stCondLst>
                                  <p:childTnLst>
                                    <p:set>
                                      <p:cBhvr>
                                        <p:cTn id="33" dur="1" fill="hold">
                                          <p:stCondLst>
                                            <p:cond delay="0"/>
                                          </p:stCondLst>
                                        </p:cTn>
                                        <p:tgtEl>
                                          <p:spTgt spid="4">
                                            <p:txEl>
                                              <p:pRg st="10" end="10"/>
                                            </p:txEl>
                                          </p:spTgt>
                                        </p:tgtEl>
                                        <p:attrNameLst>
                                          <p:attrName>style.visibility</p:attrName>
                                        </p:attrNameLst>
                                      </p:cBhvr>
                                      <p:to>
                                        <p:strVal val="visible"/>
                                      </p:to>
                                    </p:set>
                                    <p:animEffect transition="in" filter="fade">
                                      <p:cBhvr>
                                        <p:cTn id="34" dur="500"/>
                                        <p:tgtEl>
                                          <p:spTgt spid="4">
                                            <p:txEl>
                                              <p:pRg st="10" end="10"/>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4">
                                            <p:txEl>
                                              <p:pRg st="11" end="11"/>
                                            </p:txEl>
                                          </p:spTgt>
                                        </p:tgtEl>
                                        <p:attrNameLst>
                                          <p:attrName>style.visibility</p:attrName>
                                        </p:attrNameLst>
                                      </p:cBhvr>
                                      <p:to>
                                        <p:strVal val="visible"/>
                                      </p:to>
                                    </p:set>
                                    <p:animEffect transition="in" filter="fade">
                                      <p:cBhvr>
                                        <p:cTn id="37"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5619" name="Text Box 3"/>
          <p:cNvSpPr txBox="1">
            <a:spLocks noChangeArrowheads="1"/>
          </p:cNvSpPr>
          <p:nvPr/>
        </p:nvSpPr>
        <p:spPr bwMode="auto">
          <a:xfrm>
            <a:off x="179388" y="1281113"/>
            <a:ext cx="8712200" cy="5478423"/>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t>Tatbestand</a:t>
            </a:r>
          </a:p>
          <a:p>
            <a:endParaRPr lang="de-DE" sz="1200" u="sng" dirty="0"/>
          </a:p>
          <a:p>
            <a:r>
              <a:rPr lang="de-DE" sz="2000" b="0" dirty="0"/>
              <a:t>Der Kläger begehrt die Zahlung von Honorar aus einem Vertrag über die Herstellung und den Einbau von 176 Fenstern.</a:t>
            </a:r>
          </a:p>
          <a:p>
            <a:endParaRPr lang="de-DE" sz="1000" b="0" dirty="0"/>
          </a:p>
          <a:p>
            <a:r>
              <a:rPr lang="de-DE" sz="2000" b="0" dirty="0"/>
              <a:t>Der Kläger ist Inhaber einer Glaserei. Der Beklagte zu 1) erwarb durch notariellen Vertrag vom 16. März 2023 von dem Volkswirt Klaus Eberhardt das Grundstück 10825 Berlin, John-F.-Kennedy Platz 15, inklusive schlüsselfertigem Neubau zum Kaufpreis von 1,5 Mio. €. Im Zeitpunkt des Vertragsschlusses war der Rohbau auf diesem Grundstück bereits errichtet. Baukoordinatorin und Bevollmächtigte des Bauherrn Eberhardt war die Beklagte zu 2). Die Beklagte zu 3) ist persönlich haftende Gesellschafterin der Beklagten zu 2). </a:t>
            </a:r>
          </a:p>
          <a:p>
            <a:endParaRPr lang="de-DE" sz="1000" b="0" dirty="0"/>
          </a:p>
          <a:p>
            <a:r>
              <a:rPr lang="de-DE" sz="2000" b="0" dirty="0"/>
              <a:t>Der Beklagte zu 1) vereinbarte in dem Vertrag mit Herrn Eberhardt, dass, soweit die Arbeiten bei der Umschreibung des Grundstückes noch nicht fertig gestellt wären, entsprechende Aufträge nachträglich durch den Verkäufer Eberhardt erteilt werden müssten, der hierzu der Beklagten zu 2) Vollmacht einräumte.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13368375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95619">
                                            <p:txEl>
                                              <p:pRg st="0" end="0"/>
                                            </p:txEl>
                                          </p:spTgt>
                                        </p:tgtEl>
                                        <p:attrNameLst>
                                          <p:attrName>style.visibility</p:attrName>
                                        </p:attrNameLst>
                                      </p:cBhvr>
                                      <p:to>
                                        <p:strVal val="visible"/>
                                      </p:to>
                                    </p:set>
                                    <p:anim calcmode="lin" valueType="num">
                                      <p:cBhvr additive="base">
                                        <p:cTn id="7" dur="500" fill="hold"/>
                                        <p:tgtEl>
                                          <p:spTgt spid="4956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56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95619">
                                            <p:txEl>
                                              <p:pRg st="2" end="2"/>
                                            </p:txEl>
                                          </p:spTgt>
                                        </p:tgtEl>
                                        <p:attrNameLst>
                                          <p:attrName>style.visibility</p:attrName>
                                        </p:attrNameLst>
                                      </p:cBhvr>
                                      <p:to>
                                        <p:strVal val="visible"/>
                                      </p:to>
                                    </p:set>
                                    <p:anim calcmode="lin" valueType="num">
                                      <p:cBhvr additive="base">
                                        <p:cTn id="13" dur="500" fill="hold"/>
                                        <p:tgtEl>
                                          <p:spTgt spid="495619">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56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95619">
                                            <p:txEl>
                                              <p:pRg st="4" end="4"/>
                                            </p:txEl>
                                          </p:spTgt>
                                        </p:tgtEl>
                                        <p:attrNameLst>
                                          <p:attrName>style.visibility</p:attrName>
                                        </p:attrNameLst>
                                      </p:cBhvr>
                                      <p:to>
                                        <p:strVal val="visible"/>
                                      </p:to>
                                    </p:set>
                                    <p:anim calcmode="lin" valueType="num">
                                      <p:cBhvr additive="base">
                                        <p:cTn id="19" dur="500" fill="hold"/>
                                        <p:tgtEl>
                                          <p:spTgt spid="49561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56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95619">
                                            <p:txEl>
                                              <p:pRg st="6" end="6"/>
                                            </p:txEl>
                                          </p:spTgt>
                                        </p:tgtEl>
                                        <p:attrNameLst>
                                          <p:attrName>style.visibility</p:attrName>
                                        </p:attrNameLst>
                                      </p:cBhvr>
                                      <p:to>
                                        <p:strVal val="visible"/>
                                      </p:to>
                                    </p:set>
                                    <p:anim calcmode="lin" valueType="num">
                                      <p:cBhvr additive="base">
                                        <p:cTn id="25" dur="500" fill="hold"/>
                                        <p:tgtEl>
                                          <p:spTgt spid="495619">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561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7123" name="Text Box 3"/>
          <p:cNvSpPr txBox="1">
            <a:spLocks noChangeArrowheads="1"/>
          </p:cNvSpPr>
          <p:nvPr/>
        </p:nvSpPr>
        <p:spPr bwMode="auto">
          <a:xfrm>
            <a:off x="179388" y="1227138"/>
            <a:ext cx="8712200" cy="53340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Das Grundstück wurde am 10. Mai 2023 auf den Beklagten zu 1) umgeschrieben. Dieser zahlte den gesamten Kaufpreis an Herrn Eberhardt. Zu den zur Zeit der Eigentumsumschreibung noch nicht fertig gestellten Arbeiten an dem Bau gehörte der Einbau von Fenstern. Am 20. Mai 2023 erteilte der für die Beklagte zu 2) handelnde Prokurist Werner Baumeister als Vertreter derselben im Namen des Beklagten zu 1) dem Kläger den Auftrag, für den Bau 176 Fenster nach genau angegebenen Maßen anzufertigen und zu montieren. Der Kläger führte diesen Auftrag Anfang Juni 2023 vertragsgemäß aus und stellte dem Beklagten zu 1) hierfür einen Betrag von 90.000,- € in Rechnung. Der Beklagte zu 1) lehnte die Zahlung dieses Betrages ab, da er die Beklagte zu 2) nicht bevollmächtigt habe, Aufträge in seinem Namen zu erteilen.								      </a:t>
            </a:r>
            <a:r>
              <a:rPr lang="de-DE" sz="800" b="0" dirty="0"/>
              <a:t>t</a:t>
            </a:r>
          </a:p>
          <a:p>
            <a:endParaRPr lang="de-DE" sz="1000" b="0" dirty="0"/>
          </a:p>
          <a:p>
            <a:r>
              <a:rPr lang="de-DE" sz="2000" b="0" i="1" dirty="0"/>
              <a:t>Der Kläger behauptet, dass die Beklagte zu 2) Vollmacht des Beklagten zu 1) zur Erteilung des Auftrages gehabt habe und ist ferner der Auffassung, dass der Beklagte zu 1) auch dann zur Zahlung verpflichtet sei, wenn die Beklagte zu 2) ohne Vollmacht gehandelt habe, da er (der </a:t>
            </a:r>
            <a:r>
              <a:rPr lang="de-DE" sz="2000" b="0" i="1" dirty="0" err="1"/>
              <a:t>Bekl</a:t>
            </a:r>
            <a:r>
              <a:rPr lang="de-DE" sz="2000" b="0" i="1" dirty="0"/>
              <a:t> zu 1) durch den Einbau der Fenster in Höhe der Material- und Arbeitskosten bereichert sei. →	      </a:t>
            </a:r>
            <a:r>
              <a:rPr lang="de-DE" sz="800" b="0" dirty="0"/>
              <a:t>p</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688613502"/>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17123">
                                            <p:txEl>
                                              <p:pRg st="0" end="0"/>
                                            </p:txEl>
                                          </p:spTgt>
                                        </p:tgtEl>
                                        <p:attrNameLst>
                                          <p:attrName>style.visibility</p:attrName>
                                        </p:attrNameLst>
                                      </p:cBhvr>
                                      <p:to>
                                        <p:strVal val="visible"/>
                                      </p:to>
                                    </p:set>
                                    <p:anim calcmode="lin" valueType="num">
                                      <p:cBhvr additive="base">
                                        <p:cTn id="7" dur="500" fill="hold"/>
                                        <p:tgtEl>
                                          <p:spTgt spid="517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7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7123">
                                            <p:txEl>
                                              <p:pRg st="2" end="2"/>
                                            </p:txEl>
                                          </p:spTgt>
                                        </p:tgtEl>
                                        <p:attrNameLst>
                                          <p:attrName>style.visibility</p:attrName>
                                        </p:attrNameLst>
                                      </p:cBhvr>
                                      <p:to>
                                        <p:strVal val="visible"/>
                                      </p:to>
                                    </p:set>
                                    <p:anim calcmode="lin" valueType="num">
                                      <p:cBhvr additive="base">
                                        <p:cTn id="13" dur="500" fill="hold"/>
                                        <p:tgtEl>
                                          <p:spTgt spid="51712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712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8147" name="Text Box 3"/>
          <p:cNvSpPr txBox="1">
            <a:spLocks noChangeArrowheads="1"/>
          </p:cNvSpPr>
          <p:nvPr/>
        </p:nvSpPr>
        <p:spPr bwMode="auto">
          <a:xfrm>
            <a:off x="179388" y="1316038"/>
            <a:ext cx="8712200" cy="5029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Der Kläger hat mit seiner Klage vom 08.08.2023 zunächst von den Bekl. zu 1) und 2) Zahlung der € 90.000,- nebst Zinsen </a:t>
            </a:r>
            <a:r>
              <a:rPr lang="de-DE" sz="2000" b="0" u="sng" dirty="0" err="1"/>
              <a:t>iHv</a:t>
            </a:r>
            <a:r>
              <a:rPr lang="de-DE" sz="2000" b="0" u="sng" dirty="0"/>
              <a:t> 11,5 % seit Rechtshängigkeit „wegen ständig in Anspruch genommenen Bankkredits“ verlangt. Die Bekl. zu 2) hat mit am 02.09.2023 bei Gericht eingegangenem Schriftsatz vorgetragen</a:t>
            </a:r>
            <a:r>
              <a:rPr lang="de-DE" sz="2000" b="0" dirty="0"/>
              <a:t>, </a:t>
            </a:r>
            <a:r>
              <a:rPr lang="de-DE" sz="2000" b="0" i="1" dirty="0"/>
              <a:t>dass sie zwar nicht von dem Bekl. zu 1) bevollmächtigt worden sei. Weil die Fertigstellung des Gebäudes gedrängt habe und der Verkäufer Eberhardt nicht mehr kreditwürdig gewesen sei, habe sie jedoch mit einer Genehmigung des vollmachtlosen Handelns durch den Beklagten zu 1) rechnen dürfen, weshalb insoweit - mangels Vorliegens der Genehmigung - allenfalls eine Haftung auf den Vertrauensschaden in Erwägung gezogen werden könne.</a:t>
            </a:r>
          </a:p>
          <a:p>
            <a:endParaRPr lang="de-DE" sz="1000" b="0" i="1" dirty="0"/>
          </a:p>
          <a:p>
            <a:r>
              <a:rPr lang="de-DE" sz="2000" b="0" u="sng" dirty="0"/>
              <a:t>Mit Schriftsatz vom 20. September 2023 hat der Kläger unter Überreichung einer entsprechenden Klageschrift erklärt, er nehme aufgrund der bedenklichen Liquidität der Beklagten zu 2) nunmehr nicht mehr diese, sondern deren Gesellschafterin, die Beklagte zu 3), in Anspruch, und hat die Beklagte zu 2) zur Zustimmung zum Parteiwechsel aufgefordert.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525693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18147">
                                            <p:txEl>
                                              <p:pRg st="0" end="0"/>
                                            </p:txEl>
                                          </p:spTgt>
                                        </p:tgtEl>
                                        <p:attrNameLst>
                                          <p:attrName>style.visibility</p:attrName>
                                        </p:attrNameLst>
                                      </p:cBhvr>
                                      <p:to>
                                        <p:strVal val="visible"/>
                                      </p:to>
                                    </p:set>
                                    <p:anim calcmode="lin" valueType="num">
                                      <p:cBhvr additive="base">
                                        <p:cTn id="7" dur="500" fill="hold"/>
                                        <p:tgtEl>
                                          <p:spTgt spid="51814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814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8147">
                                            <p:txEl>
                                              <p:pRg st="2" end="2"/>
                                            </p:txEl>
                                          </p:spTgt>
                                        </p:tgtEl>
                                        <p:attrNameLst>
                                          <p:attrName>style.visibility</p:attrName>
                                        </p:attrNameLst>
                                      </p:cBhvr>
                                      <p:to>
                                        <p:strVal val="visible"/>
                                      </p:to>
                                    </p:set>
                                    <p:anim calcmode="lin" valueType="num">
                                      <p:cBhvr additive="base">
                                        <p:cTn id="13" dur="500" fill="hold"/>
                                        <p:tgtEl>
                                          <p:spTgt spid="51814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814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9171" name="Text Box 3"/>
          <p:cNvSpPr txBox="1">
            <a:spLocks noChangeArrowheads="1"/>
          </p:cNvSpPr>
          <p:nvPr/>
        </p:nvSpPr>
        <p:spPr bwMode="auto">
          <a:xfrm>
            <a:off x="179388" y="1304925"/>
            <a:ext cx="8712200" cy="45720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Diese Klageschrift ist der Beklagten zu 3) am 25. September 2023 zugestellt worden. Die Beklagte zu 2) hat dem Parteiwechsel mit Schriftsatz vom 10. Oktober 2023 zugestimmt.</a:t>
            </a:r>
          </a:p>
          <a:p>
            <a:endParaRPr lang="de-DE" sz="1000" b="0" dirty="0"/>
          </a:p>
          <a:p>
            <a:r>
              <a:rPr lang="de-DE" sz="2000" b="0" dirty="0"/>
              <a:t>Der Kläger beantragt nunmehr,</a:t>
            </a:r>
          </a:p>
          <a:p>
            <a:r>
              <a:rPr lang="de-DE" sz="2000" dirty="0"/>
              <a:t>	die Beklagten zu 1) und zu 3) als Gesamtschuldner zu verurteilen, an	ihn	90.000,- € nebst 11,5 % Zinsen seit Klagezustellung zu zahlen.</a:t>
            </a:r>
          </a:p>
          <a:p>
            <a:endParaRPr lang="de-DE" sz="1000" dirty="0"/>
          </a:p>
          <a:p>
            <a:r>
              <a:rPr lang="de-DE" sz="2000" b="0" dirty="0"/>
              <a:t>Die Beklagten beantragen,</a:t>
            </a:r>
          </a:p>
          <a:p>
            <a:r>
              <a:rPr lang="de-DE" sz="2000" b="0" dirty="0"/>
              <a:t>	</a:t>
            </a:r>
            <a:r>
              <a:rPr lang="de-DE" sz="2000" dirty="0"/>
              <a:t>die Klage abzuweisen.</a:t>
            </a:r>
          </a:p>
          <a:p>
            <a:endParaRPr lang="de-DE" sz="1000" dirty="0"/>
          </a:p>
          <a:p>
            <a:r>
              <a:rPr lang="de-DE" sz="2000" b="0" i="1" dirty="0"/>
              <a:t>Der Beklagte zu 1) behauptet, dass er von einer etwaigen Auftragserteilung durch die Beklagte zu 2) in seinem Namen erst nach Einbau der Fenster erfahren habe.</a:t>
            </a:r>
          </a:p>
          <a:p>
            <a:endParaRPr lang="de-DE" sz="1000" b="0" i="1" dirty="0"/>
          </a:p>
          <a:p>
            <a:r>
              <a:rPr lang="de-DE" sz="2000" b="0" i="1" dirty="0"/>
              <a:t>Die Beklagte zu 3) macht sich den Vortrag der Beklagten zu 2) zu eigen und widerspricht dem Parteiwechsel. - -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6867317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19171">
                                            <p:txEl>
                                              <p:pRg st="0" end="0"/>
                                            </p:txEl>
                                          </p:spTgt>
                                        </p:tgtEl>
                                        <p:attrNameLst>
                                          <p:attrName>style.visibility</p:attrName>
                                        </p:attrNameLst>
                                      </p:cBhvr>
                                      <p:to>
                                        <p:strVal val="visible"/>
                                      </p:to>
                                    </p:set>
                                    <p:anim calcmode="lin" valueType="num">
                                      <p:cBhvr additive="base">
                                        <p:cTn id="7" dur="500" fill="hold"/>
                                        <p:tgtEl>
                                          <p:spTgt spid="5191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91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9171">
                                            <p:txEl>
                                              <p:pRg st="2" end="2"/>
                                            </p:txEl>
                                          </p:spTgt>
                                        </p:tgtEl>
                                        <p:attrNameLst>
                                          <p:attrName>style.visibility</p:attrName>
                                        </p:attrNameLst>
                                      </p:cBhvr>
                                      <p:to>
                                        <p:strVal val="visible"/>
                                      </p:to>
                                    </p:set>
                                    <p:anim calcmode="lin" valueType="num">
                                      <p:cBhvr additive="base">
                                        <p:cTn id="13" dur="500" fill="hold"/>
                                        <p:tgtEl>
                                          <p:spTgt spid="519171">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9171">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19171">
                                            <p:txEl>
                                              <p:pRg st="3" end="3"/>
                                            </p:txEl>
                                          </p:spTgt>
                                        </p:tgtEl>
                                        <p:attrNameLst>
                                          <p:attrName>style.visibility</p:attrName>
                                        </p:attrNameLst>
                                      </p:cBhvr>
                                      <p:to>
                                        <p:strVal val="visible"/>
                                      </p:to>
                                    </p:set>
                                    <p:anim calcmode="lin" valueType="num">
                                      <p:cBhvr additive="base">
                                        <p:cTn id="17" dur="500" fill="hold"/>
                                        <p:tgtEl>
                                          <p:spTgt spid="519171">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191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519171">
                                            <p:txEl>
                                              <p:pRg st="5" end="5"/>
                                            </p:txEl>
                                          </p:spTgt>
                                        </p:tgtEl>
                                        <p:attrNameLst>
                                          <p:attrName>style.visibility</p:attrName>
                                        </p:attrNameLst>
                                      </p:cBhvr>
                                      <p:to>
                                        <p:strVal val="visible"/>
                                      </p:to>
                                    </p:set>
                                    <p:anim calcmode="lin" valueType="num">
                                      <p:cBhvr additive="base">
                                        <p:cTn id="23" dur="500" fill="hold"/>
                                        <p:tgtEl>
                                          <p:spTgt spid="519171">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19171">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519171">
                                            <p:txEl>
                                              <p:pRg st="6" end="6"/>
                                            </p:txEl>
                                          </p:spTgt>
                                        </p:tgtEl>
                                        <p:attrNameLst>
                                          <p:attrName>style.visibility</p:attrName>
                                        </p:attrNameLst>
                                      </p:cBhvr>
                                      <p:to>
                                        <p:strVal val="visible"/>
                                      </p:to>
                                    </p:set>
                                    <p:anim calcmode="lin" valueType="num">
                                      <p:cBhvr additive="base">
                                        <p:cTn id="27" dur="500" fill="hold"/>
                                        <p:tgtEl>
                                          <p:spTgt spid="519171">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1917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nodeType="clickEffect">
                                  <p:stCondLst>
                                    <p:cond delay="0"/>
                                  </p:stCondLst>
                                  <p:childTnLst>
                                    <p:set>
                                      <p:cBhvr>
                                        <p:cTn id="32" dur="1" fill="hold">
                                          <p:stCondLst>
                                            <p:cond delay="0"/>
                                          </p:stCondLst>
                                        </p:cTn>
                                        <p:tgtEl>
                                          <p:spTgt spid="519171">
                                            <p:txEl>
                                              <p:pRg st="8" end="8"/>
                                            </p:txEl>
                                          </p:spTgt>
                                        </p:tgtEl>
                                        <p:attrNameLst>
                                          <p:attrName>style.visibility</p:attrName>
                                        </p:attrNameLst>
                                      </p:cBhvr>
                                      <p:to>
                                        <p:strVal val="visible"/>
                                      </p:to>
                                    </p:set>
                                    <p:anim calcmode="lin" valueType="num">
                                      <p:cBhvr additive="base">
                                        <p:cTn id="33" dur="500" fill="hold"/>
                                        <p:tgtEl>
                                          <p:spTgt spid="519171">
                                            <p:txEl>
                                              <p:pRg st="8" end="8"/>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19171">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519171">
                                            <p:txEl>
                                              <p:pRg st="10" end="10"/>
                                            </p:txEl>
                                          </p:spTgt>
                                        </p:tgtEl>
                                        <p:attrNameLst>
                                          <p:attrName>style.visibility</p:attrName>
                                        </p:attrNameLst>
                                      </p:cBhvr>
                                      <p:to>
                                        <p:strVal val="visible"/>
                                      </p:to>
                                    </p:set>
                                    <p:anim calcmode="lin" valueType="num">
                                      <p:cBhvr additive="base">
                                        <p:cTn id="39" dur="500" fill="hold"/>
                                        <p:tgtEl>
                                          <p:spTgt spid="519171">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19171">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5" name="Text Box 3"/>
          <p:cNvSpPr txBox="1">
            <a:spLocks noChangeArrowheads="1"/>
          </p:cNvSpPr>
          <p:nvPr/>
        </p:nvSpPr>
        <p:spPr bwMode="auto">
          <a:xfrm>
            <a:off x="179388" y="1219200"/>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u="sng" dirty="0"/>
              <a:t>Gutachten zur Vorbereitung der Entscheidung:</a:t>
            </a:r>
          </a:p>
          <a:p>
            <a:endParaRPr lang="de-DE" sz="2000" b="0" dirty="0"/>
          </a:p>
          <a:p>
            <a:r>
              <a:rPr lang="de-DE" sz="2000" dirty="0"/>
              <a:t>A.	Klage gegen den Beklagten zu 1)</a:t>
            </a:r>
          </a:p>
          <a:p>
            <a:endParaRPr lang="de-DE" sz="2000" b="0" dirty="0"/>
          </a:p>
          <a:p>
            <a:r>
              <a:rPr lang="de-DE" sz="2000" b="0" dirty="0"/>
              <a:t>I.	Auslegung des Antrages (der Anträge)</a:t>
            </a:r>
          </a:p>
          <a:p>
            <a:r>
              <a:rPr lang="de-DE" sz="2000" b="0" dirty="0"/>
              <a:t>	unproblematisch: Verurteilung zur Zahlung von € 90.000,-, lediglich 		Haupt- und Hilfsbegründung (1 Streitgegenstand, s. </a:t>
            </a:r>
            <a:r>
              <a:rPr lang="de-DE" sz="2000" b="0" dirty="0" err="1"/>
              <a:t>AssKurs</a:t>
            </a:r>
            <a:r>
              <a:rPr lang="de-DE" sz="2000" b="0" dirty="0"/>
              <a:t> 6. Woche)</a:t>
            </a:r>
          </a:p>
          <a:p>
            <a:r>
              <a:rPr lang="de-DE" sz="2000" b="0" dirty="0"/>
              <a:t>II.	„Verfahrensstation“ (= Zulässigkeit der Klage)</a:t>
            </a:r>
          </a:p>
          <a:p>
            <a:r>
              <a:rPr lang="de-DE" sz="2000" b="0" dirty="0"/>
              <a:t>	(+), keine Bedenken gegen die Zulässigkeit der Klage.</a:t>
            </a:r>
          </a:p>
          <a:p>
            <a:r>
              <a:rPr lang="de-DE" sz="2000" b="0" dirty="0"/>
              <a:t>III. 	„Klägerstation“ (= Schlüssigkeit der Klage)</a:t>
            </a:r>
          </a:p>
          <a:p>
            <a:r>
              <a:rPr lang="de-DE" sz="2000" b="0" dirty="0"/>
              <a:t>	1.	Hauptbegründung</a:t>
            </a:r>
          </a:p>
          <a:p>
            <a:r>
              <a:rPr lang="de-DE" sz="2000" b="0" dirty="0"/>
              <a:t>		a)	Anspruch aus §§ 650 Abs. 1 S.1, 433 Abs. 2 BGB (oder § 631)</a:t>
            </a:r>
          </a:p>
          <a:p>
            <a:r>
              <a:rPr lang="de-DE" sz="2000" b="0" dirty="0"/>
              <a:t>			(+), schlüssig vorgetragen, dass die (ggf. ehemalige) Beklagte zu			2) als Stellvertreterin des Beklagten zu 1) den Vertrag </a:t>
            </a:r>
            <a:r>
              <a:rPr lang="de-DE" sz="2000" b="0" dirty="0" err="1"/>
              <a:t>geschlos</a:t>
            </a:r>
            <a:r>
              <a:rPr lang="de-DE" sz="2000" b="0" dirty="0"/>
              <a:t>-			</a:t>
            </a:r>
            <a:r>
              <a:rPr lang="de-DE" sz="2000" b="0" dirty="0" err="1"/>
              <a:t>sen</a:t>
            </a:r>
            <a:r>
              <a:rPr lang="de-DE" sz="2000" b="0" dirty="0"/>
              <a:t> habe, § 164 BGB</a:t>
            </a:r>
          </a:p>
          <a:p>
            <a:r>
              <a:rPr lang="de-DE" sz="2000" b="0" dirty="0"/>
              <a:t>		b)	entsprechender Zinsanspruch</a:t>
            </a:r>
          </a:p>
          <a:p>
            <a:r>
              <a:rPr lang="de-DE" sz="2000" b="0" dirty="0"/>
              <a:t>			ebenfalls (+), §§ 288 Abs. 4, 280 Abs. 1, Abs. 2, 286, auch hin-			sichtlich der Höhe ausreichend vorgetragen (</a:t>
            </a:r>
            <a:r>
              <a:rPr lang="de-DE" sz="2000" b="0" dirty="0" err="1"/>
              <a:t>aA</a:t>
            </a:r>
            <a:r>
              <a:rPr lang="de-DE" sz="2000" b="0" dirty="0"/>
              <a:t> aber vertretbar).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36393517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499715">
                                            <p:txEl>
                                              <p:pRg st="0" end="0"/>
                                            </p:txEl>
                                          </p:spTgt>
                                        </p:tgtEl>
                                        <p:attrNameLst>
                                          <p:attrName>style.visibility</p:attrName>
                                        </p:attrNameLst>
                                      </p:cBhvr>
                                      <p:to>
                                        <p:strVal val="visible"/>
                                      </p:to>
                                    </p:set>
                                    <p:anim calcmode="lin" valueType="num">
                                      <p:cBhvr additive="base">
                                        <p:cTn id="7" dur="500" fill="hold"/>
                                        <p:tgtEl>
                                          <p:spTgt spid="4997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97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99715">
                                            <p:txEl>
                                              <p:pRg st="2" end="2"/>
                                            </p:txEl>
                                          </p:spTgt>
                                        </p:tgtEl>
                                        <p:attrNameLst>
                                          <p:attrName>style.visibility</p:attrName>
                                        </p:attrNameLst>
                                      </p:cBhvr>
                                      <p:to>
                                        <p:strVal val="visible"/>
                                      </p:to>
                                    </p:set>
                                    <p:anim calcmode="lin" valueType="num">
                                      <p:cBhvr additive="base">
                                        <p:cTn id="13" dur="500" fill="hold"/>
                                        <p:tgtEl>
                                          <p:spTgt spid="499715">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997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499715">
                                            <p:txEl>
                                              <p:pRg st="4" end="4"/>
                                            </p:txEl>
                                          </p:spTgt>
                                        </p:tgtEl>
                                        <p:attrNameLst>
                                          <p:attrName>style.visibility</p:attrName>
                                        </p:attrNameLst>
                                      </p:cBhvr>
                                      <p:to>
                                        <p:strVal val="visible"/>
                                      </p:to>
                                    </p:set>
                                    <p:anim calcmode="lin" valueType="num">
                                      <p:cBhvr additive="base">
                                        <p:cTn id="19" dur="500" fill="hold"/>
                                        <p:tgtEl>
                                          <p:spTgt spid="49971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997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499715">
                                            <p:txEl>
                                              <p:pRg st="5" end="5"/>
                                            </p:txEl>
                                          </p:spTgt>
                                        </p:tgtEl>
                                        <p:attrNameLst>
                                          <p:attrName>style.visibility</p:attrName>
                                        </p:attrNameLst>
                                      </p:cBhvr>
                                      <p:to>
                                        <p:strVal val="visible"/>
                                      </p:to>
                                    </p:set>
                                    <p:anim calcmode="lin" valueType="num">
                                      <p:cBhvr additive="base">
                                        <p:cTn id="25" dur="500" fill="hold"/>
                                        <p:tgtEl>
                                          <p:spTgt spid="499715">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9971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499715">
                                            <p:txEl>
                                              <p:pRg st="6" end="6"/>
                                            </p:txEl>
                                          </p:spTgt>
                                        </p:tgtEl>
                                        <p:attrNameLst>
                                          <p:attrName>style.visibility</p:attrName>
                                        </p:attrNameLst>
                                      </p:cBhvr>
                                      <p:to>
                                        <p:strVal val="visible"/>
                                      </p:to>
                                    </p:set>
                                    <p:anim calcmode="lin" valueType="num">
                                      <p:cBhvr additive="base">
                                        <p:cTn id="31" dur="500" fill="hold"/>
                                        <p:tgtEl>
                                          <p:spTgt spid="499715">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9971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499715">
                                            <p:txEl>
                                              <p:pRg st="7" end="7"/>
                                            </p:txEl>
                                          </p:spTgt>
                                        </p:tgtEl>
                                        <p:attrNameLst>
                                          <p:attrName>style.visibility</p:attrName>
                                        </p:attrNameLst>
                                      </p:cBhvr>
                                      <p:to>
                                        <p:strVal val="visible"/>
                                      </p:to>
                                    </p:set>
                                    <p:anim calcmode="lin" valueType="num">
                                      <p:cBhvr additive="base">
                                        <p:cTn id="37" dur="500" fill="hold"/>
                                        <p:tgtEl>
                                          <p:spTgt spid="499715">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9971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499715">
                                            <p:txEl>
                                              <p:pRg st="8" end="8"/>
                                            </p:txEl>
                                          </p:spTgt>
                                        </p:tgtEl>
                                        <p:attrNameLst>
                                          <p:attrName>style.visibility</p:attrName>
                                        </p:attrNameLst>
                                      </p:cBhvr>
                                      <p:to>
                                        <p:strVal val="visible"/>
                                      </p:to>
                                    </p:set>
                                    <p:anim calcmode="lin" valueType="num">
                                      <p:cBhvr additive="base">
                                        <p:cTn id="43" dur="500" fill="hold"/>
                                        <p:tgtEl>
                                          <p:spTgt spid="499715">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99715">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499715">
                                            <p:txEl>
                                              <p:pRg st="9" end="9"/>
                                            </p:txEl>
                                          </p:spTgt>
                                        </p:tgtEl>
                                        <p:attrNameLst>
                                          <p:attrName>style.visibility</p:attrName>
                                        </p:attrNameLst>
                                      </p:cBhvr>
                                      <p:to>
                                        <p:strVal val="visible"/>
                                      </p:to>
                                    </p:set>
                                    <p:anim calcmode="lin" valueType="num">
                                      <p:cBhvr additive="base">
                                        <p:cTn id="49" dur="500" fill="hold"/>
                                        <p:tgtEl>
                                          <p:spTgt spid="499715">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99715">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499715">
                                            <p:txEl>
                                              <p:pRg st="10" end="10"/>
                                            </p:txEl>
                                          </p:spTgt>
                                        </p:tgtEl>
                                        <p:attrNameLst>
                                          <p:attrName>style.visibility</p:attrName>
                                        </p:attrNameLst>
                                      </p:cBhvr>
                                      <p:to>
                                        <p:strVal val="visible"/>
                                      </p:to>
                                    </p:set>
                                    <p:anim calcmode="lin" valueType="num">
                                      <p:cBhvr additive="base">
                                        <p:cTn id="55" dur="500" fill="hold"/>
                                        <p:tgtEl>
                                          <p:spTgt spid="499715">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99715">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499715">
                                            <p:txEl>
                                              <p:pRg st="11" end="11"/>
                                            </p:txEl>
                                          </p:spTgt>
                                        </p:tgtEl>
                                        <p:attrNameLst>
                                          <p:attrName>style.visibility</p:attrName>
                                        </p:attrNameLst>
                                      </p:cBhvr>
                                      <p:to>
                                        <p:strVal val="visible"/>
                                      </p:to>
                                    </p:set>
                                    <p:anim calcmode="lin" valueType="num">
                                      <p:cBhvr additive="base">
                                        <p:cTn id="61" dur="500" fill="hold"/>
                                        <p:tgtEl>
                                          <p:spTgt spid="499715">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99715">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499715">
                                            <p:txEl>
                                              <p:pRg st="12" end="12"/>
                                            </p:txEl>
                                          </p:spTgt>
                                        </p:tgtEl>
                                        <p:attrNameLst>
                                          <p:attrName>style.visibility</p:attrName>
                                        </p:attrNameLst>
                                      </p:cBhvr>
                                      <p:to>
                                        <p:strVal val="visible"/>
                                      </p:to>
                                    </p:set>
                                    <p:anim calcmode="lin" valueType="num">
                                      <p:cBhvr additive="base">
                                        <p:cTn id="67" dur="500" fill="hold"/>
                                        <p:tgtEl>
                                          <p:spTgt spid="499715">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499715">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499715">
                                            <p:txEl>
                                              <p:pRg st="13" end="13"/>
                                            </p:txEl>
                                          </p:spTgt>
                                        </p:tgtEl>
                                        <p:attrNameLst>
                                          <p:attrName>style.visibility</p:attrName>
                                        </p:attrNameLst>
                                      </p:cBhvr>
                                      <p:to>
                                        <p:strVal val="visible"/>
                                      </p:to>
                                    </p:set>
                                    <p:anim calcmode="lin" valueType="num">
                                      <p:cBhvr additive="base">
                                        <p:cTn id="73" dur="500" fill="hold"/>
                                        <p:tgtEl>
                                          <p:spTgt spid="499715">
                                            <p:txEl>
                                              <p:pRg st="13" end="13"/>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499715">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1219" name="Text Box 3"/>
          <p:cNvSpPr txBox="1">
            <a:spLocks noChangeArrowheads="1"/>
          </p:cNvSpPr>
          <p:nvPr/>
        </p:nvSpPr>
        <p:spPr bwMode="auto">
          <a:xfrm>
            <a:off x="179388" y="1016000"/>
            <a:ext cx="8712200" cy="584775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2.	Hilfsbegründung</a:t>
            </a:r>
          </a:p>
          <a:p>
            <a:r>
              <a:rPr lang="de-DE" sz="2000" b="0" dirty="0"/>
              <a:t>		a)	Anspruch aus §§ 650 Abs. 1 S.1, 433 Abs. 2 BGB oder § 631 BGB</a:t>
            </a:r>
          </a:p>
          <a:p>
            <a:r>
              <a:rPr lang="de-DE" sz="2000" b="0" dirty="0"/>
              <a:t>			(-), in solch einem Fall unschlüssig mangels Vertretungsmacht.</a:t>
            </a:r>
          </a:p>
          <a:p>
            <a:r>
              <a:rPr lang="de-DE" sz="2000" b="0" dirty="0"/>
              <a:t>		b)	Anspruch aus §§ 683 S.1, 670 BGB</a:t>
            </a:r>
          </a:p>
          <a:p>
            <a:r>
              <a:rPr lang="de-DE" sz="2000" b="0" dirty="0"/>
              <a:t>			(-), allenfalls über die Grundsätze des sog. „Auch-fremden-</a:t>
            </a:r>
            <a:r>
              <a:rPr lang="de-DE" sz="2000" b="0" dirty="0" err="1"/>
              <a:t>Ge</a:t>
            </a:r>
            <a:r>
              <a:rPr lang="de-DE" sz="2000" b="0" dirty="0"/>
              <a:t>-			</a:t>
            </a:r>
            <a:r>
              <a:rPr lang="de-DE" sz="2000" b="0" dirty="0" err="1"/>
              <a:t>schäfts</a:t>
            </a:r>
            <a:r>
              <a:rPr lang="de-DE" sz="2000" b="0" dirty="0"/>
              <a:t>“; dies ist aber für den (vermeintlich) pflichtengebundenen			Geschäftsführer abzulehnen, da so § 683 S.1 BGB zu einem				reinen Billigkeitsausgleich bei bewusster Vermögensmehrung				aufgrund eines vermeintlich angenommenen Vertrages würde.			Hier würde GoA (</a:t>
            </a:r>
            <a:r>
              <a:rPr lang="de-DE" sz="2000" b="0" dirty="0" err="1"/>
              <a:t>iVm</a:t>
            </a:r>
            <a:r>
              <a:rPr lang="de-DE" sz="2000" b="0" dirty="0"/>
              <a:t> § 1877 Abs. 3 BGB analog) zu einer </a:t>
            </a:r>
            <a:r>
              <a:rPr lang="de-DE" sz="2000" b="0" dirty="0" err="1"/>
              <a:t>Umge</a:t>
            </a:r>
            <a:r>
              <a:rPr lang="de-DE" sz="2000" b="0" dirty="0"/>
              <a:t>-			</a:t>
            </a:r>
            <a:r>
              <a:rPr lang="de-DE" sz="2000" b="0" dirty="0" err="1"/>
              <a:t>hung</a:t>
            </a:r>
            <a:r>
              <a:rPr lang="de-DE" sz="2000" b="0" dirty="0"/>
              <a:t> der Regeln über die Vertretung ohne </a:t>
            </a:r>
            <a:r>
              <a:rPr lang="de-DE" sz="2000" b="0" dirty="0" err="1"/>
              <a:t>VertrMacht</a:t>
            </a:r>
            <a:r>
              <a:rPr lang="de-DE" sz="2000" b="0" dirty="0"/>
              <a:t> führen.</a:t>
            </a:r>
          </a:p>
          <a:p>
            <a:r>
              <a:rPr lang="de-DE" sz="2000" b="0" dirty="0"/>
              <a:t>		c)	Anspruch aus § 812 Abs. 1 S.1, 1.Var. BGB</a:t>
            </a:r>
          </a:p>
          <a:p>
            <a:r>
              <a:rPr lang="de-DE" sz="2000" b="0" dirty="0"/>
              <a:t>			</a:t>
            </a:r>
            <a:r>
              <a:rPr lang="de-DE" sz="2000" b="0" dirty="0" err="1"/>
              <a:t>aa</a:t>
            </a:r>
            <a:r>
              <a:rPr lang="de-DE" sz="2000" b="0" dirty="0"/>
              <a:t>)	Beklagter zu 1) etwas erlangt ?</a:t>
            </a:r>
          </a:p>
          <a:p>
            <a:r>
              <a:rPr lang="de-DE" sz="2000" b="0" dirty="0"/>
              <a:t>				(+), Eigentum und Besitz an den Fenstern, sowie gegen-					</a:t>
            </a:r>
            <a:r>
              <a:rPr lang="de-DE" sz="2000" b="0" dirty="0" err="1"/>
              <a:t>ständlich</a:t>
            </a:r>
            <a:r>
              <a:rPr lang="de-DE" sz="2000" b="0" dirty="0"/>
              <a:t> die Einbauarbeiten als Dienst- bzw. Werkleistungen</a:t>
            </a:r>
          </a:p>
          <a:p>
            <a:r>
              <a:rPr lang="de-DE" sz="2000" b="0" dirty="0"/>
              <a:t>			</a:t>
            </a:r>
            <a:r>
              <a:rPr lang="de-DE" sz="2000" b="0" dirty="0" err="1"/>
              <a:t>bb</a:t>
            </a:r>
            <a:r>
              <a:rPr lang="de-DE" sz="2000" b="0" dirty="0"/>
              <a:t>)	durch Leistung des Klägers ?</a:t>
            </a:r>
          </a:p>
          <a:p>
            <a:r>
              <a:rPr lang="de-DE" sz="2000" b="0" dirty="0"/>
              <a:t>				(1)	aus seiner (des Klägers) Sicht ?</a:t>
            </a:r>
          </a:p>
          <a:p>
            <a:r>
              <a:rPr lang="de-DE" sz="2000" b="0" dirty="0"/>
              <a:t>					(+), er glaubte, einen (vermeintlichen) Vertrag mit dem					Beklagten zu 1) zu erfüllen.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5691237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1219">
                                            <p:txEl>
                                              <p:pRg st="0" end="0"/>
                                            </p:txEl>
                                          </p:spTgt>
                                        </p:tgtEl>
                                        <p:attrNameLst>
                                          <p:attrName>style.visibility</p:attrName>
                                        </p:attrNameLst>
                                      </p:cBhvr>
                                      <p:to>
                                        <p:strVal val="visible"/>
                                      </p:to>
                                    </p:set>
                                    <p:anim calcmode="lin" valueType="num">
                                      <p:cBhvr additive="base">
                                        <p:cTn id="7" dur="500" fill="hold"/>
                                        <p:tgtEl>
                                          <p:spTgt spid="5212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121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1219">
                                            <p:txEl>
                                              <p:pRg st="1" end="1"/>
                                            </p:txEl>
                                          </p:spTgt>
                                        </p:tgtEl>
                                        <p:attrNameLst>
                                          <p:attrName>style.visibility</p:attrName>
                                        </p:attrNameLst>
                                      </p:cBhvr>
                                      <p:to>
                                        <p:strVal val="visible"/>
                                      </p:to>
                                    </p:set>
                                    <p:anim calcmode="lin" valueType="num">
                                      <p:cBhvr additive="base">
                                        <p:cTn id="13" dur="500" fill="hold"/>
                                        <p:tgtEl>
                                          <p:spTgt spid="52121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121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1219">
                                            <p:txEl>
                                              <p:pRg st="2" end="2"/>
                                            </p:txEl>
                                          </p:spTgt>
                                        </p:tgtEl>
                                        <p:attrNameLst>
                                          <p:attrName>style.visibility</p:attrName>
                                        </p:attrNameLst>
                                      </p:cBhvr>
                                      <p:to>
                                        <p:strVal val="visible"/>
                                      </p:to>
                                    </p:set>
                                    <p:anim calcmode="lin" valueType="num">
                                      <p:cBhvr additive="base">
                                        <p:cTn id="19" dur="500" fill="hold"/>
                                        <p:tgtEl>
                                          <p:spTgt spid="52121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121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1219">
                                            <p:txEl>
                                              <p:pRg st="3" end="3"/>
                                            </p:txEl>
                                          </p:spTgt>
                                        </p:tgtEl>
                                        <p:attrNameLst>
                                          <p:attrName>style.visibility</p:attrName>
                                        </p:attrNameLst>
                                      </p:cBhvr>
                                      <p:to>
                                        <p:strVal val="visible"/>
                                      </p:to>
                                    </p:set>
                                    <p:anim calcmode="lin" valueType="num">
                                      <p:cBhvr additive="base">
                                        <p:cTn id="25" dur="500" fill="hold"/>
                                        <p:tgtEl>
                                          <p:spTgt spid="52121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121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1219">
                                            <p:txEl>
                                              <p:pRg st="4" end="4"/>
                                            </p:txEl>
                                          </p:spTgt>
                                        </p:tgtEl>
                                        <p:attrNameLst>
                                          <p:attrName>style.visibility</p:attrName>
                                        </p:attrNameLst>
                                      </p:cBhvr>
                                      <p:to>
                                        <p:strVal val="visible"/>
                                      </p:to>
                                    </p:set>
                                    <p:anim calcmode="lin" valueType="num">
                                      <p:cBhvr additive="base">
                                        <p:cTn id="31" dur="500" fill="hold"/>
                                        <p:tgtEl>
                                          <p:spTgt spid="52121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12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1219">
                                            <p:txEl>
                                              <p:pRg st="5" end="5"/>
                                            </p:txEl>
                                          </p:spTgt>
                                        </p:tgtEl>
                                        <p:attrNameLst>
                                          <p:attrName>style.visibility</p:attrName>
                                        </p:attrNameLst>
                                      </p:cBhvr>
                                      <p:to>
                                        <p:strVal val="visible"/>
                                      </p:to>
                                    </p:set>
                                    <p:anim calcmode="lin" valueType="num">
                                      <p:cBhvr additive="base">
                                        <p:cTn id="37" dur="500" fill="hold"/>
                                        <p:tgtEl>
                                          <p:spTgt spid="52121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121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21219">
                                            <p:txEl>
                                              <p:pRg st="6" end="6"/>
                                            </p:txEl>
                                          </p:spTgt>
                                        </p:tgtEl>
                                        <p:attrNameLst>
                                          <p:attrName>style.visibility</p:attrName>
                                        </p:attrNameLst>
                                      </p:cBhvr>
                                      <p:to>
                                        <p:strVal val="visible"/>
                                      </p:to>
                                    </p:set>
                                    <p:anim calcmode="lin" valueType="num">
                                      <p:cBhvr additive="base">
                                        <p:cTn id="43" dur="500" fill="hold"/>
                                        <p:tgtEl>
                                          <p:spTgt spid="52121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2121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21219">
                                            <p:txEl>
                                              <p:pRg st="7" end="7"/>
                                            </p:txEl>
                                          </p:spTgt>
                                        </p:tgtEl>
                                        <p:attrNameLst>
                                          <p:attrName>style.visibility</p:attrName>
                                        </p:attrNameLst>
                                      </p:cBhvr>
                                      <p:to>
                                        <p:strVal val="visible"/>
                                      </p:to>
                                    </p:set>
                                    <p:anim calcmode="lin" valueType="num">
                                      <p:cBhvr additive="base">
                                        <p:cTn id="49" dur="500" fill="hold"/>
                                        <p:tgtEl>
                                          <p:spTgt spid="52121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2121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21219">
                                            <p:txEl>
                                              <p:pRg st="8" end="8"/>
                                            </p:txEl>
                                          </p:spTgt>
                                        </p:tgtEl>
                                        <p:attrNameLst>
                                          <p:attrName>style.visibility</p:attrName>
                                        </p:attrNameLst>
                                      </p:cBhvr>
                                      <p:to>
                                        <p:strVal val="visible"/>
                                      </p:to>
                                    </p:set>
                                    <p:anim calcmode="lin" valueType="num">
                                      <p:cBhvr additive="base">
                                        <p:cTn id="55" dur="500" fill="hold"/>
                                        <p:tgtEl>
                                          <p:spTgt spid="52121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21219">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21219">
                                            <p:txEl>
                                              <p:pRg st="9" end="9"/>
                                            </p:txEl>
                                          </p:spTgt>
                                        </p:tgtEl>
                                        <p:attrNameLst>
                                          <p:attrName>style.visibility</p:attrName>
                                        </p:attrNameLst>
                                      </p:cBhvr>
                                      <p:to>
                                        <p:strVal val="visible"/>
                                      </p:to>
                                    </p:set>
                                    <p:anim calcmode="lin" valueType="num">
                                      <p:cBhvr additive="base">
                                        <p:cTn id="61" dur="500" fill="hold"/>
                                        <p:tgtEl>
                                          <p:spTgt spid="521219">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21219">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21219">
                                            <p:txEl>
                                              <p:pRg st="10" end="10"/>
                                            </p:txEl>
                                          </p:spTgt>
                                        </p:tgtEl>
                                        <p:attrNameLst>
                                          <p:attrName>style.visibility</p:attrName>
                                        </p:attrNameLst>
                                      </p:cBhvr>
                                      <p:to>
                                        <p:strVal val="visible"/>
                                      </p:to>
                                    </p:set>
                                    <p:anim calcmode="lin" valueType="num">
                                      <p:cBhvr additive="base">
                                        <p:cTn id="67" dur="500" fill="hold"/>
                                        <p:tgtEl>
                                          <p:spTgt spid="521219">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21219">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42" name="Text Box 2"/>
          <p:cNvSpPr txBox="1">
            <a:spLocks noChangeArrowheads="1"/>
          </p:cNvSpPr>
          <p:nvPr/>
        </p:nvSpPr>
        <p:spPr bwMode="auto">
          <a:xfrm>
            <a:off x="179388" y="1271588"/>
            <a:ext cx="8712200" cy="51816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(2)	aus der Sicht des Beklagten zu 1) ?</a:t>
            </a:r>
          </a:p>
          <a:p>
            <a:r>
              <a:rPr lang="de-DE" sz="2000" b="0" dirty="0"/>
              <a:t>					nach dem vom Kläger nicht bestrittenen und somit zum					eigenen Vortrag gemachten Vorbringen des Beklagten					zu 1) glaubte dieser, eine Leistung des Herrn Eberhardt					zu erhalten.</a:t>
            </a:r>
          </a:p>
          <a:p>
            <a:r>
              <a:rPr lang="de-DE" sz="2000" b="0" dirty="0"/>
              <a:t>				(3)	Wessen Sicht ist maßgeblich ?</a:t>
            </a:r>
          </a:p>
          <a:p>
            <a:r>
              <a:rPr lang="de-DE" sz="2000" b="0" dirty="0"/>
              <a:t>					ganz </a:t>
            </a:r>
            <a:r>
              <a:rPr lang="de-DE" sz="2000" b="0" dirty="0" err="1"/>
              <a:t>h.M</a:t>
            </a:r>
            <a:r>
              <a:rPr lang="de-DE" sz="2000" b="0" dirty="0"/>
              <a:t>.: analog §§ 133, 157 BGB die </a:t>
            </a:r>
            <a:r>
              <a:rPr lang="de-DE" sz="2000" b="0" dirty="0" err="1"/>
              <a:t>verobjektivierte</a:t>
            </a:r>
            <a:r>
              <a:rPr lang="de-DE" sz="2000" b="0" dirty="0"/>
              <a:t>					Sicht des Beklagten zu 1); danach keine Leistung des					Klägers.</a:t>
            </a:r>
          </a:p>
          <a:p>
            <a:r>
              <a:rPr lang="de-DE" sz="2000" b="0" dirty="0"/>
              <a:t>			cc)	also § 812 Abs. 1 S.1, 1.Var. BGB unschlüssig.</a:t>
            </a:r>
          </a:p>
          <a:p>
            <a:r>
              <a:rPr lang="de-DE" sz="2000" b="0" dirty="0"/>
              <a:t>		d)	Anspruch aus §§ 951, 812 Abs. 1 S.1, 2.Var. BGB ?</a:t>
            </a:r>
          </a:p>
          <a:p>
            <a:r>
              <a:rPr lang="de-DE" sz="2000" b="0" dirty="0"/>
              <a:t>			(-), Vorrang der Leistungsbeziehung Eberhardt – Beklagter zu 1),			keine Ausnahme nach den Wertungen der §§ 816 Abs. 1 S.2,				932, 935 BGB.</a:t>
            </a:r>
          </a:p>
          <a:p>
            <a:r>
              <a:rPr lang="de-DE" sz="2000" b="0" dirty="0"/>
              <a:t>		e)	also Hilfsbegründung unschlüssig; lediglich nach der </a:t>
            </a:r>
            <a:r>
              <a:rPr lang="de-DE" sz="2000" b="0" dirty="0" err="1"/>
              <a:t>Hauptbe</a:t>
            </a:r>
            <a:r>
              <a:rPr lang="de-DE" sz="2000" b="0" dirty="0"/>
              <a:t>-			</a:t>
            </a:r>
            <a:r>
              <a:rPr lang="de-DE" sz="2000" b="0" dirty="0" err="1"/>
              <a:t>gründung</a:t>
            </a:r>
            <a:r>
              <a:rPr lang="de-DE" sz="2000" b="0" dirty="0"/>
              <a:t> ist der Klägervortrag aus §§ 650 Abs. 1 S.1, 433 Abs. 2			BGB	 bzw. § 631 Abs. 1 BGB schlüssig.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97299385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2242">
                                            <p:txEl>
                                              <p:pRg st="0" end="0"/>
                                            </p:txEl>
                                          </p:spTgt>
                                        </p:tgtEl>
                                        <p:attrNameLst>
                                          <p:attrName>style.visibility</p:attrName>
                                        </p:attrNameLst>
                                      </p:cBhvr>
                                      <p:to>
                                        <p:strVal val="visible"/>
                                      </p:to>
                                    </p:set>
                                    <p:anim calcmode="lin" valueType="num">
                                      <p:cBhvr additive="base">
                                        <p:cTn id="7" dur="500" fill="hold"/>
                                        <p:tgtEl>
                                          <p:spTgt spid="52224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224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2242">
                                            <p:txEl>
                                              <p:pRg st="1" end="1"/>
                                            </p:txEl>
                                          </p:spTgt>
                                        </p:tgtEl>
                                        <p:attrNameLst>
                                          <p:attrName>style.visibility</p:attrName>
                                        </p:attrNameLst>
                                      </p:cBhvr>
                                      <p:to>
                                        <p:strVal val="visible"/>
                                      </p:to>
                                    </p:set>
                                    <p:anim calcmode="lin" valueType="num">
                                      <p:cBhvr additive="base">
                                        <p:cTn id="13" dur="500" fill="hold"/>
                                        <p:tgtEl>
                                          <p:spTgt spid="52224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224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2242">
                                            <p:txEl>
                                              <p:pRg st="2" end="2"/>
                                            </p:txEl>
                                          </p:spTgt>
                                        </p:tgtEl>
                                        <p:attrNameLst>
                                          <p:attrName>style.visibility</p:attrName>
                                        </p:attrNameLst>
                                      </p:cBhvr>
                                      <p:to>
                                        <p:strVal val="visible"/>
                                      </p:to>
                                    </p:set>
                                    <p:anim calcmode="lin" valueType="num">
                                      <p:cBhvr additive="base">
                                        <p:cTn id="19" dur="500" fill="hold"/>
                                        <p:tgtEl>
                                          <p:spTgt spid="52224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224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2242">
                                            <p:txEl>
                                              <p:pRg st="3" end="3"/>
                                            </p:txEl>
                                          </p:spTgt>
                                        </p:tgtEl>
                                        <p:attrNameLst>
                                          <p:attrName>style.visibility</p:attrName>
                                        </p:attrNameLst>
                                      </p:cBhvr>
                                      <p:to>
                                        <p:strVal val="visible"/>
                                      </p:to>
                                    </p:set>
                                    <p:anim calcmode="lin" valueType="num">
                                      <p:cBhvr additive="base">
                                        <p:cTn id="25" dur="500" fill="hold"/>
                                        <p:tgtEl>
                                          <p:spTgt spid="52224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224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2242">
                                            <p:txEl>
                                              <p:pRg st="4" end="4"/>
                                            </p:txEl>
                                          </p:spTgt>
                                        </p:tgtEl>
                                        <p:attrNameLst>
                                          <p:attrName>style.visibility</p:attrName>
                                        </p:attrNameLst>
                                      </p:cBhvr>
                                      <p:to>
                                        <p:strVal val="visible"/>
                                      </p:to>
                                    </p:set>
                                    <p:anim calcmode="lin" valueType="num">
                                      <p:cBhvr additive="base">
                                        <p:cTn id="31" dur="500" fill="hold"/>
                                        <p:tgtEl>
                                          <p:spTgt spid="522242">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2242">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2242">
                                            <p:txEl>
                                              <p:pRg st="5" end="5"/>
                                            </p:txEl>
                                          </p:spTgt>
                                        </p:tgtEl>
                                        <p:attrNameLst>
                                          <p:attrName>style.visibility</p:attrName>
                                        </p:attrNameLst>
                                      </p:cBhvr>
                                      <p:to>
                                        <p:strVal val="visible"/>
                                      </p:to>
                                    </p:set>
                                    <p:anim calcmode="lin" valueType="num">
                                      <p:cBhvr additive="base">
                                        <p:cTn id="37" dur="500" fill="hold"/>
                                        <p:tgtEl>
                                          <p:spTgt spid="522242">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224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22242">
                                            <p:txEl>
                                              <p:pRg st="6" end="6"/>
                                            </p:txEl>
                                          </p:spTgt>
                                        </p:tgtEl>
                                        <p:attrNameLst>
                                          <p:attrName>style.visibility</p:attrName>
                                        </p:attrNameLst>
                                      </p:cBhvr>
                                      <p:to>
                                        <p:strVal val="visible"/>
                                      </p:to>
                                    </p:set>
                                    <p:anim calcmode="lin" valueType="num">
                                      <p:cBhvr additive="base">
                                        <p:cTn id="43" dur="500" fill="hold"/>
                                        <p:tgtEl>
                                          <p:spTgt spid="522242">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22242">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22242">
                                            <p:txEl>
                                              <p:pRg st="7" end="7"/>
                                            </p:txEl>
                                          </p:spTgt>
                                        </p:tgtEl>
                                        <p:attrNameLst>
                                          <p:attrName>style.visibility</p:attrName>
                                        </p:attrNameLst>
                                      </p:cBhvr>
                                      <p:to>
                                        <p:strVal val="visible"/>
                                      </p:to>
                                    </p:set>
                                    <p:anim calcmode="lin" valueType="num">
                                      <p:cBhvr additive="base">
                                        <p:cTn id="49" dur="500" fill="hold"/>
                                        <p:tgtEl>
                                          <p:spTgt spid="522242">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22242">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6" name="Text Box 2"/>
          <p:cNvSpPr txBox="1">
            <a:spLocks noChangeArrowheads="1"/>
          </p:cNvSpPr>
          <p:nvPr/>
        </p:nvSpPr>
        <p:spPr bwMode="auto">
          <a:xfrm>
            <a:off x="179388" y="1290638"/>
            <a:ext cx="8712200" cy="54864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a:t>IV.	„Beklagtenstation“ (= Erheblichkeit der Einlassung des Beklagten zu 1)</a:t>
            </a:r>
          </a:p>
          <a:p>
            <a:r>
              <a:rPr lang="de-DE" sz="2000" b="0"/>
              <a:t>	(+), bestreitet substantiiert die Vollmachtserteilung gegenüber der Beklag-	ten zu 2); also Voraussetzungen des § 164 Abs. 1 S.1 BGB (-)</a:t>
            </a:r>
          </a:p>
          <a:p>
            <a:r>
              <a:rPr lang="de-DE" sz="2000" b="0"/>
              <a:t>V.	„Beweisstation“</a:t>
            </a:r>
          </a:p>
          <a:p>
            <a:r>
              <a:rPr lang="de-DE" sz="2000" b="0"/>
              <a:t>	1.	Beweiserheblich: Vertretungsmacht der Beklagten zu 2)</a:t>
            </a:r>
          </a:p>
          <a:p>
            <a:r>
              <a:rPr lang="de-DE" sz="2000" b="0"/>
              <a:t>	2.	Beweislast: Kläger, allg. Beweislastregeln (Umkehrung lediglich ge-		gen den Vertreter, § 179 Abs. 1 BGB)</a:t>
            </a:r>
          </a:p>
          <a:p>
            <a:r>
              <a:rPr lang="de-DE" sz="2000" b="0"/>
              <a:t>	3.	Kläger ist beweisfällig geblieben; kein Beweisangebot; Hinweis ge-		mäß § 139 ZPO entbehrlich, da keine Beweismittel ersichtlich sind.</a:t>
            </a:r>
          </a:p>
          <a:p>
            <a:r>
              <a:rPr lang="de-DE" sz="2000" b="0"/>
              <a:t>VI.	Klage gegen den Beklagten zu 1) also unbegründet.</a:t>
            </a:r>
          </a:p>
          <a:p>
            <a:endParaRPr lang="de-DE" sz="2000" b="0"/>
          </a:p>
          <a:p>
            <a:r>
              <a:rPr lang="de-DE" sz="2000"/>
              <a:t>B.	Klage gegen die Beklagte zu 2)</a:t>
            </a:r>
          </a:p>
          <a:p>
            <a:endParaRPr lang="de-DE" sz="2000" b="0"/>
          </a:p>
          <a:p>
            <a:r>
              <a:rPr lang="de-DE" sz="2000" b="0"/>
              <a:t>I.	Antragsstation</a:t>
            </a:r>
          </a:p>
          <a:p>
            <a:r>
              <a:rPr lang="de-DE" sz="2000" b="0"/>
              <a:t>	1.	Kläger begehrt keine Verurteilung der Beklagten zu 2), sondern nun-		mehr der Beklagten zu 3)</a:t>
            </a:r>
          </a:p>
          <a:p>
            <a:r>
              <a:rPr lang="de-DE" sz="2000" b="0"/>
              <a:t>	2.	Hierbei handelt es sich um eine Parteiauswechselung auf Beklagten-		seite.</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09774680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3266">
                                            <p:txEl>
                                              <p:pRg st="0" end="0"/>
                                            </p:txEl>
                                          </p:spTgt>
                                        </p:tgtEl>
                                        <p:attrNameLst>
                                          <p:attrName>style.visibility</p:attrName>
                                        </p:attrNameLst>
                                      </p:cBhvr>
                                      <p:to>
                                        <p:strVal val="visible"/>
                                      </p:to>
                                    </p:set>
                                    <p:anim calcmode="lin" valueType="num">
                                      <p:cBhvr additive="base">
                                        <p:cTn id="7" dur="500" fill="hold"/>
                                        <p:tgtEl>
                                          <p:spTgt spid="52326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326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3266">
                                            <p:txEl>
                                              <p:pRg st="1" end="1"/>
                                            </p:txEl>
                                          </p:spTgt>
                                        </p:tgtEl>
                                        <p:attrNameLst>
                                          <p:attrName>style.visibility</p:attrName>
                                        </p:attrNameLst>
                                      </p:cBhvr>
                                      <p:to>
                                        <p:strVal val="visible"/>
                                      </p:to>
                                    </p:set>
                                    <p:anim calcmode="lin" valueType="num">
                                      <p:cBhvr additive="base">
                                        <p:cTn id="13" dur="500" fill="hold"/>
                                        <p:tgtEl>
                                          <p:spTgt spid="52326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326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3266">
                                            <p:txEl>
                                              <p:pRg st="2" end="2"/>
                                            </p:txEl>
                                          </p:spTgt>
                                        </p:tgtEl>
                                        <p:attrNameLst>
                                          <p:attrName>style.visibility</p:attrName>
                                        </p:attrNameLst>
                                      </p:cBhvr>
                                      <p:to>
                                        <p:strVal val="visible"/>
                                      </p:to>
                                    </p:set>
                                    <p:anim calcmode="lin" valueType="num">
                                      <p:cBhvr additive="base">
                                        <p:cTn id="19" dur="500" fill="hold"/>
                                        <p:tgtEl>
                                          <p:spTgt spid="52326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326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3266">
                                            <p:txEl>
                                              <p:pRg st="3" end="3"/>
                                            </p:txEl>
                                          </p:spTgt>
                                        </p:tgtEl>
                                        <p:attrNameLst>
                                          <p:attrName>style.visibility</p:attrName>
                                        </p:attrNameLst>
                                      </p:cBhvr>
                                      <p:to>
                                        <p:strVal val="visible"/>
                                      </p:to>
                                    </p:set>
                                    <p:anim calcmode="lin" valueType="num">
                                      <p:cBhvr additive="base">
                                        <p:cTn id="25" dur="500" fill="hold"/>
                                        <p:tgtEl>
                                          <p:spTgt spid="523266">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326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3266">
                                            <p:txEl>
                                              <p:pRg st="4" end="4"/>
                                            </p:txEl>
                                          </p:spTgt>
                                        </p:tgtEl>
                                        <p:attrNameLst>
                                          <p:attrName>style.visibility</p:attrName>
                                        </p:attrNameLst>
                                      </p:cBhvr>
                                      <p:to>
                                        <p:strVal val="visible"/>
                                      </p:to>
                                    </p:set>
                                    <p:anim calcmode="lin" valueType="num">
                                      <p:cBhvr additive="base">
                                        <p:cTn id="31" dur="500" fill="hold"/>
                                        <p:tgtEl>
                                          <p:spTgt spid="523266">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326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3266">
                                            <p:txEl>
                                              <p:pRg st="5" end="5"/>
                                            </p:txEl>
                                          </p:spTgt>
                                        </p:tgtEl>
                                        <p:attrNameLst>
                                          <p:attrName>style.visibility</p:attrName>
                                        </p:attrNameLst>
                                      </p:cBhvr>
                                      <p:to>
                                        <p:strVal val="visible"/>
                                      </p:to>
                                    </p:set>
                                    <p:anim calcmode="lin" valueType="num">
                                      <p:cBhvr additive="base">
                                        <p:cTn id="37" dur="500" fill="hold"/>
                                        <p:tgtEl>
                                          <p:spTgt spid="523266">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326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23266">
                                            <p:txEl>
                                              <p:pRg st="6" end="6"/>
                                            </p:txEl>
                                          </p:spTgt>
                                        </p:tgtEl>
                                        <p:attrNameLst>
                                          <p:attrName>style.visibility</p:attrName>
                                        </p:attrNameLst>
                                      </p:cBhvr>
                                      <p:to>
                                        <p:strVal val="visible"/>
                                      </p:to>
                                    </p:set>
                                    <p:anim calcmode="lin" valueType="num">
                                      <p:cBhvr additive="base">
                                        <p:cTn id="43" dur="500" fill="hold"/>
                                        <p:tgtEl>
                                          <p:spTgt spid="523266">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2326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23266">
                                            <p:txEl>
                                              <p:pRg st="8" end="8"/>
                                            </p:txEl>
                                          </p:spTgt>
                                        </p:tgtEl>
                                        <p:attrNameLst>
                                          <p:attrName>style.visibility</p:attrName>
                                        </p:attrNameLst>
                                      </p:cBhvr>
                                      <p:to>
                                        <p:strVal val="visible"/>
                                      </p:to>
                                    </p:set>
                                    <p:anim calcmode="lin" valueType="num">
                                      <p:cBhvr additive="base">
                                        <p:cTn id="49" dur="500" fill="hold"/>
                                        <p:tgtEl>
                                          <p:spTgt spid="523266">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23266">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23266">
                                            <p:txEl>
                                              <p:pRg st="10" end="10"/>
                                            </p:txEl>
                                          </p:spTgt>
                                        </p:tgtEl>
                                        <p:attrNameLst>
                                          <p:attrName>style.visibility</p:attrName>
                                        </p:attrNameLst>
                                      </p:cBhvr>
                                      <p:to>
                                        <p:strVal val="visible"/>
                                      </p:to>
                                    </p:set>
                                    <p:anim calcmode="lin" valueType="num">
                                      <p:cBhvr additive="base">
                                        <p:cTn id="55" dur="500" fill="hold"/>
                                        <p:tgtEl>
                                          <p:spTgt spid="523266">
                                            <p:txEl>
                                              <p:pRg st="10" end="10"/>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23266">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23266">
                                            <p:txEl>
                                              <p:pRg st="11" end="11"/>
                                            </p:txEl>
                                          </p:spTgt>
                                        </p:tgtEl>
                                        <p:attrNameLst>
                                          <p:attrName>style.visibility</p:attrName>
                                        </p:attrNameLst>
                                      </p:cBhvr>
                                      <p:to>
                                        <p:strVal val="visible"/>
                                      </p:to>
                                    </p:set>
                                    <p:anim calcmode="lin" valueType="num">
                                      <p:cBhvr additive="base">
                                        <p:cTn id="61" dur="500" fill="hold"/>
                                        <p:tgtEl>
                                          <p:spTgt spid="523266">
                                            <p:txEl>
                                              <p:pRg st="11" end="11"/>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23266">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23266">
                                            <p:txEl>
                                              <p:pRg st="12" end="12"/>
                                            </p:txEl>
                                          </p:spTgt>
                                        </p:tgtEl>
                                        <p:attrNameLst>
                                          <p:attrName>style.visibility</p:attrName>
                                        </p:attrNameLst>
                                      </p:cBhvr>
                                      <p:to>
                                        <p:strVal val="visible"/>
                                      </p:to>
                                    </p:set>
                                    <p:anim calcmode="lin" valueType="num">
                                      <p:cBhvr additive="base">
                                        <p:cTn id="67" dur="500" fill="hold"/>
                                        <p:tgtEl>
                                          <p:spTgt spid="523266">
                                            <p:txEl>
                                              <p:pRg st="12" end="12"/>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23266">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90" name="Text Box 2"/>
          <p:cNvSpPr txBox="1">
            <a:spLocks noChangeArrowheads="1"/>
          </p:cNvSpPr>
          <p:nvPr/>
        </p:nvSpPr>
        <p:spPr bwMode="auto">
          <a:xfrm>
            <a:off x="179388" y="1196975"/>
            <a:ext cx="8712200" cy="56388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	3.	Die rechtliche Behandlung dieser Parteiauswechslung ist streitig:</a:t>
            </a:r>
          </a:p>
          <a:p>
            <a:r>
              <a:rPr lang="de-DE" sz="2000" b="0" dirty="0"/>
              <a:t>		a)	BGH: „Klagänderungstheorie“, die §§ 263 ff. ZPO gelten analog.</a:t>
            </a:r>
          </a:p>
          <a:p>
            <a:r>
              <a:rPr lang="de-DE" sz="2000" b="0" dirty="0"/>
              <a:t>			für das Ausscheiden der Beklagten zu 2) aus dem Prozess sei 			dennoch § 269 ZPO zu beachten (zw.; BGH NJW 1981, 989).</a:t>
            </a:r>
          </a:p>
          <a:p>
            <a:r>
              <a:rPr lang="de-DE" sz="2000" b="0" dirty="0"/>
              <a:t>			hier (+), einerseits Zustimmung im Schriftsatz vom 10.10.2023,			andererseits Zustimmung entbehrlich, da Parteiwechsel vor Be-			</a:t>
            </a:r>
            <a:r>
              <a:rPr lang="de-DE" sz="2000" b="0" dirty="0" err="1"/>
              <a:t>ginn</a:t>
            </a:r>
            <a:r>
              <a:rPr lang="de-DE" sz="2000" b="0" dirty="0"/>
              <a:t> der mündlichen Verhandlung (vgl. § 137 ZPO).</a:t>
            </a:r>
          </a:p>
          <a:p>
            <a:r>
              <a:rPr lang="de-DE" sz="2000" b="0" dirty="0"/>
              <a:t>		b)	</a:t>
            </a:r>
            <a:r>
              <a:rPr lang="de-DE" sz="2000" b="0" dirty="0" err="1"/>
              <a:t>hL</a:t>
            </a:r>
            <a:r>
              <a:rPr lang="de-DE" sz="2000" b="0" dirty="0"/>
              <a:t>: Parteiwechsel sei prozessuales Rechtsinstitut eigener Art.</a:t>
            </a:r>
          </a:p>
          <a:p>
            <a:r>
              <a:rPr lang="de-DE" sz="2000" b="0" dirty="0"/>
              <a:t>			Für den Eintritt gelte § 265 Abs. 2 S.2 ZPO analog (kein „</a:t>
            </a:r>
            <a:r>
              <a:rPr lang="de-DE" sz="2000" b="0" dirty="0" err="1"/>
              <a:t>Aufdrän</a:t>
            </a:r>
            <a:r>
              <a:rPr lang="de-DE" sz="2000" b="0" dirty="0"/>
              <a:t>-			gen“ von Prozessergebnissen), für den Austritt § 269 ZPO analog.</a:t>
            </a:r>
          </a:p>
          <a:p>
            <a:r>
              <a:rPr lang="de-DE" sz="2000" b="0" dirty="0"/>
              <a:t>			hier (+), wie Rechtsprechung, analog § 269 Abs. 1 ZPO ist an die-			</a:t>
            </a:r>
            <a:r>
              <a:rPr lang="de-DE" sz="2000" b="0" dirty="0" err="1"/>
              <a:t>ser</a:t>
            </a:r>
            <a:r>
              <a:rPr lang="de-DE" sz="2000" b="0" dirty="0"/>
              <a:t> Stelle nur der Austritt maßgeblich.</a:t>
            </a:r>
          </a:p>
          <a:p>
            <a:r>
              <a:rPr lang="de-DE" sz="2000" b="0" dirty="0"/>
              <a:t>	4.	also ist die Beklagte zu 2) nach beiden Auffassungen aus dem Pro-		</a:t>
            </a:r>
            <a:r>
              <a:rPr lang="de-DE" sz="2000" b="0" dirty="0" err="1"/>
              <a:t>zess</a:t>
            </a:r>
            <a:r>
              <a:rPr lang="de-DE" sz="2000" b="0" dirty="0"/>
              <a:t> ausgeschieden.</a:t>
            </a:r>
          </a:p>
          <a:p>
            <a:r>
              <a:rPr lang="de-DE" sz="2000" b="0" dirty="0"/>
              <a:t>II.	Also keine Sach-, lediglich Kostenentscheidung.</a:t>
            </a:r>
          </a:p>
          <a:p>
            <a:endParaRPr lang="de-DE" sz="1500" b="0" dirty="0"/>
          </a:p>
          <a:p>
            <a:r>
              <a:rPr lang="de-DE" sz="2000" dirty="0"/>
              <a:t>C.	Klage gegen die Beklagte zu 3)</a:t>
            </a:r>
          </a:p>
          <a:p>
            <a:endParaRPr lang="de-DE" sz="1500" b="0" dirty="0"/>
          </a:p>
          <a:p>
            <a:r>
              <a:rPr lang="de-DE" sz="2000" b="0" dirty="0"/>
              <a:t>I.	Antragsstation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71375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4290">
                                            <p:txEl>
                                              <p:pRg st="0" end="0"/>
                                            </p:txEl>
                                          </p:spTgt>
                                        </p:tgtEl>
                                        <p:attrNameLst>
                                          <p:attrName>style.visibility</p:attrName>
                                        </p:attrNameLst>
                                      </p:cBhvr>
                                      <p:to>
                                        <p:strVal val="visible"/>
                                      </p:to>
                                    </p:set>
                                    <p:anim calcmode="lin" valueType="num">
                                      <p:cBhvr additive="base">
                                        <p:cTn id="7" dur="500" fill="hold"/>
                                        <p:tgtEl>
                                          <p:spTgt spid="524290">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429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4290">
                                            <p:txEl>
                                              <p:pRg st="1" end="1"/>
                                            </p:txEl>
                                          </p:spTgt>
                                        </p:tgtEl>
                                        <p:attrNameLst>
                                          <p:attrName>style.visibility</p:attrName>
                                        </p:attrNameLst>
                                      </p:cBhvr>
                                      <p:to>
                                        <p:strVal val="visible"/>
                                      </p:to>
                                    </p:set>
                                    <p:anim calcmode="lin" valueType="num">
                                      <p:cBhvr additive="base">
                                        <p:cTn id="13" dur="500" fill="hold"/>
                                        <p:tgtEl>
                                          <p:spTgt spid="524290">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4290">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524290">
                                            <p:txEl>
                                              <p:pRg st="2" end="2"/>
                                            </p:txEl>
                                          </p:spTgt>
                                        </p:tgtEl>
                                        <p:attrNameLst>
                                          <p:attrName>style.visibility</p:attrName>
                                        </p:attrNameLst>
                                      </p:cBhvr>
                                      <p:to>
                                        <p:strVal val="visible"/>
                                      </p:to>
                                    </p:set>
                                    <p:anim calcmode="lin" valueType="num">
                                      <p:cBhvr additive="base">
                                        <p:cTn id="17" dur="500" fill="hold"/>
                                        <p:tgtEl>
                                          <p:spTgt spid="524290">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24290">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nodeType="clickEffect">
                                  <p:stCondLst>
                                    <p:cond delay="0"/>
                                  </p:stCondLst>
                                  <p:childTnLst>
                                    <p:set>
                                      <p:cBhvr>
                                        <p:cTn id="22" dur="1" fill="hold">
                                          <p:stCondLst>
                                            <p:cond delay="0"/>
                                          </p:stCondLst>
                                        </p:cTn>
                                        <p:tgtEl>
                                          <p:spTgt spid="524290">
                                            <p:txEl>
                                              <p:pRg st="3" end="3"/>
                                            </p:txEl>
                                          </p:spTgt>
                                        </p:tgtEl>
                                        <p:attrNameLst>
                                          <p:attrName>style.visibility</p:attrName>
                                        </p:attrNameLst>
                                      </p:cBhvr>
                                      <p:to>
                                        <p:strVal val="visible"/>
                                      </p:to>
                                    </p:set>
                                    <p:anim calcmode="lin" valueType="num">
                                      <p:cBhvr additive="base">
                                        <p:cTn id="23" dur="500" fill="hold"/>
                                        <p:tgtEl>
                                          <p:spTgt spid="524290">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24290">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524290">
                                            <p:txEl>
                                              <p:pRg st="4" end="4"/>
                                            </p:txEl>
                                          </p:spTgt>
                                        </p:tgtEl>
                                        <p:attrNameLst>
                                          <p:attrName>style.visibility</p:attrName>
                                        </p:attrNameLst>
                                      </p:cBhvr>
                                      <p:to>
                                        <p:strVal val="visible"/>
                                      </p:to>
                                    </p:set>
                                    <p:anim calcmode="lin" valueType="num">
                                      <p:cBhvr additive="base">
                                        <p:cTn id="29" dur="500" fill="hold"/>
                                        <p:tgtEl>
                                          <p:spTgt spid="524290">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24290">
                                            <p:txEl>
                                              <p:pRg st="4" end="4"/>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524290">
                                            <p:txEl>
                                              <p:pRg st="5" end="5"/>
                                            </p:txEl>
                                          </p:spTgt>
                                        </p:tgtEl>
                                        <p:attrNameLst>
                                          <p:attrName>style.visibility</p:attrName>
                                        </p:attrNameLst>
                                      </p:cBhvr>
                                      <p:to>
                                        <p:strVal val="visible"/>
                                      </p:to>
                                    </p:set>
                                    <p:anim calcmode="lin" valueType="num">
                                      <p:cBhvr additive="base">
                                        <p:cTn id="33" dur="500" fill="hold"/>
                                        <p:tgtEl>
                                          <p:spTgt spid="524290">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24290">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524290">
                                            <p:txEl>
                                              <p:pRg st="6" end="6"/>
                                            </p:txEl>
                                          </p:spTgt>
                                        </p:tgtEl>
                                        <p:attrNameLst>
                                          <p:attrName>style.visibility</p:attrName>
                                        </p:attrNameLst>
                                      </p:cBhvr>
                                      <p:to>
                                        <p:strVal val="visible"/>
                                      </p:to>
                                    </p:set>
                                    <p:anim calcmode="lin" valueType="num">
                                      <p:cBhvr additive="base">
                                        <p:cTn id="39" dur="500" fill="hold"/>
                                        <p:tgtEl>
                                          <p:spTgt spid="524290">
                                            <p:txEl>
                                              <p:pRg st="6" end="6"/>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24290">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nodeType="clickEffect">
                                  <p:stCondLst>
                                    <p:cond delay="0"/>
                                  </p:stCondLst>
                                  <p:childTnLst>
                                    <p:set>
                                      <p:cBhvr>
                                        <p:cTn id="44" dur="1" fill="hold">
                                          <p:stCondLst>
                                            <p:cond delay="0"/>
                                          </p:stCondLst>
                                        </p:cTn>
                                        <p:tgtEl>
                                          <p:spTgt spid="524290">
                                            <p:txEl>
                                              <p:pRg st="7" end="7"/>
                                            </p:txEl>
                                          </p:spTgt>
                                        </p:tgtEl>
                                        <p:attrNameLst>
                                          <p:attrName>style.visibility</p:attrName>
                                        </p:attrNameLst>
                                      </p:cBhvr>
                                      <p:to>
                                        <p:strVal val="visible"/>
                                      </p:to>
                                    </p:set>
                                    <p:anim calcmode="lin" valueType="num">
                                      <p:cBhvr additive="base">
                                        <p:cTn id="45" dur="500" fill="hold"/>
                                        <p:tgtEl>
                                          <p:spTgt spid="524290">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24290">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4" fill="hold" nodeType="clickEffect">
                                  <p:stCondLst>
                                    <p:cond delay="0"/>
                                  </p:stCondLst>
                                  <p:childTnLst>
                                    <p:set>
                                      <p:cBhvr>
                                        <p:cTn id="50" dur="1" fill="hold">
                                          <p:stCondLst>
                                            <p:cond delay="0"/>
                                          </p:stCondLst>
                                        </p:cTn>
                                        <p:tgtEl>
                                          <p:spTgt spid="524290">
                                            <p:txEl>
                                              <p:pRg st="8" end="8"/>
                                            </p:txEl>
                                          </p:spTgt>
                                        </p:tgtEl>
                                        <p:attrNameLst>
                                          <p:attrName>style.visibility</p:attrName>
                                        </p:attrNameLst>
                                      </p:cBhvr>
                                      <p:to>
                                        <p:strVal val="visible"/>
                                      </p:to>
                                    </p:set>
                                    <p:anim calcmode="lin" valueType="num">
                                      <p:cBhvr additive="base">
                                        <p:cTn id="51" dur="500" fill="hold"/>
                                        <p:tgtEl>
                                          <p:spTgt spid="524290">
                                            <p:txEl>
                                              <p:pRg st="8" end="8"/>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524290">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3" fill="hold" nodeType="clickPar">
                      <p:stCondLst>
                        <p:cond delay="indefinite"/>
                      </p:stCondLst>
                      <p:childTnLst>
                        <p:par>
                          <p:cTn id="54" fill="hold" nodeType="withGroup">
                            <p:stCondLst>
                              <p:cond delay="0"/>
                            </p:stCondLst>
                            <p:childTnLst>
                              <p:par>
                                <p:cTn id="55" presetID="2" presetClass="entr" presetSubtype="4" fill="hold" nodeType="clickEffect">
                                  <p:stCondLst>
                                    <p:cond delay="0"/>
                                  </p:stCondLst>
                                  <p:childTnLst>
                                    <p:set>
                                      <p:cBhvr>
                                        <p:cTn id="56" dur="1" fill="hold">
                                          <p:stCondLst>
                                            <p:cond delay="0"/>
                                          </p:stCondLst>
                                        </p:cTn>
                                        <p:tgtEl>
                                          <p:spTgt spid="524290">
                                            <p:txEl>
                                              <p:pRg st="10" end="10"/>
                                            </p:txEl>
                                          </p:spTgt>
                                        </p:tgtEl>
                                        <p:attrNameLst>
                                          <p:attrName>style.visibility</p:attrName>
                                        </p:attrNameLst>
                                      </p:cBhvr>
                                      <p:to>
                                        <p:strVal val="visible"/>
                                      </p:to>
                                    </p:set>
                                    <p:anim calcmode="lin" valueType="num">
                                      <p:cBhvr additive="base">
                                        <p:cTn id="57" dur="500" fill="hold"/>
                                        <p:tgtEl>
                                          <p:spTgt spid="524290">
                                            <p:txEl>
                                              <p:pRg st="10" end="1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524290">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2" presetClass="entr" presetSubtype="4" fill="hold" nodeType="clickEffect">
                                  <p:stCondLst>
                                    <p:cond delay="0"/>
                                  </p:stCondLst>
                                  <p:childTnLst>
                                    <p:set>
                                      <p:cBhvr>
                                        <p:cTn id="62" dur="1" fill="hold">
                                          <p:stCondLst>
                                            <p:cond delay="0"/>
                                          </p:stCondLst>
                                        </p:cTn>
                                        <p:tgtEl>
                                          <p:spTgt spid="524290">
                                            <p:txEl>
                                              <p:pRg st="12" end="12"/>
                                            </p:txEl>
                                          </p:spTgt>
                                        </p:tgtEl>
                                        <p:attrNameLst>
                                          <p:attrName>style.visibility</p:attrName>
                                        </p:attrNameLst>
                                      </p:cBhvr>
                                      <p:to>
                                        <p:strVal val="visible"/>
                                      </p:to>
                                    </p:set>
                                    <p:anim calcmode="lin" valueType="num">
                                      <p:cBhvr additive="base">
                                        <p:cTn id="63" dur="500" fill="hold"/>
                                        <p:tgtEl>
                                          <p:spTgt spid="524290">
                                            <p:txEl>
                                              <p:pRg st="12" end="12"/>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524290">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4" name="Text Box 2"/>
          <p:cNvSpPr txBox="1">
            <a:spLocks noChangeArrowheads="1"/>
          </p:cNvSpPr>
          <p:nvPr/>
        </p:nvSpPr>
        <p:spPr bwMode="auto">
          <a:xfrm>
            <a:off x="179388" y="1022350"/>
            <a:ext cx="8712200" cy="5791200"/>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a:t>	1.	Kläger begehrt Verurteilung der Beklagten zu 3)</a:t>
            </a:r>
          </a:p>
          <a:p>
            <a:r>
              <a:rPr lang="de-DE" sz="2000" b="0"/>
              <a:t>	2.	Zulässigkeit eines solchen Parteiwechsels ?</a:t>
            </a:r>
          </a:p>
          <a:p>
            <a:r>
              <a:rPr lang="de-DE" sz="2000" b="0"/>
              <a:t>		a)	BGH („Klagänderungstheorie“): Die §§ 263 ff. ZPO gelten analog.</a:t>
            </a:r>
          </a:p>
          <a:p>
            <a:r>
              <a:rPr lang="de-DE" sz="2000" b="0"/>
              <a:t>			aa)	§ 263, 1.Var. ZPO</a:t>
            </a:r>
          </a:p>
          <a:p>
            <a:r>
              <a:rPr lang="de-DE" sz="2000" b="0"/>
              <a:t>				(-), keine ausdrückliche Zustimmung der Beklagten zu 3).</a:t>
            </a:r>
          </a:p>
          <a:p>
            <a:r>
              <a:rPr lang="de-DE" sz="2000" b="0"/>
              <a:t>			bb)	§ 267 ZPO </a:t>
            </a:r>
          </a:p>
          <a:p>
            <a:r>
              <a:rPr lang="de-DE" sz="2000" b="0"/>
              <a:t>				(-), gerade nicht rügelos.</a:t>
            </a:r>
          </a:p>
          <a:p>
            <a:r>
              <a:rPr lang="de-DE" sz="2000" b="0"/>
              <a:t>			cc)	§ 263, 2.Var. ZPO</a:t>
            </a:r>
          </a:p>
          <a:p>
            <a:r>
              <a:rPr lang="de-DE" sz="2000" b="0"/>
              <a:t>				(1)	Sachdienlichkeit ist gegeben, wenn durch den Partei-					wechsel der Streitstoff im anhängigen Rechtsstreit						ausgeräumt und ein neuer Prozess vermieden wird.</a:t>
            </a:r>
          </a:p>
          <a:p>
            <a:r>
              <a:rPr lang="de-DE" sz="2000" b="0"/>
              <a:t>				(2)	hier (+), umfassende Klärung des Streitstoffes; Beklagte					zu 3) ist persönlich haftende Gesellschafterin der Be-					klagten zu 2), also keine (absolute) Verzögerung.</a:t>
            </a:r>
          </a:p>
          <a:p>
            <a:r>
              <a:rPr lang="de-DE" sz="2000" b="0"/>
              <a:t>		b)	h.L.: Parteiwechsel ist Rechtsinstitut eigener Art</a:t>
            </a:r>
          </a:p>
          <a:p>
            <a:r>
              <a:rPr lang="de-DE" sz="2000" b="0"/>
              <a:t>			aa)	die Voraussetzungen der §§ 263 ff. ZPO müssen jedenfalls				in erster Instanz nicht vorliegen, da niemand es verhindern				kann, verklagt zu werden.</a:t>
            </a:r>
          </a:p>
          <a:p>
            <a:r>
              <a:rPr lang="de-DE" sz="2000" b="0"/>
              <a:t>			bb)	also auch hiernach Parteiwechsel (+).</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15783100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5314">
                                            <p:txEl>
                                              <p:pRg st="0" end="0"/>
                                            </p:txEl>
                                          </p:spTgt>
                                        </p:tgtEl>
                                        <p:attrNameLst>
                                          <p:attrName>style.visibility</p:attrName>
                                        </p:attrNameLst>
                                      </p:cBhvr>
                                      <p:to>
                                        <p:strVal val="visible"/>
                                      </p:to>
                                    </p:set>
                                    <p:anim calcmode="lin" valueType="num">
                                      <p:cBhvr additive="base">
                                        <p:cTn id="7" dur="500" fill="hold"/>
                                        <p:tgtEl>
                                          <p:spTgt spid="5253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53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5314">
                                            <p:txEl>
                                              <p:pRg st="1" end="1"/>
                                            </p:txEl>
                                          </p:spTgt>
                                        </p:tgtEl>
                                        <p:attrNameLst>
                                          <p:attrName>style.visibility</p:attrName>
                                        </p:attrNameLst>
                                      </p:cBhvr>
                                      <p:to>
                                        <p:strVal val="visible"/>
                                      </p:to>
                                    </p:set>
                                    <p:anim calcmode="lin" valueType="num">
                                      <p:cBhvr additive="base">
                                        <p:cTn id="13" dur="500" fill="hold"/>
                                        <p:tgtEl>
                                          <p:spTgt spid="52531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53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5314">
                                            <p:txEl>
                                              <p:pRg st="2" end="2"/>
                                            </p:txEl>
                                          </p:spTgt>
                                        </p:tgtEl>
                                        <p:attrNameLst>
                                          <p:attrName>style.visibility</p:attrName>
                                        </p:attrNameLst>
                                      </p:cBhvr>
                                      <p:to>
                                        <p:strVal val="visible"/>
                                      </p:to>
                                    </p:set>
                                    <p:anim calcmode="lin" valueType="num">
                                      <p:cBhvr additive="base">
                                        <p:cTn id="19" dur="500" fill="hold"/>
                                        <p:tgtEl>
                                          <p:spTgt spid="52531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53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5314">
                                            <p:txEl>
                                              <p:pRg st="3" end="3"/>
                                            </p:txEl>
                                          </p:spTgt>
                                        </p:tgtEl>
                                        <p:attrNameLst>
                                          <p:attrName>style.visibility</p:attrName>
                                        </p:attrNameLst>
                                      </p:cBhvr>
                                      <p:to>
                                        <p:strVal val="visible"/>
                                      </p:to>
                                    </p:set>
                                    <p:anim calcmode="lin" valueType="num">
                                      <p:cBhvr additive="base">
                                        <p:cTn id="25" dur="500" fill="hold"/>
                                        <p:tgtEl>
                                          <p:spTgt spid="52531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531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5314">
                                            <p:txEl>
                                              <p:pRg st="4" end="4"/>
                                            </p:txEl>
                                          </p:spTgt>
                                        </p:tgtEl>
                                        <p:attrNameLst>
                                          <p:attrName>style.visibility</p:attrName>
                                        </p:attrNameLst>
                                      </p:cBhvr>
                                      <p:to>
                                        <p:strVal val="visible"/>
                                      </p:to>
                                    </p:set>
                                    <p:anim calcmode="lin" valueType="num">
                                      <p:cBhvr additive="base">
                                        <p:cTn id="31" dur="500" fill="hold"/>
                                        <p:tgtEl>
                                          <p:spTgt spid="52531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531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5314">
                                            <p:txEl>
                                              <p:pRg st="5" end="5"/>
                                            </p:txEl>
                                          </p:spTgt>
                                        </p:tgtEl>
                                        <p:attrNameLst>
                                          <p:attrName>style.visibility</p:attrName>
                                        </p:attrNameLst>
                                      </p:cBhvr>
                                      <p:to>
                                        <p:strVal val="visible"/>
                                      </p:to>
                                    </p:set>
                                    <p:anim calcmode="lin" valueType="num">
                                      <p:cBhvr additive="base">
                                        <p:cTn id="37" dur="500" fill="hold"/>
                                        <p:tgtEl>
                                          <p:spTgt spid="52531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531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25314">
                                            <p:txEl>
                                              <p:pRg st="6" end="6"/>
                                            </p:txEl>
                                          </p:spTgt>
                                        </p:tgtEl>
                                        <p:attrNameLst>
                                          <p:attrName>style.visibility</p:attrName>
                                        </p:attrNameLst>
                                      </p:cBhvr>
                                      <p:to>
                                        <p:strVal val="visible"/>
                                      </p:to>
                                    </p:set>
                                    <p:anim calcmode="lin" valueType="num">
                                      <p:cBhvr additive="base">
                                        <p:cTn id="43" dur="500" fill="hold"/>
                                        <p:tgtEl>
                                          <p:spTgt spid="52531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2531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25314">
                                            <p:txEl>
                                              <p:pRg st="7" end="7"/>
                                            </p:txEl>
                                          </p:spTgt>
                                        </p:tgtEl>
                                        <p:attrNameLst>
                                          <p:attrName>style.visibility</p:attrName>
                                        </p:attrNameLst>
                                      </p:cBhvr>
                                      <p:to>
                                        <p:strVal val="visible"/>
                                      </p:to>
                                    </p:set>
                                    <p:anim calcmode="lin" valueType="num">
                                      <p:cBhvr additive="base">
                                        <p:cTn id="49" dur="500" fill="hold"/>
                                        <p:tgtEl>
                                          <p:spTgt spid="52531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2531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25314">
                                            <p:txEl>
                                              <p:pRg st="8" end="8"/>
                                            </p:txEl>
                                          </p:spTgt>
                                        </p:tgtEl>
                                        <p:attrNameLst>
                                          <p:attrName>style.visibility</p:attrName>
                                        </p:attrNameLst>
                                      </p:cBhvr>
                                      <p:to>
                                        <p:strVal val="visible"/>
                                      </p:to>
                                    </p:set>
                                    <p:anim calcmode="lin" valueType="num">
                                      <p:cBhvr additive="base">
                                        <p:cTn id="55" dur="500" fill="hold"/>
                                        <p:tgtEl>
                                          <p:spTgt spid="52531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2531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25314">
                                            <p:txEl>
                                              <p:pRg st="9" end="9"/>
                                            </p:txEl>
                                          </p:spTgt>
                                        </p:tgtEl>
                                        <p:attrNameLst>
                                          <p:attrName>style.visibility</p:attrName>
                                        </p:attrNameLst>
                                      </p:cBhvr>
                                      <p:to>
                                        <p:strVal val="visible"/>
                                      </p:to>
                                    </p:set>
                                    <p:anim calcmode="lin" valueType="num">
                                      <p:cBhvr additive="base">
                                        <p:cTn id="61" dur="500" fill="hold"/>
                                        <p:tgtEl>
                                          <p:spTgt spid="52531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2531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25314">
                                            <p:txEl>
                                              <p:pRg st="10" end="10"/>
                                            </p:txEl>
                                          </p:spTgt>
                                        </p:tgtEl>
                                        <p:attrNameLst>
                                          <p:attrName>style.visibility</p:attrName>
                                        </p:attrNameLst>
                                      </p:cBhvr>
                                      <p:to>
                                        <p:strVal val="visible"/>
                                      </p:to>
                                    </p:set>
                                    <p:anim calcmode="lin" valueType="num">
                                      <p:cBhvr additive="base">
                                        <p:cTn id="67" dur="500" fill="hold"/>
                                        <p:tgtEl>
                                          <p:spTgt spid="525314">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2531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25314">
                                            <p:txEl>
                                              <p:pRg st="11" end="11"/>
                                            </p:txEl>
                                          </p:spTgt>
                                        </p:tgtEl>
                                        <p:attrNameLst>
                                          <p:attrName>style.visibility</p:attrName>
                                        </p:attrNameLst>
                                      </p:cBhvr>
                                      <p:to>
                                        <p:strVal val="visible"/>
                                      </p:to>
                                    </p:set>
                                    <p:anim calcmode="lin" valueType="num">
                                      <p:cBhvr additive="base">
                                        <p:cTn id="73" dur="500" fill="hold"/>
                                        <p:tgtEl>
                                          <p:spTgt spid="525314">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2531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25314">
                                            <p:txEl>
                                              <p:pRg st="12" end="12"/>
                                            </p:txEl>
                                          </p:spTgt>
                                        </p:tgtEl>
                                        <p:attrNameLst>
                                          <p:attrName>style.visibility</p:attrName>
                                        </p:attrNameLst>
                                      </p:cBhvr>
                                      <p:to>
                                        <p:strVal val="visible"/>
                                      </p:to>
                                    </p:set>
                                    <p:anim calcmode="lin" valueType="num">
                                      <p:cBhvr additive="base">
                                        <p:cTn id="79" dur="500" fill="hold"/>
                                        <p:tgtEl>
                                          <p:spTgt spid="525314">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25314">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3" name="Text Box 3"/>
          <p:cNvSpPr txBox="1">
            <a:spLocks noChangeArrowheads="1"/>
          </p:cNvSpPr>
          <p:nvPr/>
        </p:nvSpPr>
        <p:spPr bwMode="auto">
          <a:xfrm>
            <a:off x="179388" y="1227138"/>
            <a:ext cx="8712200" cy="535531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b="0" dirty="0"/>
              <a:t>Streitgenossenschaft besteht, </a:t>
            </a:r>
          </a:p>
          <a:p>
            <a:pPr algn="ctr"/>
            <a:r>
              <a:rPr lang="de-DE" b="0" dirty="0">
                <a:cs typeface="Arial" charset="0"/>
              </a:rPr>
              <a:t>wenn auf Kläger- und/oder Beklagtenseite mehrere Hauptparteien stehen.</a:t>
            </a:r>
          </a:p>
          <a:p>
            <a:endParaRPr lang="de-DE" sz="1200" b="0" dirty="0">
              <a:cs typeface="Arial" charset="0"/>
            </a:endParaRPr>
          </a:p>
          <a:p>
            <a:r>
              <a:rPr lang="de-DE" b="0" dirty="0">
                <a:cs typeface="Arial" charset="0"/>
              </a:rPr>
              <a:t>●	Abgrenzung also zur Beteiligung Dritter am Rechtsstreit		(Nebenintervention, §§ 66 ff., und Beitritt des </a:t>
            </a:r>
            <a:r>
              <a:rPr lang="de-DE" b="0" dirty="0" err="1">
                <a:cs typeface="Arial" charset="0"/>
              </a:rPr>
              <a:t>Streitver</a:t>
            </a:r>
            <a:r>
              <a:rPr lang="de-DE" b="0" dirty="0">
                <a:cs typeface="Arial" charset="0"/>
              </a:rPr>
              <a:t>-		kündeten, § 74 ZPO).</a:t>
            </a:r>
          </a:p>
          <a:p>
            <a:endParaRPr lang="de-DE" sz="1200" b="0" dirty="0">
              <a:cs typeface="Arial" charset="0"/>
            </a:endParaRPr>
          </a:p>
          <a:p>
            <a:r>
              <a:rPr lang="de-DE" b="0" dirty="0">
                <a:cs typeface="Arial" charset="0"/>
              </a:rPr>
              <a:t>●	Die Streitgenossenschaft (SG) kann einfach oder zur </a:t>
            </a:r>
            <a:r>
              <a:rPr lang="de-DE" b="0" dirty="0" err="1">
                <a:cs typeface="Arial" charset="0"/>
              </a:rPr>
              <a:t>Erzie</a:t>
            </a:r>
            <a:r>
              <a:rPr lang="de-DE" b="0" dirty="0">
                <a:cs typeface="Arial" charset="0"/>
              </a:rPr>
              <a:t>-	</a:t>
            </a:r>
            <a:r>
              <a:rPr lang="de-DE" b="0" dirty="0" err="1">
                <a:cs typeface="Arial" charset="0"/>
              </a:rPr>
              <a:t>lung</a:t>
            </a:r>
            <a:r>
              <a:rPr lang="de-DE" b="0" dirty="0">
                <a:cs typeface="Arial" charset="0"/>
              </a:rPr>
              <a:t> einer einheitlichen Sachentscheidung notwendig (§ 62	ZPO)	sein.</a:t>
            </a:r>
          </a:p>
          <a:p>
            <a:endParaRPr lang="de-DE" u="sng" dirty="0">
              <a:cs typeface="Arial" charset="0"/>
            </a:endParaRPr>
          </a:p>
          <a:p>
            <a:r>
              <a:rPr lang="de-DE" u="sng" dirty="0">
                <a:cs typeface="Arial" charset="0"/>
              </a:rPr>
              <a:t>I.	Die einfache Streitgenossenschaft:</a:t>
            </a:r>
          </a:p>
          <a:p>
            <a:endParaRPr lang="de-DE" sz="1200" u="sng" dirty="0">
              <a:cs typeface="Arial" charset="0"/>
            </a:endParaRPr>
          </a:p>
          <a:p>
            <a:r>
              <a:rPr lang="de-DE" b="0" dirty="0">
                <a:cs typeface="Arial" charset="0"/>
              </a:rPr>
              <a:t>1.	Die §§ 59 – 61, 63 ZPO gelten für die einfache und die not-	wendige, § 62 ZPO nur für die notwendige SG.</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Parteimehrheit (= Streitgenossen)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96702100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47843">
                                            <p:txEl>
                                              <p:pRg st="0" end="0"/>
                                            </p:txEl>
                                          </p:spTgt>
                                        </p:tgtEl>
                                        <p:attrNameLst>
                                          <p:attrName>style.visibility</p:attrName>
                                        </p:attrNameLst>
                                      </p:cBhvr>
                                      <p:to>
                                        <p:strVal val="visible"/>
                                      </p:to>
                                    </p:set>
                                    <p:anim calcmode="lin" valueType="num">
                                      <p:cBhvr additive="base">
                                        <p:cTn id="7" dur="500" fill="hold"/>
                                        <p:tgtEl>
                                          <p:spTgt spid="54784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784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47843">
                                            <p:txEl>
                                              <p:pRg st="1" end="1"/>
                                            </p:txEl>
                                          </p:spTgt>
                                        </p:tgtEl>
                                        <p:attrNameLst>
                                          <p:attrName>style.visibility</p:attrName>
                                        </p:attrNameLst>
                                      </p:cBhvr>
                                      <p:to>
                                        <p:strVal val="visible"/>
                                      </p:to>
                                    </p:set>
                                    <p:anim calcmode="lin" valueType="num">
                                      <p:cBhvr additive="base">
                                        <p:cTn id="11" dur="500" fill="hold"/>
                                        <p:tgtEl>
                                          <p:spTgt spid="54784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478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547843">
                                            <p:txEl>
                                              <p:pRg st="3" end="3"/>
                                            </p:txEl>
                                          </p:spTgt>
                                        </p:tgtEl>
                                        <p:attrNameLst>
                                          <p:attrName>style.visibility</p:attrName>
                                        </p:attrNameLst>
                                      </p:cBhvr>
                                      <p:to>
                                        <p:strVal val="visible"/>
                                      </p:to>
                                    </p:set>
                                    <p:anim calcmode="lin" valueType="num">
                                      <p:cBhvr additive="base">
                                        <p:cTn id="17" dur="500" fill="hold"/>
                                        <p:tgtEl>
                                          <p:spTgt spid="54784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54784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547843">
                                            <p:txEl>
                                              <p:pRg st="5" end="5"/>
                                            </p:txEl>
                                          </p:spTgt>
                                        </p:tgtEl>
                                        <p:attrNameLst>
                                          <p:attrName>style.visibility</p:attrName>
                                        </p:attrNameLst>
                                      </p:cBhvr>
                                      <p:to>
                                        <p:strVal val="visible"/>
                                      </p:to>
                                    </p:set>
                                    <p:anim calcmode="lin" valueType="num">
                                      <p:cBhvr additive="base">
                                        <p:cTn id="23" dur="500" fill="hold"/>
                                        <p:tgtEl>
                                          <p:spTgt spid="54784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4784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547843">
                                            <p:txEl>
                                              <p:pRg st="7" end="7"/>
                                            </p:txEl>
                                          </p:spTgt>
                                        </p:tgtEl>
                                        <p:attrNameLst>
                                          <p:attrName>style.visibility</p:attrName>
                                        </p:attrNameLst>
                                      </p:cBhvr>
                                      <p:to>
                                        <p:strVal val="visible"/>
                                      </p:to>
                                    </p:set>
                                    <p:anim calcmode="lin" valueType="num">
                                      <p:cBhvr additive="base">
                                        <p:cTn id="29" dur="500" fill="hold"/>
                                        <p:tgtEl>
                                          <p:spTgt spid="547843">
                                            <p:txEl>
                                              <p:pRg st="7" end="7"/>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54784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547843">
                                            <p:txEl>
                                              <p:pRg st="9" end="9"/>
                                            </p:txEl>
                                          </p:spTgt>
                                        </p:tgtEl>
                                        <p:attrNameLst>
                                          <p:attrName>style.visibility</p:attrName>
                                        </p:attrNameLst>
                                      </p:cBhvr>
                                      <p:to>
                                        <p:strVal val="visible"/>
                                      </p:to>
                                    </p:set>
                                    <p:anim calcmode="lin" valueType="num">
                                      <p:cBhvr additive="base">
                                        <p:cTn id="35" dur="500" fill="hold"/>
                                        <p:tgtEl>
                                          <p:spTgt spid="547843">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54784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8" name="Text Box 2"/>
          <p:cNvSpPr txBox="1">
            <a:spLocks noChangeArrowheads="1"/>
          </p:cNvSpPr>
          <p:nvPr/>
        </p:nvSpPr>
        <p:spPr bwMode="auto">
          <a:xfrm>
            <a:off x="179388" y="12906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II.	„Verfahrensstation“ (= weitere Zulässigkeit der Klage gegen Bekl. zu 3.)</a:t>
            </a:r>
          </a:p>
          <a:p>
            <a:r>
              <a:rPr lang="de-DE" sz="2000" b="0" dirty="0"/>
              <a:t>	(+), keine Bedenken, da §§ 263, 2.Var. ZPO analog ja vorliegt.</a:t>
            </a:r>
          </a:p>
          <a:p>
            <a:r>
              <a:rPr lang="de-DE" sz="2000" b="0" dirty="0"/>
              <a:t>III.	Zulässigkeit der subjektiven Klagehäufung auf Beklagtenseite ?</a:t>
            </a:r>
          </a:p>
          <a:p>
            <a:r>
              <a:rPr lang="de-DE" sz="2000" b="0" dirty="0"/>
              <a:t>	(+), §§ 59, 60, 260 analog ZPO (sonst: lediglich Trennung, § 145 ZPO).</a:t>
            </a:r>
          </a:p>
          <a:p>
            <a:r>
              <a:rPr lang="de-DE" sz="2000" b="0" dirty="0"/>
              <a:t>IV.	„Klägerstation“ (= Schlüssigkeit der Klage)</a:t>
            </a:r>
          </a:p>
          <a:p>
            <a:r>
              <a:rPr lang="de-DE" sz="2000" b="0" dirty="0"/>
              <a:t>	1.	Hauptsache</a:t>
            </a:r>
          </a:p>
          <a:p>
            <a:r>
              <a:rPr lang="de-DE" sz="2000" b="0" dirty="0"/>
              <a:t>		(+), aus §§ 179 Abs. 1 BGB, 126 HGB; Beklagte zu 2) hat als </a:t>
            </a:r>
            <a:r>
              <a:rPr lang="de-DE" sz="2000" b="0" dirty="0" err="1"/>
              <a:t>Vertre</a:t>
            </a:r>
            <a:r>
              <a:rPr lang="de-DE" sz="2000" b="0" dirty="0"/>
              <a:t>-		</a:t>
            </a:r>
            <a:r>
              <a:rPr lang="de-DE" sz="2000" b="0" dirty="0" err="1"/>
              <a:t>terin</a:t>
            </a:r>
            <a:r>
              <a:rPr lang="de-DE" sz="2000" b="0" dirty="0"/>
              <a:t> Vertrag ohne Vertretungsmacht geschlossen; Beklagte zu 3) ist		persönlich haftende Gesellschafterin </a:t>
            </a:r>
            <a:r>
              <a:rPr lang="de-DE" sz="2000" b="0" dirty="0" err="1"/>
              <a:t>iSd</a:t>
            </a:r>
            <a:r>
              <a:rPr lang="de-DE" sz="2000" b="0" dirty="0"/>
              <a:t> § 126 HGB; Beklagter zu 1)		hat Genehmigung des Vertragsschlusses verweigert, vgl. § 177 BGB.</a:t>
            </a:r>
          </a:p>
          <a:p>
            <a:r>
              <a:rPr lang="de-DE" sz="2000" b="0" dirty="0"/>
              <a:t>	2.	Zinsanspruch</a:t>
            </a:r>
          </a:p>
          <a:p>
            <a:r>
              <a:rPr lang="de-DE" sz="2000" b="0" dirty="0"/>
              <a:t>		(+), wie oben: §§ 288 Abs. 4, 280 Abs. 1, Abs. 2, 286 BGB.</a:t>
            </a:r>
          </a:p>
          <a:p>
            <a:r>
              <a:rPr lang="de-DE" sz="2000" b="0" dirty="0"/>
              <a:t>V.	„Beklagtenstation“ (= Erheblichkeit des Beklagtenvorbringens)</a:t>
            </a:r>
          </a:p>
          <a:p>
            <a:r>
              <a:rPr lang="de-DE" sz="2000" b="0" dirty="0"/>
              <a:t>	1.	Fehlen der Vertretungsmacht ist an sich zugestanden worden.</a:t>
            </a:r>
          </a:p>
          <a:p>
            <a:r>
              <a:rPr lang="de-DE" sz="2000" b="0" dirty="0"/>
              <a:t>	2.	§ 179 Abs. 2 BGB (= lediglich Vertrauensschaden) ?</a:t>
            </a:r>
          </a:p>
          <a:p>
            <a:r>
              <a:rPr lang="de-DE" sz="2000" b="0" dirty="0"/>
              <a:t>		unschlüssig, da Kenntnis des Fehlens der Vertretungsmacht durch		das Vertrauen auf eine Genehmigung seitens des Beklagten zu 1)			nicht beseitigt würde: § 179 Abs. 1 verlangt nur Wissen, keine Absicht</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4458676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6338">
                                            <p:txEl>
                                              <p:pRg st="0" end="0"/>
                                            </p:txEl>
                                          </p:spTgt>
                                        </p:tgtEl>
                                        <p:attrNameLst>
                                          <p:attrName>style.visibility</p:attrName>
                                        </p:attrNameLst>
                                      </p:cBhvr>
                                      <p:to>
                                        <p:strVal val="visible"/>
                                      </p:to>
                                    </p:set>
                                    <p:anim calcmode="lin" valueType="num">
                                      <p:cBhvr additive="base">
                                        <p:cTn id="7" dur="500" fill="hold"/>
                                        <p:tgtEl>
                                          <p:spTgt spid="52633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633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6338">
                                            <p:txEl>
                                              <p:pRg st="1" end="1"/>
                                            </p:txEl>
                                          </p:spTgt>
                                        </p:tgtEl>
                                        <p:attrNameLst>
                                          <p:attrName>style.visibility</p:attrName>
                                        </p:attrNameLst>
                                      </p:cBhvr>
                                      <p:to>
                                        <p:strVal val="visible"/>
                                      </p:to>
                                    </p:set>
                                    <p:anim calcmode="lin" valueType="num">
                                      <p:cBhvr additive="base">
                                        <p:cTn id="13" dur="500" fill="hold"/>
                                        <p:tgtEl>
                                          <p:spTgt spid="52633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633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6338">
                                            <p:txEl>
                                              <p:pRg st="2" end="2"/>
                                            </p:txEl>
                                          </p:spTgt>
                                        </p:tgtEl>
                                        <p:attrNameLst>
                                          <p:attrName>style.visibility</p:attrName>
                                        </p:attrNameLst>
                                      </p:cBhvr>
                                      <p:to>
                                        <p:strVal val="visible"/>
                                      </p:to>
                                    </p:set>
                                    <p:anim calcmode="lin" valueType="num">
                                      <p:cBhvr additive="base">
                                        <p:cTn id="19" dur="500" fill="hold"/>
                                        <p:tgtEl>
                                          <p:spTgt spid="52633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633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6338">
                                            <p:txEl>
                                              <p:pRg st="3" end="3"/>
                                            </p:txEl>
                                          </p:spTgt>
                                        </p:tgtEl>
                                        <p:attrNameLst>
                                          <p:attrName>style.visibility</p:attrName>
                                        </p:attrNameLst>
                                      </p:cBhvr>
                                      <p:to>
                                        <p:strVal val="visible"/>
                                      </p:to>
                                    </p:set>
                                    <p:anim calcmode="lin" valueType="num">
                                      <p:cBhvr additive="base">
                                        <p:cTn id="25" dur="500" fill="hold"/>
                                        <p:tgtEl>
                                          <p:spTgt spid="52633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633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6338">
                                            <p:txEl>
                                              <p:pRg st="4" end="4"/>
                                            </p:txEl>
                                          </p:spTgt>
                                        </p:tgtEl>
                                        <p:attrNameLst>
                                          <p:attrName>style.visibility</p:attrName>
                                        </p:attrNameLst>
                                      </p:cBhvr>
                                      <p:to>
                                        <p:strVal val="visible"/>
                                      </p:to>
                                    </p:set>
                                    <p:anim calcmode="lin" valueType="num">
                                      <p:cBhvr additive="base">
                                        <p:cTn id="31" dur="500" fill="hold"/>
                                        <p:tgtEl>
                                          <p:spTgt spid="52633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633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6338">
                                            <p:txEl>
                                              <p:pRg st="5" end="5"/>
                                            </p:txEl>
                                          </p:spTgt>
                                        </p:tgtEl>
                                        <p:attrNameLst>
                                          <p:attrName>style.visibility</p:attrName>
                                        </p:attrNameLst>
                                      </p:cBhvr>
                                      <p:to>
                                        <p:strVal val="visible"/>
                                      </p:to>
                                    </p:set>
                                    <p:anim calcmode="lin" valueType="num">
                                      <p:cBhvr additive="base">
                                        <p:cTn id="37" dur="500" fill="hold"/>
                                        <p:tgtEl>
                                          <p:spTgt spid="526338">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633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26338">
                                            <p:txEl>
                                              <p:pRg st="6" end="6"/>
                                            </p:txEl>
                                          </p:spTgt>
                                        </p:tgtEl>
                                        <p:attrNameLst>
                                          <p:attrName>style.visibility</p:attrName>
                                        </p:attrNameLst>
                                      </p:cBhvr>
                                      <p:to>
                                        <p:strVal val="visible"/>
                                      </p:to>
                                    </p:set>
                                    <p:anim calcmode="lin" valueType="num">
                                      <p:cBhvr additive="base">
                                        <p:cTn id="43" dur="500" fill="hold"/>
                                        <p:tgtEl>
                                          <p:spTgt spid="526338">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2633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26338">
                                            <p:txEl>
                                              <p:pRg st="7" end="7"/>
                                            </p:txEl>
                                          </p:spTgt>
                                        </p:tgtEl>
                                        <p:attrNameLst>
                                          <p:attrName>style.visibility</p:attrName>
                                        </p:attrNameLst>
                                      </p:cBhvr>
                                      <p:to>
                                        <p:strVal val="visible"/>
                                      </p:to>
                                    </p:set>
                                    <p:anim calcmode="lin" valueType="num">
                                      <p:cBhvr additive="base">
                                        <p:cTn id="49" dur="500" fill="hold"/>
                                        <p:tgtEl>
                                          <p:spTgt spid="526338">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2633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26338">
                                            <p:txEl>
                                              <p:pRg st="8" end="8"/>
                                            </p:txEl>
                                          </p:spTgt>
                                        </p:tgtEl>
                                        <p:attrNameLst>
                                          <p:attrName>style.visibility</p:attrName>
                                        </p:attrNameLst>
                                      </p:cBhvr>
                                      <p:to>
                                        <p:strVal val="visible"/>
                                      </p:to>
                                    </p:set>
                                    <p:anim calcmode="lin" valueType="num">
                                      <p:cBhvr additive="base">
                                        <p:cTn id="55" dur="500" fill="hold"/>
                                        <p:tgtEl>
                                          <p:spTgt spid="526338">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2633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4" fill="hold" nodeType="clickEffect">
                                  <p:stCondLst>
                                    <p:cond delay="0"/>
                                  </p:stCondLst>
                                  <p:childTnLst>
                                    <p:set>
                                      <p:cBhvr>
                                        <p:cTn id="60" dur="1" fill="hold">
                                          <p:stCondLst>
                                            <p:cond delay="0"/>
                                          </p:stCondLst>
                                        </p:cTn>
                                        <p:tgtEl>
                                          <p:spTgt spid="526338">
                                            <p:txEl>
                                              <p:pRg st="9" end="9"/>
                                            </p:txEl>
                                          </p:spTgt>
                                        </p:tgtEl>
                                        <p:attrNameLst>
                                          <p:attrName>style.visibility</p:attrName>
                                        </p:attrNameLst>
                                      </p:cBhvr>
                                      <p:to>
                                        <p:strVal val="visible"/>
                                      </p:to>
                                    </p:set>
                                    <p:anim calcmode="lin" valueType="num">
                                      <p:cBhvr additive="base">
                                        <p:cTn id="61" dur="500" fill="hold"/>
                                        <p:tgtEl>
                                          <p:spTgt spid="526338">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52633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2" presetClass="entr" presetSubtype="4" fill="hold" nodeType="clickEffect">
                                  <p:stCondLst>
                                    <p:cond delay="0"/>
                                  </p:stCondLst>
                                  <p:childTnLst>
                                    <p:set>
                                      <p:cBhvr>
                                        <p:cTn id="66" dur="1" fill="hold">
                                          <p:stCondLst>
                                            <p:cond delay="0"/>
                                          </p:stCondLst>
                                        </p:cTn>
                                        <p:tgtEl>
                                          <p:spTgt spid="526338">
                                            <p:txEl>
                                              <p:pRg st="10" end="10"/>
                                            </p:txEl>
                                          </p:spTgt>
                                        </p:tgtEl>
                                        <p:attrNameLst>
                                          <p:attrName>style.visibility</p:attrName>
                                        </p:attrNameLst>
                                      </p:cBhvr>
                                      <p:to>
                                        <p:strVal val="visible"/>
                                      </p:to>
                                    </p:set>
                                    <p:anim calcmode="lin" valueType="num">
                                      <p:cBhvr additive="base">
                                        <p:cTn id="67" dur="500" fill="hold"/>
                                        <p:tgtEl>
                                          <p:spTgt spid="526338">
                                            <p:txEl>
                                              <p:pRg st="10" end="10"/>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52633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stCondLst>
                      <p:childTnLst>
                        <p:par>
                          <p:cTn id="70" fill="hold" nodeType="withGroup">
                            <p:stCondLst>
                              <p:cond delay="0"/>
                            </p:stCondLst>
                            <p:childTnLst>
                              <p:par>
                                <p:cTn id="71" presetID="2" presetClass="entr" presetSubtype="4" fill="hold" nodeType="clickEffect">
                                  <p:stCondLst>
                                    <p:cond delay="0"/>
                                  </p:stCondLst>
                                  <p:childTnLst>
                                    <p:set>
                                      <p:cBhvr>
                                        <p:cTn id="72" dur="1" fill="hold">
                                          <p:stCondLst>
                                            <p:cond delay="0"/>
                                          </p:stCondLst>
                                        </p:cTn>
                                        <p:tgtEl>
                                          <p:spTgt spid="526338">
                                            <p:txEl>
                                              <p:pRg st="11" end="11"/>
                                            </p:txEl>
                                          </p:spTgt>
                                        </p:tgtEl>
                                        <p:attrNameLst>
                                          <p:attrName>style.visibility</p:attrName>
                                        </p:attrNameLst>
                                      </p:cBhvr>
                                      <p:to>
                                        <p:strVal val="visible"/>
                                      </p:to>
                                    </p:set>
                                    <p:anim calcmode="lin" valueType="num">
                                      <p:cBhvr additive="base">
                                        <p:cTn id="73" dur="500" fill="hold"/>
                                        <p:tgtEl>
                                          <p:spTgt spid="526338">
                                            <p:txEl>
                                              <p:pRg st="11" end="11"/>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526338">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stCondLst>
                      <p:childTnLst>
                        <p:par>
                          <p:cTn id="76" fill="hold" nodeType="withGroup">
                            <p:stCondLst>
                              <p:cond delay="0"/>
                            </p:stCondLst>
                            <p:childTnLst>
                              <p:par>
                                <p:cTn id="77" presetID="2" presetClass="entr" presetSubtype="4" fill="hold" nodeType="clickEffect">
                                  <p:stCondLst>
                                    <p:cond delay="0"/>
                                  </p:stCondLst>
                                  <p:childTnLst>
                                    <p:set>
                                      <p:cBhvr>
                                        <p:cTn id="78" dur="1" fill="hold">
                                          <p:stCondLst>
                                            <p:cond delay="0"/>
                                          </p:stCondLst>
                                        </p:cTn>
                                        <p:tgtEl>
                                          <p:spTgt spid="526338">
                                            <p:txEl>
                                              <p:pRg st="12" end="12"/>
                                            </p:txEl>
                                          </p:spTgt>
                                        </p:tgtEl>
                                        <p:attrNameLst>
                                          <p:attrName>style.visibility</p:attrName>
                                        </p:attrNameLst>
                                      </p:cBhvr>
                                      <p:to>
                                        <p:strVal val="visible"/>
                                      </p:to>
                                    </p:set>
                                    <p:anim calcmode="lin" valueType="num">
                                      <p:cBhvr additive="base">
                                        <p:cTn id="79" dur="500" fill="hold"/>
                                        <p:tgtEl>
                                          <p:spTgt spid="526338">
                                            <p:txEl>
                                              <p:pRg st="12" end="12"/>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526338">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2" name="Text Box 2"/>
          <p:cNvSpPr txBox="1">
            <a:spLocks noChangeArrowheads="1"/>
          </p:cNvSpPr>
          <p:nvPr/>
        </p:nvSpPr>
        <p:spPr bwMode="auto">
          <a:xfrm>
            <a:off x="179388" y="1103313"/>
            <a:ext cx="8712200" cy="5786199"/>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sz="2000" b="0" dirty="0"/>
              <a:t>VI.	also entfällt Beweisstation</a:t>
            </a:r>
          </a:p>
          <a:p>
            <a:r>
              <a:rPr lang="de-DE" sz="2000" b="0" dirty="0" err="1"/>
              <a:t>VII.Klage</a:t>
            </a:r>
            <a:r>
              <a:rPr lang="de-DE" sz="2000" b="0" dirty="0"/>
              <a:t> gegen die Beklagte zu 3) ist zulässig und begründet.</a:t>
            </a:r>
          </a:p>
          <a:p>
            <a:endParaRPr lang="de-DE" sz="2000" b="0" dirty="0"/>
          </a:p>
          <a:p>
            <a:r>
              <a:rPr lang="de-DE" sz="2000" dirty="0"/>
              <a:t>D.	„</a:t>
            </a:r>
            <a:r>
              <a:rPr lang="de-DE" sz="2000" dirty="0" err="1"/>
              <a:t>Tenorierungsstation</a:t>
            </a:r>
            <a:r>
              <a:rPr lang="de-DE" sz="2000" dirty="0"/>
              <a:t>“</a:t>
            </a:r>
          </a:p>
          <a:p>
            <a:endParaRPr lang="de-DE" sz="1200" dirty="0"/>
          </a:p>
          <a:p>
            <a:r>
              <a:rPr lang="de-DE" sz="2000" b="0" dirty="0"/>
              <a:t>1.	Die Beklagte zu 3) wird verurteilt, an den Kläger 90.000,- € nebst 11,5 %	Zinsen seit dem 26. September 2023 zu zahlen. Im Übrigen wird die		Klage abgewiesen.</a:t>
            </a:r>
          </a:p>
          <a:p>
            <a:endParaRPr lang="de-DE" sz="1200" b="0" dirty="0"/>
          </a:p>
          <a:p>
            <a:r>
              <a:rPr lang="de-DE" sz="2000" b="0" dirty="0"/>
              <a:t>2.	Die Gerichtskosten haben der Kläger und die Beklagte zu 3) je zur	Hälfte zu tragen. Von den außergerichtlichen Kosten hat der Kläger		die des Beklagten zu 1) voll und die Hälfte seiner eigenen, die Beklagte	zu 3) die eigenen voll und die Hälfte der dem Kläger entstandenen Kosten 	zu tragen </a:t>
            </a:r>
            <a:r>
              <a:rPr lang="de-DE" sz="2000" b="0" i="1" dirty="0"/>
              <a:t>(kein Fall des § 100 ZPO, sondern kombinierte Anwendung		der §§ 91, 92 ZPO „</a:t>
            </a:r>
            <a:r>
              <a:rPr lang="de-DE" sz="2000" b="0" i="1" dirty="0" err="1"/>
              <a:t>Baumbach´sche</a:t>
            </a:r>
            <a:r>
              <a:rPr lang="de-DE" sz="2000" b="0" i="1" dirty="0"/>
              <a:t> Kostenformel“)</a:t>
            </a:r>
            <a:r>
              <a:rPr lang="de-DE" sz="2000" b="0" dirty="0"/>
              <a:t>. Die Kosten der aus-	geschiedenen Beklagten zu 2) hat der Kläger </a:t>
            </a:r>
            <a:r>
              <a:rPr lang="de-DE" sz="2000" b="0" i="1" dirty="0"/>
              <a:t>(analog § 269 Abs.3 ZPO; 	</a:t>
            </a:r>
            <a:r>
              <a:rPr lang="de-DE" sz="2000" b="0" i="1" dirty="0" err="1"/>
              <a:t>str.</a:t>
            </a:r>
            <a:r>
              <a:rPr lang="de-DE" sz="2000" b="0" i="1" dirty="0"/>
              <a:t> </a:t>
            </a:r>
            <a:r>
              <a:rPr lang="de-DE" sz="2000" b="0" i="1" dirty="0" err="1"/>
              <a:t>aA</a:t>
            </a:r>
            <a:r>
              <a:rPr lang="de-DE" sz="2000" b="0" i="1" dirty="0"/>
              <a:t>: § 91a Abs. 1 ZPO analog: dann Kosten bei Bekl. zu 2) zu tragen</a:t>
            </a:r>
            <a:r>
              <a:rPr lang="de-DE" sz="2000" b="0" dirty="0"/>
              <a:t>.</a:t>
            </a:r>
          </a:p>
          <a:p>
            <a:endParaRPr lang="de-DE" sz="1200" b="0" dirty="0"/>
          </a:p>
          <a:p>
            <a:r>
              <a:rPr lang="de-DE" sz="2000" b="0" dirty="0"/>
              <a:t>3.	Das Urteil ist gegen Sicherheitsleistung in Höhe von 110 % des jeweils	zu vollstreckenden Betrages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Akte 6 Winkler ./. Dr. </a:t>
            </a:r>
            <a:r>
              <a:rPr lang="de-DE" dirty="0" err="1">
                <a:solidFill>
                  <a:schemeClr val="bg1"/>
                </a:solidFill>
              </a:rPr>
              <a:t>Klinder</a:t>
            </a:r>
            <a:r>
              <a:rPr lang="de-DE" dirty="0">
                <a:solidFill>
                  <a:schemeClr val="bg1"/>
                </a:solidFill>
              </a:rPr>
              <a:t> u.a.</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1420278208"/>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27362">
                                            <p:txEl>
                                              <p:pRg st="0" end="0"/>
                                            </p:txEl>
                                          </p:spTgt>
                                        </p:tgtEl>
                                        <p:attrNameLst>
                                          <p:attrName>style.visibility</p:attrName>
                                        </p:attrNameLst>
                                      </p:cBhvr>
                                      <p:to>
                                        <p:strVal val="visible"/>
                                      </p:to>
                                    </p:set>
                                    <p:anim calcmode="lin" valueType="num">
                                      <p:cBhvr additive="base">
                                        <p:cTn id="7" dur="500" fill="hold"/>
                                        <p:tgtEl>
                                          <p:spTgt spid="52736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2736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27362">
                                            <p:txEl>
                                              <p:pRg st="1" end="1"/>
                                            </p:txEl>
                                          </p:spTgt>
                                        </p:tgtEl>
                                        <p:attrNameLst>
                                          <p:attrName>style.visibility</p:attrName>
                                        </p:attrNameLst>
                                      </p:cBhvr>
                                      <p:to>
                                        <p:strVal val="visible"/>
                                      </p:to>
                                    </p:set>
                                    <p:anim calcmode="lin" valueType="num">
                                      <p:cBhvr additive="base">
                                        <p:cTn id="13" dur="500" fill="hold"/>
                                        <p:tgtEl>
                                          <p:spTgt spid="52736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2736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27362">
                                            <p:txEl>
                                              <p:pRg st="3" end="3"/>
                                            </p:txEl>
                                          </p:spTgt>
                                        </p:tgtEl>
                                        <p:attrNameLst>
                                          <p:attrName>style.visibility</p:attrName>
                                        </p:attrNameLst>
                                      </p:cBhvr>
                                      <p:to>
                                        <p:strVal val="visible"/>
                                      </p:to>
                                    </p:set>
                                    <p:anim calcmode="lin" valueType="num">
                                      <p:cBhvr additive="base">
                                        <p:cTn id="19" dur="500" fill="hold"/>
                                        <p:tgtEl>
                                          <p:spTgt spid="527362">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2736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27362">
                                            <p:txEl>
                                              <p:pRg st="5" end="5"/>
                                            </p:txEl>
                                          </p:spTgt>
                                        </p:tgtEl>
                                        <p:attrNameLst>
                                          <p:attrName>style.visibility</p:attrName>
                                        </p:attrNameLst>
                                      </p:cBhvr>
                                      <p:to>
                                        <p:strVal val="visible"/>
                                      </p:to>
                                    </p:set>
                                    <p:anim calcmode="lin" valueType="num">
                                      <p:cBhvr additive="base">
                                        <p:cTn id="25" dur="500" fill="hold"/>
                                        <p:tgtEl>
                                          <p:spTgt spid="527362">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27362">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27362">
                                            <p:txEl>
                                              <p:pRg st="7" end="7"/>
                                            </p:txEl>
                                          </p:spTgt>
                                        </p:tgtEl>
                                        <p:attrNameLst>
                                          <p:attrName>style.visibility</p:attrName>
                                        </p:attrNameLst>
                                      </p:cBhvr>
                                      <p:to>
                                        <p:strVal val="visible"/>
                                      </p:to>
                                    </p:set>
                                    <p:anim calcmode="lin" valueType="num">
                                      <p:cBhvr additive="base">
                                        <p:cTn id="31" dur="500" fill="hold"/>
                                        <p:tgtEl>
                                          <p:spTgt spid="527362">
                                            <p:txEl>
                                              <p:pRg st="7" end="7"/>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27362">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27362">
                                            <p:txEl>
                                              <p:pRg st="9" end="9"/>
                                            </p:txEl>
                                          </p:spTgt>
                                        </p:tgtEl>
                                        <p:attrNameLst>
                                          <p:attrName>style.visibility</p:attrName>
                                        </p:attrNameLst>
                                      </p:cBhvr>
                                      <p:to>
                                        <p:strVal val="visible"/>
                                      </p:to>
                                    </p:set>
                                    <p:anim calcmode="lin" valueType="num">
                                      <p:cBhvr additive="base">
                                        <p:cTn id="37" dur="500" fill="hold"/>
                                        <p:tgtEl>
                                          <p:spTgt spid="527362">
                                            <p:txEl>
                                              <p:pRg st="9" end="9"/>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27362">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63" name="Text Box 3"/>
          <p:cNvSpPr txBox="1">
            <a:spLocks noChangeArrowheads="1"/>
          </p:cNvSpPr>
          <p:nvPr/>
        </p:nvSpPr>
        <p:spPr bwMode="auto">
          <a:xfrm>
            <a:off x="179388" y="1227138"/>
            <a:ext cx="8712200" cy="5616922"/>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2.	Bedeutung der SG:</a:t>
            </a:r>
          </a:p>
          <a:p>
            <a:r>
              <a:rPr lang="de-DE" b="0" dirty="0">
                <a:cs typeface="Arial" charset="0"/>
              </a:rPr>
              <a:t>	</a:t>
            </a:r>
            <a:r>
              <a:rPr lang="de-DE" b="0" dirty="0">
                <a:latin typeface="Verdana" pitchFamily="34" charset="0"/>
              </a:rPr>
              <a:t>●</a:t>
            </a:r>
            <a:r>
              <a:rPr lang="de-DE" dirty="0">
                <a:latin typeface="Verdana" pitchFamily="34" charset="0"/>
              </a:rPr>
              <a:t> </a:t>
            </a:r>
            <a:r>
              <a:rPr lang="de-DE" b="0" dirty="0">
                <a:cs typeface="Arial" charset="0"/>
              </a:rPr>
              <a:t>	äußere Zusammenfassung zu einem Prozess</a:t>
            </a:r>
          </a:p>
          <a:p>
            <a:r>
              <a:rPr lang="de-DE" b="0" dirty="0">
                <a:cs typeface="Arial" charset="0"/>
              </a:rPr>
              <a:t>	</a:t>
            </a:r>
            <a:r>
              <a:rPr lang="de-DE" b="0" dirty="0">
                <a:latin typeface="Verdana" pitchFamily="34" charset="0"/>
              </a:rPr>
              <a:t>●</a:t>
            </a:r>
            <a:r>
              <a:rPr lang="de-DE" dirty="0">
                <a:latin typeface="Verdana" pitchFamily="34" charset="0"/>
              </a:rPr>
              <a:t> </a:t>
            </a:r>
            <a:r>
              <a:rPr lang="de-DE" b="0" dirty="0">
                <a:cs typeface="Arial" charset="0"/>
              </a:rPr>
              <a:t>	§ 61 ZPO: Selbständigkeit der einzelnen Prozessrechts-		</a:t>
            </a:r>
            <a:r>
              <a:rPr lang="de-DE" b="0" dirty="0" err="1">
                <a:cs typeface="Arial" charset="0"/>
              </a:rPr>
              <a:t>verhältnisse</a:t>
            </a:r>
            <a:r>
              <a:rPr lang="de-DE" b="0" dirty="0">
                <a:cs typeface="Arial" charset="0"/>
              </a:rPr>
              <a:t> (= Einzelwirkung)</a:t>
            </a:r>
          </a:p>
          <a:p>
            <a:r>
              <a:rPr lang="de-DE" b="0" dirty="0">
                <a:cs typeface="Arial" charset="0"/>
              </a:rPr>
              <a:t>	</a:t>
            </a:r>
            <a:r>
              <a:rPr lang="de-DE" b="0" dirty="0">
                <a:latin typeface="Verdana" pitchFamily="34" charset="0"/>
              </a:rPr>
              <a:t>●</a:t>
            </a:r>
            <a:r>
              <a:rPr lang="de-DE" dirty="0">
                <a:latin typeface="Verdana" pitchFamily="34" charset="0"/>
              </a:rPr>
              <a:t> </a:t>
            </a:r>
            <a:r>
              <a:rPr lang="de-DE" b="0" dirty="0">
                <a:cs typeface="Arial" charset="0"/>
              </a:rPr>
              <a:t>	Ausnahmen aber, wenn </a:t>
            </a:r>
            <a:r>
              <a:rPr lang="de-DE" b="0" dirty="0" err="1">
                <a:cs typeface="Arial" charset="0"/>
              </a:rPr>
              <a:t>matR</a:t>
            </a:r>
            <a:r>
              <a:rPr lang="de-DE" b="0" dirty="0">
                <a:cs typeface="Arial" charset="0"/>
              </a:rPr>
              <a:t> (etwa §§ 421 ff., 428 ff. 			BGB) oder prozessual (gemeinsamer Vortrag) Gesamt-		</a:t>
            </a:r>
            <a:r>
              <a:rPr lang="de-DE" b="0" dirty="0" err="1">
                <a:cs typeface="Arial" charset="0"/>
              </a:rPr>
              <a:t>wirkungen</a:t>
            </a:r>
            <a:r>
              <a:rPr lang="de-DE" b="0" dirty="0">
                <a:cs typeface="Arial" charset="0"/>
              </a:rPr>
              <a:t> eintreten (sollen)</a:t>
            </a:r>
          </a:p>
          <a:p>
            <a:endParaRPr lang="de-DE" sz="500" b="0" dirty="0">
              <a:cs typeface="Arial" charset="0"/>
            </a:endParaRPr>
          </a:p>
          <a:p>
            <a:r>
              <a:rPr lang="de-DE" b="0" dirty="0">
                <a:cs typeface="Arial" charset="0"/>
              </a:rPr>
              <a:t>3.	(Urteils-)Klausurmäßige Darstellung der einfachen SG daher:</a:t>
            </a:r>
          </a:p>
          <a:p>
            <a:r>
              <a:rPr lang="de-DE" b="0" dirty="0">
                <a:cs typeface="Arial" charset="0"/>
              </a:rPr>
              <a:t>	●	</a:t>
            </a:r>
            <a:r>
              <a:rPr lang="de-DE" b="0" u="sng" dirty="0">
                <a:cs typeface="Arial" charset="0"/>
              </a:rPr>
              <a:t>Rubrum:</a:t>
            </a:r>
            <a:r>
              <a:rPr lang="de-DE" b="0" dirty="0">
                <a:cs typeface="Arial" charset="0"/>
              </a:rPr>
              <a:t> Nummerierte Erwähnung der mehreren </a:t>
            </a:r>
            <a:r>
              <a:rPr lang="de-DE" b="0" dirty="0" err="1">
                <a:cs typeface="Arial" charset="0"/>
              </a:rPr>
              <a:t>Kl</a:t>
            </a:r>
            <a:r>
              <a:rPr lang="de-DE" b="0" dirty="0">
                <a:cs typeface="Arial" charset="0"/>
              </a:rPr>
              <a:t>/Bekl.</a:t>
            </a:r>
          </a:p>
          <a:p>
            <a:r>
              <a:rPr lang="de-DE" b="0" dirty="0">
                <a:cs typeface="Arial" charset="0"/>
              </a:rPr>
              <a:t>	●	</a:t>
            </a:r>
            <a:r>
              <a:rPr lang="de-DE" b="0" u="sng" dirty="0">
                <a:cs typeface="Arial" charset="0"/>
              </a:rPr>
              <a:t>Tenor:</a:t>
            </a:r>
            <a:r>
              <a:rPr lang="de-DE" b="0" dirty="0">
                <a:cs typeface="Arial" charset="0"/>
              </a:rPr>
              <a:t> beachte für die Kosten § 100 ZPO, ggf. Baumbach´		</a:t>
            </a:r>
            <a:r>
              <a:rPr lang="de-DE" b="0" dirty="0" err="1">
                <a:cs typeface="Arial" charset="0"/>
              </a:rPr>
              <a:t>sche</a:t>
            </a:r>
            <a:r>
              <a:rPr lang="de-DE" b="0" dirty="0">
                <a:cs typeface="Arial" charset="0"/>
              </a:rPr>
              <a:t> Kostenformel</a:t>
            </a:r>
          </a:p>
          <a:p>
            <a:r>
              <a:rPr lang="de-DE" b="0" dirty="0">
                <a:cs typeface="Arial" charset="0"/>
              </a:rPr>
              <a:t>	●	</a:t>
            </a:r>
            <a:r>
              <a:rPr lang="de-DE" b="0" u="sng" dirty="0">
                <a:cs typeface="Arial" charset="0"/>
              </a:rPr>
              <a:t>Tatbestand:</a:t>
            </a:r>
            <a:r>
              <a:rPr lang="de-DE" b="0" dirty="0">
                <a:cs typeface="Arial" charset="0"/>
              </a:rPr>
              <a:t> Wie bei objektiver Klagehäufung (s. dort)</a:t>
            </a:r>
          </a:p>
          <a:p>
            <a:r>
              <a:rPr lang="de-DE" b="0" dirty="0">
                <a:cs typeface="Arial" charset="0"/>
              </a:rPr>
              <a:t>	●	</a:t>
            </a:r>
            <a:r>
              <a:rPr lang="de-DE" b="0" u="sng" dirty="0">
                <a:cs typeface="Arial" charset="0"/>
              </a:rPr>
              <a:t>Entscheidungsgründe:</a:t>
            </a:r>
            <a:r>
              <a:rPr lang="de-DE" b="0" dirty="0">
                <a:cs typeface="Arial" charset="0"/>
              </a:rPr>
              <a:t> Gesonderte Zulässigkeit, Prüfung		der §§ 59, 60 ZPO (+ § 260 ZPO analog): wenn (-), dann		lediglich Trennung, § 145 ZPO; gesonderte Begründetheit</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Parteimehrheit (= Streitgenossen)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13364195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52963">
                                            <p:txEl>
                                              <p:pRg st="0" end="0"/>
                                            </p:txEl>
                                          </p:spTgt>
                                        </p:tgtEl>
                                        <p:attrNameLst>
                                          <p:attrName>style.visibility</p:attrName>
                                        </p:attrNameLst>
                                      </p:cBhvr>
                                      <p:to>
                                        <p:strVal val="visible"/>
                                      </p:to>
                                    </p:set>
                                    <p:anim calcmode="lin" valueType="num">
                                      <p:cBhvr additive="base">
                                        <p:cTn id="7" dur="500" fill="hold"/>
                                        <p:tgtEl>
                                          <p:spTgt spid="55296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29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52963">
                                            <p:txEl>
                                              <p:pRg st="1" end="1"/>
                                            </p:txEl>
                                          </p:spTgt>
                                        </p:tgtEl>
                                        <p:attrNameLst>
                                          <p:attrName>style.visibility</p:attrName>
                                        </p:attrNameLst>
                                      </p:cBhvr>
                                      <p:to>
                                        <p:strVal val="visible"/>
                                      </p:to>
                                    </p:set>
                                    <p:anim calcmode="lin" valueType="num">
                                      <p:cBhvr additive="base">
                                        <p:cTn id="13" dur="500" fill="hold"/>
                                        <p:tgtEl>
                                          <p:spTgt spid="55296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529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52963">
                                            <p:txEl>
                                              <p:pRg st="2" end="2"/>
                                            </p:txEl>
                                          </p:spTgt>
                                        </p:tgtEl>
                                        <p:attrNameLst>
                                          <p:attrName>style.visibility</p:attrName>
                                        </p:attrNameLst>
                                      </p:cBhvr>
                                      <p:to>
                                        <p:strVal val="visible"/>
                                      </p:to>
                                    </p:set>
                                    <p:anim calcmode="lin" valueType="num">
                                      <p:cBhvr additive="base">
                                        <p:cTn id="19" dur="500" fill="hold"/>
                                        <p:tgtEl>
                                          <p:spTgt spid="55296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5296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52963">
                                            <p:txEl>
                                              <p:pRg st="3" end="3"/>
                                            </p:txEl>
                                          </p:spTgt>
                                        </p:tgtEl>
                                        <p:attrNameLst>
                                          <p:attrName>style.visibility</p:attrName>
                                        </p:attrNameLst>
                                      </p:cBhvr>
                                      <p:to>
                                        <p:strVal val="visible"/>
                                      </p:to>
                                    </p:set>
                                    <p:anim calcmode="lin" valueType="num">
                                      <p:cBhvr additive="base">
                                        <p:cTn id="25" dur="500" fill="hold"/>
                                        <p:tgtEl>
                                          <p:spTgt spid="55296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5296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52963">
                                            <p:txEl>
                                              <p:pRg st="5" end="5"/>
                                            </p:txEl>
                                          </p:spTgt>
                                        </p:tgtEl>
                                        <p:attrNameLst>
                                          <p:attrName>style.visibility</p:attrName>
                                        </p:attrNameLst>
                                      </p:cBhvr>
                                      <p:to>
                                        <p:strVal val="visible"/>
                                      </p:to>
                                    </p:set>
                                    <p:anim calcmode="lin" valueType="num">
                                      <p:cBhvr additive="base">
                                        <p:cTn id="31" dur="500" fill="hold"/>
                                        <p:tgtEl>
                                          <p:spTgt spid="55296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5296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52963">
                                            <p:txEl>
                                              <p:pRg st="6" end="6"/>
                                            </p:txEl>
                                          </p:spTgt>
                                        </p:tgtEl>
                                        <p:attrNameLst>
                                          <p:attrName>style.visibility</p:attrName>
                                        </p:attrNameLst>
                                      </p:cBhvr>
                                      <p:to>
                                        <p:strVal val="visible"/>
                                      </p:to>
                                    </p:set>
                                    <p:anim calcmode="lin" valueType="num">
                                      <p:cBhvr additive="base">
                                        <p:cTn id="37" dur="500" fill="hold"/>
                                        <p:tgtEl>
                                          <p:spTgt spid="55296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5296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52963">
                                            <p:txEl>
                                              <p:pRg st="7" end="7"/>
                                            </p:txEl>
                                          </p:spTgt>
                                        </p:tgtEl>
                                        <p:attrNameLst>
                                          <p:attrName>style.visibility</p:attrName>
                                        </p:attrNameLst>
                                      </p:cBhvr>
                                      <p:to>
                                        <p:strVal val="visible"/>
                                      </p:to>
                                    </p:set>
                                    <p:anim calcmode="lin" valueType="num">
                                      <p:cBhvr additive="base">
                                        <p:cTn id="43" dur="500" fill="hold"/>
                                        <p:tgtEl>
                                          <p:spTgt spid="55296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5296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52963">
                                            <p:txEl>
                                              <p:pRg st="8" end="8"/>
                                            </p:txEl>
                                          </p:spTgt>
                                        </p:tgtEl>
                                        <p:attrNameLst>
                                          <p:attrName>style.visibility</p:attrName>
                                        </p:attrNameLst>
                                      </p:cBhvr>
                                      <p:to>
                                        <p:strVal val="visible"/>
                                      </p:to>
                                    </p:set>
                                    <p:anim calcmode="lin" valueType="num">
                                      <p:cBhvr additive="base">
                                        <p:cTn id="49" dur="500" fill="hold"/>
                                        <p:tgtEl>
                                          <p:spTgt spid="55296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5296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52963">
                                            <p:txEl>
                                              <p:pRg st="9" end="9"/>
                                            </p:txEl>
                                          </p:spTgt>
                                        </p:tgtEl>
                                        <p:attrNameLst>
                                          <p:attrName>style.visibility</p:attrName>
                                        </p:attrNameLst>
                                      </p:cBhvr>
                                      <p:to>
                                        <p:strVal val="visible"/>
                                      </p:to>
                                    </p:set>
                                    <p:anim calcmode="lin" valueType="num">
                                      <p:cBhvr additive="base">
                                        <p:cTn id="55" dur="500" fill="hold"/>
                                        <p:tgtEl>
                                          <p:spTgt spid="55296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5296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7"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u="sng" dirty="0">
                <a:cs typeface="Arial" charset="0"/>
              </a:rPr>
              <a:t>II.	Die notwendige Streitgenossenschaft, § 62 ZPO:</a:t>
            </a:r>
          </a:p>
          <a:p>
            <a:endParaRPr lang="de-DE" sz="1200" u="sng" dirty="0">
              <a:cs typeface="Arial" charset="0"/>
            </a:endParaRPr>
          </a:p>
          <a:p>
            <a:r>
              <a:rPr lang="de-DE" b="0" dirty="0">
                <a:cs typeface="Arial" charset="0"/>
              </a:rPr>
              <a:t>1.	Liegt vor, wenn aus Rechtsgründen die Sachentscheidung	nur einheitlich ausfallen kann.</a:t>
            </a:r>
          </a:p>
          <a:p>
            <a:endParaRPr lang="de-DE" sz="1200" b="0" dirty="0">
              <a:cs typeface="Arial" charset="0"/>
            </a:endParaRPr>
          </a:p>
          <a:p>
            <a:r>
              <a:rPr lang="de-DE" b="0" dirty="0">
                <a:cs typeface="Arial" charset="0"/>
              </a:rPr>
              <a:t>2.	Zwei Gründe notwendiger SG sind denkbar:</a:t>
            </a:r>
          </a:p>
          <a:p>
            <a:r>
              <a:rPr lang="de-DE" b="0" dirty="0">
                <a:cs typeface="Arial" charset="0"/>
              </a:rPr>
              <a:t>	a)	Prozessual notwendige SG, § 62 Abs. 1, 1.Var.:</a:t>
            </a:r>
          </a:p>
          <a:p>
            <a:r>
              <a:rPr lang="de-DE" b="0" dirty="0">
                <a:cs typeface="Arial" charset="0"/>
              </a:rPr>
              <a:t>		●	Wird erst relevant, sofern überhaupt SG besteht				(Einzelklagen sind also zulässig)</a:t>
            </a:r>
          </a:p>
          <a:p>
            <a:r>
              <a:rPr lang="de-DE" b="0" dirty="0">
                <a:cs typeface="Arial" charset="0"/>
              </a:rPr>
              <a:t>		●	Besteht aber SG, dann kann sie prozessual notwendig			sein, wenn gesetzlich eine Rechtskrafterstreckung an-			geordnet wird (</a:t>
            </a:r>
            <a:r>
              <a:rPr lang="de-DE" b="0" dirty="0" err="1">
                <a:cs typeface="Arial" charset="0"/>
              </a:rPr>
              <a:t>unstr</a:t>
            </a:r>
            <a:r>
              <a:rPr lang="de-DE" b="0" dirty="0">
                <a:cs typeface="Arial" charset="0"/>
              </a:rPr>
              <a:t>), also in	den Fällen:</a:t>
            </a:r>
          </a:p>
          <a:p>
            <a:r>
              <a:rPr lang="de-DE" b="0" dirty="0">
                <a:cs typeface="Arial" charset="0"/>
              </a:rPr>
              <a:t>			</a:t>
            </a:r>
            <a:r>
              <a:rPr lang="de-DE" b="0" dirty="0" err="1">
                <a:cs typeface="Arial" charset="0"/>
              </a:rPr>
              <a:t>zB</a:t>
            </a:r>
            <a:r>
              <a:rPr lang="de-DE" b="0" dirty="0">
                <a:cs typeface="Arial" charset="0"/>
              </a:rPr>
              <a:t> § 327 ZPO </a:t>
            </a:r>
            <a:r>
              <a:rPr lang="de-DE" b="0" dirty="0" err="1">
                <a:cs typeface="Arial" charset="0"/>
              </a:rPr>
              <a:t>iVm</a:t>
            </a:r>
            <a:r>
              <a:rPr lang="de-DE" b="0" dirty="0">
                <a:cs typeface="Arial" charset="0"/>
              </a:rPr>
              <a:t> § 2213 (</a:t>
            </a:r>
            <a:r>
              <a:rPr lang="de-DE" b="0" dirty="0" err="1">
                <a:cs typeface="Arial" charset="0"/>
              </a:rPr>
              <a:t>Passivproz</a:t>
            </a:r>
            <a:r>
              <a:rPr lang="de-DE" b="0" dirty="0">
                <a:cs typeface="Arial" charset="0"/>
              </a:rPr>
              <a:t>. über Nachlass)			§§ 2341, 2342 BGB (alle Anfechtungsberechtigten).</a:t>
            </a:r>
          </a:p>
          <a:p>
            <a:r>
              <a:rPr lang="de-DE" b="0" dirty="0">
                <a:cs typeface="Arial" charset="0"/>
              </a:rPr>
              <a:t>			Nach </a:t>
            </a:r>
            <a:r>
              <a:rPr lang="de-DE" b="0" dirty="0" err="1">
                <a:cs typeface="Arial" charset="0"/>
              </a:rPr>
              <a:t>hM</a:t>
            </a:r>
            <a:r>
              <a:rPr lang="de-DE" b="0" dirty="0">
                <a:cs typeface="Arial" charset="0"/>
              </a:rPr>
              <a:t> keine notwendige SG bei Klage gegen </a:t>
            </a:r>
            <a:r>
              <a:rPr lang="de-DE" b="0" dirty="0" err="1">
                <a:cs typeface="Arial" charset="0"/>
              </a:rPr>
              <a:t>oHG</a:t>
            </a:r>
            <a:r>
              <a:rPr lang="de-DE" b="0" dirty="0">
                <a:cs typeface="Arial" charset="0"/>
              </a:rPr>
              <a:t>			und Gesellschafter (§ 128 HGB) oder § 124 VVG</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Parteimehrheit (= Streitgenossen)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3620528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48867">
                                            <p:txEl>
                                              <p:pRg st="0" end="0"/>
                                            </p:txEl>
                                          </p:spTgt>
                                        </p:tgtEl>
                                        <p:attrNameLst>
                                          <p:attrName>style.visibility</p:attrName>
                                        </p:attrNameLst>
                                      </p:cBhvr>
                                      <p:to>
                                        <p:strVal val="visible"/>
                                      </p:to>
                                    </p:set>
                                    <p:anim calcmode="lin" valueType="num">
                                      <p:cBhvr additive="base">
                                        <p:cTn id="7" dur="500" fill="hold"/>
                                        <p:tgtEl>
                                          <p:spTgt spid="5488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488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48867">
                                            <p:txEl>
                                              <p:pRg st="2" end="2"/>
                                            </p:txEl>
                                          </p:spTgt>
                                        </p:tgtEl>
                                        <p:attrNameLst>
                                          <p:attrName>style.visibility</p:attrName>
                                        </p:attrNameLst>
                                      </p:cBhvr>
                                      <p:to>
                                        <p:strVal val="visible"/>
                                      </p:to>
                                    </p:set>
                                    <p:anim calcmode="lin" valueType="num">
                                      <p:cBhvr additive="base">
                                        <p:cTn id="13" dur="500" fill="hold"/>
                                        <p:tgtEl>
                                          <p:spTgt spid="548867">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488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48867">
                                            <p:txEl>
                                              <p:pRg st="4" end="4"/>
                                            </p:txEl>
                                          </p:spTgt>
                                        </p:tgtEl>
                                        <p:attrNameLst>
                                          <p:attrName>style.visibility</p:attrName>
                                        </p:attrNameLst>
                                      </p:cBhvr>
                                      <p:to>
                                        <p:strVal val="visible"/>
                                      </p:to>
                                    </p:set>
                                    <p:anim calcmode="lin" valueType="num">
                                      <p:cBhvr additive="base">
                                        <p:cTn id="19" dur="500" fill="hold"/>
                                        <p:tgtEl>
                                          <p:spTgt spid="548867">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48867">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48867">
                                            <p:txEl>
                                              <p:pRg st="5" end="5"/>
                                            </p:txEl>
                                          </p:spTgt>
                                        </p:tgtEl>
                                        <p:attrNameLst>
                                          <p:attrName>style.visibility</p:attrName>
                                        </p:attrNameLst>
                                      </p:cBhvr>
                                      <p:to>
                                        <p:strVal val="visible"/>
                                      </p:to>
                                    </p:set>
                                    <p:anim calcmode="lin" valueType="num">
                                      <p:cBhvr additive="base">
                                        <p:cTn id="25" dur="500" fill="hold"/>
                                        <p:tgtEl>
                                          <p:spTgt spid="548867">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48867">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48867">
                                            <p:txEl>
                                              <p:pRg st="6" end="6"/>
                                            </p:txEl>
                                          </p:spTgt>
                                        </p:tgtEl>
                                        <p:attrNameLst>
                                          <p:attrName>style.visibility</p:attrName>
                                        </p:attrNameLst>
                                      </p:cBhvr>
                                      <p:to>
                                        <p:strVal val="visible"/>
                                      </p:to>
                                    </p:set>
                                    <p:anim calcmode="lin" valueType="num">
                                      <p:cBhvr additive="base">
                                        <p:cTn id="31" dur="500" fill="hold"/>
                                        <p:tgtEl>
                                          <p:spTgt spid="548867">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48867">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48867">
                                            <p:txEl>
                                              <p:pRg st="7" end="7"/>
                                            </p:txEl>
                                          </p:spTgt>
                                        </p:tgtEl>
                                        <p:attrNameLst>
                                          <p:attrName>style.visibility</p:attrName>
                                        </p:attrNameLst>
                                      </p:cBhvr>
                                      <p:to>
                                        <p:strVal val="visible"/>
                                      </p:to>
                                    </p:set>
                                    <p:anim calcmode="lin" valueType="num">
                                      <p:cBhvr additive="base">
                                        <p:cTn id="37" dur="500" fill="hold"/>
                                        <p:tgtEl>
                                          <p:spTgt spid="548867">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4886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48867">
                                            <p:txEl>
                                              <p:pRg st="8" end="8"/>
                                            </p:txEl>
                                          </p:spTgt>
                                        </p:tgtEl>
                                        <p:attrNameLst>
                                          <p:attrName>style.visibility</p:attrName>
                                        </p:attrNameLst>
                                      </p:cBhvr>
                                      <p:to>
                                        <p:strVal val="visible"/>
                                      </p:to>
                                    </p:set>
                                    <p:anim calcmode="lin" valueType="num">
                                      <p:cBhvr additive="base">
                                        <p:cTn id="43" dur="500" fill="hold"/>
                                        <p:tgtEl>
                                          <p:spTgt spid="548867">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48867">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48867">
                                            <p:txEl>
                                              <p:pRg st="9" end="9"/>
                                            </p:txEl>
                                          </p:spTgt>
                                        </p:tgtEl>
                                        <p:attrNameLst>
                                          <p:attrName>style.visibility</p:attrName>
                                        </p:attrNameLst>
                                      </p:cBhvr>
                                      <p:to>
                                        <p:strVal val="visible"/>
                                      </p:to>
                                    </p:set>
                                    <p:anim calcmode="lin" valueType="num">
                                      <p:cBhvr additive="base">
                                        <p:cTn id="49" dur="500" fill="hold"/>
                                        <p:tgtEl>
                                          <p:spTgt spid="548867">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48867">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1939" name="Text Box 3"/>
          <p:cNvSpPr txBox="1">
            <a:spLocks noChangeArrowheads="1"/>
          </p:cNvSpPr>
          <p:nvPr/>
        </p:nvSpPr>
        <p:spPr bwMode="auto">
          <a:xfrm>
            <a:off x="179388" y="1227138"/>
            <a:ext cx="8712200" cy="5539978"/>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r>
              <a:rPr lang="de-DE" b="0" dirty="0">
                <a:cs typeface="Arial" charset="0"/>
              </a:rPr>
              <a:t>	b)	</a:t>
            </a:r>
            <a:r>
              <a:rPr lang="de-DE" b="0" dirty="0" err="1">
                <a:cs typeface="Arial" charset="0"/>
              </a:rPr>
              <a:t>MatR</a:t>
            </a:r>
            <a:r>
              <a:rPr lang="de-DE" b="0" dirty="0">
                <a:cs typeface="Arial" charset="0"/>
              </a:rPr>
              <a:t> notwendige SG, § 62 Abs. 1, 2.Var.:</a:t>
            </a:r>
          </a:p>
          <a:p>
            <a:r>
              <a:rPr lang="de-DE" b="0" dirty="0">
                <a:cs typeface="Arial" charset="0"/>
              </a:rPr>
              <a:t>		●	Hier sind Einzelklagen bereits unzulässig, da nur </a:t>
            </a:r>
            <a:r>
              <a:rPr lang="de-DE" b="0" dirty="0" err="1">
                <a:cs typeface="Arial" charset="0"/>
              </a:rPr>
              <a:t>ge</a:t>
            </a:r>
            <a:r>
              <a:rPr lang="de-DE" b="0" dirty="0">
                <a:cs typeface="Arial" charset="0"/>
              </a:rPr>
              <a:t>-			</a:t>
            </a:r>
            <a:r>
              <a:rPr lang="de-DE" b="0" dirty="0" err="1">
                <a:cs typeface="Arial" charset="0"/>
              </a:rPr>
              <a:t>meinsame</a:t>
            </a:r>
            <a:r>
              <a:rPr lang="de-DE" b="0" dirty="0">
                <a:cs typeface="Arial" charset="0"/>
              </a:rPr>
              <a:t> Prozessführungsbefugnis, und </a:t>
            </a:r>
            <a:r>
              <a:rPr lang="de-DE" b="0" dirty="0" err="1">
                <a:cs typeface="Arial" charset="0"/>
              </a:rPr>
              <a:t>unbegrün</a:t>
            </a:r>
            <a:r>
              <a:rPr lang="de-DE" b="0" dirty="0">
                <a:cs typeface="Arial" charset="0"/>
              </a:rPr>
              <a:t>-			</a:t>
            </a:r>
            <a:r>
              <a:rPr lang="de-DE" b="0" dirty="0" err="1">
                <a:cs typeface="Arial" charset="0"/>
              </a:rPr>
              <a:t>det</a:t>
            </a:r>
            <a:r>
              <a:rPr lang="de-DE" b="0" dirty="0">
                <a:cs typeface="Arial" charset="0"/>
              </a:rPr>
              <a:t>, da nur gemeinsame Sachbefugnis.</a:t>
            </a:r>
          </a:p>
          <a:p>
            <a:r>
              <a:rPr lang="de-DE" b="0" dirty="0">
                <a:cs typeface="Arial" charset="0"/>
              </a:rPr>
              <a:t>		●	Beispiele </a:t>
            </a:r>
            <a:r>
              <a:rPr lang="de-DE" b="0" dirty="0" err="1">
                <a:cs typeface="Arial" charset="0"/>
              </a:rPr>
              <a:t>matR</a:t>
            </a:r>
            <a:r>
              <a:rPr lang="de-DE" b="0" dirty="0">
                <a:cs typeface="Arial" charset="0"/>
              </a:rPr>
              <a:t> notwendiger SG:</a:t>
            </a:r>
          </a:p>
          <a:p>
            <a:r>
              <a:rPr lang="de-DE" b="0" dirty="0">
                <a:cs typeface="Arial" charset="0"/>
              </a:rPr>
              <a:t>			-	Gestaltungsklagen des </a:t>
            </a:r>
            <a:r>
              <a:rPr lang="de-DE" b="0" dirty="0" err="1">
                <a:cs typeface="Arial" charset="0"/>
              </a:rPr>
              <a:t>HandelsR</a:t>
            </a:r>
            <a:r>
              <a:rPr lang="de-DE" b="0" dirty="0">
                <a:cs typeface="Arial" charset="0"/>
              </a:rPr>
              <a:t>, </a:t>
            </a:r>
            <a:r>
              <a:rPr lang="de-DE" b="0" dirty="0" err="1">
                <a:cs typeface="Arial" charset="0"/>
              </a:rPr>
              <a:t>zB</a:t>
            </a:r>
            <a:r>
              <a:rPr lang="de-DE" b="0" dirty="0">
                <a:cs typeface="Arial" charset="0"/>
              </a:rPr>
              <a:t> § 140 HGB</a:t>
            </a:r>
          </a:p>
          <a:p>
            <a:r>
              <a:rPr lang="de-DE" b="0" dirty="0">
                <a:cs typeface="Arial" charset="0"/>
              </a:rPr>
              <a:t>			-	Aktivprozesse der </a:t>
            </a:r>
            <a:r>
              <a:rPr lang="de-DE" b="0" dirty="0" err="1">
                <a:cs typeface="Arial" charset="0"/>
              </a:rPr>
              <a:t>Gesamthandsgemeinschaft</a:t>
            </a:r>
            <a:endParaRPr lang="de-DE" b="0" dirty="0">
              <a:cs typeface="Arial" charset="0"/>
            </a:endParaRPr>
          </a:p>
          <a:p>
            <a:r>
              <a:rPr lang="de-DE" b="0" dirty="0">
                <a:cs typeface="Arial" charset="0"/>
              </a:rPr>
              <a:t>				(etwa </a:t>
            </a:r>
            <a:r>
              <a:rPr lang="de-DE" b="0" dirty="0" err="1">
                <a:cs typeface="Arial" charset="0"/>
              </a:rPr>
              <a:t>GüterGem</a:t>
            </a:r>
            <a:r>
              <a:rPr lang="de-DE" b="0" dirty="0">
                <a:cs typeface="Arial" charset="0"/>
              </a:rPr>
              <a:t>, bei Miterben ist wegen § 2039				zu unterscheiden, </a:t>
            </a:r>
            <a:r>
              <a:rPr lang="de-DE" b="0" dirty="0" err="1">
                <a:cs typeface="Arial" charset="0"/>
              </a:rPr>
              <a:t>str.</a:t>
            </a:r>
            <a:r>
              <a:rPr lang="de-DE" b="0" dirty="0">
                <a:cs typeface="Arial" charset="0"/>
              </a:rPr>
              <a:t>), sofern nicht rechtsfähig</a:t>
            </a:r>
          </a:p>
          <a:p>
            <a:r>
              <a:rPr lang="de-DE" b="0" dirty="0">
                <a:cs typeface="Arial" charset="0"/>
              </a:rPr>
              <a:t>			-	Passivprozesse mehrerer Berechtigter</a:t>
            </a:r>
          </a:p>
          <a:p>
            <a:r>
              <a:rPr lang="de-DE" b="0" dirty="0">
                <a:cs typeface="Arial" charset="0"/>
              </a:rPr>
              <a:t>				(etwa Miteigentümer; problematisch bei Miterben				wegen § 2058 (keine notwendige SG) und § 2059				Abs. 2 (notwendige SG))</a:t>
            </a:r>
          </a:p>
          <a:p>
            <a:r>
              <a:rPr lang="de-DE" b="0" dirty="0">
                <a:cs typeface="Arial" charset="0"/>
              </a:rPr>
              <a:t>		●	Wirkungen notwendiger SG: §§ 59 ff. mit der </a:t>
            </a:r>
            <a:r>
              <a:rPr lang="de-DE" b="0" dirty="0" err="1">
                <a:cs typeface="Arial" charset="0"/>
              </a:rPr>
              <a:t>Beson</a:t>
            </a:r>
            <a:r>
              <a:rPr lang="de-DE" b="0" dirty="0">
                <a:cs typeface="Arial" charset="0"/>
              </a:rPr>
              <a:t>-			</a:t>
            </a:r>
            <a:r>
              <a:rPr lang="de-DE" b="0" dirty="0" err="1">
                <a:cs typeface="Arial" charset="0"/>
              </a:rPr>
              <a:t>derheit</a:t>
            </a:r>
            <a:r>
              <a:rPr lang="de-DE" b="0" dirty="0">
                <a:cs typeface="Arial" charset="0"/>
              </a:rPr>
              <a:t> des § 62 ZPO.</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Parteimehrheit (= Streitgenossen)</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3667217714"/>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withEffect">
                                  <p:stCondLst>
                                    <p:cond delay="0"/>
                                  </p:stCondLst>
                                  <p:childTnLst>
                                    <p:set>
                                      <p:cBhvr>
                                        <p:cTn id="6" dur="1" fill="hold">
                                          <p:stCondLst>
                                            <p:cond delay="0"/>
                                          </p:stCondLst>
                                        </p:cTn>
                                        <p:tgtEl>
                                          <p:spTgt spid="551939">
                                            <p:txEl>
                                              <p:pRg st="0" end="0"/>
                                            </p:txEl>
                                          </p:spTgt>
                                        </p:tgtEl>
                                        <p:attrNameLst>
                                          <p:attrName>style.visibility</p:attrName>
                                        </p:attrNameLst>
                                      </p:cBhvr>
                                      <p:to>
                                        <p:strVal val="visible"/>
                                      </p:to>
                                    </p:set>
                                    <p:anim calcmode="lin" valueType="num">
                                      <p:cBhvr additive="base">
                                        <p:cTn id="7" dur="500" fill="hold"/>
                                        <p:tgtEl>
                                          <p:spTgt spid="5519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19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51939">
                                            <p:txEl>
                                              <p:pRg st="1" end="1"/>
                                            </p:txEl>
                                          </p:spTgt>
                                        </p:tgtEl>
                                        <p:attrNameLst>
                                          <p:attrName>style.visibility</p:attrName>
                                        </p:attrNameLst>
                                      </p:cBhvr>
                                      <p:to>
                                        <p:strVal val="visible"/>
                                      </p:to>
                                    </p:set>
                                    <p:anim calcmode="lin" valueType="num">
                                      <p:cBhvr additive="base">
                                        <p:cTn id="13" dur="500" fill="hold"/>
                                        <p:tgtEl>
                                          <p:spTgt spid="5519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519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551939">
                                            <p:txEl>
                                              <p:pRg st="2" end="2"/>
                                            </p:txEl>
                                          </p:spTgt>
                                        </p:tgtEl>
                                        <p:attrNameLst>
                                          <p:attrName>style.visibility</p:attrName>
                                        </p:attrNameLst>
                                      </p:cBhvr>
                                      <p:to>
                                        <p:strVal val="visible"/>
                                      </p:to>
                                    </p:set>
                                    <p:anim calcmode="lin" valueType="num">
                                      <p:cBhvr additive="base">
                                        <p:cTn id="19" dur="500" fill="hold"/>
                                        <p:tgtEl>
                                          <p:spTgt spid="5519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519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551939">
                                            <p:txEl>
                                              <p:pRg st="3" end="3"/>
                                            </p:txEl>
                                          </p:spTgt>
                                        </p:tgtEl>
                                        <p:attrNameLst>
                                          <p:attrName>style.visibility</p:attrName>
                                        </p:attrNameLst>
                                      </p:cBhvr>
                                      <p:to>
                                        <p:strVal val="visible"/>
                                      </p:to>
                                    </p:set>
                                    <p:anim calcmode="lin" valueType="num">
                                      <p:cBhvr additive="base">
                                        <p:cTn id="25" dur="500" fill="hold"/>
                                        <p:tgtEl>
                                          <p:spTgt spid="5519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519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551939">
                                            <p:txEl>
                                              <p:pRg st="4" end="4"/>
                                            </p:txEl>
                                          </p:spTgt>
                                        </p:tgtEl>
                                        <p:attrNameLst>
                                          <p:attrName>style.visibility</p:attrName>
                                        </p:attrNameLst>
                                      </p:cBhvr>
                                      <p:to>
                                        <p:strVal val="visible"/>
                                      </p:to>
                                    </p:set>
                                    <p:anim calcmode="lin" valueType="num">
                                      <p:cBhvr additive="base">
                                        <p:cTn id="31" dur="500" fill="hold"/>
                                        <p:tgtEl>
                                          <p:spTgt spid="55193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519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nodeType="clickEffect">
                                  <p:stCondLst>
                                    <p:cond delay="0"/>
                                  </p:stCondLst>
                                  <p:childTnLst>
                                    <p:set>
                                      <p:cBhvr>
                                        <p:cTn id="36" dur="1" fill="hold">
                                          <p:stCondLst>
                                            <p:cond delay="0"/>
                                          </p:stCondLst>
                                        </p:cTn>
                                        <p:tgtEl>
                                          <p:spTgt spid="551939">
                                            <p:txEl>
                                              <p:pRg st="5" end="5"/>
                                            </p:txEl>
                                          </p:spTgt>
                                        </p:tgtEl>
                                        <p:attrNameLst>
                                          <p:attrName>style.visibility</p:attrName>
                                        </p:attrNameLst>
                                      </p:cBhvr>
                                      <p:to>
                                        <p:strVal val="visible"/>
                                      </p:to>
                                    </p:set>
                                    <p:anim calcmode="lin" valueType="num">
                                      <p:cBhvr additive="base">
                                        <p:cTn id="37" dur="500" fill="hold"/>
                                        <p:tgtEl>
                                          <p:spTgt spid="55193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5193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nodeType="clickEffect">
                                  <p:stCondLst>
                                    <p:cond delay="0"/>
                                  </p:stCondLst>
                                  <p:childTnLst>
                                    <p:set>
                                      <p:cBhvr>
                                        <p:cTn id="42" dur="1" fill="hold">
                                          <p:stCondLst>
                                            <p:cond delay="0"/>
                                          </p:stCondLst>
                                        </p:cTn>
                                        <p:tgtEl>
                                          <p:spTgt spid="551939">
                                            <p:txEl>
                                              <p:pRg st="6" end="6"/>
                                            </p:txEl>
                                          </p:spTgt>
                                        </p:tgtEl>
                                        <p:attrNameLst>
                                          <p:attrName>style.visibility</p:attrName>
                                        </p:attrNameLst>
                                      </p:cBhvr>
                                      <p:to>
                                        <p:strVal val="visible"/>
                                      </p:to>
                                    </p:set>
                                    <p:anim calcmode="lin" valueType="num">
                                      <p:cBhvr additive="base">
                                        <p:cTn id="43" dur="500" fill="hold"/>
                                        <p:tgtEl>
                                          <p:spTgt spid="55193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51939">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 presetClass="entr" presetSubtype="4" fill="hold" nodeType="clickEffect">
                                  <p:stCondLst>
                                    <p:cond delay="0"/>
                                  </p:stCondLst>
                                  <p:childTnLst>
                                    <p:set>
                                      <p:cBhvr>
                                        <p:cTn id="48" dur="1" fill="hold">
                                          <p:stCondLst>
                                            <p:cond delay="0"/>
                                          </p:stCondLst>
                                        </p:cTn>
                                        <p:tgtEl>
                                          <p:spTgt spid="551939">
                                            <p:txEl>
                                              <p:pRg st="7" end="7"/>
                                            </p:txEl>
                                          </p:spTgt>
                                        </p:tgtEl>
                                        <p:attrNameLst>
                                          <p:attrName>style.visibility</p:attrName>
                                        </p:attrNameLst>
                                      </p:cBhvr>
                                      <p:to>
                                        <p:strVal val="visible"/>
                                      </p:to>
                                    </p:set>
                                    <p:anim calcmode="lin" valueType="num">
                                      <p:cBhvr additive="base">
                                        <p:cTn id="49" dur="500" fill="hold"/>
                                        <p:tgtEl>
                                          <p:spTgt spid="551939">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51939">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2" presetClass="entr" presetSubtype="4" fill="hold" nodeType="clickEffect">
                                  <p:stCondLst>
                                    <p:cond delay="0"/>
                                  </p:stCondLst>
                                  <p:childTnLst>
                                    <p:set>
                                      <p:cBhvr>
                                        <p:cTn id="54" dur="1" fill="hold">
                                          <p:stCondLst>
                                            <p:cond delay="0"/>
                                          </p:stCondLst>
                                        </p:cTn>
                                        <p:tgtEl>
                                          <p:spTgt spid="551939">
                                            <p:txEl>
                                              <p:pRg st="8" end="8"/>
                                            </p:txEl>
                                          </p:spTgt>
                                        </p:tgtEl>
                                        <p:attrNameLst>
                                          <p:attrName>style.visibility</p:attrName>
                                        </p:attrNameLst>
                                      </p:cBhvr>
                                      <p:to>
                                        <p:strVal val="visible"/>
                                      </p:to>
                                    </p:set>
                                    <p:anim calcmode="lin" valueType="num">
                                      <p:cBhvr additive="base">
                                        <p:cTn id="55" dur="500" fill="hold"/>
                                        <p:tgtEl>
                                          <p:spTgt spid="551939">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51939">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3877985"/>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1</a:t>
            </a:r>
          </a:p>
          <a:p>
            <a:endParaRPr lang="de-DE" sz="1200" b="0" dirty="0"/>
          </a:p>
          <a:p>
            <a:r>
              <a:rPr lang="de-DE" b="0" dirty="0"/>
              <a:t>1. 	Die Beklagten werden als Gesamtschuldner verurteilt, an den Kläger ein Schmerzensgeld in Höhe von Euro 7.000,- zu zahlen.</a:t>
            </a:r>
          </a:p>
          <a:p>
            <a:endParaRPr lang="de-DE" sz="1200" b="0" dirty="0"/>
          </a:p>
          <a:p>
            <a:r>
              <a:rPr lang="de-DE" b="0" dirty="0"/>
              <a:t>2.	Die Kosten des Rechtsstreits haben die Beklagten (als Gesamtschuldner) zu tragen.</a:t>
            </a:r>
          </a:p>
          <a:p>
            <a:endParaRPr lang="de-DE" sz="1200" b="0" dirty="0"/>
          </a:p>
          <a:p>
            <a:r>
              <a:rPr lang="de-DE" b="0" dirty="0"/>
              <a:t>3.	Das Urteil ist gegen Sicherheitsleistung in Höhe von 110 % des jeweils zu vollstreckenden Betrages vorläufig vollstreckbar.</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52057386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85379">
                                            <p:txEl>
                                              <p:pRg st="4" end="4"/>
                                            </p:txEl>
                                          </p:spTgt>
                                        </p:tgtEl>
                                        <p:attrNameLst>
                                          <p:attrName>style.visibility</p:attrName>
                                        </p:attrNameLst>
                                      </p:cBhvr>
                                      <p:to>
                                        <p:strVal val="visible"/>
                                      </p:to>
                                    </p:set>
                                    <p:animEffect transition="in" filter="fade">
                                      <p:cBhvr>
                                        <p:cTn id="17" dur="500"/>
                                        <p:tgtEl>
                                          <p:spTgt spid="485379">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85379">
                                            <p:txEl>
                                              <p:pRg st="6" end="6"/>
                                            </p:txEl>
                                          </p:spTgt>
                                        </p:tgtEl>
                                        <p:attrNameLst>
                                          <p:attrName>style.visibility</p:attrName>
                                        </p:attrNameLst>
                                      </p:cBhvr>
                                      <p:to>
                                        <p:strVal val="visible"/>
                                      </p:to>
                                    </p:set>
                                    <p:animEffect transition="in" filter="fade">
                                      <p:cBhvr>
                                        <p:cTn id="22" dur="500"/>
                                        <p:tgtEl>
                                          <p:spTgt spid="48537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5379" name="Text Box 3"/>
          <p:cNvSpPr txBox="1">
            <a:spLocks noChangeArrowheads="1"/>
          </p:cNvSpPr>
          <p:nvPr/>
        </p:nvSpPr>
        <p:spPr bwMode="auto">
          <a:xfrm>
            <a:off x="179388" y="1227138"/>
            <a:ext cx="8712200" cy="11695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sz="2000" b="0" dirty="0"/>
              <a:t>1. 	Der Beklagte zu 1 wird verurteilt, an den Kläger ein Schmerzensgeld in Höhe von Euro 7.000,- zu zahlen. Im Übrigen wird die Klage abgewiesen.</a:t>
            </a:r>
          </a:p>
        </p:txBody>
      </p:sp>
      <p:sp>
        <p:nvSpPr>
          <p:cNvPr id="4"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26448720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0"/>
                                  </p:stCondLst>
                                  <p:childTnLst>
                                    <p:set>
                                      <p:cBhvr>
                                        <p:cTn id="6" dur="1" fill="hold">
                                          <p:stCondLst>
                                            <p:cond delay="0"/>
                                          </p:stCondLst>
                                        </p:cTn>
                                        <p:tgtEl>
                                          <p:spTgt spid="485379">
                                            <p:txEl>
                                              <p:pRg st="0" end="0"/>
                                            </p:txEl>
                                          </p:spTgt>
                                        </p:tgtEl>
                                        <p:attrNameLst>
                                          <p:attrName>style.visibility</p:attrName>
                                        </p:attrNameLst>
                                      </p:cBhvr>
                                      <p:to>
                                        <p:strVal val="visible"/>
                                      </p:to>
                                    </p:set>
                                    <p:animEffect transition="in" filter="fade">
                                      <p:cBhvr>
                                        <p:cTn id="7" dur="500"/>
                                        <p:tgtEl>
                                          <p:spTgt spid="48537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85379">
                                            <p:txEl>
                                              <p:pRg st="2" end="2"/>
                                            </p:txEl>
                                          </p:spTgt>
                                        </p:tgtEl>
                                        <p:attrNameLst>
                                          <p:attrName>style.visibility</p:attrName>
                                        </p:attrNameLst>
                                      </p:cBhvr>
                                      <p:to>
                                        <p:strVal val="visible"/>
                                      </p:to>
                                    </p:set>
                                    <p:animEffect transition="in" filter="fade">
                                      <p:cBhvr>
                                        <p:cTn id="12" dur="500"/>
                                        <p:tgtEl>
                                          <p:spTgt spid="4853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180975" y="2744924"/>
            <a:ext cx="8710613" cy="3416320"/>
          </a:xfrm>
          <a:prstGeom prst="rect">
            <a:avLst/>
          </a:prstGeom>
          <a:solidFill>
            <a:srgbClr val="F77515"/>
          </a:solidFill>
          <a:ln>
            <a:solidFill>
              <a:srgbClr val="5A5A5A"/>
            </a:solidFill>
          </a:ln>
        </p:spPr>
        <p:txBody>
          <a:bodyPr wrap="square" rtlCol="0">
            <a:spAutoFit/>
          </a:bodyPr>
          <a:lstStyle/>
          <a:p>
            <a:pPr marL="342900" indent="-342900">
              <a:buFont typeface="Wingdings" pitchFamily="2" charset="2"/>
              <a:buChar char="§"/>
            </a:pPr>
            <a:r>
              <a:rPr lang="de-DE" b="0" dirty="0">
                <a:solidFill>
                  <a:schemeClr val="bg1"/>
                </a:solidFill>
                <a:latin typeface="Arial" pitchFamily="34" charset="0"/>
                <a:cs typeface="Arial" pitchFamily="34" charset="0"/>
              </a:rPr>
              <a:t>Bei Unterliegen nur einzelner Streitgenossen kann § 100 ZPO nicht angewendet werden (Wortlaut der Vorschrift). </a:t>
            </a:r>
          </a:p>
          <a:p>
            <a:pPr marL="342900" indent="-342900">
              <a:buFont typeface="Wingdings" pitchFamily="2" charset="2"/>
              <a:buChar char="§"/>
            </a:pPr>
            <a:r>
              <a:rPr lang="de-DE" b="0" dirty="0">
                <a:solidFill>
                  <a:schemeClr val="bg1"/>
                </a:solidFill>
                <a:latin typeface="Arial" pitchFamily="34" charset="0"/>
                <a:cs typeface="Arial" pitchFamily="34" charset="0"/>
              </a:rPr>
              <a:t>Statt dessen müssen die §§ 91, 92 ZPO miteinander kombiniert werden (</a:t>
            </a:r>
            <a:r>
              <a:rPr lang="de-DE" dirty="0">
                <a:solidFill>
                  <a:schemeClr val="bg1"/>
                </a:solidFill>
                <a:latin typeface="Arial" pitchFamily="34" charset="0"/>
                <a:cs typeface="Arial" pitchFamily="34" charset="0"/>
              </a:rPr>
              <a:t>Grundsätze der </a:t>
            </a:r>
            <a:r>
              <a:rPr lang="de-DE" dirty="0" err="1">
                <a:solidFill>
                  <a:schemeClr val="bg1"/>
                </a:solidFill>
                <a:latin typeface="Arial" pitchFamily="34" charset="0"/>
                <a:cs typeface="Arial" pitchFamily="34" charset="0"/>
              </a:rPr>
              <a:t>Baumbach´schen</a:t>
            </a:r>
            <a:r>
              <a:rPr lang="de-DE" dirty="0">
                <a:solidFill>
                  <a:schemeClr val="bg1"/>
                </a:solidFill>
                <a:latin typeface="Arial" pitchFamily="34" charset="0"/>
                <a:cs typeface="Arial" pitchFamily="34" charset="0"/>
              </a:rPr>
              <a:t> Kostenformel</a:t>
            </a:r>
            <a:r>
              <a:rPr lang="de-DE" b="0" dirty="0">
                <a:solidFill>
                  <a:schemeClr val="bg1"/>
                </a:solidFill>
                <a:latin typeface="Arial" pitchFamily="34" charset="0"/>
                <a:cs typeface="Arial" pitchFamily="34" charset="0"/>
              </a:rPr>
              <a:t>)</a:t>
            </a:r>
          </a:p>
          <a:p>
            <a:pPr marL="342900" indent="-342900">
              <a:buFont typeface="Wingdings" pitchFamily="2" charset="2"/>
              <a:buChar char="§"/>
            </a:pPr>
            <a:r>
              <a:rPr lang="de-DE" b="0" dirty="0">
                <a:solidFill>
                  <a:schemeClr val="bg1"/>
                </a:solidFill>
                <a:latin typeface="Arial" pitchFamily="34" charset="0"/>
                <a:cs typeface="Arial" pitchFamily="34" charset="0"/>
              </a:rPr>
              <a:t>Dabei sind folgende Grundsätze zu beachten:</a:t>
            </a:r>
          </a:p>
          <a:p>
            <a:pPr marL="800100" lvl="1" indent="-342900">
              <a:buFont typeface="Wingdings" pitchFamily="2" charset="2"/>
              <a:buChar char="§"/>
            </a:pPr>
            <a:r>
              <a:rPr lang="de-DE" b="0" dirty="0">
                <a:solidFill>
                  <a:schemeClr val="bg1"/>
                </a:solidFill>
                <a:latin typeface="Arial" pitchFamily="34" charset="0"/>
                <a:cs typeface="Arial" pitchFamily="34" charset="0"/>
              </a:rPr>
              <a:t>der obsiegende Streitgenosse darf bezüglich seines </a:t>
            </a:r>
            <a:r>
              <a:rPr lang="de-DE" b="0" dirty="0" err="1">
                <a:solidFill>
                  <a:schemeClr val="bg1"/>
                </a:solidFill>
                <a:latin typeface="Arial" pitchFamily="34" charset="0"/>
                <a:cs typeface="Arial" pitchFamily="34" charset="0"/>
              </a:rPr>
              <a:t>Obsiegensanteils</a:t>
            </a:r>
            <a:r>
              <a:rPr lang="de-DE" b="0" dirty="0">
                <a:solidFill>
                  <a:schemeClr val="bg1"/>
                </a:solidFill>
                <a:latin typeface="Arial" pitchFamily="34" charset="0"/>
                <a:cs typeface="Arial" pitchFamily="34" charset="0"/>
              </a:rPr>
              <a:t> nicht an den Kosten des Rechtsstreits beteiligt werden.</a:t>
            </a:r>
          </a:p>
        </p:txBody>
      </p:sp>
      <p:sp>
        <p:nvSpPr>
          <p:cNvPr id="9" name="Text Box 3"/>
          <p:cNvSpPr txBox="1">
            <a:spLocks noChangeArrowheads="1"/>
          </p:cNvSpPr>
          <p:nvPr/>
        </p:nvSpPr>
        <p:spPr bwMode="auto">
          <a:xfrm>
            <a:off x="179388" y="1227138"/>
            <a:ext cx="8712200" cy="1169551"/>
          </a:xfrm>
          <a:prstGeom prst="rect">
            <a:avLst/>
          </a:prstGeom>
          <a:noFill/>
          <a:ln>
            <a:noFill/>
          </a:ln>
          <a:effectLst/>
          <a:extLst>
            <a:ext uri="{909E8E84-426E-40DD-AFC4-6F175D3DCCD1}">
              <a14:hiddenFill xmlns:a14="http://schemas.microsoft.com/office/drawing/2010/main">
                <a:solidFill>
                  <a:srgbClr val="C9C6F4"/>
                </a:solidFill>
              </a14:hiddenFill>
            </a:ext>
            <a:ext uri="{91240B29-F687-4F45-9708-019B960494DF}">
              <a14:hiddenLine xmlns:a14="http://schemas.microsoft.com/office/drawing/2010/main" w="9525" algn="ctr">
                <a:solidFill>
                  <a:srgbClr val="00008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marL="363538" indent="-363538">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marL="542925">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gn="ctr"/>
            <a:r>
              <a:rPr lang="de-DE" dirty="0"/>
              <a:t>Variante 2</a:t>
            </a:r>
          </a:p>
          <a:p>
            <a:endParaRPr lang="de-DE" sz="1200" b="0" dirty="0"/>
          </a:p>
          <a:p>
            <a:r>
              <a:rPr lang="de-DE" sz="2000" b="0" dirty="0"/>
              <a:t>1. 	Der Beklagte zu 1 wird verurteilt, an den Kläger ein Schmerzensgeld in Höhe von Euro 7.000,- zu zahlen. Im Übrigen wird die Klage abgewiesen.</a:t>
            </a:r>
          </a:p>
        </p:txBody>
      </p:sp>
      <p:sp>
        <p:nvSpPr>
          <p:cNvPr id="5" name="Text Box 2"/>
          <p:cNvSpPr txBox="1">
            <a:spLocks noChangeArrowheads="1"/>
          </p:cNvSpPr>
          <p:nvPr/>
        </p:nvSpPr>
        <p:spPr bwMode="auto">
          <a:xfrm>
            <a:off x="-508" y="260350"/>
            <a:ext cx="5760639" cy="557845"/>
          </a:xfrm>
          <a:prstGeom prst="rect">
            <a:avLst/>
          </a:prstGeom>
          <a:solidFill>
            <a:srgbClr val="F77515"/>
          </a:solid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1pPr>
            <a:lvl2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2pPr>
            <a:lvl3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3pPr>
            <a:lvl4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4pPr>
            <a:lvl5pPr>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5pPr>
            <a:lvl6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6pPr>
            <a:lvl7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7pPr>
            <a:lvl8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8pPr>
            <a:lvl9pPr fontAlgn="base">
              <a:spcBef>
                <a:spcPct val="0"/>
              </a:spcBef>
              <a:spcAft>
                <a:spcPct val="0"/>
              </a:spcAft>
              <a:tabLst>
                <a:tab pos="365125" algn="l"/>
                <a:tab pos="808038" algn="l"/>
                <a:tab pos="1249363" algn="l"/>
                <a:tab pos="1798638" algn="l"/>
                <a:tab pos="2332038" algn="l"/>
                <a:tab pos="2865438" algn="l"/>
                <a:tab pos="3413125" algn="l"/>
                <a:tab pos="3946525" algn="l"/>
                <a:tab pos="4572000" algn="l"/>
                <a:tab pos="5197475" algn="l"/>
              </a:tabLst>
              <a:defRPr>
                <a:solidFill>
                  <a:schemeClr val="tx1"/>
                </a:solidFill>
                <a:latin typeface="Arial" charset="0"/>
              </a:defRPr>
            </a:lvl9pPr>
          </a:lstStyle>
          <a:p>
            <a:pPr>
              <a:lnSpc>
                <a:spcPct val="125000"/>
              </a:lnSpc>
            </a:pPr>
            <a:r>
              <a:rPr lang="de-DE" dirty="0">
                <a:solidFill>
                  <a:schemeClr val="bg1"/>
                </a:solidFill>
              </a:rPr>
              <a:t> Übungsfall 13 Zahlungsklagen V</a:t>
            </a:r>
          </a:p>
          <a:p>
            <a:pPr>
              <a:lnSpc>
                <a:spcPct val="125000"/>
              </a:lnSpc>
            </a:pPr>
            <a:endParaRPr lang="de-DE" sz="500" b="0" dirty="0">
              <a:solidFill>
                <a:schemeClr val="bg1"/>
              </a:solidFill>
            </a:endParaRPr>
          </a:p>
        </p:txBody>
      </p:sp>
    </p:spTree>
    <p:extLst>
      <p:ext uri="{BB962C8B-B14F-4D97-AF65-F5344CB8AC3E}">
        <p14:creationId xmlns:p14="http://schemas.microsoft.com/office/powerpoint/2010/main" val="40115636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fade">
                                      <p:cBhvr>
                                        <p:cTn id="7" dur="5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fade">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fade">
                                      <p:cBhvr>
                                        <p:cTn id="22" dur="500"/>
                                        <p:tgtEl>
                                          <p:spTgt spid="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fade">
                                      <p:cBhvr>
                                        <p:cTn id="2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animBg="1"/>
    </p:bldLst>
  </p:timing>
</p:sld>
</file>

<file path=ppt/theme/theme1.xml><?xml version="1.0" encoding="utf-8"?>
<a:theme xmlns:a="http://schemas.openxmlformats.org/drawingml/2006/main" name="Benutzerdefiniertes Design">
  <a:themeElements>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nutzerdefiniertes 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nutzerdefiniertes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nutzerdefiniertes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nutzerdefiniertes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nutzerdefiniertes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nutzerdefiniertes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nutzerdefiniertes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nutzerdefiniertes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nutzerdefiniertes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nutzerdefiniertes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nutzerdefiniertes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nutzerdefiniertes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nutzerdefiniertes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Repetitorium">
  <a:themeElements>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eck Akademie">
      <a:majorFont>
        <a:latin typeface="Verdana"/>
        <a:ea typeface=""/>
        <a:cs typeface=""/>
      </a:majorFont>
      <a:minorFont>
        <a:latin typeface="Verdana"/>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spDef>
    <a:lnDef>
      <a:spPr bwMode="auto">
        <a:xfrm>
          <a:off x="0" y="0"/>
          <a:ext cx="1" cy="1"/>
        </a:xfrm>
        <a:custGeom>
          <a:avLst/>
          <a:gdLst/>
          <a:ahLst/>
          <a:cxnLst/>
          <a:rect l="0" t="0" r="0" b="0"/>
          <a:pathLst/>
        </a:custGeom>
        <a:solidFill>
          <a:srgbClr val="D1CEF6"/>
        </a:solidFill>
        <a:ln>
          <a:noFill/>
        </a:ln>
        <a:effectLst/>
        <a:extLst>
          <a:ext uri="{91240B29-F687-4F45-9708-019B960494DF}">
            <a14:hiddenLine xmlns:a14="http://schemas.microsoft.com/office/drawing/2010/main" w="9525" cap="flat" cmpd="sng" algn="ctr">
              <a:solidFill>
                <a:srgbClr val="00008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2"/>
            </a:solidFill>
            <a:effectLst/>
            <a:latin typeface="Verdana" pitchFamily="34" charset="0"/>
          </a:defRPr>
        </a:defPPr>
      </a:lstStyle>
    </a:lnDef>
  </a:objectDefaults>
  <a:extraClrSchemeLst>
    <a:extraClrScheme>
      <a:clrScheme name="Beck Akadem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eck Akadem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eck Akadem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eck Akadem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eck Akadem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eck Akadem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eck Akademi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eck Akadem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eck Akadem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eck Akadem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eck Akadem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eck Akadem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4553</Words>
  <Application>Microsoft Macintosh PowerPoint</Application>
  <PresentationFormat>Bildschirmpräsentation (4:3)</PresentationFormat>
  <Paragraphs>296</Paragraphs>
  <Slides>31</Slides>
  <Notes>0</Notes>
  <HiddenSlides>0</HiddenSlides>
  <MMClips>0</MMClips>
  <ScaleCrop>false</ScaleCrop>
  <HeadingPairs>
    <vt:vector size="6" baseType="variant">
      <vt:variant>
        <vt:lpstr>Verwendete Schriftarten</vt:lpstr>
      </vt:variant>
      <vt:variant>
        <vt:i4>5</vt:i4>
      </vt:variant>
      <vt:variant>
        <vt:lpstr>Design</vt:lpstr>
      </vt:variant>
      <vt:variant>
        <vt:i4>2</vt:i4>
      </vt:variant>
      <vt:variant>
        <vt:lpstr>Folientitel</vt:lpstr>
      </vt:variant>
      <vt:variant>
        <vt:i4>31</vt:i4>
      </vt:variant>
    </vt:vector>
  </HeadingPairs>
  <TitlesOfParts>
    <vt:vector size="38" baseType="lpstr">
      <vt:lpstr>Arial</vt:lpstr>
      <vt:lpstr>Frutiger Linotype</vt:lpstr>
      <vt:lpstr>Frutiger LT 57 Cn</vt:lpstr>
      <vt:lpstr>Verdana</vt:lpstr>
      <vt:lpstr>Wingdings</vt:lpstr>
      <vt:lpstr>Benutzerdefiniertes Design</vt:lpstr>
      <vt:lpstr>Repetitorium</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Beck Akademie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Assessorkurs ZPO 1</dc:title>
  <dc:creator>Henning Kiss</dc:creator>
  <cp:lastModifiedBy>Henning Kiss</cp:lastModifiedBy>
  <cp:revision>222</cp:revision>
  <dcterms:created xsi:type="dcterms:W3CDTF">2001-11-01T00:49:16Z</dcterms:created>
  <dcterms:modified xsi:type="dcterms:W3CDTF">2024-06-07T14:45:57Z</dcterms:modified>
</cp:coreProperties>
</file>