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6"/>
  </p:notesMasterIdLst>
  <p:sldIdLst>
    <p:sldId id="458" r:id="rId3"/>
    <p:sldId id="350" r:id="rId4"/>
    <p:sldId id="417" r:id="rId5"/>
    <p:sldId id="418" r:id="rId6"/>
    <p:sldId id="419" r:id="rId7"/>
    <p:sldId id="423" r:id="rId8"/>
    <p:sldId id="467" r:id="rId9"/>
    <p:sldId id="471" r:id="rId10"/>
    <p:sldId id="472" r:id="rId11"/>
    <p:sldId id="473" r:id="rId12"/>
    <p:sldId id="474" r:id="rId13"/>
    <p:sldId id="488" r:id="rId14"/>
    <p:sldId id="489" r:id="rId15"/>
    <p:sldId id="468" r:id="rId16"/>
    <p:sldId id="436" r:id="rId17"/>
    <p:sldId id="475" r:id="rId18"/>
    <p:sldId id="476" r:id="rId19"/>
    <p:sldId id="477" r:id="rId20"/>
    <p:sldId id="479" r:id="rId21"/>
    <p:sldId id="481" r:id="rId22"/>
    <p:sldId id="482" r:id="rId23"/>
    <p:sldId id="486" r:id="rId24"/>
    <p:sldId id="485" r:id="rId2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799682-B112-1046-AD78-B9B62CC89BE4}" v="23" dt="2022-06-12T13:28:23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79" autoAdjust="0"/>
    <p:restoredTop sz="92481" autoAdjust="0"/>
  </p:normalViewPr>
  <p:slideViewPr>
    <p:cSldViewPr>
      <p:cViewPr varScale="1">
        <p:scale>
          <a:sx n="98" d="100"/>
          <a:sy n="98" d="100"/>
        </p:scale>
        <p:origin x="23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B9799682-B112-1046-AD78-B9B62CC89BE4}"/>
    <pc:docChg chg="addSld delSld modSld">
      <pc:chgData name="Henning Kiss" userId="a0df8af1cba7f864" providerId="LiveId" clId="{B9799682-B112-1046-AD78-B9B62CC89BE4}" dt="2022-06-12T13:28:23.728" v="24" actId="20577"/>
      <pc:docMkLst>
        <pc:docMk/>
      </pc:docMkLst>
      <pc:sldChg chg="modSp add mod">
        <pc:chgData name="Henning Kiss" userId="a0df8af1cba7f864" providerId="LiveId" clId="{B9799682-B112-1046-AD78-B9B62CC89BE4}" dt="2022-06-12T13:26:42.915" v="4" actId="207"/>
        <pc:sldMkLst>
          <pc:docMk/>
          <pc:sldMk cId="394755580" sldId="350"/>
        </pc:sldMkLst>
        <pc:spChg chg="mod">
          <ac:chgData name="Henning Kiss" userId="a0df8af1cba7f864" providerId="LiveId" clId="{B9799682-B112-1046-AD78-B9B62CC89BE4}" dt="2022-06-12T13:26:34.889" v="1" actId="20577"/>
          <ac:spMkLst>
            <pc:docMk/>
            <pc:sldMk cId="394755580" sldId="350"/>
            <ac:spMk id="3" creationId="{00000000-0000-0000-0000-000000000000}"/>
          </ac:spMkLst>
        </pc:spChg>
        <pc:spChg chg="mod">
          <ac:chgData name="Henning Kiss" userId="a0df8af1cba7f864" providerId="LiveId" clId="{B9799682-B112-1046-AD78-B9B62CC89BE4}" dt="2022-06-12T13:26:42.915" v="4" actId="207"/>
          <ac:spMkLst>
            <pc:docMk/>
            <pc:sldMk cId="394755580" sldId="350"/>
            <ac:spMk id="4" creationId="{00000000-0000-0000-0000-000000000000}"/>
          </ac:spMkLst>
        </pc:spChg>
      </pc:sldChg>
      <pc:sldChg chg="modSp">
        <pc:chgData name="Henning Kiss" userId="a0df8af1cba7f864" providerId="LiveId" clId="{B9799682-B112-1046-AD78-B9B62CC89BE4}" dt="2022-06-12T13:27:50" v="8" actId="20577"/>
        <pc:sldMkLst>
          <pc:docMk/>
          <pc:sldMk cId="1133683755" sldId="436"/>
        </pc:sldMkLst>
        <pc:spChg chg="mod">
          <ac:chgData name="Henning Kiss" userId="a0df8af1cba7f864" providerId="LiveId" clId="{B9799682-B112-1046-AD78-B9B62CC89BE4}" dt="2022-06-12T13:27:50" v="8" actId="20577"/>
          <ac:spMkLst>
            <pc:docMk/>
            <pc:sldMk cId="1133683755" sldId="436"/>
            <ac:spMk id="495619" creationId="{00000000-0000-0000-0000-000000000000}"/>
          </ac:spMkLst>
        </pc:spChg>
      </pc:sldChg>
      <pc:sldChg chg="modSp">
        <pc:chgData name="Henning Kiss" userId="a0df8af1cba7f864" providerId="LiveId" clId="{B9799682-B112-1046-AD78-B9B62CC89BE4}" dt="2022-06-12T13:28:23.728" v="24" actId="20577"/>
        <pc:sldMkLst>
          <pc:docMk/>
          <pc:sldMk cId="548956397" sldId="482"/>
        </pc:sldMkLst>
        <pc:spChg chg="mod">
          <ac:chgData name="Henning Kiss" userId="a0df8af1cba7f864" providerId="LiveId" clId="{B9799682-B112-1046-AD78-B9B62CC89BE4}" dt="2022-06-12T13:28:23.728" v="24" actId="20577"/>
          <ac:spMkLst>
            <pc:docMk/>
            <pc:sldMk cId="548956397" sldId="482"/>
            <ac:spMk id="495619" creationId="{00000000-0000-0000-0000-000000000000}"/>
          </ac:spMkLst>
        </pc:spChg>
      </pc:sldChg>
      <pc:sldChg chg="del">
        <pc:chgData name="Henning Kiss" userId="a0df8af1cba7f864" providerId="LiveId" clId="{B9799682-B112-1046-AD78-B9B62CC89BE4}" dt="2022-06-12T13:26:52.815" v="5" actId="2696"/>
        <pc:sldMkLst>
          <pc:docMk/>
          <pc:sldMk cId="867246329" sldId="4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79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Hamburg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8. Woche</a:t>
            </a:r>
          </a:p>
        </p:txBody>
      </p:sp>
    </p:spTree>
    <p:extLst>
      <p:ext uri="{BB962C8B-B14F-4D97-AF65-F5344CB8AC3E}">
        <p14:creationId xmlns:p14="http://schemas.microsoft.com/office/powerpoint/2010/main" val="387947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57141"/>
            <a:ext cx="87122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-	Wirkung gilt nach </a:t>
            </a:r>
            <a:r>
              <a:rPr lang="de-DE" b="0" dirty="0" err="1"/>
              <a:t>hM</a:t>
            </a:r>
            <a:r>
              <a:rPr lang="de-DE" b="0" dirty="0"/>
              <a:t> nur zugunsten, nicht zu Lasten der		unterstützten Hauptpartei</a:t>
            </a:r>
          </a:p>
          <a:p>
            <a:endParaRPr lang="de-DE" sz="1200" b="0" dirty="0"/>
          </a:p>
          <a:p>
            <a:r>
              <a:rPr lang="de-DE" b="0" u="sng" dirty="0"/>
              <a:t>4.	Darstellung im Folgeprozess</a:t>
            </a:r>
          </a:p>
          <a:p>
            <a:r>
              <a:rPr lang="de-DE" b="0" dirty="0"/>
              <a:t>	-	</a:t>
            </a:r>
            <a:r>
              <a:rPr lang="de-DE" b="0" u="sng" dirty="0"/>
              <a:t>Tatbestand:</a:t>
            </a:r>
            <a:r>
              <a:rPr lang="de-DE" b="0" dirty="0"/>
              <a:t> Nebenintervention ist für den Folgeprozess		Sachstand</a:t>
            </a:r>
          </a:p>
          <a:p>
            <a:r>
              <a:rPr lang="de-DE" b="0" dirty="0"/>
              <a:t>	-	</a:t>
            </a:r>
            <a:r>
              <a:rPr lang="de-DE" b="0" u="sng" dirty="0"/>
              <a:t>Entscheidungsgründe:</a:t>
            </a:r>
            <a:r>
              <a:rPr lang="de-DE" b="0" dirty="0"/>
              <a:t> Zulässigkeit der Nebenintervention		ist Frage der Interventionswirkung nach § 68 ZPO</a:t>
            </a:r>
          </a:p>
          <a:p>
            <a:endParaRPr lang="de-DE" b="0" dirty="0"/>
          </a:p>
          <a:p>
            <a:r>
              <a:rPr lang="de-DE" u="sng" dirty="0"/>
              <a:t>III.	Besonderheiten bei der Streitverkündung</a:t>
            </a:r>
          </a:p>
          <a:p>
            <a:endParaRPr lang="de-DE" sz="600" b="0" u="sng" dirty="0"/>
          </a:p>
          <a:p>
            <a:r>
              <a:rPr lang="de-DE" b="0" u="sng" dirty="0"/>
              <a:t>1.	Zweck der Streitverkündung:</a:t>
            </a:r>
          </a:p>
          <a:p>
            <a:r>
              <a:rPr lang="de-DE" b="0" dirty="0"/>
              <a:t>	-	Herbeiführung der Interventionswirkung nach §§ 74, 68</a:t>
            </a:r>
          </a:p>
          <a:p>
            <a:r>
              <a:rPr lang="de-DE" b="0" dirty="0"/>
              <a:t>	-	Hemmung der Verjährung nach § 204 Abs. 1 Nr. 6 BGB</a:t>
            </a:r>
          </a:p>
          <a:p>
            <a:endParaRPr lang="de-DE" sz="1200" b="0" dirty="0"/>
          </a:p>
          <a:p>
            <a:r>
              <a:rPr lang="de-DE" b="0" u="sng" dirty="0"/>
              <a:t>2.	Form der Streitverkündung:</a:t>
            </a:r>
          </a:p>
          <a:p>
            <a:r>
              <a:rPr lang="de-DE" b="0" dirty="0"/>
              <a:t>	-	richtet sich nach § 73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939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57141"/>
            <a:ext cx="87122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u="sng" dirty="0"/>
              <a:t>3.	Darstellung im Vorprozess:</a:t>
            </a:r>
          </a:p>
          <a:p>
            <a:r>
              <a:rPr lang="de-DE" b="0" dirty="0"/>
              <a:t>	-	nur wenn Streitverkündeter beigetreten ist, § 74 Abs. 1, 2</a:t>
            </a:r>
          </a:p>
          <a:p>
            <a:r>
              <a:rPr lang="de-DE" b="0" dirty="0"/>
              <a:t>	-	dann wie bei Nebenintervention, § 74 Abs. 1 ZPO</a:t>
            </a:r>
          </a:p>
          <a:p>
            <a:endParaRPr lang="de-DE" b="0" dirty="0"/>
          </a:p>
          <a:p>
            <a:r>
              <a:rPr lang="de-DE" b="0" u="sng" dirty="0"/>
              <a:t>4.	Darstellung im Folgeprozess:</a:t>
            </a:r>
          </a:p>
          <a:p>
            <a:r>
              <a:rPr lang="de-DE" b="0" dirty="0"/>
              <a:t>	-	wie bei Nebenintervention, s. § 74 Abs. 3 ZPO</a:t>
            </a:r>
          </a:p>
          <a:p>
            <a:endParaRPr lang="de-DE" b="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12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Frage 1</a:t>
            </a:r>
          </a:p>
          <a:p>
            <a:endParaRPr lang="de-DE" sz="1200" b="0" dirty="0"/>
          </a:p>
          <a:p>
            <a:r>
              <a:rPr lang="de-DE" b="0" dirty="0"/>
              <a:t>	„Es wird festgestellt, dass keine Berichtigung des Beklagtenrubrums, sondern ein Parteiwechsel vorliegt.“</a:t>
            </a:r>
          </a:p>
          <a:p>
            <a:endParaRPr lang="de-DE" b="0" dirty="0"/>
          </a:p>
          <a:p>
            <a:pPr algn="ctr"/>
            <a:r>
              <a:rPr lang="de-DE" dirty="0"/>
              <a:t>Frage 2</a:t>
            </a:r>
          </a:p>
          <a:p>
            <a:endParaRPr lang="de-DE" sz="1200" b="0" dirty="0"/>
          </a:p>
          <a:p>
            <a:r>
              <a:rPr lang="de-DE" b="0" dirty="0"/>
              <a:t>1. 	D wird verurteilt, an K Euro 50.000,- zu zahlen. Im Übrigen wird die Klage abgewiesen.</a:t>
            </a:r>
          </a:p>
          <a:p>
            <a:r>
              <a:rPr lang="de-DE" b="0" dirty="0"/>
              <a:t>2. 	Die Gerichtskosten haben K und D je zur Hälfte zu tragen, ebenso die dem K entstandenen außergerichtlichen Kosten. Die außergerichtlichen Kosten des B hat K, diejenigen des D dieser selbst zu tragen.</a:t>
            </a:r>
          </a:p>
          <a:p>
            <a:r>
              <a:rPr lang="de-DE" b="0" dirty="0"/>
              <a:t>3. 	Das Urteil ist gegen Sicherheitsleistung in Höhe von 110 % des jeweils zu vollstreckenden Betrages vorläufig vollstreckbar.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15 Beklagtentausch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941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Frage 3</a:t>
            </a:r>
          </a:p>
          <a:p>
            <a:endParaRPr lang="de-DE" b="0" dirty="0"/>
          </a:p>
          <a:p>
            <a:r>
              <a:rPr lang="de-DE" b="0" dirty="0"/>
              <a:t>1. Die Klage wird abgewiesen.</a:t>
            </a:r>
          </a:p>
          <a:p>
            <a:endParaRPr lang="de-DE" sz="1200" b="0" dirty="0"/>
          </a:p>
          <a:p>
            <a:r>
              <a:rPr lang="de-DE" b="0" dirty="0"/>
              <a:t>2. Die Kosten des Rechtsstreits einschließlich derjenigen der Nebenintervention hat K zu tragen.</a:t>
            </a:r>
          </a:p>
          <a:p>
            <a:endParaRPr lang="de-DE" sz="1200" b="0" dirty="0"/>
          </a:p>
          <a:p>
            <a:r>
              <a:rPr lang="de-DE" b="0" dirty="0"/>
              <a:t>3. Das Urteil ist gegen Sicherheitsleistung in Höhe von 110 % des jeweils zu vollstreckenden Betrages vorläufig vollstreckbar.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15 Beklagtentausch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77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 err="1"/>
              <a:t>Tenorierung</a:t>
            </a:r>
            <a:endParaRPr lang="de-DE" dirty="0"/>
          </a:p>
          <a:p>
            <a:endParaRPr lang="de-DE" b="0" dirty="0"/>
          </a:p>
          <a:p>
            <a:pPr algn="ctr"/>
            <a:r>
              <a:rPr lang="de-DE" dirty="0"/>
              <a:t>(Zwischenurteil)</a:t>
            </a:r>
          </a:p>
          <a:p>
            <a:endParaRPr lang="de-DE" b="0" dirty="0"/>
          </a:p>
          <a:p>
            <a:r>
              <a:rPr lang="de-DE" b="0" dirty="0"/>
              <a:t>	Es wird festgestellt, dass die Nebenintervention zugelassen wird.</a:t>
            </a:r>
          </a:p>
          <a:p>
            <a:endParaRPr lang="de-DE" b="0" dirty="0"/>
          </a:p>
          <a:p>
            <a:r>
              <a:rPr lang="de-DE" b="0" dirty="0"/>
              <a:t>	Die Kosten des Zwischenverfahrens hat A zu tragen.</a:t>
            </a:r>
          </a:p>
          <a:p>
            <a:endParaRPr lang="de-DE" b="0" dirty="0"/>
          </a:p>
          <a:p>
            <a:r>
              <a:rPr lang="de-DE" b="0" dirty="0"/>
              <a:t>	Das Urteil ist (hinsichtlich der Kosten) vorläufig vollstreckbar. A kann die Vollstreckung durch Sicherheitsleistung in Höhe von 110 % des aufgrund des Zwischenurteils vollstreckbaren Betrages abwenden, wenn nicht die H GbR vor der Vollstreckung Sicherheit in Höhe von 110 % des jeweils zu vollstreckenden Betrages leistet.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16 Nebenintervention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0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/>
              <a:t>A.	Vermerk:</a:t>
            </a:r>
          </a:p>
          <a:p>
            <a:endParaRPr lang="de-DE" sz="1200" b="0" dirty="0"/>
          </a:p>
          <a:p>
            <a:r>
              <a:rPr lang="de-DE" dirty="0"/>
              <a:t>I. 	Zielvorstellung der Mandantin</a:t>
            </a:r>
          </a:p>
          <a:p>
            <a:r>
              <a:rPr lang="de-DE" b="0" dirty="0"/>
              <a:t>	Durchsetzung von Ansprüchen (nur) gegen Herrn Thomsen</a:t>
            </a:r>
          </a:p>
          <a:p>
            <a:r>
              <a:rPr lang="de-DE" b="0" dirty="0"/>
              <a:t>	-&gt;	Vergütung aus 2018, Euro 2.683,62 (ohne Zinsen)</a:t>
            </a:r>
          </a:p>
          <a:p>
            <a:r>
              <a:rPr lang="de-DE" b="0" dirty="0"/>
              <a:t>	-&gt;	Erstattung der Kosten des erfolglosen Vorprozesses			gegen Herrn Meister, Euro 1.398,22</a:t>
            </a:r>
          </a:p>
          <a:p>
            <a:endParaRPr lang="de-DE" sz="1200" b="0" dirty="0"/>
          </a:p>
          <a:p>
            <a:r>
              <a:rPr lang="de-DE" dirty="0"/>
              <a:t>II.	Gutachten zur Rechtslage</a:t>
            </a:r>
          </a:p>
          <a:p>
            <a:r>
              <a:rPr lang="de-DE" b="0" dirty="0"/>
              <a:t>	1.	Materiell-rechtliches Gutachten</a:t>
            </a:r>
          </a:p>
          <a:p>
            <a:r>
              <a:rPr lang="de-DE" b="0" dirty="0"/>
              <a:t>		a)	Anspruch aus </a:t>
            </a:r>
            <a:r>
              <a:rPr lang="de-DE" dirty="0"/>
              <a:t>§ 631 Abs. 1</a:t>
            </a:r>
          </a:p>
          <a:p>
            <a:r>
              <a:rPr lang="de-DE" b="0" dirty="0"/>
              <a:t>			</a:t>
            </a:r>
            <a:r>
              <a:rPr lang="de-DE" b="0" dirty="0" err="1"/>
              <a:t>aa</a:t>
            </a:r>
            <a:r>
              <a:rPr lang="de-DE" b="0" dirty="0"/>
              <a:t>)	Werkvertrag zwischen </a:t>
            </a:r>
            <a:r>
              <a:rPr lang="de-DE" b="0" dirty="0" err="1"/>
              <a:t>Mdtin</a:t>
            </a:r>
            <a:r>
              <a:rPr lang="de-DE" b="0" dirty="0"/>
              <a:t> und Herrn Carsten					Thomsen?</a:t>
            </a:r>
          </a:p>
          <a:p>
            <a:r>
              <a:rPr lang="de-DE" b="0" dirty="0"/>
              <a:t>				(1)	Wer erschien bei der </a:t>
            </a:r>
            <a:r>
              <a:rPr lang="de-DE" b="0" dirty="0" err="1"/>
              <a:t>Mdtin</a:t>
            </a:r>
            <a:r>
              <a:rPr lang="de-DE" b="0" dirty="0"/>
              <a:t> und beauftragte						die Reparatur?</a:t>
            </a:r>
          </a:p>
          <a:p>
            <a:r>
              <a:rPr lang="de-DE" b="0" dirty="0"/>
              <a:t>					Herr Carsten Thomsen (mittlerweile </a:t>
            </a:r>
            <a:r>
              <a:rPr lang="de-DE" b="0" dirty="0" err="1"/>
              <a:t>unstr</a:t>
            </a:r>
            <a:r>
              <a:rPr lang="de-DE" b="0" dirty="0"/>
              <a:t>.)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83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(2)	Maßgeblich also, ob Herr Thomsen in eigenem					Namen  handelte (dann </a:t>
            </a:r>
            <a:r>
              <a:rPr lang="de-DE" b="0" dirty="0" err="1"/>
              <a:t>WerkV</a:t>
            </a:r>
            <a:r>
              <a:rPr lang="de-DE" b="0" dirty="0"/>
              <a:t> mit ihm) oder					ob er in fremdem Namen handelte (dann 						allenfalls </a:t>
            </a:r>
            <a:r>
              <a:rPr lang="de-DE" b="0" dirty="0" err="1"/>
              <a:t>WerkV</a:t>
            </a:r>
            <a:r>
              <a:rPr lang="de-DE" b="0" dirty="0"/>
              <a:t> mit Herrn Meister).</a:t>
            </a:r>
          </a:p>
          <a:p>
            <a:r>
              <a:rPr lang="de-DE" b="0" dirty="0"/>
              <a:t>					</a:t>
            </a:r>
            <a:r>
              <a:rPr lang="de-DE" b="0" u="sng" dirty="0"/>
              <a:t>hier: </a:t>
            </a:r>
            <a:r>
              <a:rPr lang="de-DE" u="sng" dirty="0"/>
              <a:t>„Handeln unter fremdem Namen“</a:t>
            </a:r>
            <a:r>
              <a:rPr lang="de-DE" b="0" dirty="0"/>
              <a:t> (Herr					Thomsen erweckte den Eindruck, er sei Herr					Meister)</a:t>
            </a:r>
          </a:p>
          <a:p>
            <a:r>
              <a:rPr lang="de-DE" b="0" dirty="0"/>
              <a:t>					zwei Fälle sind zu unterscheiden:</a:t>
            </a:r>
          </a:p>
          <a:p>
            <a:r>
              <a:rPr lang="de-DE" b="0" dirty="0"/>
              <a:t>					-	(bloße) </a:t>
            </a:r>
            <a:r>
              <a:rPr lang="de-DE" b="0" u="sng" dirty="0"/>
              <a:t>Namenstäuschung</a:t>
            </a:r>
            <a:r>
              <a:rPr lang="de-DE" b="0" dirty="0"/>
              <a:t>: Eigengeschäft						des Handelnden</a:t>
            </a:r>
          </a:p>
          <a:p>
            <a:r>
              <a:rPr lang="de-DE" b="0" dirty="0"/>
              <a:t>					-	</a:t>
            </a:r>
            <a:r>
              <a:rPr lang="de-DE" b="0" u="sng" dirty="0"/>
              <a:t>Identitätstäuschung</a:t>
            </a:r>
            <a:r>
              <a:rPr lang="de-DE" b="0" dirty="0"/>
              <a:t>: Regeln der </a:t>
            </a:r>
            <a:r>
              <a:rPr lang="de-DE" b="0" dirty="0" err="1"/>
              <a:t>Stellver</a:t>
            </a:r>
            <a:r>
              <a:rPr lang="de-DE" b="0" dirty="0"/>
              <a:t>-						</a:t>
            </a:r>
            <a:r>
              <a:rPr lang="de-DE" b="0" dirty="0" err="1"/>
              <a:t>tretung</a:t>
            </a:r>
            <a:r>
              <a:rPr lang="de-DE" b="0" dirty="0"/>
              <a:t> gelten hier (zumindest) analog.</a:t>
            </a:r>
          </a:p>
          <a:p>
            <a:r>
              <a:rPr lang="de-DE" b="0" dirty="0"/>
              <a:t>					danach </a:t>
            </a:r>
            <a:r>
              <a:rPr lang="de-DE" dirty="0"/>
              <a:t>Identitätstäuschung</a:t>
            </a:r>
            <a:r>
              <a:rPr lang="de-DE" b="0" dirty="0"/>
              <a:t>, da Vertrag nicht					sofort abgewickelt werden sollte (s. dazu 						</a:t>
            </a:r>
            <a:r>
              <a:rPr lang="de-DE" dirty="0"/>
              <a:t>BGH NJW 2013, 1946</a:t>
            </a:r>
            <a:r>
              <a:rPr lang="de-DE" b="0" dirty="0"/>
              <a:t>).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918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=&gt;	§ 631 Abs. 1 (-).</a:t>
            </a:r>
          </a:p>
          <a:p>
            <a:r>
              <a:rPr lang="de-DE" b="0" dirty="0"/>
              <a:t>		b)	</a:t>
            </a:r>
            <a:r>
              <a:rPr lang="de-DE" dirty="0"/>
              <a:t>Anspruch aus § 179 Abs. 1, 2.Var.</a:t>
            </a:r>
          </a:p>
          <a:p>
            <a:r>
              <a:rPr lang="de-DE" b="0" dirty="0"/>
              <a:t>			</a:t>
            </a:r>
            <a:r>
              <a:rPr lang="de-DE" b="0" dirty="0" err="1"/>
              <a:t>aa</a:t>
            </a:r>
            <a:r>
              <a:rPr lang="de-DE" b="0" dirty="0"/>
              <a:t>)	anwendbar bei Handeln unter fremdem Namen?</a:t>
            </a:r>
          </a:p>
          <a:p>
            <a:r>
              <a:rPr lang="de-DE" b="0" dirty="0"/>
              <a:t>				(+), mindestens analog.</a:t>
            </a:r>
          </a:p>
          <a:p>
            <a:r>
              <a:rPr lang="de-DE" b="0" dirty="0"/>
              <a:t>			</a:t>
            </a:r>
            <a:r>
              <a:rPr lang="de-DE" b="0" dirty="0" err="1"/>
              <a:t>bb</a:t>
            </a:r>
            <a:r>
              <a:rPr lang="de-DE" b="0" dirty="0"/>
              <a:t>)	Herr Thomsen „als Vertreter einen Vertrag </a:t>
            </a:r>
            <a:r>
              <a:rPr lang="de-DE" b="0" dirty="0" err="1"/>
              <a:t>ge</a:t>
            </a:r>
            <a:r>
              <a:rPr lang="de-DE" b="0" dirty="0"/>
              <a:t>-					schlossen“?</a:t>
            </a:r>
          </a:p>
          <a:p>
            <a:r>
              <a:rPr lang="de-DE" b="0" dirty="0"/>
              <a:t>				(+), namens des Herrn Meister.	</a:t>
            </a:r>
          </a:p>
          <a:p>
            <a:r>
              <a:rPr lang="de-DE" b="0" dirty="0"/>
              <a:t>			cc)	„ohne dass er seine Vertretungsmacht nachweist“</a:t>
            </a:r>
          </a:p>
          <a:p>
            <a:r>
              <a:rPr lang="de-DE" b="0" dirty="0"/>
              <a:t>				(1)	Ist solcher Beweis überhaupt noch zulässig?</a:t>
            </a:r>
          </a:p>
          <a:p>
            <a:r>
              <a:rPr lang="de-DE" b="0" dirty="0"/>
              <a:t>					Kann sich aus der sog. Interventionswirkung					des Vorprozesses ergeben, § 68 ZPO.</a:t>
            </a:r>
          </a:p>
          <a:p>
            <a:r>
              <a:rPr lang="de-DE" b="0" dirty="0"/>
              <a:t>					(a)	Gilt § 68 ZPO zwischen der </a:t>
            </a:r>
            <a:r>
              <a:rPr lang="de-DE" b="0" dirty="0" err="1"/>
              <a:t>Mdtin</a:t>
            </a:r>
            <a:r>
              <a:rPr lang="de-DE" b="0" dirty="0"/>
              <a:t> und 							Herrn Thomsen?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Aufgrund dessen Nebenintervention							im Vorprozess, §§ 66 ff. ZPO?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6075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		(-), Interventionswirkung tritt nur im 								Verhältnis zur (unterstützten) Haupt-							</a:t>
            </a:r>
            <a:r>
              <a:rPr lang="de-DE" b="0" dirty="0" err="1"/>
              <a:t>partei</a:t>
            </a:r>
            <a:r>
              <a:rPr lang="de-DE" b="0" dirty="0"/>
              <a:t> ein.</a:t>
            </a:r>
          </a:p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Aufgrund der Streitverkündung?</a:t>
            </a:r>
          </a:p>
          <a:p>
            <a:r>
              <a:rPr lang="de-DE" b="0" dirty="0"/>
              <a:t>							(+), gemäß §§ 74 Abs. 3 </a:t>
            </a:r>
            <a:r>
              <a:rPr lang="de-DE" b="0" dirty="0" err="1"/>
              <a:t>iVm</a:t>
            </a:r>
            <a:r>
              <a:rPr lang="de-DE" b="0" dirty="0"/>
              <a:t> 68 ZPO,							wenn wirksam.</a:t>
            </a:r>
          </a:p>
          <a:p>
            <a:r>
              <a:rPr lang="de-DE" b="0" dirty="0"/>
              <a:t>					(b)	Wirksam gemäß 	§§ 72, 73 ZPO?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Zulässigkeit gemäß § 72 ZPO?</a:t>
            </a:r>
          </a:p>
          <a:p>
            <a:r>
              <a:rPr lang="de-DE" b="0" dirty="0"/>
              <a:t>							(+), Anspruch auf Schadloshaltung aus							§ 179 Abs. 1 BGB möglich.</a:t>
            </a:r>
          </a:p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Form, § 73 ZPO?</a:t>
            </a:r>
          </a:p>
          <a:p>
            <a:r>
              <a:rPr lang="de-DE" b="0" dirty="0"/>
              <a:t>							(+) sowohl S.1 als auch S.2</a:t>
            </a:r>
          </a:p>
          <a:p>
            <a:r>
              <a:rPr lang="de-DE" b="0" dirty="0"/>
              <a:t>						=&gt;	also wirksame Streitverkündung.</a:t>
            </a:r>
          </a:p>
          <a:p>
            <a:r>
              <a:rPr lang="de-DE" b="0" dirty="0"/>
              <a:t>					(c)	Wie weit reicht die Interventionswirkung?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im Vorprozess lag „non </a:t>
            </a:r>
            <a:r>
              <a:rPr lang="de-DE" b="0" dirty="0" err="1"/>
              <a:t>liquet</a:t>
            </a:r>
            <a:r>
              <a:rPr lang="de-DE" b="0" dirty="0"/>
              <a:t>“ vor.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77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Welche Interventionswirkung kommt							einem „non </a:t>
            </a:r>
            <a:r>
              <a:rPr lang="de-DE" b="0" dirty="0" err="1"/>
              <a:t>liquet</a:t>
            </a:r>
            <a:r>
              <a:rPr lang="de-DE" b="0" dirty="0"/>
              <a:t>“ zu?</a:t>
            </a:r>
          </a:p>
          <a:p>
            <a:r>
              <a:rPr lang="de-DE" b="0" dirty="0"/>
              <a:t>							</a:t>
            </a:r>
            <a:r>
              <a:rPr lang="de-DE" u="sng" dirty="0"/>
              <a:t>BGH NJW 1983, 820:</a:t>
            </a:r>
          </a:p>
          <a:p>
            <a:r>
              <a:rPr lang="de-DE" b="0" dirty="0"/>
              <a:t>							-&gt;	keine Beweislastumkehr zu Lasten								des Streitverkündeten.</a:t>
            </a:r>
          </a:p>
          <a:p>
            <a:r>
              <a:rPr lang="de-DE" b="0" dirty="0"/>
              <a:t>							-&gt;	vielmehr erstreckt sich die Inter-								</a:t>
            </a:r>
            <a:r>
              <a:rPr lang="de-DE" b="0" dirty="0" err="1"/>
              <a:t>ventionswirkung</a:t>
            </a:r>
            <a:r>
              <a:rPr lang="de-DE" b="0" dirty="0"/>
              <a:t> auf die </a:t>
            </a:r>
            <a:r>
              <a:rPr lang="de-DE" b="0" dirty="0" err="1"/>
              <a:t>Nichter</a:t>
            </a:r>
            <a:r>
              <a:rPr lang="de-DE" b="0" dirty="0"/>
              <a:t>-								</a:t>
            </a:r>
            <a:r>
              <a:rPr lang="de-DE" b="0" dirty="0" err="1"/>
              <a:t>weislichkeit</a:t>
            </a:r>
            <a:r>
              <a:rPr lang="de-DE" b="0" dirty="0"/>
              <a:t>.</a:t>
            </a:r>
          </a:p>
          <a:p>
            <a:r>
              <a:rPr lang="de-DE" b="0" dirty="0"/>
              <a:t>				(2)	also Beweisabschnitt zu Lasten von Herrn 						Thomsen, da er </a:t>
            </a:r>
            <a:r>
              <a:rPr lang="de-DE" b="0" dirty="0" err="1"/>
              <a:t>iRd</a:t>
            </a:r>
            <a:r>
              <a:rPr lang="de-DE" b="0" dirty="0"/>
              <a:t> § 179 Beweislast trägt.</a:t>
            </a:r>
          </a:p>
          <a:p>
            <a:r>
              <a:rPr lang="de-DE" b="0" dirty="0"/>
              <a:t>			</a:t>
            </a:r>
            <a:r>
              <a:rPr lang="de-DE" b="0" dirty="0" err="1"/>
              <a:t>dd</a:t>
            </a:r>
            <a:r>
              <a:rPr lang="de-DE" b="0" dirty="0"/>
              <a:t>)	Hat Vertretener (Herr Meister) die Genehmigung 				des Vertrages verweigert, § 179 Abs. 1 </a:t>
            </a:r>
            <a:r>
              <a:rPr lang="de-DE" b="0" dirty="0" err="1"/>
              <a:t>aE</a:t>
            </a:r>
            <a:r>
              <a:rPr lang="de-DE" b="0" dirty="0"/>
              <a:t>?</a:t>
            </a:r>
          </a:p>
          <a:p>
            <a:r>
              <a:rPr lang="de-DE" b="0" dirty="0"/>
              <a:t>				(+)</a:t>
            </a:r>
          </a:p>
          <a:p>
            <a:r>
              <a:rPr lang="de-DE" b="0" dirty="0"/>
              <a:t>			</a:t>
            </a:r>
            <a:r>
              <a:rPr lang="de-DE" b="0" dirty="0" err="1"/>
              <a:t>ee</a:t>
            </a:r>
            <a:r>
              <a:rPr lang="de-DE" b="0" dirty="0"/>
              <a:t>)	Weitere Tatbestandsmerkmale?</a:t>
            </a:r>
          </a:p>
          <a:p>
            <a:r>
              <a:rPr lang="de-DE" b="0" dirty="0"/>
              <a:t>				(1)	arg § 179 Abs. 2: Kenntnis des Mangels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348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19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.04.2024):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(26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.04.2024):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03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4.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17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 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Grundlagen der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Kautelarklausur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 (24.05.2024):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31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	Objektive Klagehäufung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7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 	Woche	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07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.06.2024):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8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 	Woche	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14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.06.2024):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21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28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555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hier (+).</a:t>
            </a:r>
          </a:p>
          <a:p>
            <a:r>
              <a:rPr lang="de-DE" b="0" dirty="0"/>
              <a:t>				(2)	ungeschriebenes TB-Merkmal:</a:t>
            </a:r>
          </a:p>
          <a:p>
            <a:r>
              <a:rPr lang="de-DE" b="0" dirty="0"/>
              <a:t>					Mangel der Vertretungsmacht muss einziger 					Grund des Scheiterns des Vertrages sein.</a:t>
            </a:r>
          </a:p>
          <a:p>
            <a:r>
              <a:rPr lang="de-DE" b="0" dirty="0"/>
              <a:t>					hier (+).</a:t>
            </a:r>
          </a:p>
          <a:p>
            <a:r>
              <a:rPr lang="de-DE" b="0" dirty="0"/>
              <a:t>			ff)	kausaler und ersatzfähiger Schaden der </a:t>
            </a:r>
            <a:r>
              <a:rPr lang="de-DE" b="0" dirty="0" err="1"/>
              <a:t>Mdtin</a:t>
            </a:r>
            <a:r>
              <a:rPr lang="de-DE" b="0" dirty="0"/>
              <a:t>?</a:t>
            </a:r>
          </a:p>
          <a:p>
            <a:r>
              <a:rPr lang="de-DE" b="0" dirty="0"/>
              <a:t>				(1)	(entgangener) Werklohn?</a:t>
            </a:r>
          </a:p>
          <a:p>
            <a:r>
              <a:rPr lang="de-DE" b="0" dirty="0"/>
              <a:t>					(+), </a:t>
            </a:r>
            <a:r>
              <a:rPr lang="de-DE" b="0" dirty="0" err="1"/>
              <a:t>iHv</a:t>
            </a:r>
            <a:r>
              <a:rPr lang="de-DE" b="0" dirty="0"/>
              <a:t> noch ausstehenden Euro 2.683,62.</a:t>
            </a:r>
          </a:p>
          <a:p>
            <a:r>
              <a:rPr lang="de-DE" b="0" dirty="0"/>
              <a:t>				(2)	Kosten des Vorprozesses?</a:t>
            </a:r>
          </a:p>
          <a:p>
            <a:r>
              <a:rPr lang="de-DE" b="0" dirty="0"/>
              <a:t>					(+), wären nicht angefallen, wenn Herr Thom-					</a:t>
            </a:r>
            <a:r>
              <a:rPr lang="de-DE" b="0" dirty="0" err="1"/>
              <a:t>sen</a:t>
            </a:r>
            <a:r>
              <a:rPr lang="de-DE" b="0" dirty="0"/>
              <a:t> keine Identitätstäuschung begangen hätte.</a:t>
            </a:r>
          </a:p>
          <a:p>
            <a:r>
              <a:rPr lang="de-DE" b="0" dirty="0"/>
              <a:t> 				(3)	Kürzung wegen Mitverschuldens, § 254?</a:t>
            </a:r>
          </a:p>
          <a:p>
            <a:r>
              <a:rPr lang="de-DE" b="0" dirty="0"/>
              <a:t>					weil </a:t>
            </a:r>
            <a:r>
              <a:rPr lang="de-DE" b="0" dirty="0" err="1"/>
              <a:t>Mdtin</a:t>
            </a:r>
            <a:r>
              <a:rPr lang="de-DE" b="0" dirty="0"/>
              <a:t> die Klage nicht zurückgenom-						</a:t>
            </a:r>
            <a:r>
              <a:rPr lang="de-DE" b="0" dirty="0" err="1"/>
              <a:t>men</a:t>
            </a:r>
            <a:r>
              <a:rPr lang="de-DE" b="0" dirty="0"/>
              <a:t> hat, als sie erkannte, dass Herr							Thomsen den Auftrag erteilt hatte?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65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(-), da ansonsten § 68 ZPO verloren wäre.</a:t>
            </a:r>
          </a:p>
          <a:p>
            <a:r>
              <a:rPr lang="de-DE" b="0" dirty="0"/>
              <a:t>				(3)	also ersatzfähiger Schaden </a:t>
            </a:r>
            <a:r>
              <a:rPr lang="de-DE" b="0" dirty="0" err="1"/>
              <a:t>iSd</a:t>
            </a:r>
            <a:r>
              <a:rPr lang="de-DE" b="0" dirty="0"/>
              <a:t> § 179 Abs. 1,					2.Var. </a:t>
            </a:r>
            <a:r>
              <a:rPr lang="de-DE" b="0" dirty="0" err="1"/>
              <a:t>iHv</a:t>
            </a:r>
            <a:r>
              <a:rPr lang="de-DE" b="0" dirty="0"/>
              <a:t> Euro 4.081,84.</a:t>
            </a:r>
          </a:p>
          <a:p>
            <a:r>
              <a:rPr lang="de-DE" b="0" dirty="0"/>
              <a:t>			</a:t>
            </a:r>
            <a:r>
              <a:rPr lang="de-DE" b="0" dirty="0" err="1"/>
              <a:t>gg</a:t>
            </a:r>
            <a:r>
              <a:rPr lang="de-DE" b="0" dirty="0"/>
              <a:t>)	Einwände von Herrn Thomsen zu befürchten?</a:t>
            </a:r>
          </a:p>
          <a:p>
            <a:r>
              <a:rPr lang="de-DE" b="0" dirty="0"/>
              <a:t>				Verjährung, § 214 Abs. 1?</a:t>
            </a:r>
          </a:p>
          <a:p>
            <a:r>
              <a:rPr lang="de-DE" b="0" dirty="0"/>
              <a:t>				(1)	Wann begann Verjährungsfrist des § 179?</a:t>
            </a:r>
          </a:p>
          <a:p>
            <a:r>
              <a:rPr lang="de-DE" b="0" dirty="0"/>
              <a:t>					frühestens zum 31.12.2019 (§ 199 Abs. 1)</a:t>
            </a:r>
          </a:p>
          <a:p>
            <a:r>
              <a:rPr lang="de-DE" b="0" dirty="0"/>
              <a:t>				(2)	Wann wäre reguläres Ende, § 195?</a:t>
            </a:r>
          </a:p>
          <a:p>
            <a:r>
              <a:rPr lang="de-DE" b="0" dirty="0"/>
              <a:t>					dann zum Ablauf des 31.12.2022.</a:t>
            </a:r>
          </a:p>
          <a:p>
            <a:r>
              <a:rPr lang="de-DE" b="0" dirty="0"/>
              <a:t>				(3)	Hemmung?</a:t>
            </a:r>
          </a:p>
          <a:p>
            <a:r>
              <a:rPr lang="de-DE" b="0" dirty="0"/>
              <a:t>					gemäß § 204 Abs. 1 Nr. 6?</a:t>
            </a:r>
          </a:p>
          <a:p>
            <a:r>
              <a:rPr lang="de-DE" b="0" dirty="0"/>
              <a:t>					(+), </a:t>
            </a:r>
            <a:r>
              <a:rPr lang="de-DE" b="0" dirty="0" err="1"/>
              <a:t>iVm</a:t>
            </a:r>
            <a:r>
              <a:rPr lang="de-DE" b="0" dirty="0"/>
              <a:t> § 167 ZPO ab dem 12.01.2020 bis						(s. § 204 Abs. 2) 07.12.2020.</a:t>
            </a:r>
          </a:p>
          <a:p>
            <a:r>
              <a:rPr lang="de-DE" b="0" dirty="0"/>
              <a:t>				(4)	also Verjährungseintritt nicht vor dem 						November 2023.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563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=&gt; also § 179 Abs. 1, 2.Var. </a:t>
            </a:r>
            <a:r>
              <a:rPr lang="de-DE" b="0" dirty="0" err="1"/>
              <a:t>iHv</a:t>
            </a:r>
            <a:r>
              <a:rPr lang="de-DE" b="0" dirty="0"/>
              <a:t> Euro 4.081,84 (+).</a:t>
            </a:r>
          </a:p>
          <a:p>
            <a:r>
              <a:rPr lang="de-DE" b="0" dirty="0"/>
              <a:t>		c)	Anspruch aus </a:t>
            </a:r>
            <a:r>
              <a:rPr lang="de-DE" dirty="0"/>
              <a:t>§§ 311 Abs. 3 S.1, 280 Abs. 1, 241</a:t>
            </a:r>
            <a:r>
              <a:rPr lang="de-DE" b="0" dirty="0"/>
              <a:t>?</a:t>
            </a:r>
          </a:p>
          <a:p>
            <a:r>
              <a:rPr lang="de-DE" b="0" dirty="0"/>
              <a:t>			nur (+), wenn eine besondere Fallgruppe (vergleich-			bar § 311 Abs. 3 S.2) vorläge, etwa wirtschaftliches				Eigeninteresse; insoweit liegt allerdings keine </a:t>
            </a:r>
            <a:r>
              <a:rPr lang="de-DE" b="0" dirty="0" err="1"/>
              <a:t>Interven</a:t>
            </a:r>
            <a:r>
              <a:rPr lang="de-DE" b="0" dirty="0"/>
              <a:t>-			</a:t>
            </a:r>
            <a:r>
              <a:rPr lang="de-DE" b="0" dirty="0" err="1"/>
              <a:t>tionswirkung</a:t>
            </a:r>
            <a:r>
              <a:rPr lang="de-DE" b="0" dirty="0"/>
              <a:t> vor.</a:t>
            </a:r>
          </a:p>
          <a:p>
            <a:r>
              <a:rPr lang="de-DE" b="0" dirty="0"/>
              <a:t>		d)	Anspruch aus </a:t>
            </a:r>
            <a:r>
              <a:rPr lang="de-DE" dirty="0"/>
              <a:t>§ 826</a:t>
            </a:r>
            <a:r>
              <a:rPr lang="de-DE" b="0" dirty="0"/>
              <a:t>?</a:t>
            </a:r>
          </a:p>
          <a:p>
            <a:r>
              <a:rPr lang="de-DE" b="0" dirty="0"/>
              <a:t>			(+), wenn Herr Thomsen (was eine umfassende </a:t>
            </a:r>
            <a:r>
              <a:rPr lang="de-DE" b="0" dirty="0" err="1"/>
              <a:t>Wür</a:t>
            </a:r>
            <a:r>
              <a:rPr lang="de-DE" b="0" dirty="0"/>
              <a:t>-			</a:t>
            </a:r>
            <a:r>
              <a:rPr lang="de-DE" b="0" dirty="0" err="1"/>
              <a:t>digung</a:t>
            </a:r>
            <a:r>
              <a:rPr lang="de-DE" b="0" dirty="0"/>
              <a:t> seines gesamten Verhaltens erfordert und zu			deren Beweislast gehört) den Irrtum der </a:t>
            </a:r>
            <a:r>
              <a:rPr lang="de-DE" b="0" dirty="0" err="1"/>
              <a:t>Mdtin</a:t>
            </a:r>
            <a:r>
              <a:rPr lang="de-DE" b="0" dirty="0"/>
              <a:t> </a:t>
            </a:r>
            <a:r>
              <a:rPr lang="de-DE" b="0" dirty="0" err="1"/>
              <a:t>vorsätz</a:t>
            </a:r>
            <a:r>
              <a:rPr lang="de-DE" b="0" dirty="0"/>
              <a:t>-			</a:t>
            </a:r>
            <a:r>
              <a:rPr lang="de-DE" b="0" dirty="0" err="1"/>
              <a:t>lich</a:t>
            </a:r>
            <a:r>
              <a:rPr lang="de-DE" b="0" dirty="0"/>
              <a:t> herbeigeführt hat, um dieser Schaden zuzufügen.</a:t>
            </a:r>
          </a:p>
          <a:p>
            <a:r>
              <a:rPr lang="de-DE" b="0" dirty="0"/>
              <a:t>		</a:t>
            </a:r>
            <a:r>
              <a:rPr lang="de-DE" b="0" dirty="0" err="1"/>
              <a:t>e</a:t>
            </a:r>
            <a:r>
              <a:rPr lang="de-DE" b="0" dirty="0"/>
              <a:t>)	Anspruch aus </a:t>
            </a:r>
            <a:r>
              <a:rPr lang="de-DE" dirty="0"/>
              <a:t>§§ 823 Abs. 2 S.1, 263 Abs. 1 StGB</a:t>
            </a:r>
            <a:r>
              <a:rPr lang="de-DE" b="0" dirty="0"/>
              <a:t>?</a:t>
            </a:r>
          </a:p>
          <a:p>
            <a:r>
              <a:rPr lang="de-DE" b="0" dirty="0"/>
              <a:t>			ebenfalls nur (+), wenn entsprechender Nachweis </a:t>
            </a:r>
            <a:r>
              <a:rPr lang="de-DE" b="0" dirty="0" err="1"/>
              <a:t>ge</a:t>
            </a:r>
            <a:r>
              <a:rPr lang="de-DE" b="0" dirty="0"/>
              <a:t>-			länge (keine Interventionswirkung).</a:t>
            </a:r>
          </a:p>
          <a:p>
            <a:r>
              <a:rPr lang="de-DE" b="0" dirty="0"/>
              <a:t>		f)	Klage insbes. aus § 179 Abs. 1 erfolgversprechend.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438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016732"/>
            <a:ext cx="87122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2.	Prozessrechtliches Gutachten</a:t>
            </a:r>
          </a:p>
          <a:p>
            <a:r>
              <a:rPr lang="de-DE" b="0" dirty="0"/>
              <a:t>		a)	Wo klagen?</a:t>
            </a:r>
          </a:p>
          <a:p>
            <a:r>
              <a:rPr lang="de-DE" b="0" dirty="0"/>
              <a:t>			AG Wedding, §§ 1 ZPO </a:t>
            </a:r>
            <a:r>
              <a:rPr lang="de-DE" b="0" dirty="0" err="1"/>
              <a:t>iVm</a:t>
            </a:r>
            <a:r>
              <a:rPr lang="de-DE" b="0" dirty="0"/>
              <a:t> 23 Nr. 1 GVG in </a:t>
            </a:r>
            <a:r>
              <a:rPr lang="de-DE" b="0" dirty="0" err="1"/>
              <a:t>sachli</a:t>
            </a:r>
            <a:r>
              <a:rPr lang="de-DE" b="0" dirty="0"/>
              <a:t>-			</a:t>
            </a:r>
            <a:r>
              <a:rPr lang="de-DE" b="0" dirty="0" err="1"/>
              <a:t>cher</a:t>
            </a:r>
            <a:r>
              <a:rPr lang="de-DE" b="0" dirty="0"/>
              <a:t>, §§ 12, 13, 32 ZPO in örtlicher Hinsicht.</a:t>
            </a:r>
          </a:p>
          <a:p>
            <a:r>
              <a:rPr lang="de-DE" b="0" dirty="0"/>
              <a:t>		b)	Besonderheiten zu beachten?</a:t>
            </a:r>
          </a:p>
          <a:p>
            <a:r>
              <a:rPr lang="de-DE" b="0" dirty="0"/>
              <a:t>			(-), keine ersichtlich.</a:t>
            </a:r>
          </a:p>
          <a:p>
            <a:endParaRPr lang="de-DE" sz="1200" dirty="0"/>
          </a:p>
          <a:p>
            <a:r>
              <a:rPr lang="de-DE" dirty="0"/>
              <a:t>III.	Zweckmäßigkeitserwägungen</a:t>
            </a:r>
          </a:p>
          <a:p>
            <a:r>
              <a:rPr lang="de-DE" b="0" dirty="0"/>
              <a:t>	1.	Sollte auf die Einwände (Mitverschulden, Verjährung) </a:t>
            </a:r>
            <a:r>
              <a:rPr lang="de-DE" b="0" dirty="0" err="1"/>
              <a:t>be</a:t>
            </a:r>
            <a:r>
              <a:rPr lang="de-DE" b="0" dirty="0"/>
              <a:t>-		</a:t>
            </a:r>
            <a:r>
              <a:rPr lang="de-DE" b="0" dirty="0" err="1"/>
              <a:t>reits</a:t>
            </a:r>
            <a:r>
              <a:rPr lang="de-DE" b="0" dirty="0"/>
              <a:t> in der Klageschrift eingegangen werden?</a:t>
            </a:r>
          </a:p>
          <a:p>
            <a:r>
              <a:rPr lang="de-DE" b="0" dirty="0"/>
              <a:t>		(+), bereits vom Anwalt von Herrn Thomsen angegeben.</a:t>
            </a:r>
          </a:p>
          <a:p>
            <a:r>
              <a:rPr lang="de-DE" b="0" dirty="0"/>
              <a:t>	2.	In der Klageschrift bereits Prozessbevollmächtigten des		Beklagten angeben?</a:t>
            </a:r>
          </a:p>
          <a:p>
            <a:r>
              <a:rPr lang="de-DE" b="0" dirty="0"/>
              <a:t>		(-), Gefahr unwirksamer Zustellung.</a:t>
            </a:r>
          </a:p>
          <a:p>
            <a:endParaRPr lang="de-DE" sz="1200" b="0" dirty="0"/>
          </a:p>
          <a:p>
            <a:r>
              <a:rPr lang="de-DE" dirty="0"/>
              <a:t>IV.	Also praktische Umsetzung</a:t>
            </a:r>
          </a:p>
          <a:p>
            <a:r>
              <a:rPr lang="de-DE" b="0" dirty="0"/>
              <a:t>	Erstellung einer Klageschrift.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253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1" name="Text Box 3"/>
          <p:cNvSpPr txBox="1">
            <a:spLocks noChangeArrowheads="1"/>
          </p:cNvSpPr>
          <p:nvPr/>
        </p:nvSpPr>
        <p:spPr bwMode="auto">
          <a:xfrm>
            <a:off x="179388" y="1232756"/>
            <a:ext cx="87122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I.	Der gesetzliche Parteiwechsel (2 Fallgruppen):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1. Fallgruppe:	Parteiwechsel automatisch kraft Gesetzes</a:t>
            </a:r>
          </a:p>
          <a:p>
            <a:endParaRPr lang="de-DE" sz="1200" b="0" dirty="0">
              <a:cs typeface="Arial" charset="0"/>
            </a:endParaRPr>
          </a:p>
          <a:p>
            <a:r>
              <a:rPr lang="de-DE" b="0" dirty="0">
                <a:cs typeface="Arial" charset="0"/>
              </a:rPr>
              <a:t>					- § 239 ZPO (Tod einer Partei nach Rechts-									   </a:t>
            </a:r>
            <a:r>
              <a:rPr lang="de-DE" b="0" dirty="0" err="1">
                <a:cs typeface="Arial" charset="0"/>
              </a:rPr>
              <a:t>hängigkeit</a:t>
            </a:r>
            <a:r>
              <a:rPr lang="de-DE" b="0" dirty="0">
                <a:cs typeface="Arial" charset="0"/>
              </a:rPr>
              <a:t>)</a:t>
            </a:r>
          </a:p>
          <a:p>
            <a:r>
              <a:rPr lang="de-DE" b="0" dirty="0">
                <a:cs typeface="Arial" charset="0"/>
              </a:rPr>
              <a:t>					- § 240 ZPO (Insolvenz einer Partei nach									   Rechtshängigkeit)</a:t>
            </a:r>
          </a:p>
          <a:p>
            <a:endParaRPr lang="de-DE" b="0" dirty="0">
              <a:cs typeface="Arial" charset="0"/>
            </a:endParaRPr>
          </a:p>
          <a:p>
            <a:r>
              <a:rPr lang="de-DE" b="0" dirty="0"/>
              <a:t>●	2. Fallgruppe:	Parteiwechsel abhängig vom Parteiwillen, aber					gesetzlich vorgesehen</a:t>
            </a:r>
          </a:p>
          <a:p>
            <a:endParaRPr lang="de-DE" sz="1200" b="0" dirty="0"/>
          </a:p>
          <a:p>
            <a:r>
              <a:rPr lang="de-DE" b="0" dirty="0"/>
              <a:t>					- §§ 265, 266 ZPO (Veräußerung der </a:t>
            </a:r>
            <a:r>
              <a:rPr lang="de-DE" b="0" dirty="0" err="1"/>
              <a:t>streitbe</a:t>
            </a:r>
            <a:r>
              <a:rPr lang="de-DE" b="0" dirty="0"/>
              <a:t>-					  </a:t>
            </a:r>
            <a:r>
              <a:rPr lang="de-DE" b="0" dirty="0" err="1"/>
              <a:t>fangenen</a:t>
            </a:r>
            <a:r>
              <a:rPr lang="de-DE" b="0" dirty="0"/>
              <a:t> Sache nach Rechtshängigkeit)</a:t>
            </a:r>
            <a:endParaRPr lang="de-DE" b="0" dirty="0">
              <a:cs typeface="Arial" charset="0"/>
            </a:endParaRPr>
          </a:p>
          <a:p>
            <a:r>
              <a:rPr lang="de-DE" b="0" dirty="0">
                <a:cs typeface="Arial" charset="0"/>
              </a:rPr>
              <a:t>					- §§ 75 – 77 ZPO (</a:t>
            </a:r>
            <a:r>
              <a:rPr lang="de-DE" b="0" dirty="0" err="1">
                <a:cs typeface="Arial" charset="0"/>
              </a:rPr>
              <a:t>Prätendentenstreit</a:t>
            </a:r>
            <a:r>
              <a:rPr lang="de-DE" b="0" dirty="0">
                <a:cs typeface="Arial" charset="0"/>
              </a:rPr>
              <a:t>, </a:t>
            </a:r>
            <a:r>
              <a:rPr lang="de-DE" b="0" dirty="0" err="1">
                <a:cs typeface="Arial" charset="0"/>
              </a:rPr>
              <a:t>prak</a:t>
            </a:r>
            <a:r>
              <a:rPr lang="de-DE" b="0" dirty="0">
                <a:cs typeface="Arial" charset="0"/>
              </a:rPr>
              <a:t>-						  tisch selten)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50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II.	Der gesetzliche Parteibeitritt:</a:t>
            </a:r>
          </a:p>
          <a:p>
            <a:endParaRPr lang="de-DE" u="sng" dirty="0">
              <a:cs typeface="Arial" charset="0"/>
            </a:endParaRPr>
          </a:p>
          <a:p>
            <a:r>
              <a:rPr lang="de-DE" b="0" dirty="0"/>
              <a:t>●	einzig gesetzlich geregelter Fall: § 856 Abs. 2 ZPO</a:t>
            </a:r>
          </a:p>
          <a:p>
            <a:r>
              <a:rPr lang="de-DE" b="0" dirty="0"/>
              <a:t>	Im Falle der Überweisung von Ansprüchen an mehrere		Gläubiger kann sich „jeder Gläubiger“ der Klage eines Einzel-	</a:t>
            </a:r>
            <a:r>
              <a:rPr lang="de-DE" b="0" dirty="0" err="1"/>
              <a:t>nen</a:t>
            </a:r>
            <a:r>
              <a:rPr lang="de-DE" b="0" dirty="0"/>
              <a:t> gegen den Drittschuldner durch einseitige, zustimmungs-	freie Erklärung </a:t>
            </a:r>
            <a:r>
              <a:rPr lang="de-DE" b="0" dirty="0" err="1"/>
              <a:t>iSd</a:t>
            </a:r>
            <a:r>
              <a:rPr lang="de-DE" b="0" dirty="0"/>
              <a:t> § 261 Abs. 2 ZPO anschließen, mit der 	Folge,	dass Streitgenossenschaft (auf Klägerseite) entsteht.</a:t>
            </a:r>
          </a:p>
          <a:p>
            <a:endParaRPr lang="de-DE" sz="600" b="0" dirty="0"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7005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III.	Der gewillkürte Parteiwechsel: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gesetzlich nicht geregelt, daher seit langem umstritten:</a:t>
            </a:r>
          </a:p>
          <a:p>
            <a:endParaRPr lang="de-DE" sz="12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Rspr</a:t>
            </a:r>
            <a:r>
              <a:rPr lang="de-DE" dirty="0"/>
              <a:t>.:</a:t>
            </a:r>
            <a:r>
              <a:rPr lang="de-DE" b="0" dirty="0"/>
              <a:t> </a:t>
            </a:r>
            <a:r>
              <a:rPr lang="de-DE" dirty="0"/>
              <a:t>„Klageänderungstheorie“ </a:t>
            </a:r>
            <a:r>
              <a:rPr lang="de-DE" b="0" dirty="0"/>
              <a:t>(BGHZ 65, 267 ff.): die		Auswechslung einer Partei komme einer Klageänderung 		gleich, so dass die §§ 263 ff. ZPO wenigstens analog </a:t>
            </a:r>
            <a:r>
              <a:rPr lang="de-DE" b="0" dirty="0" err="1"/>
              <a:t>anzu</a:t>
            </a:r>
            <a:r>
              <a:rPr lang="de-DE" b="0" dirty="0"/>
              <a:t>-	wenden seien (allerdings nach mdl. Verhandlung § 269 ZPO	analog für den bisherigen Beklagten, zw.). In der 	Berufungsinstanz fehlt </a:t>
            </a:r>
            <a:r>
              <a:rPr lang="de-DE" b="0" dirty="0" err="1"/>
              <a:t>grds</a:t>
            </a:r>
            <a:r>
              <a:rPr lang="de-DE" b="0" dirty="0"/>
              <a:t>. Sachdienlichkeit</a:t>
            </a:r>
          </a:p>
          <a:p>
            <a:endParaRPr lang="de-DE" sz="10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hL</a:t>
            </a:r>
            <a:r>
              <a:rPr lang="de-DE" b="0" dirty="0"/>
              <a:t> (etwa </a:t>
            </a:r>
            <a:r>
              <a:rPr lang="de-DE" b="0" dirty="0" err="1"/>
              <a:t>ThP</a:t>
            </a:r>
            <a:r>
              <a:rPr lang="de-DE" b="0" dirty="0"/>
              <a:t> </a:t>
            </a:r>
            <a:r>
              <a:rPr lang="de-DE" b="0" dirty="0" err="1"/>
              <a:t>Vorbem</a:t>
            </a:r>
            <a:r>
              <a:rPr lang="de-DE" b="0" dirty="0"/>
              <a:t>. § 50 </a:t>
            </a:r>
            <a:r>
              <a:rPr lang="de-DE" b="0" dirty="0" err="1"/>
              <a:t>Rn</a:t>
            </a:r>
            <a:r>
              <a:rPr lang="de-DE" b="0" dirty="0"/>
              <a:t> 15): Parteiwechsel sei 	Rechtsinstitut eigener Art: für den Ausscheidenden gelte 		§ 269 ZPO analog, für den Eintretenden gelte, dass er an		Prozessergebnisse nicht gebunden werden dürfe, wenn sie	ohne seine Beteiligung zustande gekommen sind.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0672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IV.	Der gewillkürte Parteibeitritt: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gesetzlich ebenfalls nicht geregelt, daher ebenso umstritten:</a:t>
            </a:r>
          </a:p>
          <a:p>
            <a:endParaRPr lang="de-DE" sz="12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Rspr</a:t>
            </a:r>
            <a:r>
              <a:rPr lang="de-DE" dirty="0"/>
              <a:t>.:</a:t>
            </a:r>
            <a:r>
              <a:rPr lang="de-DE" b="0" dirty="0"/>
              <a:t> </a:t>
            </a:r>
            <a:r>
              <a:rPr lang="de-DE" dirty="0"/>
              <a:t>„Klageänderungstheorie“</a:t>
            </a:r>
            <a:r>
              <a:rPr lang="de-DE" b="0" dirty="0"/>
              <a:t> gelte auch hier: Liegen die	Voraussetzungen der §§ 263 ff. ZPO analog vor (</a:t>
            </a:r>
            <a:r>
              <a:rPr lang="de-DE" b="0" dirty="0" err="1"/>
              <a:t>insbesonde</a:t>
            </a:r>
            <a:r>
              <a:rPr lang="de-DE" b="0" dirty="0"/>
              <a:t>-	</a:t>
            </a:r>
            <a:r>
              <a:rPr lang="de-DE" b="0" dirty="0" err="1"/>
              <a:t>re</a:t>
            </a:r>
            <a:r>
              <a:rPr lang="de-DE" b="0" dirty="0"/>
              <a:t> Sachdienlichkeit), sei der Beitritt zulässig; ansonsten als	unzulässig abzuweisen. Bezüglich der Prozessergebnisse		sind erste Instanz (uneingeschränkt verwertbar) und zweite	Instanz (</a:t>
            </a:r>
            <a:r>
              <a:rPr lang="de-DE" b="0" dirty="0" err="1"/>
              <a:t>grds</a:t>
            </a:r>
            <a:r>
              <a:rPr lang="de-DE" b="0" dirty="0"/>
              <a:t>. nicht sachdienlich) zu unterscheiden.		</a:t>
            </a:r>
          </a:p>
          <a:p>
            <a:endParaRPr lang="de-DE" sz="10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hL</a:t>
            </a:r>
            <a:r>
              <a:rPr lang="de-DE" b="0" dirty="0"/>
              <a:t>: die §§ 263 ff. ZPO passen hier erst recht nicht, vielmehr	liege nachträgliche (versuchte) Streitgenossenschaft vor, so	dass die §§ 59 ff. ZPO zu prüfen seien; wenn (-), lediglich		Trennung nach § 145 ZPO.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014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I.	Hauptintervention: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geregelt in den §§ 64, 65 ZPO</a:t>
            </a:r>
          </a:p>
          <a:p>
            <a:r>
              <a:rPr lang="de-DE" b="0" dirty="0"/>
              <a:t>●	ist </a:t>
            </a:r>
            <a:r>
              <a:rPr lang="de-DE" dirty="0"/>
              <a:t>kein Fall der Beteiligung Dritter</a:t>
            </a:r>
            <a:r>
              <a:rPr lang="de-DE" b="0" dirty="0"/>
              <a:t> an einem Rechtsstreit	(zwischen anderen): der Hauptintervenient wird nicht Partei	oder Helfer in dem Rechtsstreit zwischen anderen</a:t>
            </a:r>
          </a:p>
          <a:p>
            <a:r>
              <a:rPr lang="de-DE" b="0" dirty="0"/>
              <a:t>●	§ 64 ZPO regelt vielmehr</a:t>
            </a:r>
            <a:r>
              <a:rPr lang="de-DE" dirty="0"/>
              <a:t> besondere </a:t>
            </a:r>
            <a:r>
              <a:rPr lang="de-DE" dirty="0" err="1"/>
              <a:t>Prozessvoraussetzun</a:t>
            </a:r>
            <a:r>
              <a:rPr lang="de-DE" dirty="0"/>
              <a:t>-	gen</a:t>
            </a:r>
            <a:r>
              <a:rPr lang="de-DE" b="0" dirty="0"/>
              <a:t> für eine Klage gegen Streitgenossen, die über einen dem	Hauptintervenienten (nach seinem Vortrag) zustehenden		Gegenstand streiten (= besonderer Gerichtsstand)</a:t>
            </a:r>
          </a:p>
          <a:p>
            <a:r>
              <a:rPr lang="de-DE" b="0" dirty="0"/>
              <a:t>●	der Hauptprozess kann bei zulässiger Hauptintervention nach 	§ 65 ZPO wegen Vorgreiflichkeit ausgesetzt werden	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1720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II.	Nebenintervention (= Streithilfe):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geregelt in den §§ 66 - 71 ZPO</a:t>
            </a:r>
          </a:p>
          <a:p>
            <a:r>
              <a:rPr lang="de-DE" b="0" dirty="0"/>
              <a:t>●	der Nebenintervenient kann einem Kläger oder Beklagten		zum Zwecke seiner Unterstützung beitreten, sofern er ein		„rechtliches Interesse“ </a:t>
            </a:r>
            <a:r>
              <a:rPr lang="de-DE" b="0"/>
              <a:t>am Obsiegen dieser Partei </a:t>
            </a:r>
            <a:r>
              <a:rPr lang="de-DE" b="0" dirty="0"/>
              <a:t>hat.</a:t>
            </a:r>
          </a:p>
          <a:p>
            <a:r>
              <a:rPr lang="de-DE" b="0" dirty="0"/>
              <a:t>●	ein wirtschaftliches, ideelles oder rein tatsächliches Interesse	reicht nicht aus.</a:t>
            </a:r>
          </a:p>
          <a:p>
            <a:r>
              <a:rPr lang="de-DE" b="0" dirty="0"/>
              <a:t>●	Intervention erfolgt gemäß § 70; bei Streit gilt § 71 ZPO.</a:t>
            </a:r>
          </a:p>
          <a:p>
            <a:endParaRPr lang="de-DE" sz="1200" b="0" dirty="0"/>
          </a:p>
          <a:p>
            <a:r>
              <a:rPr lang="de-DE" b="0" u="sng" dirty="0"/>
              <a:t>1.	Wirkungen der Nebenintervention im Vorprozess:</a:t>
            </a:r>
          </a:p>
          <a:p>
            <a:r>
              <a:rPr lang="de-DE" b="0" dirty="0"/>
              <a:t>	-	der Streithelfer kann </a:t>
            </a:r>
            <a:r>
              <a:rPr lang="de-DE" b="0" dirty="0" err="1"/>
              <a:t>grds</a:t>
            </a:r>
            <a:r>
              <a:rPr lang="de-DE" b="0" dirty="0"/>
              <a:t>. alle Prozesshandlungen vor-		nehmen, sofern diese nicht im Widerspruch zu </a:t>
            </a:r>
            <a:r>
              <a:rPr lang="de-DE" b="0" dirty="0" err="1"/>
              <a:t>Erklärun</a:t>
            </a:r>
            <a:r>
              <a:rPr lang="de-DE" b="0" dirty="0"/>
              <a:t>-		gen und Handlungen der Hauptpartei stehen, § 67 ZPO.</a:t>
            </a:r>
          </a:p>
          <a:p>
            <a:r>
              <a:rPr lang="de-DE" b="0" dirty="0"/>
              <a:t>	-	er kann sogar (wie ein Streitgenosse) zur Hauptpartei			in Widerspruch treten, wenn er unter § 69 ZPO fällt.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748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u="sng" dirty="0"/>
              <a:t>2.	Darstellung im Vorprozess:</a:t>
            </a:r>
          </a:p>
          <a:p>
            <a:r>
              <a:rPr lang="de-DE" b="0" dirty="0"/>
              <a:t>	-	</a:t>
            </a:r>
            <a:r>
              <a:rPr lang="de-DE" b="0" u="sng" dirty="0"/>
              <a:t>Rubrum:</a:t>
            </a:r>
            <a:r>
              <a:rPr lang="de-DE" b="0" dirty="0"/>
              <a:t> Erwähnung des Nebenintervenienten unterhalb		der unterstützten Partei.</a:t>
            </a:r>
          </a:p>
          <a:p>
            <a:r>
              <a:rPr lang="de-DE" b="0" dirty="0"/>
              <a:t>	-	</a:t>
            </a:r>
            <a:r>
              <a:rPr lang="de-DE" b="0" u="sng" dirty="0"/>
              <a:t>Tenor:</a:t>
            </a:r>
            <a:r>
              <a:rPr lang="de-DE" b="0" dirty="0"/>
              <a:t> Entscheidung nach § 101 ZPO</a:t>
            </a:r>
          </a:p>
          <a:p>
            <a:r>
              <a:rPr lang="de-DE" b="0" dirty="0"/>
              <a:t>	-	</a:t>
            </a:r>
            <a:r>
              <a:rPr lang="de-DE" b="0" u="sng" dirty="0"/>
              <a:t>Tatbestand:</a:t>
            </a:r>
            <a:r>
              <a:rPr lang="de-DE" b="0" dirty="0"/>
              <a:t> unstreitiger Vortrag ist Sachstand, bei </a:t>
            </a:r>
            <a:r>
              <a:rPr lang="de-DE" b="0" dirty="0" err="1"/>
              <a:t>streiti</a:t>
            </a:r>
            <a:r>
              <a:rPr lang="de-DE" b="0" dirty="0"/>
              <a:t>-		</a:t>
            </a:r>
            <a:r>
              <a:rPr lang="de-DE" b="0" dirty="0" err="1"/>
              <a:t>gem</a:t>
            </a:r>
            <a:r>
              <a:rPr lang="de-DE" b="0" dirty="0"/>
              <a:t> Vortrag gilt:</a:t>
            </a:r>
          </a:p>
          <a:p>
            <a:r>
              <a:rPr lang="de-DE" b="0" dirty="0"/>
              <a:t>			-&gt;	im Widerspruch zum Gegner: beim Vortrag der					Hauptpartei (zu eigen gemacht)</a:t>
            </a:r>
          </a:p>
          <a:p>
            <a:r>
              <a:rPr lang="de-DE" b="0" dirty="0"/>
              <a:t>			-&gt;	im Widerspruch zur Hauptpartei: unterhalb der					unterstützten Partei.</a:t>
            </a:r>
          </a:p>
          <a:p>
            <a:r>
              <a:rPr lang="de-DE" b="0" dirty="0"/>
              <a:t>	-	</a:t>
            </a:r>
            <a:r>
              <a:rPr lang="de-DE" b="0" u="sng" dirty="0"/>
              <a:t>Entscheidungsgründe:</a:t>
            </a:r>
            <a:r>
              <a:rPr lang="de-DE" b="0" dirty="0"/>
              <a:t> ggf. Zwischenstreit nach § 71,			ansonsten keine besondere Zulassungsentscheidung.</a:t>
            </a:r>
          </a:p>
          <a:p>
            <a:endParaRPr lang="de-DE" sz="1200" b="0" u="sng" dirty="0"/>
          </a:p>
          <a:p>
            <a:r>
              <a:rPr lang="de-DE" b="0" u="sng" dirty="0"/>
              <a:t>3.	Wirkungen im Folgeprozess</a:t>
            </a:r>
          </a:p>
          <a:p>
            <a:r>
              <a:rPr lang="de-DE" b="0" dirty="0"/>
              <a:t>	-	Interventionswirkung nach § 68, 1. </a:t>
            </a:r>
            <a:r>
              <a:rPr lang="de-DE" b="0" dirty="0" err="1"/>
              <a:t>Hs</a:t>
            </a:r>
            <a:r>
              <a:rPr lang="de-DE" b="0" dirty="0"/>
              <a:t>. ZPO</a:t>
            </a:r>
          </a:p>
          <a:p>
            <a:r>
              <a:rPr lang="de-DE" b="0" dirty="0"/>
              <a:t>	-	Beseitigung nach § 68, 2. </a:t>
            </a:r>
            <a:r>
              <a:rPr lang="de-DE" b="0" dirty="0" err="1"/>
              <a:t>Hs</a:t>
            </a:r>
            <a:r>
              <a:rPr lang="de-DE" b="0" dirty="0"/>
              <a:t>. ZPO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78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3170</Words>
  <Application>Microsoft Macintosh PowerPoint</Application>
  <PresentationFormat>Bildschirmpräsentation (4:3)</PresentationFormat>
  <Paragraphs>235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237</cp:revision>
  <dcterms:created xsi:type="dcterms:W3CDTF">2001-11-01T00:49:16Z</dcterms:created>
  <dcterms:modified xsi:type="dcterms:W3CDTF">2024-06-14T10:50:36Z</dcterms:modified>
</cp:coreProperties>
</file>