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0" r:id="rId2"/>
  </p:sldMasterIdLst>
  <p:notesMasterIdLst>
    <p:notesMasterId r:id="rId29"/>
  </p:notesMasterIdLst>
  <p:sldIdLst>
    <p:sldId id="459" r:id="rId3"/>
    <p:sldId id="574" r:id="rId4"/>
    <p:sldId id="413" r:id="rId5"/>
    <p:sldId id="435" r:id="rId6"/>
    <p:sldId id="436" r:id="rId7"/>
    <p:sldId id="402" r:id="rId8"/>
    <p:sldId id="437" r:id="rId9"/>
    <p:sldId id="438" r:id="rId10"/>
    <p:sldId id="439" r:id="rId11"/>
    <p:sldId id="440" r:id="rId12"/>
    <p:sldId id="441" r:id="rId13"/>
    <p:sldId id="442" r:id="rId14"/>
    <p:sldId id="443" r:id="rId15"/>
    <p:sldId id="444" r:id="rId16"/>
    <p:sldId id="445" r:id="rId17"/>
    <p:sldId id="446" r:id="rId18"/>
    <p:sldId id="447" r:id="rId19"/>
    <p:sldId id="448" r:id="rId20"/>
    <p:sldId id="449" r:id="rId21"/>
    <p:sldId id="450" r:id="rId22"/>
    <p:sldId id="451" r:id="rId23"/>
    <p:sldId id="452" r:id="rId24"/>
    <p:sldId id="453" r:id="rId25"/>
    <p:sldId id="454" r:id="rId26"/>
    <p:sldId id="455" r:id="rId27"/>
    <p:sldId id="456" r:id="rId28"/>
  </p:sldIdLst>
  <p:sldSz cx="9144000" cy="6858000" type="screen4x3"/>
  <p:notesSz cx="6858000" cy="9144000"/>
  <p:defaultTextStyle>
    <a:defPPr>
      <a:defRPr lang="de-DE"/>
    </a:defPPr>
    <a:lvl1pPr algn="l" rtl="0" fontAlgn="base">
      <a:spcBef>
        <a:spcPct val="0"/>
      </a:spcBef>
      <a:spcAft>
        <a:spcPct val="0"/>
      </a:spcAft>
      <a:defRPr sz="2400" b="1" kern="1200">
        <a:solidFill>
          <a:schemeClr val="tx2"/>
        </a:solidFill>
        <a:latin typeface="Verdana" pitchFamily="34" charset="0"/>
        <a:ea typeface="+mn-ea"/>
        <a:cs typeface="+mn-cs"/>
      </a:defRPr>
    </a:lvl1pPr>
    <a:lvl2pPr marL="457200" algn="l" rtl="0" fontAlgn="base">
      <a:spcBef>
        <a:spcPct val="0"/>
      </a:spcBef>
      <a:spcAft>
        <a:spcPct val="0"/>
      </a:spcAft>
      <a:defRPr sz="2400" b="1" kern="1200">
        <a:solidFill>
          <a:schemeClr val="tx2"/>
        </a:solidFill>
        <a:latin typeface="Verdana" pitchFamily="34" charset="0"/>
        <a:ea typeface="+mn-ea"/>
        <a:cs typeface="+mn-cs"/>
      </a:defRPr>
    </a:lvl2pPr>
    <a:lvl3pPr marL="914400" algn="l" rtl="0" fontAlgn="base">
      <a:spcBef>
        <a:spcPct val="0"/>
      </a:spcBef>
      <a:spcAft>
        <a:spcPct val="0"/>
      </a:spcAft>
      <a:defRPr sz="2400" b="1" kern="1200">
        <a:solidFill>
          <a:schemeClr val="tx2"/>
        </a:solidFill>
        <a:latin typeface="Verdana" pitchFamily="34" charset="0"/>
        <a:ea typeface="+mn-ea"/>
        <a:cs typeface="+mn-cs"/>
      </a:defRPr>
    </a:lvl3pPr>
    <a:lvl4pPr marL="1371600" algn="l" rtl="0" fontAlgn="base">
      <a:spcBef>
        <a:spcPct val="0"/>
      </a:spcBef>
      <a:spcAft>
        <a:spcPct val="0"/>
      </a:spcAft>
      <a:defRPr sz="2400" b="1" kern="1200">
        <a:solidFill>
          <a:schemeClr val="tx2"/>
        </a:solidFill>
        <a:latin typeface="Verdana" pitchFamily="34" charset="0"/>
        <a:ea typeface="+mn-ea"/>
        <a:cs typeface="+mn-cs"/>
      </a:defRPr>
    </a:lvl4pPr>
    <a:lvl5pPr marL="1828800" algn="l" rtl="0" fontAlgn="base">
      <a:spcBef>
        <a:spcPct val="0"/>
      </a:spcBef>
      <a:spcAft>
        <a:spcPct val="0"/>
      </a:spcAft>
      <a:defRPr sz="2400" b="1" kern="1200">
        <a:solidFill>
          <a:schemeClr val="tx2"/>
        </a:solidFill>
        <a:latin typeface="Verdana" pitchFamily="34" charset="0"/>
        <a:ea typeface="+mn-ea"/>
        <a:cs typeface="+mn-cs"/>
      </a:defRPr>
    </a:lvl5pPr>
    <a:lvl6pPr marL="2286000" algn="l" defTabSz="914400" rtl="0" eaLnBrk="1" latinLnBrk="0" hangingPunct="1">
      <a:defRPr sz="2400" b="1" kern="1200">
        <a:solidFill>
          <a:schemeClr val="tx2"/>
        </a:solidFill>
        <a:latin typeface="Verdana" pitchFamily="34" charset="0"/>
        <a:ea typeface="+mn-ea"/>
        <a:cs typeface="+mn-cs"/>
      </a:defRPr>
    </a:lvl6pPr>
    <a:lvl7pPr marL="2743200" algn="l" defTabSz="914400" rtl="0" eaLnBrk="1" latinLnBrk="0" hangingPunct="1">
      <a:defRPr sz="2400" b="1" kern="1200">
        <a:solidFill>
          <a:schemeClr val="tx2"/>
        </a:solidFill>
        <a:latin typeface="Verdana" pitchFamily="34" charset="0"/>
        <a:ea typeface="+mn-ea"/>
        <a:cs typeface="+mn-cs"/>
      </a:defRPr>
    </a:lvl7pPr>
    <a:lvl8pPr marL="3200400" algn="l" defTabSz="914400" rtl="0" eaLnBrk="1" latinLnBrk="0" hangingPunct="1">
      <a:defRPr sz="2400" b="1" kern="1200">
        <a:solidFill>
          <a:schemeClr val="tx2"/>
        </a:solidFill>
        <a:latin typeface="Verdana" pitchFamily="34" charset="0"/>
        <a:ea typeface="+mn-ea"/>
        <a:cs typeface="+mn-cs"/>
      </a:defRPr>
    </a:lvl8pPr>
    <a:lvl9pPr marL="3657600" algn="l" defTabSz="914400" rtl="0" eaLnBrk="1" latinLnBrk="0" hangingPunct="1">
      <a:defRPr sz="2400" b="1" kern="1200">
        <a:solidFill>
          <a:schemeClr val="tx2"/>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7515"/>
    <a:srgbClr val="5A5A5A"/>
    <a:srgbClr val="978CE8"/>
    <a:srgbClr val="000080"/>
    <a:srgbClr val="F60208"/>
    <a:srgbClr val="A8A3ED"/>
    <a:srgbClr val="D1CEF6"/>
    <a:srgbClr val="EBE9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979" autoAdjust="0"/>
    <p:restoredTop sz="92946" autoAdjust="0"/>
  </p:normalViewPr>
  <p:slideViewPr>
    <p:cSldViewPr>
      <p:cViewPr varScale="1">
        <p:scale>
          <a:sx n="99" d="100"/>
          <a:sy n="99" d="100"/>
        </p:scale>
        <p:origin x="2344"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microsoft.com/office/2016/11/relationships/changesInfo" Target="changesInfos/changesInfo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8" Type="http://schemas.openxmlformats.org/officeDocument/2006/relationships/slide" Target="slides/slide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nning Kiss" userId="a0df8af1cba7f864" providerId="LiveId" clId="{B5044C76-D910-0C41-BFF4-9E2A526A5855}"/>
    <pc:docChg chg="addSld delSld modSld">
      <pc:chgData name="Henning Kiss" userId="a0df8af1cba7f864" providerId="LiveId" clId="{B5044C76-D910-0C41-BFF4-9E2A526A5855}" dt="2023-06-25T17:11:08.581" v="66" actId="2696"/>
      <pc:docMkLst>
        <pc:docMk/>
      </pc:docMkLst>
      <pc:sldChg chg="modSp add del mod">
        <pc:chgData name="Henning Kiss" userId="a0df8af1cba7f864" providerId="LiveId" clId="{B5044C76-D910-0C41-BFF4-9E2A526A5855}" dt="2023-06-25T17:11:08.581" v="66" actId="2696"/>
        <pc:sldMkLst>
          <pc:docMk/>
          <pc:sldMk cId="394755580" sldId="351"/>
        </pc:sldMkLst>
        <pc:spChg chg="mod">
          <ac:chgData name="Henning Kiss" userId="a0df8af1cba7f864" providerId="LiveId" clId="{B5044C76-D910-0C41-BFF4-9E2A526A5855}" dt="2023-06-25T17:08:58.961" v="4" actId="20577"/>
          <ac:spMkLst>
            <pc:docMk/>
            <pc:sldMk cId="394755580" sldId="351"/>
            <ac:spMk id="3" creationId="{00000000-0000-0000-0000-000000000000}"/>
          </ac:spMkLst>
        </pc:spChg>
      </pc:sldChg>
      <pc:sldChg chg="modSp">
        <pc:chgData name="Henning Kiss" userId="a0df8af1cba7f864" providerId="LiveId" clId="{B5044C76-D910-0C41-BFF4-9E2A526A5855}" dt="2023-06-25T17:11:03.217" v="65" actId="20577"/>
        <pc:sldMkLst>
          <pc:docMk/>
          <pc:sldMk cId="1506059514" sldId="472"/>
        </pc:sldMkLst>
        <pc:spChg chg="mod">
          <ac:chgData name="Henning Kiss" userId="a0df8af1cba7f864" providerId="LiveId" clId="{B5044C76-D910-0C41-BFF4-9E2A526A5855}" dt="2023-06-25T17:11:03.217" v="65" actId="20577"/>
          <ac:spMkLst>
            <pc:docMk/>
            <pc:sldMk cId="1506059514" sldId="472"/>
            <ac:spMk id="4" creationId="{00000000-0000-0000-0000-000000000000}"/>
          </ac:spMkLst>
        </pc:spChg>
      </pc:sldChg>
      <pc:sldChg chg="modSp add del mod">
        <pc:chgData name="Henning Kiss" userId="a0df8af1cba7f864" providerId="LiveId" clId="{B5044C76-D910-0C41-BFF4-9E2A526A5855}" dt="2023-06-25T17:10:39.745" v="53" actId="2696"/>
        <pc:sldMkLst>
          <pc:docMk/>
          <pc:sldMk cId="1734861472" sldId="473"/>
        </pc:sldMkLst>
        <pc:spChg chg="mod">
          <ac:chgData name="Henning Kiss" userId="a0df8af1cba7f864" providerId="LiveId" clId="{B5044C76-D910-0C41-BFF4-9E2A526A5855}" dt="2023-06-25T17:08:55.552" v="2" actId="20577"/>
          <ac:spMkLst>
            <pc:docMk/>
            <pc:sldMk cId="1734861472" sldId="473"/>
            <ac:spMk id="3" creationId="{00000000-0000-0000-0000-000000000000}"/>
          </ac:spMkLst>
        </pc:spChg>
      </pc:sldChg>
    </pc:docChg>
  </pc:docChgLst>
  <pc:docChgLst>
    <pc:chgData name="Henning Kiss" userId="a0df8af1cba7f864" providerId="LiveId" clId="{2217C1A4-E2A2-AD49-90B3-AF6549FCC0B8}"/>
    <pc:docChg chg="addSld delSld modSld">
      <pc:chgData name="Henning Kiss" userId="a0df8af1cba7f864" providerId="LiveId" clId="{2217C1A4-E2A2-AD49-90B3-AF6549FCC0B8}" dt="2022-06-27T04:14:25.613" v="100" actId="20577"/>
      <pc:docMkLst>
        <pc:docMk/>
      </pc:docMkLst>
      <pc:sldChg chg="modSp add del mod">
        <pc:chgData name="Henning Kiss" userId="a0df8af1cba7f864" providerId="LiveId" clId="{2217C1A4-E2A2-AD49-90B3-AF6549FCC0B8}" dt="2022-06-27T04:10:52.662" v="42" actId="2696"/>
        <pc:sldMkLst>
          <pc:docMk/>
          <pc:sldMk cId="394755580" sldId="350"/>
        </pc:sldMkLst>
        <pc:spChg chg="mod">
          <ac:chgData name="Henning Kiss" userId="a0df8af1cba7f864" providerId="LiveId" clId="{2217C1A4-E2A2-AD49-90B3-AF6549FCC0B8}" dt="2022-06-27T04:09:11.696" v="3" actId="20577"/>
          <ac:spMkLst>
            <pc:docMk/>
            <pc:sldMk cId="394755580" sldId="350"/>
            <ac:spMk id="3" creationId="{00000000-0000-0000-0000-000000000000}"/>
          </ac:spMkLst>
        </pc:spChg>
      </pc:sldChg>
      <pc:sldChg chg="modSp">
        <pc:chgData name="Henning Kiss" userId="a0df8af1cba7f864" providerId="LiveId" clId="{2217C1A4-E2A2-AD49-90B3-AF6549FCC0B8}" dt="2022-06-27T04:12:17.625" v="66" actId="20577"/>
        <pc:sldMkLst>
          <pc:docMk/>
          <pc:sldMk cId="480345033" sldId="441"/>
        </pc:sldMkLst>
        <pc:spChg chg="mod">
          <ac:chgData name="Henning Kiss" userId="a0df8af1cba7f864" providerId="LiveId" clId="{2217C1A4-E2A2-AD49-90B3-AF6549FCC0B8}" dt="2022-06-27T04:12:17.625" v="66" actId="20577"/>
          <ac:spMkLst>
            <pc:docMk/>
            <pc:sldMk cId="480345033" sldId="441"/>
            <ac:spMk id="564227" creationId="{00000000-0000-0000-0000-000000000000}"/>
          </ac:spMkLst>
        </pc:spChg>
      </pc:sldChg>
      <pc:sldChg chg="modSp">
        <pc:chgData name="Henning Kiss" userId="a0df8af1cba7f864" providerId="LiveId" clId="{2217C1A4-E2A2-AD49-90B3-AF6549FCC0B8}" dt="2022-06-27T04:12:32.573" v="70" actId="20577"/>
        <pc:sldMkLst>
          <pc:docMk/>
          <pc:sldMk cId="3160004409" sldId="443"/>
        </pc:sldMkLst>
        <pc:spChg chg="mod">
          <ac:chgData name="Henning Kiss" userId="a0df8af1cba7f864" providerId="LiveId" clId="{2217C1A4-E2A2-AD49-90B3-AF6549FCC0B8}" dt="2022-06-27T04:12:32.573" v="70" actId="20577"/>
          <ac:spMkLst>
            <pc:docMk/>
            <pc:sldMk cId="3160004409" sldId="443"/>
            <ac:spMk id="621571" creationId="{00000000-0000-0000-0000-000000000000}"/>
          </ac:spMkLst>
        </pc:spChg>
      </pc:sldChg>
      <pc:sldChg chg="modSp">
        <pc:chgData name="Henning Kiss" userId="a0df8af1cba7f864" providerId="LiveId" clId="{2217C1A4-E2A2-AD49-90B3-AF6549FCC0B8}" dt="2022-06-27T04:12:44.955" v="90" actId="20577"/>
        <pc:sldMkLst>
          <pc:docMk/>
          <pc:sldMk cId="3921688268" sldId="444"/>
        </pc:sldMkLst>
        <pc:spChg chg="mod">
          <ac:chgData name="Henning Kiss" userId="a0df8af1cba7f864" providerId="LiveId" clId="{2217C1A4-E2A2-AD49-90B3-AF6549FCC0B8}" dt="2022-06-27T04:12:44.955" v="90" actId="20577"/>
          <ac:spMkLst>
            <pc:docMk/>
            <pc:sldMk cId="3921688268" sldId="444"/>
            <ac:spMk id="622595" creationId="{00000000-0000-0000-0000-000000000000}"/>
          </ac:spMkLst>
        </pc:spChg>
      </pc:sldChg>
      <pc:sldChg chg="modSp">
        <pc:chgData name="Henning Kiss" userId="a0df8af1cba7f864" providerId="LiveId" clId="{2217C1A4-E2A2-AD49-90B3-AF6549FCC0B8}" dt="2022-06-27T04:12:55.246" v="94" actId="20577"/>
        <pc:sldMkLst>
          <pc:docMk/>
          <pc:sldMk cId="3915754761" sldId="445"/>
        </pc:sldMkLst>
        <pc:spChg chg="mod">
          <ac:chgData name="Henning Kiss" userId="a0df8af1cba7f864" providerId="LiveId" clId="{2217C1A4-E2A2-AD49-90B3-AF6549FCC0B8}" dt="2022-06-27T04:12:55.246" v="94" actId="20577"/>
          <ac:spMkLst>
            <pc:docMk/>
            <pc:sldMk cId="3915754761" sldId="445"/>
            <ac:spMk id="623619" creationId="{00000000-0000-0000-0000-000000000000}"/>
          </ac:spMkLst>
        </pc:spChg>
      </pc:sldChg>
      <pc:sldChg chg="modSp">
        <pc:chgData name="Henning Kiss" userId="a0df8af1cba7f864" providerId="LiveId" clId="{2217C1A4-E2A2-AD49-90B3-AF6549FCC0B8}" dt="2022-06-27T04:13:05.940" v="98" actId="20577"/>
        <pc:sldMkLst>
          <pc:docMk/>
          <pc:sldMk cId="2085099239" sldId="446"/>
        </pc:sldMkLst>
        <pc:spChg chg="mod">
          <ac:chgData name="Henning Kiss" userId="a0df8af1cba7f864" providerId="LiveId" clId="{2217C1A4-E2A2-AD49-90B3-AF6549FCC0B8}" dt="2022-06-27T04:13:05.940" v="98" actId="20577"/>
          <ac:spMkLst>
            <pc:docMk/>
            <pc:sldMk cId="2085099239" sldId="446"/>
            <ac:spMk id="624643" creationId="{00000000-0000-0000-0000-000000000000}"/>
          </ac:spMkLst>
        </pc:spChg>
      </pc:sldChg>
      <pc:sldChg chg="modSp">
        <pc:chgData name="Henning Kiss" userId="a0df8af1cba7f864" providerId="LiveId" clId="{2217C1A4-E2A2-AD49-90B3-AF6549FCC0B8}" dt="2022-06-27T04:14:25.613" v="100" actId="20577"/>
        <pc:sldMkLst>
          <pc:docMk/>
          <pc:sldMk cId="3268607588" sldId="456"/>
        </pc:sldMkLst>
        <pc:spChg chg="mod">
          <ac:chgData name="Henning Kiss" userId="a0df8af1cba7f864" providerId="LiveId" clId="{2217C1A4-E2A2-AD49-90B3-AF6549FCC0B8}" dt="2022-06-27T04:14:25.613" v="100" actId="20577"/>
          <ac:spMkLst>
            <pc:docMk/>
            <pc:sldMk cId="3268607588" sldId="456"/>
            <ac:spMk id="638978" creationId="{00000000-0000-0000-0000-000000000000}"/>
          </ac:spMkLst>
        </pc:spChg>
      </pc:sldChg>
      <pc:sldChg chg="modSp">
        <pc:chgData name="Henning Kiss" userId="a0df8af1cba7f864" providerId="LiveId" clId="{2217C1A4-E2A2-AD49-90B3-AF6549FCC0B8}" dt="2022-06-27T04:11:38.257" v="62" actId="20577"/>
        <pc:sldMkLst>
          <pc:docMk/>
          <pc:sldMk cId="1506059514" sldId="472"/>
        </pc:sldMkLst>
        <pc:spChg chg="mod">
          <ac:chgData name="Henning Kiss" userId="a0df8af1cba7f864" providerId="LiveId" clId="{2217C1A4-E2A2-AD49-90B3-AF6549FCC0B8}" dt="2022-06-27T04:11:38.257" v="62" actId="20577"/>
          <ac:spMkLst>
            <pc:docMk/>
            <pc:sldMk cId="1506059514" sldId="472"/>
            <ac:spMk id="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endParaRPr lang="de-DE"/>
          </a:p>
        </p:txBody>
      </p:sp>
      <p:sp>
        <p:nvSpPr>
          <p:cNvPr id="727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endParaRPr lang="de-DE"/>
          </a:p>
        </p:txBody>
      </p:sp>
      <p:sp>
        <p:nvSpPr>
          <p:cNvPr id="727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27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27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endParaRPr lang="de-DE"/>
          </a:p>
        </p:txBody>
      </p:sp>
      <p:sp>
        <p:nvSpPr>
          <p:cNvPr id="727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fld id="{CA1B46E7-A699-409A-9A12-0C1F0AEE876B}" type="slidenum">
              <a:rPr lang="de-DE"/>
              <a:pPr/>
              <a:t>‹Nr.›</a:t>
            </a:fld>
            <a:endParaRPr lang="de-DE"/>
          </a:p>
        </p:txBody>
      </p:sp>
    </p:spTree>
    <p:extLst>
      <p:ext uri="{BB962C8B-B14F-4D97-AF65-F5344CB8AC3E}">
        <p14:creationId xmlns:p14="http://schemas.microsoft.com/office/powerpoint/2010/main" val="189079326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19568219"/>
      </p:ext>
    </p:extLst>
  </p:cSld>
  <p:clrMapOvr>
    <a:masterClrMapping/>
  </p:clrMapOvr>
  <p:transition>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0656768"/>
      </p:ext>
    </p:extLst>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4286011"/>
      </p:ext>
    </p:extLst>
  </p:cSld>
  <p:clrMapOvr>
    <a:masterClrMapping/>
  </p:clrMapOvr>
  <p:transition>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00808"/>
            <a:ext cx="7956376" cy="4068601"/>
          </a:xfrm>
          <a:prstGeom prst="rect">
            <a:avLst/>
          </a:prstGeom>
        </p:spPr>
      </p:pic>
      <p:sp>
        <p:nvSpPr>
          <p:cNvPr id="3" name="Rechteck 2"/>
          <p:cNvSpPr/>
          <p:nvPr userDrawn="1"/>
        </p:nvSpPr>
        <p:spPr>
          <a:xfrm>
            <a:off x="7020272" y="1700808"/>
            <a:ext cx="2123728" cy="4068601"/>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userDrawn="1"/>
        </p:nvSpPr>
        <p:spPr>
          <a:xfrm>
            <a:off x="4860032" y="2069232"/>
            <a:ext cx="2123728" cy="2511896"/>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021373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95049028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53467270"/>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90590914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215900" y="1296988"/>
            <a:ext cx="4297363"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65663" y="1296988"/>
            <a:ext cx="4298950"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818065012"/>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0546301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1657195175"/>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90221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99631190"/>
      </p:ext>
    </p:extLst>
  </p:cSld>
  <p:clrMapOvr>
    <a:masterClrMapping/>
  </p:clrMapOvr>
  <p:transition>
    <p:comb/>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4199686652"/>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2239721923"/>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4515167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42113" y="44450"/>
            <a:ext cx="2222500" cy="64801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71438" y="44450"/>
            <a:ext cx="6518275" cy="648017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084997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2055263000"/>
      </p:ext>
    </p:extLst>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234778163"/>
      </p:ext>
    </p:extLst>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45898610"/>
      </p:ext>
    </p:extLst>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2180321003"/>
      </p:ext>
    </p:extLst>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3766308"/>
      </p:ext>
    </p:extLst>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762873767"/>
      </p:ext>
    </p:extLst>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3439925114"/>
      </p:ext>
    </p:extLst>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3" descr="C:\Users\Henning\Desktop\Unbenannt-1.jp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73" r:id="rId12"/>
  </p:sldLayoutIdLst>
  <p:transition>
    <p:comb/>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7053" name="Rectangle 13"/>
          <p:cNvSpPr>
            <a:spLocks noGrp="1" noChangeArrowheads="1"/>
          </p:cNvSpPr>
          <p:nvPr>
            <p:ph type="title"/>
          </p:nvPr>
        </p:nvSpPr>
        <p:spPr bwMode="auto">
          <a:xfrm>
            <a:off x="71438" y="4445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de-DE"/>
          </a:p>
        </p:txBody>
      </p:sp>
      <p:sp>
        <p:nvSpPr>
          <p:cNvPr id="87049" name="Rectangle 9"/>
          <p:cNvSpPr>
            <a:spLocks noGrp="1" noChangeArrowheads="1"/>
          </p:cNvSpPr>
          <p:nvPr>
            <p:ph type="body" idx="1"/>
          </p:nvPr>
        </p:nvSpPr>
        <p:spPr bwMode="auto">
          <a:xfrm>
            <a:off x="215900" y="1296988"/>
            <a:ext cx="8748713" cy="5227637"/>
          </a:xfrm>
          <a:prstGeom prst="rect">
            <a:avLst/>
          </a:prstGeom>
          <a:noFill/>
          <a:ln>
            <a:noFill/>
          </a:ln>
          <a:effectLst>
            <a:outerShdw dist="35921" dir="2700000" algn="ctr" rotWithShape="0">
              <a:srgbClr val="C9C6F4"/>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DE"/>
          </a:p>
          <a:p>
            <a:pPr lvl="0"/>
            <a:endParaRPr lang="de-DE"/>
          </a:p>
        </p:txBody>
      </p:sp>
      <p:pic>
        <p:nvPicPr>
          <p:cNvPr id="6" name="Picture 3" descr="C:\Users\Henning\Desktop\Unbenannt-1.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fade/>
  </p:transition>
  <p:txStyles>
    <p:titleStyle>
      <a:lvl1pPr algn="ctr" rtl="0" fontAlgn="base">
        <a:spcBef>
          <a:spcPct val="0"/>
        </a:spcBef>
        <a:spcAft>
          <a:spcPct val="0"/>
        </a:spcAft>
        <a:defRPr sz="20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2pPr>
      <a:lvl3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3pPr>
      <a:lvl4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4pPr>
      <a:lvl5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5pPr>
      <a:lvl6pPr marL="4572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6pPr>
      <a:lvl7pPr marL="9144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7pPr>
      <a:lvl8pPr marL="13716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8pPr>
      <a:lvl9pPr marL="18288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9pPr>
    </p:titleStyle>
    <p:bodyStyle>
      <a:lvl1pPr marL="609600" indent="-609600" algn="l" rtl="0" fontAlgn="base">
        <a:spcBef>
          <a:spcPct val="5000"/>
        </a:spcBef>
        <a:spcAft>
          <a:spcPct val="0"/>
        </a:spcAft>
        <a:defRPr sz="2400">
          <a:solidFill>
            <a:srgbClr val="000080"/>
          </a:solidFill>
          <a:effectLst>
            <a:outerShdw blurRad="38100" dist="38100" dir="2700000" algn="tl">
              <a:srgbClr val="C0C0C0"/>
            </a:outerShdw>
          </a:effectLst>
          <a:latin typeface="+mn-lt"/>
          <a:ea typeface="+mn-ea"/>
          <a:cs typeface="+mn-cs"/>
        </a:defRPr>
      </a:lvl1pPr>
      <a:lvl2pPr marL="990600" indent="-533400" algn="l" rtl="0" fontAlgn="base">
        <a:spcBef>
          <a:spcPct val="5000"/>
        </a:spcBef>
        <a:spcAft>
          <a:spcPct val="0"/>
        </a:spcAft>
        <a:buAutoNum type="alphaLcParenR"/>
        <a:defRPr sz="2800">
          <a:solidFill>
            <a:schemeClr val="tx1"/>
          </a:solidFill>
          <a:latin typeface="+mn-lt"/>
        </a:defRPr>
      </a:lvl2pPr>
      <a:lvl3pPr marL="1371600" indent="-457200" algn="l" rtl="0" fontAlgn="base">
        <a:spcBef>
          <a:spcPct val="20000"/>
        </a:spcBef>
        <a:spcAft>
          <a:spcPct val="0"/>
        </a:spcAft>
        <a:buAutoNum type="alphaLcParenR"/>
        <a:defRPr sz="2400">
          <a:solidFill>
            <a:schemeClr val="tx1"/>
          </a:solidFill>
          <a:latin typeface="Arial" charset="0"/>
        </a:defRPr>
      </a:lvl3pPr>
      <a:lvl4pPr marL="1752600" indent="-381000" algn="l" rtl="0" fontAlgn="base">
        <a:spcBef>
          <a:spcPct val="20000"/>
        </a:spcBef>
        <a:spcAft>
          <a:spcPct val="0"/>
        </a:spcAft>
        <a:buAutoNum type="alphaLcParenR"/>
        <a:defRPr sz="2000">
          <a:solidFill>
            <a:schemeClr val="tx1"/>
          </a:solidFill>
          <a:latin typeface="Arial" charset="0"/>
        </a:defRPr>
      </a:lvl4pPr>
      <a:lvl5pPr marL="2209800" indent="-381000" algn="l" rtl="0" fontAlgn="base">
        <a:spcBef>
          <a:spcPct val="20000"/>
        </a:spcBef>
        <a:spcAft>
          <a:spcPct val="0"/>
        </a:spcAft>
        <a:buAutoNum type="alphaLcParenR"/>
        <a:defRPr sz="2000">
          <a:solidFill>
            <a:schemeClr val="tx1"/>
          </a:solidFill>
          <a:latin typeface="Arial" charset="0"/>
        </a:defRPr>
      </a:lvl5pPr>
      <a:lvl6pPr marL="2667000" indent="-381000" algn="l" rtl="0" fontAlgn="base">
        <a:spcBef>
          <a:spcPct val="20000"/>
        </a:spcBef>
        <a:spcAft>
          <a:spcPct val="0"/>
        </a:spcAft>
        <a:buAutoNum type="alphaLcParenR"/>
        <a:defRPr sz="2000">
          <a:solidFill>
            <a:schemeClr val="tx1"/>
          </a:solidFill>
          <a:latin typeface="Arial" charset="0"/>
        </a:defRPr>
      </a:lvl6pPr>
      <a:lvl7pPr marL="3124200" indent="-381000" algn="l" rtl="0" fontAlgn="base">
        <a:spcBef>
          <a:spcPct val="20000"/>
        </a:spcBef>
        <a:spcAft>
          <a:spcPct val="0"/>
        </a:spcAft>
        <a:buAutoNum type="alphaLcParenR"/>
        <a:defRPr sz="2000">
          <a:solidFill>
            <a:schemeClr val="tx1"/>
          </a:solidFill>
          <a:latin typeface="Arial" charset="0"/>
        </a:defRPr>
      </a:lvl7pPr>
      <a:lvl8pPr marL="3581400" indent="-381000" algn="l" rtl="0" fontAlgn="base">
        <a:spcBef>
          <a:spcPct val="20000"/>
        </a:spcBef>
        <a:spcAft>
          <a:spcPct val="0"/>
        </a:spcAft>
        <a:buAutoNum type="alphaLcParenR"/>
        <a:defRPr sz="2000">
          <a:solidFill>
            <a:schemeClr val="tx1"/>
          </a:solidFill>
          <a:latin typeface="Arial" charset="0"/>
        </a:defRPr>
      </a:lvl8pPr>
      <a:lvl9pPr marL="4038600" indent="-381000" algn="l" rtl="0" fontAlgn="base">
        <a:spcBef>
          <a:spcPct val="20000"/>
        </a:spcBef>
        <a:spcAft>
          <a:spcPct val="0"/>
        </a:spcAft>
        <a:buAutoNum type="alphaLcParenR"/>
        <a:defRPr sz="2000">
          <a:solidFill>
            <a:schemeClr val="tx1"/>
          </a:solidFill>
          <a:latin typeface="Arial"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148064" y="3115414"/>
            <a:ext cx="3888432" cy="1800493"/>
          </a:xfrm>
          <a:prstGeom prst="rect">
            <a:avLst/>
          </a:prstGeom>
          <a:noFill/>
        </p:spPr>
        <p:txBody>
          <a:bodyPr wrap="square" lIns="0" tIns="0" rIns="0" bIns="0" rtlCol="0">
            <a:spAutoFit/>
          </a:bodyPr>
          <a:lstStyle/>
          <a:p>
            <a:r>
              <a:rPr lang="de-DE" sz="3000" dirty="0">
                <a:solidFill>
                  <a:schemeClr val="bg1"/>
                </a:solidFill>
                <a:latin typeface="Frutiger LT 57 Cn" pitchFamily="34" charset="0"/>
              </a:rPr>
              <a:t>Zivilrechtliche </a:t>
            </a:r>
          </a:p>
          <a:p>
            <a:r>
              <a:rPr lang="de-DE" sz="3000" dirty="0" err="1">
                <a:solidFill>
                  <a:schemeClr val="bg1"/>
                </a:solidFill>
                <a:latin typeface="Frutiger LT 57 Cn" pitchFamily="34" charset="0"/>
              </a:rPr>
              <a:t>Assessorklausuren</a:t>
            </a:r>
            <a:endParaRPr lang="de-DE" sz="3000" dirty="0">
              <a:solidFill>
                <a:schemeClr val="bg1"/>
              </a:solidFill>
              <a:latin typeface="Frutiger LT 57 Cn" pitchFamily="34" charset="0"/>
            </a:endParaRPr>
          </a:p>
          <a:p>
            <a:pPr>
              <a:spcBef>
                <a:spcPts val="600"/>
              </a:spcBef>
            </a:pPr>
            <a:r>
              <a:rPr lang="de-DE" sz="2600" dirty="0">
                <a:solidFill>
                  <a:schemeClr val="bg1"/>
                </a:solidFill>
                <a:latin typeface="Frutiger LT 57 Cn" pitchFamily="34" charset="0"/>
              </a:rPr>
              <a:t>Kurs Berlin</a:t>
            </a:r>
          </a:p>
          <a:p>
            <a:r>
              <a:rPr lang="de-DE" sz="2600" dirty="0">
                <a:solidFill>
                  <a:schemeClr val="bg1"/>
                </a:solidFill>
                <a:latin typeface="Frutiger LT 57 Cn" pitchFamily="34" charset="0"/>
              </a:rPr>
              <a:t>10. Woche</a:t>
            </a:r>
          </a:p>
        </p:txBody>
      </p:sp>
    </p:spTree>
    <p:extLst>
      <p:ext uri="{BB962C8B-B14F-4D97-AF65-F5344CB8AC3E}">
        <p14:creationId xmlns:p14="http://schemas.microsoft.com/office/powerpoint/2010/main" val="226323257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87798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endParaRPr lang="de-DE" sz="1200" b="0" dirty="0"/>
          </a:p>
          <a:p>
            <a:pPr algn="ctr"/>
            <a:r>
              <a:rPr lang="de-DE" b="0" u="sng" dirty="0"/>
              <a:t>Verzichtsurteil</a:t>
            </a:r>
          </a:p>
          <a:p>
            <a:endParaRPr lang="de-DE" b="0" dirty="0"/>
          </a:p>
          <a:p>
            <a:r>
              <a:rPr lang="de-DE" b="0" dirty="0"/>
              <a:t>1. 	Der Kläger wird mit seiner (angeblichen) Werklohnforderung aus dem Werkvertrag vom … gegen den Beklagten abgewiesen.</a:t>
            </a:r>
          </a:p>
          <a:p>
            <a:endParaRPr lang="de-DE" b="0" dirty="0"/>
          </a:p>
          <a:p>
            <a:r>
              <a:rPr lang="de-DE" b="0" dirty="0"/>
              <a:t>2. 	Die Kosten des Rechtsstreits hat der Kläger zu tragen.</a:t>
            </a:r>
          </a:p>
          <a:p>
            <a:endParaRPr lang="de-DE" b="0" dirty="0"/>
          </a:p>
          <a:p>
            <a:r>
              <a:rPr lang="de-DE" b="0" dirty="0"/>
              <a:t>3. 	Das Urteil ist vorläufig vollstreckbar.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21 Verzicht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60134938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animEffect transition="in" filter="fade">
                                      <p:cBhvr>
                                        <p:cTn id="15" dur="500"/>
                                        <p:tgtEl>
                                          <p:spTgt spid="485379">
                                            <p:txEl>
                                              <p:pRg st="4" end="4"/>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485379">
                                            <p:txEl>
                                              <p:pRg st="6" end="6"/>
                                            </p:txEl>
                                          </p:spTgt>
                                        </p:tgtEl>
                                        <p:attrNameLst>
                                          <p:attrName>style.visibility</p:attrName>
                                        </p:attrNameLst>
                                      </p:cBhvr>
                                      <p:to>
                                        <p:strVal val="visible"/>
                                      </p:to>
                                    </p:set>
                                    <p:animEffect transition="in" filter="fade">
                                      <p:cBhvr>
                                        <p:cTn id="18" dur="500"/>
                                        <p:tgtEl>
                                          <p:spTgt spid="485379">
                                            <p:txEl>
                                              <p:pRg st="6" end="6"/>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485379">
                                            <p:txEl>
                                              <p:pRg st="8" end="8"/>
                                            </p:txEl>
                                          </p:spTgt>
                                        </p:tgtEl>
                                        <p:attrNameLst>
                                          <p:attrName>style.visibility</p:attrName>
                                        </p:attrNameLst>
                                      </p:cBhvr>
                                      <p:to>
                                        <p:strVal val="visible"/>
                                      </p:to>
                                    </p:set>
                                    <p:animEffect transition="in" filter="fade">
                                      <p:cBhvr>
                                        <p:cTn id="21" dur="500"/>
                                        <p:tgtEl>
                                          <p:spTgt spid="48537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4227" name="Text Box 3"/>
          <p:cNvSpPr txBox="1">
            <a:spLocks noChangeArrowheads="1"/>
          </p:cNvSpPr>
          <p:nvPr/>
        </p:nvSpPr>
        <p:spPr bwMode="auto">
          <a:xfrm>
            <a:off x="179388" y="869950"/>
            <a:ext cx="8712200" cy="59436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u="sng" dirty="0">
                <a:solidFill>
                  <a:schemeClr val="tx1"/>
                </a:solidFill>
                <a:latin typeface="Arial" charset="0"/>
              </a:rPr>
              <a:t>Tatbestand</a:t>
            </a:r>
          </a:p>
          <a:p>
            <a:pPr eaLnBrk="1" hangingPunct="1"/>
            <a:endParaRPr lang="de-DE" sz="600" u="sng" dirty="0">
              <a:solidFill>
                <a:schemeClr val="tx1"/>
              </a:solidFill>
              <a:latin typeface="Arial" charset="0"/>
            </a:endParaRPr>
          </a:p>
          <a:p>
            <a:pPr eaLnBrk="1" hangingPunct="1"/>
            <a:r>
              <a:rPr lang="de-DE" sz="2000" b="0" dirty="0">
                <a:solidFill>
                  <a:schemeClr val="tx1"/>
                </a:solidFill>
                <a:latin typeface="Arial" charset="0"/>
              </a:rPr>
              <a:t>Die Klage betrifft die Feststellung, ob der Kläger als Testamentsvollstrecker zum Aufwendungsersatz aus dem Nachlass </a:t>
            </a:r>
            <a:r>
              <a:rPr lang="de-DE" sz="2000" b="0" dirty="0" err="1">
                <a:solidFill>
                  <a:schemeClr val="tx1"/>
                </a:solidFill>
                <a:latin typeface="Arial" charset="0"/>
              </a:rPr>
              <a:t>ggü</a:t>
            </a:r>
            <a:r>
              <a:rPr lang="de-DE" sz="2000" b="0" dirty="0">
                <a:solidFill>
                  <a:schemeClr val="tx1"/>
                </a:solidFill>
                <a:latin typeface="Arial" charset="0"/>
              </a:rPr>
              <a:t>. der Bekl. verpflichtet ist. </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Die Erblasserin verstarb am 01.07.2022. Ihr Vermögen bestand im </a:t>
            </a:r>
            <a:r>
              <a:rPr lang="de-DE" sz="2000" b="0" dirty="0" err="1">
                <a:solidFill>
                  <a:schemeClr val="tx1"/>
                </a:solidFill>
                <a:latin typeface="Arial" charset="0"/>
              </a:rPr>
              <a:t>Wesent-lichen</a:t>
            </a:r>
            <a:r>
              <a:rPr lang="de-DE" sz="2000" b="0" dirty="0">
                <a:solidFill>
                  <a:schemeClr val="tx1"/>
                </a:solidFill>
                <a:latin typeface="Arial" charset="0"/>
              </a:rPr>
              <a:t> aus einem Grundstück in Berlin. In ihrem Testament hatte die </a:t>
            </a:r>
            <a:r>
              <a:rPr lang="de-DE" sz="2000" b="0" dirty="0" err="1">
                <a:solidFill>
                  <a:schemeClr val="tx1"/>
                </a:solidFill>
                <a:latin typeface="Arial" charset="0"/>
              </a:rPr>
              <a:t>Erblas-serin</a:t>
            </a:r>
            <a:r>
              <a:rPr lang="de-DE" sz="2000" b="0" dirty="0">
                <a:solidFill>
                  <a:schemeClr val="tx1"/>
                </a:solidFill>
                <a:latin typeface="Arial" charset="0"/>
              </a:rPr>
              <a:t> ihre beiden Söhne, den Kläger und den Ehemann der Beklagten, zu gemeinschaftlichen, gleichberechtigten Testamentsvollstreckern bestellt. Zu Erben zu gleichen Anteilen bestellte sie ihre 4 Enkel. Bei diesen handelt es sich um die beiden Söhne des Klägers sowie um die beiden Töchter der Beklagten und ihres Ehemannes.</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Die Beklagte, die beabsichtigt, das Grundstück zu erwerben, beauftragte nach dem Tod der Erblasserin einen Architekten mit einer Entwurfsplanung für ein Einfamilienhaus auf dem Grundstück. Dabei ging es neben einer konkreten Gestaltung des Hauses auch um die Frage, wie ein solcher Entwurf unter Beachtung der gesetzlichen Vorgaben des Planungs- und Bauordnungsrechts zu verwirklichen war. Der Ehemann der Beklagten, dieser als Mittestamentsvollstrecker, sowie die beiden Töchter als Erbinnen der Erblasserin, waren mit der Beauftragung einverstanden.</a:t>
            </a:r>
            <a:r>
              <a:rPr lang="de-DE" sz="2000" b="0" dirty="0">
                <a:solidFill>
                  <a:schemeClr val="tx1"/>
                </a:solidFill>
                <a:latin typeface="Arial" charset="0"/>
                <a:cs typeface="Arial" charset="0"/>
              </a:rPr>
              <a: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80345033"/>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64227">
                                            <p:txEl>
                                              <p:pRg st="0" end="0"/>
                                            </p:txEl>
                                          </p:spTgt>
                                        </p:tgtEl>
                                        <p:attrNameLst>
                                          <p:attrName>style.visibility</p:attrName>
                                        </p:attrNameLst>
                                      </p:cBhvr>
                                      <p:to>
                                        <p:strVal val="visible"/>
                                      </p:to>
                                    </p:set>
                                    <p:anim calcmode="lin" valueType="num">
                                      <p:cBhvr additive="base">
                                        <p:cTn id="7" dur="500" fill="hold"/>
                                        <p:tgtEl>
                                          <p:spTgt spid="5642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642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64227">
                                            <p:txEl>
                                              <p:pRg st="2" end="2"/>
                                            </p:txEl>
                                          </p:spTgt>
                                        </p:tgtEl>
                                        <p:attrNameLst>
                                          <p:attrName>style.visibility</p:attrName>
                                        </p:attrNameLst>
                                      </p:cBhvr>
                                      <p:to>
                                        <p:strVal val="visible"/>
                                      </p:to>
                                    </p:set>
                                    <p:anim calcmode="lin" valueType="num">
                                      <p:cBhvr additive="base">
                                        <p:cTn id="13" dur="500" fill="hold"/>
                                        <p:tgtEl>
                                          <p:spTgt spid="56422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642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64227">
                                            <p:txEl>
                                              <p:pRg st="4" end="4"/>
                                            </p:txEl>
                                          </p:spTgt>
                                        </p:tgtEl>
                                        <p:attrNameLst>
                                          <p:attrName>style.visibility</p:attrName>
                                        </p:attrNameLst>
                                      </p:cBhvr>
                                      <p:to>
                                        <p:strVal val="visible"/>
                                      </p:to>
                                    </p:set>
                                    <p:anim calcmode="lin" valueType="num">
                                      <p:cBhvr additive="base">
                                        <p:cTn id="19" dur="500" fill="hold"/>
                                        <p:tgtEl>
                                          <p:spTgt spid="564227">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642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64227">
                                            <p:txEl>
                                              <p:pRg st="6" end="6"/>
                                            </p:txEl>
                                          </p:spTgt>
                                        </p:tgtEl>
                                        <p:attrNameLst>
                                          <p:attrName>style.visibility</p:attrName>
                                        </p:attrNameLst>
                                      </p:cBhvr>
                                      <p:to>
                                        <p:strVal val="visible"/>
                                      </p:to>
                                    </p:set>
                                    <p:anim calcmode="lin" valueType="num">
                                      <p:cBhvr additive="base">
                                        <p:cTn id="25" dur="500" fill="hold"/>
                                        <p:tgtEl>
                                          <p:spTgt spid="564227">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6422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0547" name="Text Box 3"/>
          <p:cNvSpPr txBox="1">
            <a:spLocks noChangeArrowheads="1"/>
          </p:cNvSpPr>
          <p:nvPr/>
        </p:nvSpPr>
        <p:spPr bwMode="auto">
          <a:xfrm>
            <a:off x="179388" y="1174750"/>
            <a:ext cx="8712200" cy="56388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a:solidFill>
                  <a:schemeClr val="tx1"/>
                </a:solidFill>
                <a:latin typeface="Arial" charset="0"/>
              </a:rPr>
              <a:t>Die Beklagte und ihr Ehemann traten in der Folgezeit mehrfach an             den Kläger heran und verlangten Ersatz der Kosten von € 8.815,- aus dem Nachlass. Nachdem der Kläger sich weigerte, drohten sie die Erhebung einer entsprechenden Klage an. Der Ehemann der Beklagten erteilte dem Kläger als Mittestamentsvollstrecker die Befugnis, eine Feststellungsklage allein zu erheben, im Interesse der Erhaltung des Nachlasses jedoch mit der Ein-schränkung, dass er hierbei weder Rechtsanwalt Süskind noch die Rechtsan-wältin Dreesen mit einer solchen Klage beauftragen dürfe, da diese ein Tätigwerden von der Vereinbarung eines hohen Stundenhonorars abhängig zu machen pflegen.										      </a:t>
            </a:r>
            <a:r>
              <a:rPr lang="de-DE" sz="1000" b="0">
                <a:solidFill>
                  <a:schemeClr val="tx1"/>
                </a:solidFill>
                <a:latin typeface="Arial" charset="0"/>
              </a:rPr>
              <a:t>r</a:t>
            </a:r>
          </a:p>
          <a:p>
            <a:pPr eaLnBrk="1" hangingPunct="1"/>
            <a:endParaRPr lang="de-DE" sz="1000" b="0">
              <a:solidFill>
                <a:schemeClr val="tx1"/>
              </a:solidFill>
              <a:latin typeface="Arial" charset="0"/>
            </a:endParaRPr>
          </a:p>
          <a:p>
            <a:pPr eaLnBrk="1" hangingPunct="1"/>
            <a:r>
              <a:rPr lang="de-DE" sz="2000" b="0" i="1">
                <a:solidFill>
                  <a:schemeClr val="tx1"/>
                </a:solidFill>
                <a:latin typeface="Arial" charset="0"/>
              </a:rPr>
              <a:t>[Der Kläger meint, er sei berechtigt, die Klage allein zu erheben. Die Ein-schränkung der Einwilligung sei treuwidrig und damit unbeachtlich, da man dem Prozessgegner nicht vorschreiben könne, wen er mit der Wahrnehmung seiner Interessen beauftragen dürfe. Außerdem stelle die Klageerhebung eine Maßnahme dar, die zur Erhaltung eines Nachlassgegenstandes dringend notwendig war. Schließlich müsse der Ehemann der Beklagten in seiner Stellung als Mittestamentsvollstrecker als befangen und somit als „weggefallen“ i.S. des § 2224 Abs. 1 S.2 BGB angesehen werden.]</a:t>
            </a:r>
            <a:r>
              <a:rPr lang="de-DE" sz="2000" b="0">
                <a:solidFill>
                  <a:schemeClr val="tx1"/>
                </a:solidFill>
                <a:latin typeface="Arial" charset="0"/>
                <a:cs typeface="Arial" charset="0"/>
              </a:rPr>
              <a:t>→            </a:t>
            </a:r>
            <a:r>
              <a:rPr lang="de-DE" sz="1000" b="0">
                <a:solidFill>
                  <a:schemeClr val="tx1"/>
                </a:solidFill>
                <a:latin typeface="Arial" charset="0"/>
                <a:cs typeface="Arial" charset="0"/>
              </a:rPr>
              <a:t>a</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70949760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20547">
                                            <p:txEl>
                                              <p:pRg st="0" end="0"/>
                                            </p:txEl>
                                          </p:spTgt>
                                        </p:tgtEl>
                                        <p:attrNameLst>
                                          <p:attrName>style.visibility</p:attrName>
                                        </p:attrNameLst>
                                      </p:cBhvr>
                                      <p:to>
                                        <p:strVal val="visible"/>
                                      </p:to>
                                    </p:set>
                                    <p:anim calcmode="lin" valueType="num">
                                      <p:cBhvr additive="base">
                                        <p:cTn id="7" dur="500" fill="hold"/>
                                        <p:tgtEl>
                                          <p:spTgt spid="6205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205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20547">
                                            <p:txEl>
                                              <p:pRg st="2" end="2"/>
                                            </p:txEl>
                                          </p:spTgt>
                                        </p:tgtEl>
                                        <p:attrNameLst>
                                          <p:attrName>style.visibility</p:attrName>
                                        </p:attrNameLst>
                                      </p:cBhvr>
                                      <p:to>
                                        <p:strVal val="visible"/>
                                      </p:to>
                                    </p:set>
                                    <p:anim calcmode="lin" valueType="num">
                                      <p:cBhvr additive="base">
                                        <p:cTn id="13" dur="500" fill="hold"/>
                                        <p:tgtEl>
                                          <p:spTgt spid="62054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2054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1571" name="Text Box 3"/>
          <p:cNvSpPr txBox="1">
            <a:spLocks noChangeArrowheads="1"/>
          </p:cNvSpPr>
          <p:nvPr/>
        </p:nvSpPr>
        <p:spPr bwMode="auto">
          <a:xfrm>
            <a:off x="179388" y="1138238"/>
            <a:ext cx="8712200" cy="56388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Der Kläger beantragt,</a:t>
            </a:r>
          </a:p>
          <a:p>
            <a:pPr eaLnBrk="1" hangingPunct="1"/>
            <a:endParaRPr lang="de-DE" sz="1000" b="0" dirty="0">
              <a:solidFill>
                <a:schemeClr val="tx1"/>
              </a:solidFill>
              <a:latin typeface="Arial" charset="0"/>
            </a:endParaRPr>
          </a:p>
          <a:p>
            <a:pPr eaLnBrk="1" hangingPunct="1"/>
            <a:r>
              <a:rPr lang="de-DE" sz="2000" dirty="0">
                <a:solidFill>
                  <a:schemeClr val="tx1"/>
                </a:solidFill>
                <a:latin typeface="Arial" charset="0"/>
              </a:rPr>
              <a:t>festzustellen, dass die Beklagte keinen Anspruch auf Ersatz von Auf-wendungen für Architektenhonorar gegen die Erben der am 01.07.2022 verstorbenen Magda Meurer, geb. </a:t>
            </a:r>
            <a:r>
              <a:rPr lang="de-DE" sz="2000" dirty="0" err="1">
                <a:solidFill>
                  <a:schemeClr val="tx1"/>
                </a:solidFill>
                <a:latin typeface="Arial" charset="0"/>
              </a:rPr>
              <a:t>Rass</a:t>
            </a:r>
            <a:r>
              <a:rPr lang="de-DE" sz="2000" dirty="0">
                <a:solidFill>
                  <a:schemeClr val="tx1"/>
                </a:solidFill>
                <a:latin typeface="Arial" charset="0"/>
              </a:rPr>
              <a:t>, hat.</a:t>
            </a:r>
          </a:p>
          <a:p>
            <a:pPr eaLnBrk="1" hangingPunct="1"/>
            <a:endParaRPr lang="de-DE" sz="1000" dirty="0">
              <a:solidFill>
                <a:schemeClr val="tx1"/>
              </a:solidFill>
              <a:latin typeface="Arial" charset="0"/>
            </a:endParaRPr>
          </a:p>
          <a:p>
            <a:pPr eaLnBrk="1" hangingPunct="1"/>
            <a:r>
              <a:rPr lang="de-DE" sz="2000" b="0" dirty="0">
                <a:solidFill>
                  <a:schemeClr val="tx1"/>
                </a:solidFill>
                <a:latin typeface="Arial" charset="0"/>
              </a:rPr>
              <a:t>Die Beklagte beantragt,</a:t>
            </a:r>
          </a:p>
          <a:p>
            <a:pPr eaLnBrk="1" hangingPunct="1"/>
            <a:endParaRPr lang="de-DE" sz="1000" b="0" dirty="0">
              <a:solidFill>
                <a:schemeClr val="tx1"/>
              </a:solidFill>
              <a:latin typeface="Arial" charset="0"/>
            </a:endParaRPr>
          </a:p>
          <a:p>
            <a:pPr eaLnBrk="1" hangingPunct="1"/>
            <a:r>
              <a:rPr lang="de-DE" sz="2000" dirty="0">
                <a:solidFill>
                  <a:schemeClr val="tx1"/>
                </a:solidFill>
                <a:latin typeface="Arial" charset="0"/>
              </a:rPr>
              <a:t>die Klage abzuweisen.									      </a:t>
            </a:r>
            <a:r>
              <a:rPr lang="de-DE" sz="800" b="0" dirty="0">
                <a:solidFill>
                  <a:schemeClr val="tx1"/>
                </a:solidFill>
                <a:latin typeface="Arial" charset="0"/>
              </a:rPr>
              <a:t>r</a:t>
            </a:r>
          </a:p>
          <a:p>
            <a:pPr eaLnBrk="1" hangingPunct="1"/>
            <a:endParaRPr lang="de-DE" sz="1000" dirty="0">
              <a:solidFill>
                <a:schemeClr val="tx1"/>
              </a:solidFill>
              <a:latin typeface="Arial" charset="0"/>
            </a:endParaRPr>
          </a:p>
          <a:p>
            <a:pPr eaLnBrk="1" hangingPunct="1"/>
            <a:r>
              <a:rPr lang="de-DE" sz="2000" b="0" i="1" dirty="0">
                <a:solidFill>
                  <a:schemeClr val="tx1"/>
                </a:solidFill>
                <a:latin typeface="Arial" charset="0"/>
              </a:rPr>
              <a:t>[Sie meint, dem Kläger fehle die Prozessführungsbefugnis, da er sich nicht an die von ihrem Ehemann als Mittestamentsvollstrecker erklärte </a:t>
            </a:r>
            <a:r>
              <a:rPr lang="de-DE" sz="2000" b="0" i="1" dirty="0" err="1">
                <a:solidFill>
                  <a:schemeClr val="tx1"/>
                </a:solidFill>
                <a:latin typeface="Arial" charset="0"/>
              </a:rPr>
              <a:t>Einschrän-kung</a:t>
            </a:r>
            <a:r>
              <a:rPr lang="de-DE" sz="2000" b="0" i="1" dirty="0">
                <a:solidFill>
                  <a:schemeClr val="tx1"/>
                </a:solidFill>
                <a:latin typeface="Arial" charset="0"/>
              </a:rPr>
              <a:t> gehalten habe.]									      </a:t>
            </a:r>
            <a:r>
              <a:rPr lang="de-DE" sz="800" b="0" dirty="0">
                <a:solidFill>
                  <a:schemeClr val="tx1"/>
                </a:solidFill>
                <a:latin typeface="Arial" charset="0"/>
              </a:rPr>
              <a:t>p</a:t>
            </a:r>
          </a:p>
          <a:p>
            <a:pPr eaLnBrk="1" hangingPunct="1"/>
            <a:endParaRPr lang="de-DE" sz="1000" b="0" i="1" dirty="0">
              <a:solidFill>
                <a:schemeClr val="tx1"/>
              </a:solidFill>
              <a:latin typeface="Arial" charset="0"/>
            </a:endParaRPr>
          </a:p>
          <a:p>
            <a:pPr eaLnBrk="1" hangingPunct="1"/>
            <a:r>
              <a:rPr lang="de-DE" sz="2000" b="0" u="sng" dirty="0">
                <a:solidFill>
                  <a:schemeClr val="tx1"/>
                </a:solidFill>
                <a:latin typeface="Arial" charset="0"/>
              </a:rPr>
              <a:t>Die beiden Söhne des Klägers, die Miterben zu je 1/4 sind, sind dem Rechtsstreit auf Seiten des Klägers als Streithelfer beigetreten.</a:t>
            </a:r>
          </a:p>
          <a:p>
            <a:pPr eaLnBrk="1" hangingPunct="1"/>
            <a:endParaRPr lang="de-DE" sz="1000" b="0" u="sng" dirty="0">
              <a:solidFill>
                <a:schemeClr val="tx1"/>
              </a:solidFill>
              <a:latin typeface="Arial" charset="0"/>
            </a:endParaRPr>
          </a:p>
          <a:p>
            <a:pPr eaLnBrk="1" hangingPunct="1"/>
            <a:r>
              <a:rPr lang="de-DE" sz="2000" b="0" dirty="0">
                <a:solidFill>
                  <a:schemeClr val="tx1"/>
                </a:solidFill>
                <a:latin typeface="Arial" charset="0"/>
              </a:rPr>
              <a:t>Widerklagend verlangt die Beklagte vom Kläger die Erfüllung von Erblasser-schulden.</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Die Erblasserin kam aufgrund einer Erkrankung Ende 2021 vorübergehend in finanzielle Schwierigkeiten.</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160004409"/>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21571">
                                            <p:txEl>
                                              <p:pRg st="0" end="0"/>
                                            </p:txEl>
                                          </p:spTgt>
                                        </p:tgtEl>
                                        <p:attrNameLst>
                                          <p:attrName>style.visibility</p:attrName>
                                        </p:attrNameLst>
                                      </p:cBhvr>
                                      <p:to>
                                        <p:strVal val="visible"/>
                                      </p:to>
                                    </p:set>
                                    <p:anim calcmode="lin" valueType="num">
                                      <p:cBhvr additive="base">
                                        <p:cTn id="7" dur="500" fill="hold"/>
                                        <p:tgtEl>
                                          <p:spTgt spid="6215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21571">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21571">
                                            <p:txEl>
                                              <p:pRg st="2" end="2"/>
                                            </p:txEl>
                                          </p:spTgt>
                                        </p:tgtEl>
                                        <p:attrNameLst>
                                          <p:attrName>style.visibility</p:attrName>
                                        </p:attrNameLst>
                                      </p:cBhvr>
                                      <p:to>
                                        <p:strVal val="visible"/>
                                      </p:to>
                                    </p:set>
                                    <p:anim calcmode="lin" valueType="num">
                                      <p:cBhvr additive="base">
                                        <p:cTn id="11" dur="500" fill="hold"/>
                                        <p:tgtEl>
                                          <p:spTgt spid="621571">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2157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621571">
                                            <p:txEl>
                                              <p:pRg st="4" end="4"/>
                                            </p:txEl>
                                          </p:spTgt>
                                        </p:tgtEl>
                                        <p:attrNameLst>
                                          <p:attrName>style.visibility</p:attrName>
                                        </p:attrNameLst>
                                      </p:cBhvr>
                                      <p:to>
                                        <p:strVal val="visible"/>
                                      </p:to>
                                    </p:set>
                                    <p:anim calcmode="lin" valueType="num">
                                      <p:cBhvr additive="base">
                                        <p:cTn id="17" dur="500" fill="hold"/>
                                        <p:tgtEl>
                                          <p:spTgt spid="621571">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21571">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621571">
                                            <p:txEl>
                                              <p:pRg st="6" end="6"/>
                                            </p:txEl>
                                          </p:spTgt>
                                        </p:tgtEl>
                                        <p:attrNameLst>
                                          <p:attrName>style.visibility</p:attrName>
                                        </p:attrNameLst>
                                      </p:cBhvr>
                                      <p:to>
                                        <p:strVal val="visible"/>
                                      </p:to>
                                    </p:set>
                                    <p:anim calcmode="lin" valueType="num">
                                      <p:cBhvr additive="base">
                                        <p:cTn id="21" dur="500" fill="hold"/>
                                        <p:tgtEl>
                                          <p:spTgt spid="621571">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62157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nodeType="clickEffect">
                                  <p:stCondLst>
                                    <p:cond delay="0"/>
                                  </p:stCondLst>
                                  <p:childTnLst>
                                    <p:set>
                                      <p:cBhvr>
                                        <p:cTn id="26" dur="1" fill="hold">
                                          <p:stCondLst>
                                            <p:cond delay="0"/>
                                          </p:stCondLst>
                                        </p:cTn>
                                        <p:tgtEl>
                                          <p:spTgt spid="621571">
                                            <p:txEl>
                                              <p:pRg st="8" end="8"/>
                                            </p:txEl>
                                          </p:spTgt>
                                        </p:tgtEl>
                                        <p:attrNameLst>
                                          <p:attrName>style.visibility</p:attrName>
                                        </p:attrNameLst>
                                      </p:cBhvr>
                                      <p:to>
                                        <p:strVal val="visible"/>
                                      </p:to>
                                    </p:set>
                                    <p:anim calcmode="lin" valueType="num">
                                      <p:cBhvr additive="base">
                                        <p:cTn id="27" dur="500" fill="hold"/>
                                        <p:tgtEl>
                                          <p:spTgt spid="621571">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21571">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nodeType="clickEffect">
                                  <p:stCondLst>
                                    <p:cond delay="0"/>
                                  </p:stCondLst>
                                  <p:childTnLst>
                                    <p:set>
                                      <p:cBhvr>
                                        <p:cTn id="32" dur="1" fill="hold">
                                          <p:stCondLst>
                                            <p:cond delay="0"/>
                                          </p:stCondLst>
                                        </p:cTn>
                                        <p:tgtEl>
                                          <p:spTgt spid="621571">
                                            <p:txEl>
                                              <p:pRg st="10" end="10"/>
                                            </p:txEl>
                                          </p:spTgt>
                                        </p:tgtEl>
                                        <p:attrNameLst>
                                          <p:attrName>style.visibility</p:attrName>
                                        </p:attrNameLst>
                                      </p:cBhvr>
                                      <p:to>
                                        <p:strVal val="visible"/>
                                      </p:to>
                                    </p:set>
                                    <p:anim calcmode="lin" valueType="num">
                                      <p:cBhvr additive="base">
                                        <p:cTn id="33" dur="500" fill="hold"/>
                                        <p:tgtEl>
                                          <p:spTgt spid="621571">
                                            <p:txEl>
                                              <p:pRg st="10" end="10"/>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621571">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4" fill="hold" nodeType="clickEffect">
                                  <p:stCondLst>
                                    <p:cond delay="0"/>
                                  </p:stCondLst>
                                  <p:childTnLst>
                                    <p:set>
                                      <p:cBhvr>
                                        <p:cTn id="38" dur="1" fill="hold">
                                          <p:stCondLst>
                                            <p:cond delay="0"/>
                                          </p:stCondLst>
                                        </p:cTn>
                                        <p:tgtEl>
                                          <p:spTgt spid="621571">
                                            <p:txEl>
                                              <p:pRg st="12" end="12"/>
                                            </p:txEl>
                                          </p:spTgt>
                                        </p:tgtEl>
                                        <p:attrNameLst>
                                          <p:attrName>style.visibility</p:attrName>
                                        </p:attrNameLst>
                                      </p:cBhvr>
                                      <p:to>
                                        <p:strVal val="visible"/>
                                      </p:to>
                                    </p:set>
                                    <p:anim calcmode="lin" valueType="num">
                                      <p:cBhvr additive="base">
                                        <p:cTn id="39" dur="500" fill="hold"/>
                                        <p:tgtEl>
                                          <p:spTgt spid="621571">
                                            <p:txEl>
                                              <p:pRg st="12" end="1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21571">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4" fill="hold" nodeType="clickEffect">
                                  <p:stCondLst>
                                    <p:cond delay="0"/>
                                  </p:stCondLst>
                                  <p:childTnLst>
                                    <p:set>
                                      <p:cBhvr>
                                        <p:cTn id="44" dur="1" fill="hold">
                                          <p:stCondLst>
                                            <p:cond delay="0"/>
                                          </p:stCondLst>
                                        </p:cTn>
                                        <p:tgtEl>
                                          <p:spTgt spid="621571">
                                            <p:txEl>
                                              <p:pRg st="14" end="14"/>
                                            </p:txEl>
                                          </p:spTgt>
                                        </p:tgtEl>
                                        <p:attrNameLst>
                                          <p:attrName>style.visibility</p:attrName>
                                        </p:attrNameLst>
                                      </p:cBhvr>
                                      <p:to>
                                        <p:strVal val="visible"/>
                                      </p:to>
                                    </p:set>
                                    <p:anim calcmode="lin" valueType="num">
                                      <p:cBhvr additive="base">
                                        <p:cTn id="45" dur="500" fill="hold"/>
                                        <p:tgtEl>
                                          <p:spTgt spid="621571">
                                            <p:txEl>
                                              <p:pRg st="14" end="14"/>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621571">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2595" name="Text Box 3"/>
          <p:cNvSpPr txBox="1">
            <a:spLocks noChangeArrowheads="1"/>
          </p:cNvSpPr>
          <p:nvPr/>
        </p:nvSpPr>
        <p:spPr bwMode="auto">
          <a:xfrm>
            <a:off x="179388" y="1271588"/>
            <a:ext cx="8712200" cy="51816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Die Beklagte gewährte ihr daraufhin ein zinsloses Darlehen über                    € 9.000,-, welches die Erblasserin ohne jede Aufforderung oder Kündigung pünktlich am 01.03.2022 zurückzuzahlen hatte.</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Ende April 2022 bat die Erblasserin die Beklagte ferner, ihre Kontoauszüge von der Berliner Sparkasse mitzubringen. Wegen des geringen Guthabens auf dem Konto und der für Anfang Mai 2022 zu erwartenden Abbuchungen bat die Erblasserin die Beklagte um eine Bareinzahlung in Höhe von € 875,- auf ihr Konto. Die Erblasserin gab der Beklagten zu diesem Zweck am 29.04.2022 ein Schriftstück, in welchem sie sich zur Zahlung von € 875,- bis zum 15.05.2022 an die Beklagte verpflichtete. Eine Einzahlung auf das Konto der Erblasserin erfolgte in der Folgezeit jedoch nicht, da sich vorher heraus-stellte, dass die von der Erblasserin erwarteten Zahlungseingänge nur verspätet waren und eine Bareinzahlung wegen ausreichender Deckung nicht mehr erforderlich war.								      </a:t>
            </a:r>
            <a:r>
              <a:rPr lang="de-DE" sz="1000" b="0" dirty="0">
                <a:solidFill>
                  <a:schemeClr val="tx1"/>
                </a:solidFill>
                <a:latin typeface="Arial" charset="0"/>
              </a:rPr>
              <a:t>s</a:t>
            </a:r>
          </a:p>
          <a:p>
            <a:pPr eaLnBrk="1" hangingPunct="1"/>
            <a:endParaRPr lang="de-DE" sz="1000" b="0" dirty="0">
              <a:solidFill>
                <a:schemeClr val="tx1"/>
              </a:solidFill>
              <a:latin typeface="Arial" charset="0"/>
            </a:endParaRPr>
          </a:p>
          <a:p>
            <a:pPr eaLnBrk="1" hangingPunct="1"/>
            <a:r>
              <a:rPr lang="de-DE" sz="2000" b="0" i="1" dirty="0">
                <a:solidFill>
                  <a:schemeClr val="tx1"/>
                </a:solidFill>
                <a:latin typeface="Arial" charset="0"/>
              </a:rPr>
              <a:t>Die Beklagte behauptet, weder das zinslose Darlehen noch die erteilte Zahlungsverpflichtungserklärung seien bisher erfüllt worden.</a:t>
            </a:r>
            <a:r>
              <a:rPr lang="de-DE" sz="2000" b="0" i="1" dirty="0">
                <a:solidFill>
                  <a:schemeClr val="tx1"/>
                </a:solidFill>
                <a:latin typeface="Arial" charset="0"/>
                <a:cs typeface="Arial" charset="0"/>
              </a:rPr>
              <a:t>→		      </a:t>
            </a:r>
            <a:r>
              <a:rPr lang="de-DE" sz="800" b="0" dirty="0">
                <a:solidFill>
                  <a:schemeClr val="tx1"/>
                </a:solidFill>
                <a:latin typeface="Arial" charset="0"/>
                <a:cs typeface="Arial" charset="0"/>
              </a:rPr>
              <a:t>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92168826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22595">
                                            <p:txEl>
                                              <p:pRg st="0" end="0"/>
                                            </p:txEl>
                                          </p:spTgt>
                                        </p:tgtEl>
                                        <p:attrNameLst>
                                          <p:attrName>style.visibility</p:attrName>
                                        </p:attrNameLst>
                                      </p:cBhvr>
                                      <p:to>
                                        <p:strVal val="visible"/>
                                      </p:to>
                                    </p:set>
                                    <p:anim calcmode="lin" valueType="num">
                                      <p:cBhvr additive="base">
                                        <p:cTn id="7" dur="500" fill="hold"/>
                                        <p:tgtEl>
                                          <p:spTgt spid="62259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2259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22595">
                                            <p:txEl>
                                              <p:pRg st="2" end="2"/>
                                            </p:txEl>
                                          </p:spTgt>
                                        </p:tgtEl>
                                        <p:attrNameLst>
                                          <p:attrName>style.visibility</p:attrName>
                                        </p:attrNameLst>
                                      </p:cBhvr>
                                      <p:to>
                                        <p:strVal val="visible"/>
                                      </p:to>
                                    </p:set>
                                    <p:anim calcmode="lin" valueType="num">
                                      <p:cBhvr additive="base">
                                        <p:cTn id="13" dur="500" fill="hold"/>
                                        <p:tgtEl>
                                          <p:spTgt spid="62259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2259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22595">
                                            <p:txEl>
                                              <p:pRg st="4" end="4"/>
                                            </p:txEl>
                                          </p:spTgt>
                                        </p:tgtEl>
                                        <p:attrNameLst>
                                          <p:attrName>style.visibility</p:attrName>
                                        </p:attrNameLst>
                                      </p:cBhvr>
                                      <p:to>
                                        <p:strVal val="visible"/>
                                      </p:to>
                                    </p:set>
                                    <p:anim calcmode="lin" valueType="num">
                                      <p:cBhvr additive="base">
                                        <p:cTn id="19" dur="500" fill="hold"/>
                                        <p:tgtEl>
                                          <p:spTgt spid="62259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2259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3619" name="Text Box 3"/>
          <p:cNvSpPr txBox="1">
            <a:spLocks noChangeArrowheads="1"/>
          </p:cNvSpPr>
          <p:nvPr/>
        </p:nvSpPr>
        <p:spPr bwMode="auto">
          <a:xfrm>
            <a:off x="179388" y="1219200"/>
            <a:ext cx="8712200" cy="54864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i="1" dirty="0">
                <a:solidFill>
                  <a:schemeClr val="tx1"/>
                </a:solidFill>
                <a:latin typeface="Arial" charset="0"/>
                <a:cs typeface="Arial" charset="0"/>
              </a:rPr>
              <a:t>[Sie meint, die Widerklage könne allein gegen den Kläger gerichtet       werden, da – was unstreitig ist – ihr Ehemann als Mittestamentsvollstrecker sein Einverständnis zur Auszahlung und zur Klageerhebung erteilt habe.]      </a:t>
            </a:r>
            <a:r>
              <a:rPr lang="de-DE" sz="800" b="0" dirty="0">
                <a:solidFill>
                  <a:schemeClr val="tx1"/>
                </a:solidFill>
                <a:latin typeface="Arial" charset="0"/>
                <a:cs typeface="Arial" charset="0"/>
              </a:rPr>
              <a:t>p</a:t>
            </a:r>
          </a:p>
          <a:p>
            <a:pPr eaLnBrk="1" hangingPunct="1"/>
            <a:endParaRPr lang="de-DE" sz="1000" b="0" i="1" dirty="0">
              <a:solidFill>
                <a:schemeClr val="tx1"/>
              </a:solidFill>
              <a:latin typeface="Arial" charset="0"/>
              <a:cs typeface="Arial" charset="0"/>
            </a:endParaRPr>
          </a:p>
          <a:p>
            <a:pPr eaLnBrk="1" hangingPunct="1"/>
            <a:r>
              <a:rPr lang="de-DE" sz="2000" b="0" u="sng" dirty="0">
                <a:solidFill>
                  <a:schemeClr val="tx1"/>
                </a:solidFill>
                <a:latin typeface="Arial" charset="0"/>
                <a:cs typeface="Arial" charset="0"/>
              </a:rPr>
              <a:t>Die Widerklage ist dem Klägervertreter am 21.02.2024 zugestellt worden. Die Beklagte hat ursprünglich beantragt, den Kläger als Testamentsvollstrecker zur Zahlung von € 9.875,- nebst 12 % Zinsen seit Rechtshängigkeit zu verurteilen. Nachdem der Kläger in der mündlichen Verhandlung vom 29.04.2024 gegen den Widerspruch der Streithelfer erklärt hat, dass die Forderung aus der Widerklage unter Verwahrung gegen die Kostenlast in Höhe von € 9.000,- anerkannt werde</a:t>
            </a:r>
            <a:r>
              <a:rPr lang="de-DE" sz="2000" b="0" dirty="0">
                <a:solidFill>
                  <a:schemeClr val="tx1"/>
                </a:solidFill>
                <a:latin typeface="Arial" charset="0"/>
                <a:cs typeface="Arial" charset="0"/>
              </a:rPr>
              <a:t>, beantragt die Beklagte nunmehr,</a:t>
            </a:r>
          </a:p>
          <a:p>
            <a:pPr eaLnBrk="1" hangingPunct="1"/>
            <a:endParaRPr lang="de-DE" sz="1000" b="0" dirty="0">
              <a:solidFill>
                <a:schemeClr val="tx1"/>
              </a:solidFill>
              <a:latin typeface="Arial" charset="0"/>
              <a:cs typeface="Arial" charset="0"/>
            </a:endParaRPr>
          </a:p>
          <a:p>
            <a:pPr eaLnBrk="1" hangingPunct="1"/>
            <a:r>
              <a:rPr lang="de-DE" sz="2000" dirty="0">
                <a:solidFill>
                  <a:schemeClr val="tx1"/>
                </a:solidFill>
                <a:latin typeface="Arial" charset="0"/>
                <a:cs typeface="Arial" charset="0"/>
              </a:rPr>
              <a:t>den Kläger seinem Anerkenntnis gemäß, hilfsweise zur Zahlung von        € 9.000,-, sowie zur Zahlung weiterer € 875,- und Zinsen in Höhe von 12 % auf den Betrag von € 9.875,- seit Rechtshängigkeit zu verurteilen.</a:t>
            </a:r>
          </a:p>
          <a:p>
            <a:pPr eaLnBrk="1" hangingPunct="1"/>
            <a:endParaRPr lang="de-DE" sz="1000" dirty="0">
              <a:solidFill>
                <a:schemeClr val="tx1"/>
              </a:solidFill>
              <a:latin typeface="Arial" charset="0"/>
              <a:cs typeface="Arial" charset="0"/>
            </a:endParaRPr>
          </a:p>
          <a:p>
            <a:pPr eaLnBrk="1" hangingPunct="1"/>
            <a:r>
              <a:rPr lang="de-DE" sz="2000" b="0" dirty="0">
                <a:solidFill>
                  <a:schemeClr val="tx1"/>
                </a:solidFill>
                <a:latin typeface="Arial" charset="0"/>
                <a:cs typeface="Arial" charset="0"/>
              </a:rPr>
              <a:t>Der Kläger beantragt,</a:t>
            </a:r>
          </a:p>
          <a:p>
            <a:pPr eaLnBrk="1" hangingPunct="1"/>
            <a:endParaRPr lang="de-DE" sz="1000" b="0" dirty="0">
              <a:solidFill>
                <a:schemeClr val="tx1"/>
              </a:solidFill>
              <a:latin typeface="Arial" charset="0"/>
              <a:cs typeface="Arial" charset="0"/>
            </a:endParaRPr>
          </a:p>
          <a:p>
            <a:pPr eaLnBrk="1" hangingPunct="1"/>
            <a:r>
              <a:rPr lang="de-DE" sz="2000" dirty="0">
                <a:solidFill>
                  <a:schemeClr val="tx1"/>
                </a:solidFill>
                <a:latin typeface="Arial" charset="0"/>
                <a:cs typeface="Arial" charset="0"/>
              </a:rPr>
              <a:t>die Widerklage, insoweit der Anspruch nicht anerkannt wurde, abzuweisen.→											      </a:t>
            </a:r>
            <a:r>
              <a:rPr lang="de-DE" sz="800" b="0" dirty="0">
                <a:solidFill>
                  <a:schemeClr val="tx1"/>
                </a:solidFill>
                <a:latin typeface="Arial" charset="0"/>
                <a:cs typeface="Arial" charset="0"/>
              </a:rPr>
              <a:t>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915754761"/>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23619">
                                            <p:txEl>
                                              <p:pRg st="0" end="0"/>
                                            </p:txEl>
                                          </p:spTgt>
                                        </p:tgtEl>
                                        <p:attrNameLst>
                                          <p:attrName>style.visibility</p:attrName>
                                        </p:attrNameLst>
                                      </p:cBhvr>
                                      <p:to>
                                        <p:strVal val="visible"/>
                                      </p:to>
                                    </p:set>
                                    <p:anim calcmode="lin" valueType="num">
                                      <p:cBhvr additive="base">
                                        <p:cTn id="7" dur="500" fill="hold"/>
                                        <p:tgtEl>
                                          <p:spTgt spid="6236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236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23619">
                                            <p:txEl>
                                              <p:pRg st="2" end="2"/>
                                            </p:txEl>
                                          </p:spTgt>
                                        </p:tgtEl>
                                        <p:attrNameLst>
                                          <p:attrName>style.visibility</p:attrName>
                                        </p:attrNameLst>
                                      </p:cBhvr>
                                      <p:to>
                                        <p:strVal val="visible"/>
                                      </p:to>
                                    </p:set>
                                    <p:anim calcmode="lin" valueType="num">
                                      <p:cBhvr additive="base">
                                        <p:cTn id="13" dur="500" fill="hold"/>
                                        <p:tgtEl>
                                          <p:spTgt spid="62361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236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23619">
                                            <p:txEl>
                                              <p:pRg st="4" end="4"/>
                                            </p:txEl>
                                          </p:spTgt>
                                        </p:tgtEl>
                                        <p:attrNameLst>
                                          <p:attrName>style.visibility</p:attrName>
                                        </p:attrNameLst>
                                      </p:cBhvr>
                                      <p:to>
                                        <p:strVal val="visible"/>
                                      </p:to>
                                    </p:set>
                                    <p:anim calcmode="lin" valueType="num">
                                      <p:cBhvr additive="base">
                                        <p:cTn id="19" dur="500" fill="hold"/>
                                        <p:tgtEl>
                                          <p:spTgt spid="623619">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236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23619">
                                            <p:txEl>
                                              <p:pRg st="6" end="6"/>
                                            </p:txEl>
                                          </p:spTgt>
                                        </p:tgtEl>
                                        <p:attrNameLst>
                                          <p:attrName>style.visibility</p:attrName>
                                        </p:attrNameLst>
                                      </p:cBhvr>
                                      <p:to>
                                        <p:strVal val="visible"/>
                                      </p:to>
                                    </p:set>
                                    <p:anim calcmode="lin" valueType="num">
                                      <p:cBhvr additive="base">
                                        <p:cTn id="25" dur="500" fill="hold"/>
                                        <p:tgtEl>
                                          <p:spTgt spid="623619">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23619">
                                            <p:txEl>
                                              <p:pRg st="6" end="6"/>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623619">
                                            <p:txEl>
                                              <p:pRg st="8" end="8"/>
                                            </p:txEl>
                                          </p:spTgt>
                                        </p:tgtEl>
                                        <p:attrNameLst>
                                          <p:attrName>style.visibility</p:attrName>
                                        </p:attrNameLst>
                                      </p:cBhvr>
                                      <p:to>
                                        <p:strVal val="visible"/>
                                      </p:to>
                                    </p:set>
                                    <p:anim calcmode="lin" valueType="num">
                                      <p:cBhvr additive="base">
                                        <p:cTn id="29" dur="500" fill="hold"/>
                                        <p:tgtEl>
                                          <p:spTgt spid="623619">
                                            <p:txEl>
                                              <p:pRg st="8" end="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62361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43" name="Text Box 3"/>
          <p:cNvSpPr txBox="1">
            <a:spLocks noChangeArrowheads="1"/>
          </p:cNvSpPr>
          <p:nvPr/>
        </p:nvSpPr>
        <p:spPr bwMode="auto">
          <a:xfrm>
            <a:off x="179388" y="1249363"/>
            <a:ext cx="8712200" cy="42672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i="1" dirty="0">
                <a:solidFill>
                  <a:schemeClr val="tx1"/>
                </a:solidFill>
                <a:latin typeface="Arial" charset="0"/>
                <a:cs typeface="Arial" charset="0"/>
              </a:rPr>
              <a:t>[Er meint, dass ihm die Kosten des Rechtsstreits hinsichtlich der   anerkannten Darlehensforderung nicht auferlegt werden könnten, da er – was unstreitig ist – vor dem Prozess nie aufgefordert wurde, das Darlehen zurückzuzahlen bzw. sein Einverständnis zur Entnahme aus dem Nachlass zu erklären. Ein Zahlungsanspruch stehe der Beklagten aus der Zahlungs-</a:t>
            </a:r>
            <a:r>
              <a:rPr lang="de-DE" sz="2000" b="0" i="1" dirty="0" err="1">
                <a:solidFill>
                  <a:schemeClr val="tx1"/>
                </a:solidFill>
                <a:latin typeface="Arial" charset="0"/>
                <a:cs typeface="Arial" charset="0"/>
              </a:rPr>
              <a:t>verpflichtungserklärung</a:t>
            </a:r>
            <a:r>
              <a:rPr lang="de-DE" sz="2000" b="0" i="1" dirty="0">
                <a:solidFill>
                  <a:schemeClr val="tx1"/>
                </a:solidFill>
                <a:latin typeface="Arial" charset="0"/>
                <a:cs typeface="Arial" charset="0"/>
              </a:rPr>
              <a:t> vom 29.04.2022 nicht zu, da es – was unstreitig ist – nie zu einer Kontoeinzahlung gekommen sei.]					     </a:t>
            </a:r>
            <a:r>
              <a:rPr lang="de-DE" sz="800" b="0" dirty="0" err="1">
                <a:solidFill>
                  <a:schemeClr val="tx1"/>
                </a:solidFill>
                <a:latin typeface="Arial" charset="0"/>
                <a:cs typeface="Arial" charset="0"/>
              </a:rPr>
              <a:t>ts</a:t>
            </a:r>
            <a:endParaRPr lang="de-DE" sz="800" b="0" dirty="0">
              <a:solidFill>
                <a:schemeClr val="tx1"/>
              </a:solidFill>
              <a:latin typeface="Arial" charset="0"/>
              <a:cs typeface="Arial" charset="0"/>
            </a:endParaRPr>
          </a:p>
          <a:p>
            <a:pPr eaLnBrk="1" hangingPunct="1"/>
            <a:endParaRPr lang="de-DE" sz="1000" b="0" i="1" dirty="0">
              <a:solidFill>
                <a:schemeClr val="tx1"/>
              </a:solidFill>
              <a:latin typeface="Arial" charset="0"/>
              <a:cs typeface="Arial" charset="0"/>
            </a:endParaRPr>
          </a:p>
          <a:p>
            <a:pPr eaLnBrk="1" hangingPunct="1"/>
            <a:r>
              <a:rPr lang="de-DE" sz="2000" b="0" i="1" dirty="0">
                <a:solidFill>
                  <a:schemeClr val="tx1"/>
                </a:solidFill>
                <a:latin typeface="Arial" charset="0"/>
                <a:cs typeface="Arial" charset="0"/>
              </a:rPr>
              <a:t>Die Streithelfer des Klägers behaupten, die Erblasserin habe ihnen vor ihrem Tode ausdrücklich bestätigt, dass sie das Darlehen zurückgezahlt habe. Eine Quittung sei allerdings nicht ausgestellt worden. Sie beantragen insgesamt Abweisung der Widerklage.								      </a:t>
            </a:r>
            <a:r>
              <a:rPr lang="de-DE" sz="800" b="0" dirty="0">
                <a:solidFill>
                  <a:schemeClr val="tx1"/>
                </a:solidFill>
                <a:latin typeface="Arial" charset="0"/>
                <a:cs typeface="Arial" charset="0"/>
              </a:rPr>
              <a:t>r</a:t>
            </a:r>
          </a:p>
          <a:p>
            <a:pPr eaLnBrk="1" hangingPunct="1"/>
            <a:endParaRPr lang="de-DE" sz="1000" b="0" i="1" dirty="0">
              <a:solidFill>
                <a:schemeClr val="tx1"/>
              </a:solidFill>
              <a:latin typeface="Arial" charset="0"/>
              <a:cs typeface="Arial" charset="0"/>
            </a:endParaRPr>
          </a:p>
          <a:p>
            <a:pPr eaLnBrk="1" hangingPunct="1"/>
            <a:r>
              <a:rPr lang="de-DE" sz="2000" b="0" i="1" dirty="0">
                <a:solidFill>
                  <a:schemeClr val="tx1"/>
                </a:solidFill>
                <a:latin typeface="Arial" charset="0"/>
                <a:cs typeface="Arial" charset="0"/>
              </a:rPr>
              <a:t>[Sie meinen, dass aufgrund des von ihnen erklärten Widerspruchs der Erlass eines Anerkenntnisurteils unzulässig sei.]</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085099239"/>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24643">
                                            <p:txEl>
                                              <p:pRg st="0" end="0"/>
                                            </p:txEl>
                                          </p:spTgt>
                                        </p:tgtEl>
                                        <p:attrNameLst>
                                          <p:attrName>style.visibility</p:attrName>
                                        </p:attrNameLst>
                                      </p:cBhvr>
                                      <p:to>
                                        <p:strVal val="visible"/>
                                      </p:to>
                                    </p:set>
                                    <p:anim calcmode="lin" valueType="num">
                                      <p:cBhvr additive="base">
                                        <p:cTn id="7" dur="500" fill="hold"/>
                                        <p:tgtEl>
                                          <p:spTgt spid="6246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246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24643">
                                            <p:txEl>
                                              <p:pRg st="2" end="2"/>
                                            </p:txEl>
                                          </p:spTgt>
                                        </p:tgtEl>
                                        <p:attrNameLst>
                                          <p:attrName>style.visibility</p:attrName>
                                        </p:attrNameLst>
                                      </p:cBhvr>
                                      <p:to>
                                        <p:strVal val="visible"/>
                                      </p:to>
                                    </p:set>
                                    <p:anim calcmode="lin" valueType="num">
                                      <p:cBhvr additive="base">
                                        <p:cTn id="13" dur="500" fill="hold"/>
                                        <p:tgtEl>
                                          <p:spTgt spid="62464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246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24643">
                                            <p:txEl>
                                              <p:pRg st="4" end="4"/>
                                            </p:txEl>
                                          </p:spTgt>
                                        </p:tgtEl>
                                        <p:attrNameLst>
                                          <p:attrName>style.visibility</p:attrName>
                                        </p:attrNameLst>
                                      </p:cBhvr>
                                      <p:to>
                                        <p:strVal val="visible"/>
                                      </p:to>
                                    </p:set>
                                    <p:anim calcmode="lin" valueType="num">
                                      <p:cBhvr additive="base">
                                        <p:cTn id="19" dur="500" fill="hold"/>
                                        <p:tgtEl>
                                          <p:spTgt spid="62464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2464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9762" name="Text Box 2"/>
          <p:cNvSpPr txBox="1">
            <a:spLocks noChangeArrowheads="1"/>
          </p:cNvSpPr>
          <p:nvPr/>
        </p:nvSpPr>
        <p:spPr bwMode="auto">
          <a:xfrm>
            <a:off x="179388" y="1182688"/>
            <a:ext cx="8712200" cy="54864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dirty="0">
                <a:solidFill>
                  <a:schemeClr val="tx1"/>
                </a:solidFill>
                <a:latin typeface="Arial" charset="0"/>
              </a:rPr>
              <a:t>A.	Entscheidung über die Klage</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I.	Antragsstation</a:t>
            </a:r>
          </a:p>
          <a:p>
            <a:pPr eaLnBrk="1" hangingPunct="1"/>
            <a:r>
              <a:rPr lang="de-DE" sz="2000" b="0" dirty="0">
                <a:solidFill>
                  <a:schemeClr val="tx1"/>
                </a:solidFill>
                <a:latin typeface="Arial" charset="0"/>
              </a:rPr>
              <a:t>	Kläger begehrt in seiner Eigenschaft als Testamentsvollstrecker die		Feststellung, dass ein Aufwendungsersatzanspruch der Beklagten nicht	aus dem Nachlass zu berichtigen sei (= Feststellungsantrag).</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II.	Zulässigkeit der Feststellungsklage</a:t>
            </a:r>
          </a:p>
          <a:p>
            <a:pPr eaLnBrk="1" hangingPunct="1"/>
            <a:r>
              <a:rPr lang="de-DE" sz="2000" b="0" dirty="0">
                <a:solidFill>
                  <a:schemeClr val="tx1"/>
                </a:solidFill>
                <a:latin typeface="Arial" charset="0"/>
              </a:rPr>
              <a:t>	1.	Zuständigkeit des Gerichts</a:t>
            </a:r>
          </a:p>
          <a:p>
            <a:pPr eaLnBrk="1" hangingPunct="1"/>
            <a:r>
              <a:rPr lang="de-DE" sz="2000" b="0" dirty="0">
                <a:solidFill>
                  <a:schemeClr val="tx1"/>
                </a:solidFill>
                <a:latin typeface="Arial" charset="0"/>
              </a:rPr>
              <a:t>		a)	Sachlich?</a:t>
            </a:r>
          </a:p>
          <a:p>
            <a:pPr eaLnBrk="1" hangingPunct="1"/>
            <a:r>
              <a:rPr lang="de-DE" sz="2000" b="0" dirty="0">
                <a:solidFill>
                  <a:schemeClr val="tx1"/>
                </a:solidFill>
                <a:latin typeface="Arial" charset="0"/>
              </a:rPr>
              <a:t>			(+), Streitwert bei negativer Feststellungsklage ist mit dem Streit-			wert der positiven Leistungsklage gleichzusetzen, Euro 8.815,-.</a:t>
            </a:r>
          </a:p>
          <a:p>
            <a:pPr eaLnBrk="1" hangingPunct="1"/>
            <a:r>
              <a:rPr lang="de-DE" sz="2000" b="0" dirty="0">
                <a:solidFill>
                  <a:schemeClr val="tx1"/>
                </a:solidFill>
                <a:latin typeface="Arial" charset="0"/>
              </a:rPr>
              <a:t>		b)	Örtlich?</a:t>
            </a:r>
          </a:p>
          <a:p>
            <a:pPr eaLnBrk="1" hangingPunct="1"/>
            <a:r>
              <a:rPr lang="de-DE" sz="2000" b="0" dirty="0">
                <a:solidFill>
                  <a:schemeClr val="tx1"/>
                </a:solidFill>
                <a:latin typeface="Arial" charset="0"/>
              </a:rPr>
              <a:t>			(+), §§ 12, 13 und 28 ZPO (s. § 35 ZPO: Wahlrecht).</a:t>
            </a:r>
          </a:p>
          <a:p>
            <a:pPr eaLnBrk="1" hangingPunct="1"/>
            <a:r>
              <a:rPr lang="de-DE" sz="2000" b="0" dirty="0">
                <a:solidFill>
                  <a:schemeClr val="tx1"/>
                </a:solidFill>
                <a:latin typeface="Arial" charset="0"/>
              </a:rPr>
              <a:t>	2.	Ordnungsgemäßer Antrag, Statthaftigkeit</a:t>
            </a:r>
          </a:p>
          <a:p>
            <a:pPr eaLnBrk="1" hangingPunct="1"/>
            <a:r>
              <a:rPr lang="de-DE" sz="2000" b="0" dirty="0">
                <a:solidFill>
                  <a:schemeClr val="tx1"/>
                </a:solidFill>
                <a:latin typeface="Arial" charset="0"/>
              </a:rPr>
              <a:t>		(+), Feststellungsantrag </a:t>
            </a:r>
            <a:r>
              <a:rPr lang="de-DE" sz="2000" b="0" dirty="0" err="1">
                <a:solidFill>
                  <a:schemeClr val="tx1"/>
                </a:solidFill>
                <a:latin typeface="Arial" charset="0"/>
              </a:rPr>
              <a:t>iSd</a:t>
            </a:r>
            <a:r>
              <a:rPr lang="de-DE" sz="2000" b="0" dirty="0">
                <a:solidFill>
                  <a:schemeClr val="tx1"/>
                </a:solidFill>
                <a:latin typeface="Arial" charset="0"/>
              </a:rPr>
              <a:t> § 256 Abs. 1 ZPO</a:t>
            </a:r>
          </a:p>
          <a:p>
            <a:pPr eaLnBrk="1" hangingPunct="1"/>
            <a:r>
              <a:rPr lang="de-DE" sz="2000" b="0" dirty="0">
                <a:solidFill>
                  <a:schemeClr val="tx1"/>
                </a:solidFill>
                <a:latin typeface="Arial" charset="0"/>
              </a:rPr>
              <a:t>	3.	Prozessführungsbefugnis des Klägers?</a:t>
            </a:r>
          </a:p>
          <a:p>
            <a:pPr eaLnBrk="1" hangingPunct="1"/>
            <a:r>
              <a:rPr lang="de-DE" sz="2000" b="0" dirty="0">
                <a:solidFill>
                  <a:schemeClr val="tx1"/>
                </a:solidFill>
                <a:latin typeface="Arial" charset="0"/>
              </a:rPr>
              <a:t>		a)	Prozessführungsbefugnis ist Spiegelbild der materiell-rechtlichen			Verfügungsbefugnis, d.h. der Sachbefugnis oder Sachlegitimation</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335455791"/>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29762">
                                            <p:txEl>
                                              <p:pRg st="0" end="0"/>
                                            </p:txEl>
                                          </p:spTgt>
                                        </p:tgtEl>
                                        <p:attrNameLst>
                                          <p:attrName>style.visibility</p:attrName>
                                        </p:attrNameLst>
                                      </p:cBhvr>
                                      <p:to>
                                        <p:strVal val="visible"/>
                                      </p:to>
                                    </p:set>
                                    <p:anim calcmode="lin" valueType="num">
                                      <p:cBhvr additive="base">
                                        <p:cTn id="7" dur="500" fill="hold"/>
                                        <p:tgtEl>
                                          <p:spTgt spid="62976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2976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29762">
                                            <p:txEl>
                                              <p:pRg st="2" end="2"/>
                                            </p:txEl>
                                          </p:spTgt>
                                        </p:tgtEl>
                                        <p:attrNameLst>
                                          <p:attrName>style.visibility</p:attrName>
                                        </p:attrNameLst>
                                      </p:cBhvr>
                                      <p:to>
                                        <p:strVal val="visible"/>
                                      </p:to>
                                    </p:set>
                                    <p:anim calcmode="lin" valueType="num">
                                      <p:cBhvr additive="base">
                                        <p:cTn id="13" dur="500" fill="hold"/>
                                        <p:tgtEl>
                                          <p:spTgt spid="62976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2976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29762">
                                            <p:txEl>
                                              <p:pRg st="3" end="3"/>
                                            </p:txEl>
                                          </p:spTgt>
                                        </p:tgtEl>
                                        <p:attrNameLst>
                                          <p:attrName>style.visibility</p:attrName>
                                        </p:attrNameLst>
                                      </p:cBhvr>
                                      <p:to>
                                        <p:strVal val="visible"/>
                                      </p:to>
                                    </p:set>
                                    <p:anim calcmode="lin" valueType="num">
                                      <p:cBhvr additive="base">
                                        <p:cTn id="19" dur="500" fill="hold"/>
                                        <p:tgtEl>
                                          <p:spTgt spid="62976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2976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29762">
                                            <p:txEl>
                                              <p:pRg st="5" end="5"/>
                                            </p:txEl>
                                          </p:spTgt>
                                        </p:tgtEl>
                                        <p:attrNameLst>
                                          <p:attrName>style.visibility</p:attrName>
                                        </p:attrNameLst>
                                      </p:cBhvr>
                                      <p:to>
                                        <p:strVal val="visible"/>
                                      </p:to>
                                    </p:set>
                                    <p:anim calcmode="lin" valueType="num">
                                      <p:cBhvr additive="base">
                                        <p:cTn id="25" dur="500" fill="hold"/>
                                        <p:tgtEl>
                                          <p:spTgt spid="629762">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2976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29762">
                                            <p:txEl>
                                              <p:pRg st="6" end="6"/>
                                            </p:txEl>
                                          </p:spTgt>
                                        </p:tgtEl>
                                        <p:attrNameLst>
                                          <p:attrName>style.visibility</p:attrName>
                                        </p:attrNameLst>
                                      </p:cBhvr>
                                      <p:to>
                                        <p:strVal val="visible"/>
                                      </p:to>
                                    </p:set>
                                    <p:anim calcmode="lin" valueType="num">
                                      <p:cBhvr additive="base">
                                        <p:cTn id="31" dur="500" fill="hold"/>
                                        <p:tgtEl>
                                          <p:spTgt spid="629762">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2976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29762">
                                            <p:txEl>
                                              <p:pRg st="7" end="7"/>
                                            </p:txEl>
                                          </p:spTgt>
                                        </p:tgtEl>
                                        <p:attrNameLst>
                                          <p:attrName>style.visibility</p:attrName>
                                        </p:attrNameLst>
                                      </p:cBhvr>
                                      <p:to>
                                        <p:strVal val="visible"/>
                                      </p:to>
                                    </p:set>
                                    <p:anim calcmode="lin" valueType="num">
                                      <p:cBhvr additive="base">
                                        <p:cTn id="37" dur="500" fill="hold"/>
                                        <p:tgtEl>
                                          <p:spTgt spid="629762">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2976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29762">
                                            <p:txEl>
                                              <p:pRg st="8" end="8"/>
                                            </p:txEl>
                                          </p:spTgt>
                                        </p:tgtEl>
                                        <p:attrNameLst>
                                          <p:attrName>style.visibility</p:attrName>
                                        </p:attrNameLst>
                                      </p:cBhvr>
                                      <p:to>
                                        <p:strVal val="visible"/>
                                      </p:to>
                                    </p:set>
                                    <p:anim calcmode="lin" valueType="num">
                                      <p:cBhvr additive="base">
                                        <p:cTn id="43" dur="500" fill="hold"/>
                                        <p:tgtEl>
                                          <p:spTgt spid="629762">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2976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29762">
                                            <p:txEl>
                                              <p:pRg st="9" end="9"/>
                                            </p:txEl>
                                          </p:spTgt>
                                        </p:tgtEl>
                                        <p:attrNameLst>
                                          <p:attrName>style.visibility</p:attrName>
                                        </p:attrNameLst>
                                      </p:cBhvr>
                                      <p:to>
                                        <p:strVal val="visible"/>
                                      </p:to>
                                    </p:set>
                                    <p:anim calcmode="lin" valueType="num">
                                      <p:cBhvr additive="base">
                                        <p:cTn id="49" dur="500" fill="hold"/>
                                        <p:tgtEl>
                                          <p:spTgt spid="629762">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2976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29762">
                                            <p:txEl>
                                              <p:pRg st="10" end="10"/>
                                            </p:txEl>
                                          </p:spTgt>
                                        </p:tgtEl>
                                        <p:attrNameLst>
                                          <p:attrName>style.visibility</p:attrName>
                                        </p:attrNameLst>
                                      </p:cBhvr>
                                      <p:to>
                                        <p:strVal val="visible"/>
                                      </p:to>
                                    </p:set>
                                    <p:anim calcmode="lin" valueType="num">
                                      <p:cBhvr additive="base">
                                        <p:cTn id="55" dur="500" fill="hold"/>
                                        <p:tgtEl>
                                          <p:spTgt spid="629762">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2976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629762">
                                            <p:txEl>
                                              <p:pRg st="11" end="11"/>
                                            </p:txEl>
                                          </p:spTgt>
                                        </p:tgtEl>
                                        <p:attrNameLst>
                                          <p:attrName>style.visibility</p:attrName>
                                        </p:attrNameLst>
                                      </p:cBhvr>
                                      <p:to>
                                        <p:strVal val="visible"/>
                                      </p:to>
                                    </p:set>
                                    <p:anim calcmode="lin" valueType="num">
                                      <p:cBhvr additive="base">
                                        <p:cTn id="61" dur="500" fill="hold"/>
                                        <p:tgtEl>
                                          <p:spTgt spid="629762">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2976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629762">
                                            <p:txEl>
                                              <p:pRg st="12" end="12"/>
                                            </p:txEl>
                                          </p:spTgt>
                                        </p:tgtEl>
                                        <p:attrNameLst>
                                          <p:attrName>style.visibility</p:attrName>
                                        </p:attrNameLst>
                                      </p:cBhvr>
                                      <p:to>
                                        <p:strVal val="visible"/>
                                      </p:to>
                                    </p:set>
                                    <p:anim calcmode="lin" valueType="num">
                                      <p:cBhvr additive="base">
                                        <p:cTn id="67" dur="500" fill="hold"/>
                                        <p:tgtEl>
                                          <p:spTgt spid="629762">
                                            <p:txEl>
                                              <p:pRg st="12" end="1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2976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629762">
                                            <p:txEl>
                                              <p:pRg st="13" end="13"/>
                                            </p:txEl>
                                          </p:spTgt>
                                        </p:tgtEl>
                                        <p:attrNameLst>
                                          <p:attrName>style.visibility</p:attrName>
                                        </p:attrNameLst>
                                      </p:cBhvr>
                                      <p:to>
                                        <p:strVal val="visible"/>
                                      </p:to>
                                    </p:set>
                                    <p:anim calcmode="lin" valueType="num">
                                      <p:cBhvr additive="base">
                                        <p:cTn id="73" dur="500" fill="hold"/>
                                        <p:tgtEl>
                                          <p:spTgt spid="629762">
                                            <p:txEl>
                                              <p:pRg st="13" end="13"/>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29762">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629762">
                                            <p:txEl>
                                              <p:pRg st="14" end="14"/>
                                            </p:txEl>
                                          </p:spTgt>
                                        </p:tgtEl>
                                        <p:attrNameLst>
                                          <p:attrName>style.visibility</p:attrName>
                                        </p:attrNameLst>
                                      </p:cBhvr>
                                      <p:to>
                                        <p:strVal val="visible"/>
                                      </p:to>
                                    </p:set>
                                    <p:anim calcmode="lin" valueType="num">
                                      <p:cBhvr additive="base">
                                        <p:cTn id="79" dur="500" fill="hold"/>
                                        <p:tgtEl>
                                          <p:spTgt spid="629762">
                                            <p:txEl>
                                              <p:pRg st="14" end="14"/>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629762">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0786" name="Text Box 2"/>
          <p:cNvSpPr txBox="1">
            <a:spLocks noChangeArrowheads="1"/>
          </p:cNvSpPr>
          <p:nvPr/>
        </p:nvSpPr>
        <p:spPr bwMode="auto">
          <a:xfrm>
            <a:off x="179388" y="1255713"/>
            <a:ext cx="8712200" cy="54864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a:solidFill>
                  <a:schemeClr val="tx1"/>
                </a:solidFill>
                <a:latin typeface="Arial" charset="0"/>
              </a:rPr>
              <a:t>		b)	Materiell-rechtlich verfügungsbefugt sind gemäß 					§ 2224 Abs. 1 S.1 BGB mehrere Testamentsvollstrecker grds.				nur gemeinschaftlich (matR notwendige Streitgenossen).</a:t>
            </a:r>
          </a:p>
          <a:p>
            <a:pPr eaLnBrk="1" hangingPunct="1"/>
            <a:r>
              <a:rPr lang="de-DE" sz="2000" b="0">
                <a:solidFill>
                  <a:schemeClr val="tx1"/>
                </a:solidFill>
                <a:latin typeface="Arial" charset="0"/>
              </a:rPr>
              <a:t>			danach Verfügungs- und Prozessführungsbefugnis des Klägers			allein grundsätzlich (-).</a:t>
            </a:r>
          </a:p>
          <a:p>
            <a:pPr eaLnBrk="1" hangingPunct="1"/>
            <a:r>
              <a:rPr lang="de-DE" sz="2000" b="0">
                <a:solidFill>
                  <a:schemeClr val="tx1"/>
                </a:solidFill>
                <a:latin typeface="Arial" charset="0"/>
              </a:rPr>
              <a:t>		c)	Hier Ausnahme?</a:t>
            </a:r>
          </a:p>
          <a:p>
            <a:pPr eaLnBrk="1" hangingPunct="1"/>
            <a:r>
              <a:rPr lang="de-DE" sz="2000" b="0">
                <a:solidFill>
                  <a:schemeClr val="tx1"/>
                </a:solidFill>
                <a:latin typeface="Arial" charset="0"/>
              </a:rPr>
              <a:t>			aa)	Durch Ermächtigung seitens des Mittestamentsvollstreckers?</a:t>
            </a:r>
          </a:p>
          <a:p>
            <a:pPr eaLnBrk="1" hangingPunct="1"/>
            <a:r>
              <a:rPr lang="de-DE" sz="2000" b="0">
                <a:solidFill>
                  <a:schemeClr val="tx1"/>
                </a:solidFill>
                <a:latin typeface="Arial" charset="0"/>
              </a:rPr>
              <a:t>				(1)	Handelt es sich hierbei um Prozessstandschaft?</a:t>
            </a:r>
          </a:p>
          <a:p>
            <a:pPr eaLnBrk="1" hangingPunct="1"/>
            <a:r>
              <a:rPr lang="de-DE" sz="2000" b="0">
                <a:solidFill>
                  <a:schemeClr val="tx1"/>
                </a:solidFill>
                <a:latin typeface="Arial" charset="0"/>
              </a:rPr>
              <a:t>					(-), sondern um Aufteilung der Geschäftsführung (Über-					tragung der Verfügungsbefugnis auf einen TV).</a:t>
            </a:r>
          </a:p>
          <a:p>
            <a:pPr eaLnBrk="1" hangingPunct="1"/>
            <a:r>
              <a:rPr lang="de-DE" sz="2000" b="0">
                <a:solidFill>
                  <a:schemeClr val="tx1"/>
                </a:solidFill>
                <a:latin typeface="Arial" charset="0"/>
              </a:rPr>
              <a:t>				(2)	Wirksame Ermächtigung?</a:t>
            </a:r>
          </a:p>
          <a:p>
            <a:pPr eaLnBrk="1" hangingPunct="1"/>
            <a:r>
              <a:rPr lang="de-DE" sz="2000" b="0">
                <a:solidFill>
                  <a:schemeClr val="tx1"/>
                </a:solidFill>
                <a:latin typeface="Arial" charset="0"/>
              </a:rPr>
              <a:t>					(a)	Prozess ist von dem Wortlaut der Ermächtigung 						nicht gedeckt, da Kläger ausgeschlossenen RA							beauftragt hat.</a:t>
            </a:r>
          </a:p>
          <a:p>
            <a:pPr eaLnBrk="1" hangingPunct="1"/>
            <a:r>
              <a:rPr lang="de-DE" sz="2000" b="0">
                <a:solidFill>
                  <a:schemeClr val="tx1"/>
                </a:solidFill>
                <a:latin typeface="Arial" charset="0"/>
              </a:rPr>
              <a:t>					(b)	Einschränkung des Mit-TV unbeachtlich?</a:t>
            </a:r>
          </a:p>
          <a:p>
            <a:pPr eaLnBrk="1" hangingPunct="1"/>
            <a:r>
              <a:rPr lang="de-DE" sz="2000" b="0">
                <a:solidFill>
                  <a:schemeClr val="tx1"/>
                </a:solidFill>
                <a:latin typeface="Arial" charset="0"/>
              </a:rPr>
              <a:t>						(-), selbst wenn die Einschränkung unzulässig sein						sollte, wäre dann im Zweifel nach § 139 BGB die						gesamte Ermächtigung unwirksam.</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748014397"/>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30786">
                                            <p:txEl>
                                              <p:pRg st="0" end="0"/>
                                            </p:txEl>
                                          </p:spTgt>
                                        </p:tgtEl>
                                        <p:attrNameLst>
                                          <p:attrName>style.visibility</p:attrName>
                                        </p:attrNameLst>
                                      </p:cBhvr>
                                      <p:to>
                                        <p:strVal val="visible"/>
                                      </p:to>
                                    </p:set>
                                    <p:anim calcmode="lin" valueType="num">
                                      <p:cBhvr additive="base">
                                        <p:cTn id="7" dur="500" fill="hold"/>
                                        <p:tgtEl>
                                          <p:spTgt spid="63078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078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30786">
                                            <p:txEl>
                                              <p:pRg st="1" end="1"/>
                                            </p:txEl>
                                          </p:spTgt>
                                        </p:tgtEl>
                                        <p:attrNameLst>
                                          <p:attrName>style.visibility</p:attrName>
                                        </p:attrNameLst>
                                      </p:cBhvr>
                                      <p:to>
                                        <p:strVal val="visible"/>
                                      </p:to>
                                    </p:set>
                                    <p:anim calcmode="lin" valueType="num">
                                      <p:cBhvr additive="base">
                                        <p:cTn id="13" dur="500" fill="hold"/>
                                        <p:tgtEl>
                                          <p:spTgt spid="63078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078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30786">
                                            <p:txEl>
                                              <p:pRg st="2" end="2"/>
                                            </p:txEl>
                                          </p:spTgt>
                                        </p:tgtEl>
                                        <p:attrNameLst>
                                          <p:attrName>style.visibility</p:attrName>
                                        </p:attrNameLst>
                                      </p:cBhvr>
                                      <p:to>
                                        <p:strVal val="visible"/>
                                      </p:to>
                                    </p:set>
                                    <p:anim calcmode="lin" valueType="num">
                                      <p:cBhvr additive="base">
                                        <p:cTn id="19" dur="500" fill="hold"/>
                                        <p:tgtEl>
                                          <p:spTgt spid="63078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078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30786">
                                            <p:txEl>
                                              <p:pRg st="3" end="3"/>
                                            </p:txEl>
                                          </p:spTgt>
                                        </p:tgtEl>
                                        <p:attrNameLst>
                                          <p:attrName>style.visibility</p:attrName>
                                        </p:attrNameLst>
                                      </p:cBhvr>
                                      <p:to>
                                        <p:strVal val="visible"/>
                                      </p:to>
                                    </p:set>
                                    <p:anim calcmode="lin" valueType="num">
                                      <p:cBhvr additive="base">
                                        <p:cTn id="25" dur="500" fill="hold"/>
                                        <p:tgtEl>
                                          <p:spTgt spid="63078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3078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30786">
                                            <p:txEl>
                                              <p:pRg st="4" end="4"/>
                                            </p:txEl>
                                          </p:spTgt>
                                        </p:tgtEl>
                                        <p:attrNameLst>
                                          <p:attrName>style.visibility</p:attrName>
                                        </p:attrNameLst>
                                      </p:cBhvr>
                                      <p:to>
                                        <p:strVal val="visible"/>
                                      </p:to>
                                    </p:set>
                                    <p:anim calcmode="lin" valueType="num">
                                      <p:cBhvr additive="base">
                                        <p:cTn id="31" dur="500" fill="hold"/>
                                        <p:tgtEl>
                                          <p:spTgt spid="63078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3078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30786">
                                            <p:txEl>
                                              <p:pRg st="5" end="5"/>
                                            </p:txEl>
                                          </p:spTgt>
                                        </p:tgtEl>
                                        <p:attrNameLst>
                                          <p:attrName>style.visibility</p:attrName>
                                        </p:attrNameLst>
                                      </p:cBhvr>
                                      <p:to>
                                        <p:strVal val="visible"/>
                                      </p:to>
                                    </p:set>
                                    <p:anim calcmode="lin" valueType="num">
                                      <p:cBhvr additive="base">
                                        <p:cTn id="37" dur="500" fill="hold"/>
                                        <p:tgtEl>
                                          <p:spTgt spid="63078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3078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30786">
                                            <p:txEl>
                                              <p:pRg st="6" end="6"/>
                                            </p:txEl>
                                          </p:spTgt>
                                        </p:tgtEl>
                                        <p:attrNameLst>
                                          <p:attrName>style.visibility</p:attrName>
                                        </p:attrNameLst>
                                      </p:cBhvr>
                                      <p:to>
                                        <p:strVal val="visible"/>
                                      </p:to>
                                    </p:set>
                                    <p:anim calcmode="lin" valueType="num">
                                      <p:cBhvr additive="base">
                                        <p:cTn id="43" dur="500" fill="hold"/>
                                        <p:tgtEl>
                                          <p:spTgt spid="63078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3078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30786">
                                            <p:txEl>
                                              <p:pRg st="7" end="7"/>
                                            </p:txEl>
                                          </p:spTgt>
                                        </p:tgtEl>
                                        <p:attrNameLst>
                                          <p:attrName>style.visibility</p:attrName>
                                        </p:attrNameLst>
                                      </p:cBhvr>
                                      <p:to>
                                        <p:strVal val="visible"/>
                                      </p:to>
                                    </p:set>
                                    <p:anim calcmode="lin" valueType="num">
                                      <p:cBhvr additive="base">
                                        <p:cTn id="49" dur="500" fill="hold"/>
                                        <p:tgtEl>
                                          <p:spTgt spid="63078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3078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30786">
                                            <p:txEl>
                                              <p:pRg st="8" end="8"/>
                                            </p:txEl>
                                          </p:spTgt>
                                        </p:tgtEl>
                                        <p:attrNameLst>
                                          <p:attrName>style.visibility</p:attrName>
                                        </p:attrNameLst>
                                      </p:cBhvr>
                                      <p:to>
                                        <p:strVal val="visible"/>
                                      </p:to>
                                    </p:set>
                                    <p:anim calcmode="lin" valueType="num">
                                      <p:cBhvr additive="base">
                                        <p:cTn id="55" dur="500" fill="hold"/>
                                        <p:tgtEl>
                                          <p:spTgt spid="630786">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3078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630786">
                                            <p:txEl>
                                              <p:pRg st="9" end="9"/>
                                            </p:txEl>
                                          </p:spTgt>
                                        </p:tgtEl>
                                        <p:attrNameLst>
                                          <p:attrName>style.visibility</p:attrName>
                                        </p:attrNameLst>
                                      </p:cBhvr>
                                      <p:to>
                                        <p:strVal val="visible"/>
                                      </p:to>
                                    </p:set>
                                    <p:anim calcmode="lin" valueType="num">
                                      <p:cBhvr additive="base">
                                        <p:cTn id="61" dur="500" fill="hold"/>
                                        <p:tgtEl>
                                          <p:spTgt spid="630786">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30786">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1810" name="Text Box 2"/>
          <p:cNvSpPr txBox="1">
            <a:spLocks noChangeArrowheads="1"/>
          </p:cNvSpPr>
          <p:nvPr/>
        </p:nvSpPr>
        <p:spPr bwMode="auto">
          <a:xfrm>
            <a:off x="179388" y="1255713"/>
            <a:ext cx="8712200" cy="54864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(3)	Also keine wirksame Ermächtigung.</a:t>
            </a:r>
          </a:p>
          <a:p>
            <a:pPr eaLnBrk="1" hangingPunct="1"/>
            <a:r>
              <a:rPr lang="de-DE" sz="2000" b="0" dirty="0">
                <a:solidFill>
                  <a:schemeClr val="tx1"/>
                </a:solidFill>
                <a:latin typeface="Arial" charset="0"/>
              </a:rPr>
              <a:t>			</a:t>
            </a:r>
            <a:r>
              <a:rPr lang="de-DE" sz="2000" b="0" dirty="0" err="1">
                <a:solidFill>
                  <a:schemeClr val="tx1"/>
                </a:solidFill>
                <a:latin typeface="Arial" charset="0"/>
              </a:rPr>
              <a:t>bb</a:t>
            </a:r>
            <a:r>
              <a:rPr lang="de-DE" sz="2000" b="0" dirty="0">
                <a:solidFill>
                  <a:schemeClr val="tx1"/>
                </a:solidFill>
                <a:latin typeface="Arial" charset="0"/>
              </a:rPr>
              <a:t>)	Ausnahme gemäß § 2224 Abs. 2 BGB?</a:t>
            </a:r>
          </a:p>
          <a:p>
            <a:pPr eaLnBrk="1" hangingPunct="1"/>
            <a:r>
              <a:rPr lang="de-DE" sz="2000" b="0" dirty="0">
                <a:solidFill>
                  <a:schemeClr val="tx1"/>
                </a:solidFill>
                <a:latin typeface="Arial" charset="0"/>
              </a:rPr>
              <a:t>				nur (+), wenn Prozess „notwendige Erhaltungsmaßnahme“				darstellt.</a:t>
            </a:r>
          </a:p>
          <a:p>
            <a:pPr eaLnBrk="1" hangingPunct="1"/>
            <a:r>
              <a:rPr lang="de-DE" sz="2000" b="0" dirty="0">
                <a:solidFill>
                  <a:schemeClr val="tx1"/>
                </a:solidFill>
                <a:latin typeface="Arial" charset="0"/>
              </a:rPr>
              <a:t>				(1)	Wesensimmanent ist § 2224 Abs. 2 BGB die </a:t>
            </a:r>
            <a:r>
              <a:rPr lang="de-DE" sz="2000" b="0" dirty="0" err="1">
                <a:solidFill>
                  <a:schemeClr val="tx1"/>
                </a:solidFill>
                <a:latin typeface="Arial" charset="0"/>
              </a:rPr>
              <a:t>Notwen</a:t>
            </a:r>
            <a:r>
              <a:rPr lang="de-DE" sz="2000" b="0" dirty="0">
                <a:solidFill>
                  <a:schemeClr val="tx1"/>
                </a:solidFill>
                <a:latin typeface="Arial" charset="0"/>
              </a:rPr>
              <a:t>-					</a:t>
            </a:r>
            <a:r>
              <a:rPr lang="de-DE" sz="2000" b="0" dirty="0" err="1">
                <a:solidFill>
                  <a:schemeClr val="tx1"/>
                </a:solidFill>
                <a:latin typeface="Arial" charset="0"/>
              </a:rPr>
              <a:t>digkeit</a:t>
            </a:r>
            <a:r>
              <a:rPr lang="de-DE" sz="2000" b="0" dirty="0">
                <a:solidFill>
                  <a:schemeClr val="tx1"/>
                </a:solidFill>
                <a:latin typeface="Arial" charset="0"/>
              </a:rPr>
              <a:t> im Sinne einer Dringlichkeit der Maßnahme.</a:t>
            </a:r>
          </a:p>
          <a:p>
            <a:pPr eaLnBrk="1" hangingPunct="1"/>
            <a:r>
              <a:rPr lang="de-DE" sz="2000" b="0" dirty="0">
                <a:solidFill>
                  <a:schemeClr val="tx1"/>
                </a:solidFill>
                <a:latin typeface="Arial" charset="0"/>
              </a:rPr>
              <a:t>				(2)	Hier notwendig </a:t>
            </a:r>
            <a:r>
              <a:rPr lang="de-DE" sz="2000" b="0" dirty="0" err="1">
                <a:solidFill>
                  <a:schemeClr val="tx1"/>
                </a:solidFill>
                <a:latin typeface="Arial" charset="0"/>
              </a:rPr>
              <a:t>iSv</a:t>
            </a:r>
            <a:r>
              <a:rPr lang="de-DE" sz="2000" b="0" dirty="0">
                <a:solidFill>
                  <a:schemeClr val="tx1"/>
                </a:solidFill>
                <a:latin typeface="Arial" charset="0"/>
              </a:rPr>
              <a:t> dringlich?</a:t>
            </a:r>
          </a:p>
          <a:p>
            <a:pPr eaLnBrk="1" hangingPunct="1"/>
            <a:r>
              <a:rPr lang="de-DE" sz="2000" b="0" dirty="0">
                <a:solidFill>
                  <a:schemeClr val="tx1"/>
                </a:solidFill>
                <a:latin typeface="Arial" charset="0"/>
              </a:rPr>
              <a:t>					(-), Kläger hätte ohne weitere Nachteile </a:t>
            </a:r>
            <a:r>
              <a:rPr lang="de-DE" sz="2000" b="0" dirty="0" err="1">
                <a:solidFill>
                  <a:schemeClr val="tx1"/>
                </a:solidFill>
                <a:latin typeface="Arial" charset="0"/>
              </a:rPr>
              <a:t>Geltendma</a:t>
            </a:r>
            <a:r>
              <a:rPr lang="de-DE" sz="2000" b="0" dirty="0">
                <a:solidFill>
                  <a:schemeClr val="tx1"/>
                </a:solidFill>
                <a:latin typeface="Arial" charset="0"/>
              </a:rPr>
              <a:t>-						</a:t>
            </a:r>
            <a:r>
              <a:rPr lang="de-DE" sz="2000" b="0" dirty="0" err="1">
                <a:solidFill>
                  <a:schemeClr val="tx1"/>
                </a:solidFill>
                <a:latin typeface="Arial" charset="0"/>
              </a:rPr>
              <a:t>chung</a:t>
            </a:r>
            <a:r>
              <a:rPr lang="de-DE" sz="2000" b="0" dirty="0">
                <a:solidFill>
                  <a:schemeClr val="tx1"/>
                </a:solidFill>
                <a:latin typeface="Arial" charset="0"/>
              </a:rPr>
              <a:t> durch die Beklagte nach § 2213 Abs. 1 S.1 BGB					abwarten können; dem Kläger stünde es frei, Meinungs-					</a:t>
            </a:r>
            <a:r>
              <a:rPr lang="de-DE" sz="2000" b="0" dirty="0" err="1">
                <a:solidFill>
                  <a:schemeClr val="tx1"/>
                </a:solidFill>
                <a:latin typeface="Arial" charset="0"/>
              </a:rPr>
              <a:t>verschiedenheiten</a:t>
            </a:r>
            <a:r>
              <a:rPr lang="de-DE" sz="2000" b="0" dirty="0">
                <a:solidFill>
                  <a:schemeClr val="tx1"/>
                </a:solidFill>
                <a:latin typeface="Arial" charset="0"/>
              </a:rPr>
              <a:t> mit dem Mittestamentsvollstrecker					bis dahin vor dem Nachlassgericht auszutragen, 						§ 2224 Abs. 1 S.1, 2.Hs. BGB.</a:t>
            </a:r>
          </a:p>
          <a:p>
            <a:pPr eaLnBrk="1" hangingPunct="1"/>
            <a:r>
              <a:rPr lang="de-DE" sz="2000" b="0" dirty="0">
                <a:solidFill>
                  <a:schemeClr val="tx1"/>
                </a:solidFill>
                <a:latin typeface="Arial" charset="0"/>
              </a:rPr>
              <a:t>				(3)	also keine Ausnahme nach § 2224 Abs. 2 BGB.</a:t>
            </a:r>
          </a:p>
          <a:p>
            <a:pPr eaLnBrk="1" hangingPunct="1"/>
            <a:r>
              <a:rPr lang="de-DE" sz="2000" b="0" dirty="0">
                <a:solidFill>
                  <a:schemeClr val="tx1"/>
                </a:solidFill>
                <a:latin typeface="Arial" charset="0"/>
              </a:rPr>
              <a:t>			cc)	Mittestamentsvollstrecker nach § 2224 Abs. 1 S.2 BGB					„weggefallen“?</a:t>
            </a:r>
          </a:p>
          <a:p>
            <a:pPr eaLnBrk="1" hangingPunct="1"/>
            <a:r>
              <a:rPr lang="de-DE" sz="2000" b="0" dirty="0">
                <a:solidFill>
                  <a:schemeClr val="tx1"/>
                </a:solidFill>
                <a:latin typeface="Arial" charset="0"/>
              </a:rPr>
              <a:t>				(+), wenn ein TV aus tatsächlichen oder rechtlichen Gründen				gehindert ist, sein Amt auszuüben.</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172189261"/>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31810">
                                            <p:txEl>
                                              <p:pRg st="0" end="0"/>
                                            </p:txEl>
                                          </p:spTgt>
                                        </p:tgtEl>
                                        <p:attrNameLst>
                                          <p:attrName>style.visibility</p:attrName>
                                        </p:attrNameLst>
                                      </p:cBhvr>
                                      <p:to>
                                        <p:strVal val="visible"/>
                                      </p:to>
                                    </p:set>
                                    <p:anim calcmode="lin" valueType="num">
                                      <p:cBhvr additive="base">
                                        <p:cTn id="7" dur="500" fill="hold"/>
                                        <p:tgtEl>
                                          <p:spTgt spid="6318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18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31810">
                                            <p:txEl>
                                              <p:pRg st="1" end="1"/>
                                            </p:txEl>
                                          </p:spTgt>
                                        </p:tgtEl>
                                        <p:attrNameLst>
                                          <p:attrName>style.visibility</p:attrName>
                                        </p:attrNameLst>
                                      </p:cBhvr>
                                      <p:to>
                                        <p:strVal val="visible"/>
                                      </p:to>
                                    </p:set>
                                    <p:anim calcmode="lin" valueType="num">
                                      <p:cBhvr additive="base">
                                        <p:cTn id="13" dur="500" fill="hold"/>
                                        <p:tgtEl>
                                          <p:spTgt spid="63181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181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31810">
                                            <p:txEl>
                                              <p:pRg st="2" end="2"/>
                                            </p:txEl>
                                          </p:spTgt>
                                        </p:tgtEl>
                                        <p:attrNameLst>
                                          <p:attrName>style.visibility</p:attrName>
                                        </p:attrNameLst>
                                      </p:cBhvr>
                                      <p:to>
                                        <p:strVal val="visible"/>
                                      </p:to>
                                    </p:set>
                                    <p:anim calcmode="lin" valueType="num">
                                      <p:cBhvr additive="base">
                                        <p:cTn id="19" dur="500" fill="hold"/>
                                        <p:tgtEl>
                                          <p:spTgt spid="63181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181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31810">
                                            <p:txEl>
                                              <p:pRg st="3" end="3"/>
                                            </p:txEl>
                                          </p:spTgt>
                                        </p:tgtEl>
                                        <p:attrNameLst>
                                          <p:attrName>style.visibility</p:attrName>
                                        </p:attrNameLst>
                                      </p:cBhvr>
                                      <p:to>
                                        <p:strVal val="visible"/>
                                      </p:to>
                                    </p:set>
                                    <p:anim calcmode="lin" valueType="num">
                                      <p:cBhvr additive="base">
                                        <p:cTn id="25" dur="500" fill="hold"/>
                                        <p:tgtEl>
                                          <p:spTgt spid="631810">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3181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31810">
                                            <p:txEl>
                                              <p:pRg st="4" end="4"/>
                                            </p:txEl>
                                          </p:spTgt>
                                        </p:tgtEl>
                                        <p:attrNameLst>
                                          <p:attrName>style.visibility</p:attrName>
                                        </p:attrNameLst>
                                      </p:cBhvr>
                                      <p:to>
                                        <p:strVal val="visible"/>
                                      </p:to>
                                    </p:set>
                                    <p:anim calcmode="lin" valueType="num">
                                      <p:cBhvr additive="base">
                                        <p:cTn id="31" dur="500" fill="hold"/>
                                        <p:tgtEl>
                                          <p:spTgt spid="631810">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3181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31810">
                                            <p:txEl>
                                              <p:pRg st="5" end="5"/>
                                            </p:txEl>
                                          </p:spTgt>
                                        </p:tgtEl>
                                        <p:attrNameLst>
                                          <p:attrName>style.visibility</p:attrName>
                                        </p:attrNameLst>
                                      </p:cBhvr>
                                      <p:to>
                                        <p:strVal val="visible"/>
                                      </p:to>
                                    </p:set>
                                    <p:anim calcmode="lin" valueType="num">
                                      <p:cBhvr additive="base">
                                        <p:cTn id="37" dur="500" fill="hold"/>
                                        <p:tgtEl>
                                          <p:spTgt spid="631810">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3181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31810">
                                            <p:txEl>
                                              <p:pRg st="6" end="6"/>
                                            </p:txEl>
                                          </p:spTgt>
                                        </p:tgtEl>
                                        <p:attrNameLst>
                                          <p:attrName>style.visibility</p:attrName>
                                        </p:attrNameLst>
                                      </p:cBhvr>
                                      <p:to>
                                        <p:strVal val="visible"/>
                                      </p:to>
                                    </p:set>
                                    <p:anim calcmode="lin" valueType="num">
                                      <p:cBhvr additive="base">
                                        <p:cTn id="43" dur="500" fill="hold"/>
                                        <p:tgtEl>
                                          <p:spTgt spid="631810">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3181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31810">
                                            <p:txEl>
                                              <p:pRg st="7" end="7"/>
                                            </p:txEl>
                                          </p:spTgt>
                                        </p:tgtEl>
                                        <p:attrNameLst>
                                          <p:attrName>style.visibility</p:attrName>
                                        </p:attrNameLst>
                                      </p:cBhvr>
                                      <p:to>
                                        <p:strVal val="visible"/>
                                      </p:to>
                                    </p:set>
                                    <p:anim calcmode="lin" valueType="num">
                                      <p:cBhvr additive="base">
                                        <p:cTn id="49" dur="500" fill="hold"/>
                                        <p:tgtEl>
                                          <p:spTgt spid="631810">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31810">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31810">
                                            <p:txEl>
                                              <p:pRg st="8" end="8"/>
                                            </p:txEl>
                                          </p:spTgt>
                                        </p:tgtEl>
                                        <p:attrNameLst>
                                          <p:attrName>style.visibility</p:attrName>
                                        </p:attrNameLst>
                                      </p:cBhvr>
                                      <p:to>
                                        <p:strVal val="visible"/>
                                      </p:to>
                                    </p:set>
                                    <p:anim calcmode="lin" valueType="num">
                                      <p:cBhvr additive="base">
                                        <p:cTn id="55" dur="500" fill="hold"/>
                                        <p:tgtEl>
                                          <p:spTgt spid="631810">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31810">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10. Woche</a:t>
            </a:r>
          </a:p>
        </p:txBody>
      </p:sp>
      <p:sp>
        <p:nvSpPr>
          <p:cNvPr id="4" name="Text Box 2"/>
          <p:cNvSpPr txBox="1">
            <a:spLocks noChangeArrowheads="1"/>
          </p:cNvSpPr>
          <p:nvPr/>
        </p:nvSpPr>
        <p:spPr bwMode="auto">
          <a:xfrm>
            <a:off x="179388" y="1556792"/>
            <a:ext cx="8712200" cy="509370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70338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88277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062163">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24155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26987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1559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36131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0703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spcBef>
                <a:spcPts val="600"/>
              </a:spcBef>
            </a:pPr>
            <a:r>
              <a:rPr lang="de-DE" sz="2400" b="1" dirty="0" err="1">
                <a:solidFill>
                  <a:schemeClr val="tx1">
                    <a:lumMod val="65000"/>
                    <a:lumOff val="35000"/>
                  </a:schemeClr>
                </a:solidFill>
                <a:latin typeface="Frutiger Linotype" pitchFamily="34" charset="0"/>
              </a:rPr>
              <a:t>Kursplan</a:t>
            </a:r>
            <a:r>
              <a:rPr lang="de-DE" sz="2400" b="1" dirty="0">
                <a:solidFill>
                  <a:schemeClr val="tx1">
                    <a:lumMod val="65000"/>
                    <a:lumOff val="35000"/>
                  </a:schemeClr>
                </a:solidFill>
                <a:latin typeface="Frutiger Linotype" pitchFamily="34" charset="0"/>
              </a:rPr>
              <a:t> – Seite 1</a:t>
            </a:r>
          </a:p>
          <a:p>
            <a:pPr>
              <a:spcBef>
                <a:spcPts val="600"/>
              </a:spcBef>
            </a:pPr>
            <a:endParaRPr lang="de-DE" sz="1200" b="0" dirty="0">
              <a:solidFill>
                <a:schemeClr val="tx1">
                  <a:lumMod val="65000"/>
                  <a:lumOff val="35000"/>
                </a:schemeClr>
              </a:solidFill>
              <a:latin typeface="Frutiger Linotype" pitchFamily="34" charset="0"/>
            </a:endParaRPr>
          </a:p>
          <a:p>
            <a:pPr>
              <a:spcBef>
                <a:spcPts val="600"/>
              </a:spcBef>
            </a:pPr>
            <a:r>
              <a:rPr lang="de-DE" sz="2400" b="1" dirty="0">
                <a:solidFill>
                  <a:srgbClr val="F77515"/>
                </a:solidFill>
                <a:latin typeface="Frutiger Linotype" pitchFamily="34" charset="0"/>
              </a:rPr>
              <a:t>	</a:t>
            </a:r>
            <a:r>
              <a:rPr lang="de-DE" dirty="0">
                <a:solidFill>
                  <a:srgbClr val="F77515"/>
                </a:solidFill>
                <a:latin typeface="Frutiger Linotype" pitchFamily="34" charset="0"/>
              </a:rPr>
              <a:t>1.-4. Woche (ab 22.04.): 	Die einzelnen Klausurtypen</a:t>
            </a:r>
          </a:p>
          <a:p>
            <a:pPr>
              <a:spcBef>
                <a:spcPts val="600"/>
              </a:spcBef>
            </a:pPr>
            <a:r>
              <a:rPr lang="de-DE" dirty="0">
                <a:solidFill>
                  <a:srgbClr val="F77515"/>
                </a:solidFill>
                <a:latin typeface="Frutiger Linotype" pitchFamily="34" charset="0"/>
              </a:rPr>
              <a:t>	5.	Woche (27.05.2024):	Die Zulässigkeit von Klagen</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6</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03</a:t>
            </a:r>
            <a:r>
              <a:rPr lang="de-DE" sz="2400" dirty="0">
                <a:solidFill>
                  <a:srgbClr val="F77515"/>
                </a:solidFill>
                <a:latin typeface="Frutiger Linotype" pitchFamily="34" charset="0"/>
              </a:rPr>
              <a:t>.06.2024):	Objektive Klagehäufung</a:t>
            </a:r>
            <a:endParaRPr lang="de-DE"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7</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10</a:t>
            </a:r>
            <a:r>
              <a:rPr lang="de-DE" sz="2400" dirty="0">
                <a:solidFill>
                  <a:srgbClr val="F77515"/>
                </a:solidFill>
                <a:latin typeface="Frutiger Linotype" pitchFamily="34" charset="0"/>
              </a:rPr>
              <a:t>.06.2024): 	Subjektive Klagehäufung I</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8</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17</a:t>
            </a:r>
            <a:r>
              <a:rPr lang="de-DE" sz="2400" dirty="0">
                <a:solidFill>
                  <a:srgbClr val="F77515"/>
                </a:solidFill>
                <a:latin typeface="Frutiger Linotype" pitchFamily="34" charset="0"/>
              </a:rPr>
              <a:t>.06.2024): 	Subjektive Klagehäufung II</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9</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24</a:t>
            </a:r>
            <a:r>
              <a:rPr lang="de-DE" sz="2400" dirty="0">
                <a:solidFill>
                  <a:srgbClr val="F77515"/>
                </a:solidFill>
                <a:latin typeface="Frutiger Linotype" pitchFamily="34" charset="0"/>
              </a:rPr>
              <a:t>.06.2024):	Säumnis einer Partei</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10</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01</a:t>
            </a:r>
            <a:r>
              <a:rPr lang="de-DE" sz="2400" dirty="0">
                <a:solidFill>
                  <a:srgbClr val="F77515"/>
                </a:solidFill>
                <a:latin typeface="Frutiger Linotype" pitchFamily="34" charset="0"/>
              </a:rPr>
              <a:t>.07.2024):	</a:t>
            </a:r>
            <a:r>
              <a:rPr lang="de-DE" dirty="0">
                <a:solidFill>
                  <a:srgbClr val="F77515"/>
                </a:solidFill>
                <a:latin typeface="Frutiger Linotype" pitchFamily="34" charset="0"/>
              </a:rPr>
              <a:t>Anerkenntnis und Verzicht</a:t>
            </a:r>
          </a:p>
          <a:p>
            <a:pPr>
              <a:spcBef>
                <a:spcPts val="600"/>
              </a:spcBef>
            </a:pPr>
            <a:r>
              <a:rPr lang="de-DE" dirty="0">
                <a:solidFill>
                  <a:srgbClr val="F77515"/>
                </a:solidFill>
                <a:latin typeface="Frutiger Linotype" pitchFamily="34" charset="0"/>
              </a:rPr>
              <a:t>	</a:t>
            </a:r>
            <a:r>
              <a:rPr lang="de-DE" b="0" dirty="0">
                <a:solidFill>
                  <a:schemeClr val="tx1">
                    <a:lumMod val="65000"/>
                    <a:lumOff val="35000"/>
                  </a:schemeClr>
                </a:solidFill>
                <a:latin typeface="Frutiger Linotype" pitchFamily="34" charset="0"/>
              </a:rPr>
              <a:t>11.	Woche (08.07.2024):	Widerklagen</a:t>
            </a:r>
          </a:p>
          <a:p>
            <a:pPr>
              <a:spcBef>
                <a:spcPts val="600"/>
              </a:spcBef>
            </a:pPr>
            <a:r>
              <a:rPr lang="de-DE" b="0" dirty="0">
                <a:solidFill>
                  <a:schemeClr val="tx1">
                    <a:lumMod val="65000"/>
                    <a:lumOff val="35000"/>
                  </a:schemeClr>
                </a:solidFill>
                <a:latin typeface="Frutiger Linotype" pitchFamily="34" charset="0"/>
              </a:rPr>
              <a:t>	12.	Woche (15.07.2024):	Erledigung und Rücknahme</a:t>
            </a:r>
          </a:p>
          <a:p>
            <a:pPr>
              <a:spcBef>
                <a:spcPts val="600"/>
              </a:spcBef>
            </a:pPr>
            <a:r>
              <a:rPr lang="de-DE" b="0" dirty="0">
                <a:solidFill>
                  <a:schemeClr val="tx1">
                    <a:lumMod val="65000"/>
                    <a:lumOff val="35000"/>
                  </a:schemeClr>
                </a:solidFill>
                <a:latin typeface="Frutiger Linotype" pitchFamily="34" charset="0"/>
              </a:rPr>
              <a:t>	13.	Woche (12.08.2024):	Besondere Prozesssituationen I</a:t>
            </a:r>
          </a:p>
        </p:txBody>
      </p:sp>
    </p:spTree>
    <p:extLst>
      <p:ext uri="{BB962C8B-B14F-4D97-AF65-F5344CB8AC3E}">
        <p14:creationId xmlns:p14="http://schemas.microsoft.com/office/powerpoint/2010/main" val="107207112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3" end="3"/>
                                            </p:txEl>
                                          </p:spTgt>
                                        </p:tgtEl>
                                        <p:attrNameLst>
                                          <p:attrName>style.visibility</p:attrName>
                                        </p:attrNameLst>
                                      </p:cBhvr>
                                      <p:to>
                                        <p:strVal val="visible"/>
                                      </p:to>
                                    </p:set>
                                    <p:animEffect transition="in" filter="fade">
                                      <p:cBhvr>
                                        <p:cTn id="10" dur="500"/>
                                        <p:tgtEl>
                                          <p:spTgt spid="4">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Effect transition="in" filter="fade">
                                      <p:cBhvr>
                                        <p:cTn id="13" dur="500"/>
                                        <p:tgtEl>
                                          <p:spTgt spid="4">
                                            <p:txEl>
                                              <p:pRg st="0" end="0"/>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fade">
                                      <p:cBhvr>
                                        <p:cTn id="16" dur="500"/>
                                        <p:tgtEl>
                                          <p:spTgt spid="4">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fade">
                                      <p:cBhvr>
                                        <p:cTn id="19" dur="500"/>
                                        <p:tgtEl>
                                          <p:spTgt spid="4">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animEffect transition="in" filter="fade">
                                      <p:cBhvr>
                                        <p:cTn id="25" dur="500"/>
                                        <p:tgtEl>
                                          <p:spTgt spid="4">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8" end="8"/>
                                            </p:txEl>
                                          </p:spTgt>
                                        </p:tgtEl>
                                        <p:attrNameLst>
                                          <p:attrName>style.visibility</p:attrName>
                                        </p:attrNameLst>
                                      </p:cBhvr>
                                      <p:to>
                                        <p:strVal val="visible"/>
                                      </p:to>
                                    </p:set>
                                    <p:animEffect transition="in" filter="fade">
                                      <p:cBhvr>
                                        <p:cTn id="28" dur="500"/>
                                        <p:tgtEl>
                                          <p:spTgt spid="4">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Effect transition="in" filter="fade">
                                      <p:cBhvr>
                                        <p:cTn id="31" dur="500"/>
                                        <p:tgtEl>
                                          <p:spTgt spid="4">
                                            <p:txEl>
                                              <p:pRg st="9" end="9"/>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4">
                                            <p:txEl>
                                              <p:pRg st="10" end="10"/>
                                            </p:txEl>
                                          </p:spTgt>
                                        </p:tgtEl>
                                        <p:attrNameLst>
                                          <p:attrName>style.visibility</p:attrName>
                                        </p:attrNameLst>
                                      </p:cBhvr>
                                      <p:to>
                                        <p:strVal val="visible"/>
                                      </p:to>
                                    </p:set>
                                    <p:animEffect transition="in" filter="fade">
                                      <p:cBhvr>
                                        <p:cTn id="34" dur="500"/>
                                        <p:tgtEl>
                                          <p:spTgt spid="4">
                                            <p:txEl>
                                              <p:pRg st="10" end="10"/>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animEffect transition="in" filter="fade">
                                      <p:cBhvr>
                                        <p:cTn id="37"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2834" name="Text Box 2"/>
          <p:cNvSpPr txBox="1">
            <a:spLocks noChangeArrowheads="1"/>
          </p:cNvSpPr>
          <p:nvPr/>
        </p:nvSpPr>
        <p:spPr bwMode="auto">
          <a:xfrm>
            <a:off x="179388" y="1255713"/>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kann auch der Fall sein bei Interessenwiderstreit oder im 				Falle des § 181 BGB.</a:t>
            </a:r>
          </a:p>
          <a:p>
            <a:pPr eaLnBrk="1" hangingPunct="1"/>
            <a:r>
              <a:rPr lang="de-DE" sz="2000" b="0" dirty="0">
                <a:solidFill>
                  <a:schemeClr val="tx1"/>
                </a:solidFill>
                <a:latin typeface="Arial" charset="0"/>
              </a:rPr>
              <a:t>				(1)	Fall des § 181 BGB?</a:t>
            </a:r>
          </a:p>
          <a:p>
            <a:pPr eaLnBrk="1" hangingPunct="1"/>
            <a:r>
              <a:rPr lang="de-DE" sz="2000" b="0" dirty="0">
                <a:solidFill>
                  <a:schemeClr val="tx1"/>
                </a:solidFill>
                <a:latin typeface="Arial" charset="0"/>
              </a:rPr>
              <a:t>					(-), nicht ersichtlich.</a:t>
            </a:r>
          </a:p>
          <a:p>
            <a:pPr eaLnBrk="1" hangingPunct="1"/>
            <a:r>
              <a:rPr lang="de-DE" sz="2000" b="0" dirty="0">
                <a:solidFill>
                  <a:schemeClr val="tx1"/>
                </a:solidFill>
                <a:latin typeface="Arial" charset="0"/>
              </a:rPr>
              <a:t>				(2)	Interessenwiderstreit wegen Ehe mit Beklagter?</a:t>
            </a:r>
          </a:p>
          <a:p>
            <a:pPr eaLnBrk="1" hangingPunct="1"/>
            <a:r>
              <a:rPr lang="de-DE" sz="2000" b="0" dirty="0">
                <a:solidFill>
                  <a:schemeClr val="tx1"/>
                </a:solidFill>
                <a:latin typeface="Arial" charset="0"/>
              </a:rPr>
              <a:t>					(a)	Es kann nicht ausreichen, dass ein TV familiär mit						Gläubigern oder Erben des Erblassers verbunden						ist; denn das ist der Normalfall der TV.</a:t>
            </a:r>
          </a:p>
          <a:p>
            <a:pPr eaLnBrk="1" hangingPunct="1"/>
            <a:r>
              <a:rPr lang="de-DE" sz="2000" b="0" dirty="0">
                <a:solidFill>
                  <a:schemeClr val="tx1"/>
                </a:solidFill>
                <a:latin typeface="Arial" charset="0"/>
              </a:rPr>
              <a:t>					(b)	Damit ist die bloße Tatsache, dass Ehemann der						Beklagten deren Ansprüche unterstützt, allein nie-						</a:t>
            </a:r>
            <a:r>
              <a:rPr lang="de-DE" sz="2000" b="0" dirty="0" err="1">
                <a:solidFill>
                  <a:schemeClr val="tx1"/>
                </a:solidFill>
                <a:latin typeface="Arial" charset="0"/>
              </a:rPr>
              <a:t>mals</a:t>
            </a:r>
            <a:r>
              <a:rPr lang="de-DE" sz="2000" b="0" dirty="0">
                <a:solidFill>
                  <a:schemeClr val="tx1"/>
                </a:solidFill>
                <a:latin typeface="Arial" charset="0"/>
              </a:rPr>
              <a:t> ausreichend für einen Interessenwiderstreit.</a:t>
            </a:r>
          </a:p>
          <a:p>
            <a:pPr eaLnBrk="1" hangingPunct="1"/>
            <a:r>
              <a:rPr lang="de-DE" sz="2000" b="0" dirty="0">
                <a:solidFill>
                  <a:schemeClr val="tx1"/>
                </a:solidFill>
                <a:latin typeface="Arial" charset="0"/>
              </a:rPr>
              <a:t>					(c)	Vom Kläger (oder seinen Streithelfern) abweichen-						de (weitere) Umstände aufgezeigt?</a:t>
            </a:r>
          </a:p>
          <a:p>
            <a:pPr eaLnBrk="1" hangingPunct="1"/>
            <a:r>
              <a:rPr lang="de-DE" sz="2000" b="0" dirty="0">
                <a:solidFill>
                  <a:schemeClr val="tx1"/>
                </a:solidFill>
                <a:latin typeface="Arial" charset="0"/>
              </a:rPr>
              <a:t>						(-), nicht ersichtlich.</a:t>
            </a:r>
          </a:p>
          <a:p>
            <a:pPr eaLnBrk="1" hangingPunct="1"/>
            <a:r>
              <a:rPr lang="de-DE" sz="2000" b="0" dirty="0">
                <a:solidFill>
                  <a:schemeClr val="tx1"/>
                </a:solidFill>
                <a:latin typeface="Arial" charset="0"/>
              </a:rPr>
              <a:t>			</a:t>
            </a:r>
            <a:r>
              <a:rPr lang="de-DE" sz="2000" b="0" dirty="0" err="1">
                <a:solidFill>
                  <a:schemeClr val="tx1"/>
                </a:solidFill>
                <a:latin typeface="Arial" charset="0"/>
              </a:rPr>
              <a:t>dd</a:t>
            </a:r>
            <a:r>
              <a:rPr lang="de-DE" sz="2000" b="0" dirty="0">
                <a:solidFill>
                  <a:schemeClr val="tx1"/>
                </a:solidFill>
                <a:latin typeface="Arial" charset="0"/>
              </a:rPr>
              <a:t>)	Damit liegt keine Ausnahme von der </a:t>
            </a:r>
            <a:r>
              <a:rPr lang="de-DE" sz="2000" b="0" dirty="0" err="1">
                <a:solidFill>
                  <a:schemeClr val="tx1"/>
                </a:solidFill>
                <a:latin typeface="Arial" charset="0"/>
              </a:rPr>
              <a:t>Gesamtgeschäftsfüh</a:t>
            </a:r>
            <a:r>
              <a:rPr lang="de-DE" sz="2000" b="0" dirty="0">
                <a:solidFill>
                  <a:schemeClr val="tx1"/>
                </a:solidFill>
                <a:latin typeface="Arial" charset="0"/>
              </a:rPr>
              <a:t>-				</a:t>
            </a:r>
            <a:r>
              <a:rPr lang="de-DE" sz="2000" b="0" dirty="0" err="1">
                <a:solidFill>
                  <a:schemeClr val="tx1"/>
                </a:solidFill>
                <a:latin typeface="Arial" charset="0"/>
              </a:rPr>
              <a:t>rungsbefugnis</a:t>
            </a:r>
            <a:r>
              <a:rPr lang="de-DE" sz="2000" b="0" dirty="0">
                <a:solidFill>
                  <a:schemeClr val="tx1"/>
                </a:solidFill>
                <a:latin typeface="Arial" charset="0"/>
              </a:rPr>
              <a:t>, § 2224 BGB vor; </a:t>
            </a:r>
            <a:r>
              <a:rPr lang="de-DE" sz="2000" b="0" dirty="0" err="1">
                <a:solidFill>
                  <a:schemeClr val="tx1"/>
                </a:solidFill>
                <a:latin typeface="Arial" charset="0"/>
              </a:rPr>
              <a:t>ProzFührungsbefugnis</a:t>
            </a:r>
            <a:r>
              <a:rPr lang="de-DE" sz="2000" b="0" dirty="0">
                <a:solidFill>
                  <a:schemeClr val="tx1"/>
                </a:solidFill>
                <a:latin typeface="Arial" charset="0"/>
              </a:rPr>
              <a:t> fehlt!</a:t>
            </a:r>
          </a:p>
          <a:p>
            <a:pPr eaLnBrk="1" hangingPunct="1"/>
            <a:r>
              <a:rPr lang="de-DE" sz="2000" b="0" dirty="0">
                <a:solidFill>
                  <a:schemeClr val="tx1"/>
                </a:solidFill>
                <a:latin typeface="Arial" charset="0"/>
              </a:rPr>
              <a:t>	4.	Die Klage ist bereits unzulässig (</a:t>
            </a:r>
            <a:r>
              <a:rPr lang="de-DE" sz="2000" b="0" dirty="0" err="1">
                <a:solidFill>
                  <a:schemeClr val="tx1"/>
                </a:solidFill>
                <a:latin typeface="Arial" charset="0"/>
              </a:rPr>
              <a:t>aA</a:t>
            </a:r>
            <a:r>
              <a:rPr lang="de-DE" sz="2000" b="0" dirty="0">
                <a:solidFill>
                  <a:schemeClr val="tx1"/>
                </a:solidFill>
                <a:latin typeface="Arial" charset="0"/>
              </a:rPr>
              <a:t> im Hinblick auf § 2224 Abs. 1 S.2		BGB kaum vertretbar).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863907024"/>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32834">
                                            <p:txEl>
                                              <p:pRg st="0" end="0"/>
                                            </p:txEl>
                                          </p:spTgt>
                                        </p:tgtEl>
                                        <p:attrNameLst>
                                          <p:attrName>style.visibility</p:attrName>
                                        </p:attrNameLst>
                                      </p:cBhvr>
                                      <p:to>
                                        <p:strVal val="visible"/>
                                      </p:to>
                                    </p:set>
                                    <p:anim calcmode="lin" valueType="num">
                                      <p:cBhvr additive="base">
                                        <p:cTn id="7" dur="500" fill="hold"/>
                                        <p:tgtEl>
                                          <p:spTgt spid="63283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283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32834">
                                            <p:txEl>
                                              <p:pRg st="1" end="1"/>
                                            </p:txEl>
                                          </p:spTgt>
                                        </p:tgtEl>
                                        <p:attrNameLst>
                                          <p:attrName>style.visibility</p:attrName>
                                        </p:attrNameLst>
                                      </p:cBhvr>
                                      <p:to>
                                        <p:strVal val="visible"/>
                                      </p:to>
                                    </p:set>
                                    <p:anim calcmode="lin" valueType="num">
                                      <p:cBhvr additive="base">
                                        <p:cTn id="13" dur="500" fill="hold"/>
                                        <p:tgtEl>
                                          <p:spTgt spid="63283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283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32834">
                                            <p:txEl>
                                              <p:pRg st="2" end="2"/>
                                            </p:txEl>
                                          </p:spTgt>
                                        </p:tgtEl>
                                        <p:attrNameLst>
                                          <p:attrName>style.visibility</p:attrName>
                                        </p:attrNameLst>
                                      </p:cBhvr>
                                      <p:to>
                                        <p:strVal val="visible"/>
                                      </p:to>
                                    </p:set>
                                    <p:anim calcmode="lin" valueType="num">
                                      <p:cBhvr additive="base">
                                        <p:cTn id="19" dur="500" fill="hold"/>
                                        <p:tgtEl>
                                          <p:spTgt spid="63283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283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32834">
                                            <p:txEl>
                                              <p:pRg st="3" end="3"/>
                                            </p:txEl>
                                          </p:spTgt>
                                        </p:tgtEl>
                                        <p:attrNameLst>
                                          <p:attrName>style.visibility</p:attrName>
                                        </p:attrNameLst>
                                      </p:cBhvr>
                                      <p:to>
                                        <p:strVal val="visible"/>
                                      </p:to>
                                    </p:set>
                                    <p:anim calcmode="lin" valueType="num">
                                      <p:cBhvr additive="base">
                                        <p:cTn id="25" dur="500" fill="hold"/>
                                        <p:tgtEl>
                                          <p:spTgt spid="63283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3283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32834">
                                            <p:txEl>
                                              <p:pRg st="4" end="4"/>
                                            </p:txEl>
                                          </p:spTgt>
                                        </p:tgtEl>
                                        <p:attrNameLst>
                                          <p:attrName>style.visibility</p:attrName>
                                        </p:attrNameLst>
                                      </p:cBhvr>
                                      <p:to>
                                        <p:strVal val="visible"/>
                                      </p:to>
                                    </p:set>
                                    <p:anim calcmode="lin" valueType="num">
                                      <p:cBhvr additive="base">
                                        <p:cTn id="31" dur="500" fill="hold"/>
                                        <p:tgtEl>
                                          <p:spTgt spid="63283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3283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32834">
                                            <p:txEl>
                                              <p:pRg st="5" end="5"/>
                                            </p:txEl>
                                          </p:spTgt>
                                        </p:tgtEl>
                                        <p:attrNameLst>
                                          <p:attrName>style.visibility</p:attrName>
                                        </p:attrNameLst>
                                      </p:cBhvr>
                                      <p:to>
                                        <p:strVal val="visible"/>
                                      </p:to>
                                    </p:set>
                                    <p:anim calcmode="lin" valueType="num">
                                      <p:cBhvr additive="base">
                                        <p:cTn id="37" dur="500" fill="hold"/>
                                        <p:tgtEl>
                                          <p:spTgt spid="63283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3283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32834">
                                            <p:txEl>
                                              <p:pRg st="6" end="6"/>
                                            </p:txEl>
                                          </p:spTgt>
                                        </p:tgtEl>
                                        <p:attrNameLst>
                                          <p:attrName>style.visibility</p:attrName>
                                        </p:attrNameLst>
                                      </p:cBhvr>
                                      <p:to>
                                        <p:strVal val="visible"/>
                                      </p:to>
                                    </p:set>
                                    <p:anim calcmode="lin" valueType="num">
                                      <p:cBhvr additive="base">
                                        <p:cTn id="43" dur="500" fill="hold"/>
                                        <p:tgtEl>
                                          <p:spTgt spid="63283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3283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32834">
                                            <p:txEl>
                                              <p:pRg st="7" end="7"/>
                                            </p:txEl>
                                          </p:spTgt>
                                        </p:tgtEl>
                                        <p:attrNameLst>
                                          <p:attrName>style.visibility</p:attrName>
                                        </p:attrNameLst>
                                      </p:cBhvr>
                                      <p:to>
                                        <p:strVal val="visible"/>
                                      </p:to>
                                    </p:set>
                                    <p:anim calcmode="lin" valueType="num">
                                      <p:cBhvr additive="base">
                                        <p:cTn id="49" dur="500" fill="hold"/>
                                        <p:tgtEl>
                                          <p:spTgt spid="63283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3283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32834">
                                            <p:txEl>
                                              <p:pRg st="8" end="8"/>
                                            </p:txEl>
                                          </p:spTgt>
                                        </p:tgtEl>
                                        <p:attrNameLst>
                                          <p:attrName>style.visibility</p:attrName>
                                        </p:attrNameLst>
                                      </p:cBhvr>
                                      <p:to>
                                        <p:strVal val="visible"/>
                                      </p:to>
                                    </p:set>
                                    <p:anim calcmode="lin" valueType="num">
                                      <p:cBhvr additive="base">
                                        <p:cTn id="55" dur="500" fill="hold"/>
                                        <p:tgtEl>
                                          <p:spTgt spid="632834">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3283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632834">
                                            <p:txEl>
                                              <p:pRg st="9" end="9"/>
                                            </p:txEl>
                                          </p:spTgt>
                                        </p:tgtEl>
                                        <p:attrNameLst>
                                          <p:attrName>style.visibility</p:attrName>
                                        </p:attrNameLst>
                                      </p:cBhvr>
                                      <p:to>
                                        <p:strVal val="visible"/>
                                      </p:to>
                                    </p:set>
                                    <p:anim calcmode="lin" valueType="num">
                                      <p:cBhvr additive="base">
                                        <p:cTn id="61" dur="500" fill="hold"/>
                                        <p:tgtEl>
                                          <p:spTgt spid="632834">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32834">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3858" name="Text Box 2"/>
          <p:cNvSpPr txBox="1">
            <a:spLocks noChangeArrowheads="1"/>
          </p:cNvSpPr>
          <p:nvPr/>
        </p:nvSpPr>
        <p:spPr bwMode="auto">
          <a:xfrm>
            <a:off x="179388" y="1263650"/>
            <a:ext cx="8712200" cy="53340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III.	Hilfsvotum: Begründetheit der Feststellungsklage</a:t>
            </a:r>
          </a:p>
          <a:p>
            <a:pPr eaLnBrk="1" hangingPunct="1"/>
            <a:r>
              <a:rPr lang="de-DE" sz="2000" b="0" dirty="0">
                <a:solidFill>
                  <a:schemeClr val="tx1"/>
                </a:solidFill>
                <a:latin typeface="Arial" charset="0"/>
              </a:rPr>
              <a:t>	(+), wenn der Nachlass nicht verpflichtet ist, den von der Beklagten gel-	</a:t>
            </a:r>
            <a:r>
              <a:rPr lang="de-DE" sz="2000" b="0" dirty="0" err="1">
                <a:solidFill>
                  <a:schemeClr val="tx1"/>
                </a:solidFill>
                <a:latin typeface="Arial" charset="0"/>
              </a:rPr>
              <a:t>tend</a:t>
            </a:r>
            <a:r>
              <a:rPr lang="de-DE" sz="2000" b="0" dirty="0">
                <a:solidFill>
                  <a:schemeClr val="tx1"/>
                </a:solidFill>
                <a:latin typeface="Arial" charset="0"/>
              </a:rPr>
              <a:t> gemachten Anspruch zu befriedigen.</a:t>
            </a:r>
          </a:p>
          <a:p>
            <a:pPr eaLnBrk="1" hangingPunct="1"/>
            <a:r>
              <a:rPr lang="de-DE" sz="2000" b="0" dirty="0">
                <a:solidFill>
                  <a:schemeClr val="tx1"/>
                </a:solidFill>
                <a:latin typeface="Arial" charset="0"/>
              </a:rPr>
              <a:t>	1.	Vertragliche Verpflichtung des Nachlasses, § 311 Abs. 1 BGB?</a:t>
            </a:r>
          </a:p>
          <a:p>
            <a:pPr eaLnBrk="1" hangingPunct="1"/>
            <a:r>
              <a:rPr lang="de-DE" sz="2000" b="0" dirty="0">
                <a:solidFill>
                  <a:schemeClr val="tx1"/>
                </a:solidFill>
                <a:latin typeface="Arial" charset="0"/>
              </a:rPr>
              <a:t>		(-), kann nur durch die Testamentsvollstrecker, nicht durch die Erben		persönlich erfolgen (§§ 2205, 2211 BGB); der Ehemann der Beklag-		</a:t>
            </a:r>
            <a:r>
              <a:rPr lang="de-DE" sz="2000" b="0" dirty="0" err="1">
                <a:solidFill>
                  <a:schemeClr val="tx1"/>
                </a:solidFill>
                <a:latin typeface="Arial" charset="0"/>
              </a:rPr>
              <a:t>ten</a:t>
            </a:r>
            <a:r>
              <a:rPr lang="de-DE" sz="2000" b="0" dirty="0">
                <a:solidFill>
                  <a:schemeClr val="tx1"/>
                </a:solidFill>
                <a:latin typeface="Arial" charset="0"/>
              </a:rPr>
              <a:t> konnte nicht allein handeln (§ 2224 Abs. 1 S.1 BGB).</a:t>
            </a:r>
          </a:p>
          <a:p>
            <a:pPr eaLnBrk="1" hangingPunct="1"/>
            <a:r>
              <a:rPr lang="de-DE" sz="2000" b="0" dirty="0">
                <a:solidFill>
                  <a:schemeClr val="tx1"/>
                </a:solidFill>
                <a:latin typeface="Arial" charset="0"/>
              </a:rPr>
              <a:t>	2.	Anspruch aus §§ 683 S.1, 670 BGB?</a:t>
            </a:r>
          </a:p>
          <a:p>
            <a:pPr eaLnBrk="1" hangingPunct="1"/>
            <a:r>
              <a:rPr lang="de-DE" sz="2000" b="0" dirty="0">
                <a:solidFill>
                  <a:schemeClr val="tx1"/>
                </a:solidFill>
                <a:latin typeface="Arial" charset="0"/>
              </a:rPr>
              <a:t>		(-), schon objektiv eigenes Geschäft der Beklagten; für einen </a:t>
            </a:r>
            <a:r>
              <a:rPr lang="de-DE" sz="2000" b="0" dirty="0" err="1">
                <a:solidFill>
                  <a:schemeClr val="tx1"/>
                </a:solidFill>
                <a:latin typeface="Arial" charset="0"/>
              </a:rPr>
              <a:t>entspre</a:t>
            </a:r>
            <a:r>
              <a:rPr lang="de-DE" sz="2000" b="0" dirty="0">
                <a:solidFill>
                  <a:schemeClr val="tx1"/>
                </a:solidFill>
                <a:latin typeface="Arial" charset="0"/>
              </a:rPr>
              <a:t>-		</a:t>
            </a:r>
            <a:r>
              <a:rPr lang="de-DE" sz="2000" b="0" dirty="0" err="1">
                <a:solidFill>
                  <a:schemeClr val="tx1"/>
                </a:solidFill>
                <a:latin typeface="Arial" charset="0"/>
              </a:rPr>
              <a:t>chenden</a:t>
            </a:r>
            <a:r>
              <a:rPr lang="de-DE" sz="2000" b="0" dirty="0">
                <a:solidFill>
                  <a:schemeClr val="tx1"/>
                </a:solidFill>
                <a:latin typeface="Arial" charset="0"/>
              </a:rPr>
              <a:t> Fremdgeschäftsführungswillen (= subjektiv fremdes </a:t>
            </a:r>
            <a:r>
              <a:rPr lang="de-DE" sz="2000" b="0" dirty="0" err="1">
                <a:solidFill>
                  <a:schemeClr val="tx1"/>
                </a:solidFill>
                <a:latin typeface="Arial" charset="0"/>
              </a:rPr>
              <a:t>Ge</a:t>
            </a:r>
            <a:r>
              <a:rPr lang="de-DE" sz="2000" b="0" dirty="0">
                <a:solidFill>
                  <a:schemeClr val="tx1"/>
                </a:solidFill>
                <a:latin typeface="Arial" charset="0"/>
              </a:rPr>
              <a:t>-			</a:t>
            </a:r>
            <a:r>
              <a:rPr lang="de-DE" sz="2000" b="0" dirty="0" err="1">
                <a:solidFill>
                  <a:schemeClr val="tx1"/>
                </a:solidFill>
                <a:latin typeface="Arial" charset="0"/>
              </a:rPr>
              <a:t>schäft</a:t>
            </a:r>
            <a:r>
              <a:rPr lang="de-DE" sz="2000" b="0" dirty="0">
                <a:solidFill>
                  <a:schemeClr val="tx1"/>
                </a:solidFill>
                <a:latin typeface="Arial" charset="0"/>
              </a:rPr>
              <a:t>) fehlt es an nach außen erkennbaren Anhaltspunkten.</a:t>
            </a:r>
          </a:p>
          <a:p>
            <a:pPr eaLnBrk="1" hangingPunct="1"/>
            <a:r>
              <a:rPr lang="de-DE" sz="2000" b="0" dirty="0">
                <a:solidFill>
                  <a:schemeClr val="tx1"/>
                </a:solidFill>
                <a:latin typeface="Arial" charset="0"/>
              </a:rPr>
              <a:t>	3.	Anspruch aus § 812 Abs. 1 S.1, 2.Var. BGB?</a:t>
            </a:r>
          </a:p>
          <a:p>
            <a:pPr eaLnBrk="1" hangingPunct="1"/>
            <a:r>
              <a:rPr lang="de-DE" sz="2000" b="0" dirty="0">
                <a:solidFill>
                  <a:schemeClr val="tx1"/>
                </a:solidFill>
                <a:latin typeface="Arial" charset="0"/>
              </a:rPr>
              <a:t>		(-), schon nicht ersichtlich, dass der Nachlass durch die </a:t>
            </a:r>
            <a:r>
              <a:rPr lang="de-DE" sz="2000" b="0" dirty="0" err="1">
                <a:solidFill>
                  <a:schemeClr val="tx1"/>
                </a:solidFill>
                <a:latin typeface="Arial" charset="0"/>
              </a:rPr>
              <a:t>Entwurfspla</a:t>
            </a:r>
            <a:r>
              <a:rPr lang="de-DE" sz="2000" b="0" dirty="0">
                <a:solidFill>
                  <a:schemeClr val="tx1"/>
                </a:solidFill>
                <a:latin typeface="Arial" charset="0"/>
              </a:rPr>
              <a:t>-		</a:t>
            </a:r>
            <a:r>
              <a:rPr lang="de-DE" sz="2000" b="0" dirty="0" err="1">
                <a:solidFill>
                  <a:schemeClr val="tx1"/>
                </a:solidFill>
                <a:latin typeface="Arial" charset="0"/>
              </a:rPr>
              <a:t>nung</a:t>
            </a:r>
            <a:r>
              <a:rPr lang="de-DE" sz="2000" b="0" dirty="0">
                <a:solidFill>
                  <a:schemeClr val="tx1"/>
                </a:solidFill>
                <a:latin typeface="Arial" charset="0"/>
              </a:rPr>
              <a:t> bereichert ist; darüber hinaus wäre die Bereicherung </a:t>
            </a:r>
            <a:r>
              <a:rPr lang="de-DE" sz="2000" b="0" dirty="0" err="1">
                <a:solidFill>
                  <a:schemeClr val="tx1"/>
                </a:solidFill>
                <a:latin typeface="Arial" charset="0"/>
              </a:rPr>
              <a:t>aufge</a:t>
            </a:r>
            <a:r>
              <a:rPr lang="de-DE" sz="2000" b="0" dirty="0">
                <a:solidFill>
                  <a:schemeClr val="tx1"/>
                </a:solidFill>
                <a:latin typeface="Arial" charset="0"/>
              </a:rPr>
              <a:t>-			drängt: subjektive Wertbestimmung für die Streithelfer (= Euro 0,-)</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IV.	Ergebnis zur Klage</a:t>
            </a:r>
          </a:p>
          <a:p>
            <a:pPr eaLnBrk="1" hangingPunct="1"/>
            <a:r>
              <a:rPr lang="de-DE" sz="2000" b="0" dirty="0">
                <a:solidFill>
                  <a:schemeClr val="tx1"/>
                </a:solidFill>
                <a:latin typeface="Arial" charset="0"/>
              </a:rPr>
              <a:t>	Die Klage ist unzulässig, wäre aber begründet.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597788204"/>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33858">
                                            <p:txEl>
                                              <p:pRg st="0" end="0"/>
                                            </p:txEl>
                                          </p:spTgt>
                                        </p:tgtEl>
                                        <p:attrNameLst>
                                          <p:attrName>style.visibility</p:attrName>
                                        </p:attrNameLst>
                                      </p:cBhvr>
                                      <p:to>
                                        <p:strVal val="visible"/>
                                      </p:to>
                                    </p:set>
                                    <p:anim calcmode="lin" valueType="num">
                                      <p:cBhvr additive="base">
                                        <p:cTn id="7" dur="500" fill="hold"/>
                                        <p:tgtEl>
                                          <p:spTgt spid="63385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385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33858">
                                            <p:txEl>
                                              <p:pRg st="1" end="1"/>
                                            </p:txEl>
                                          </p:spTgt>
                                        </p:tgtEl>
                                        <p:attrNameLst>
                                          <p:attrName>style.visibility</p:attrName>
                                        </p:attrNameLst>
                                      </p:cBhvr>
                                      <p:to>
                                        <p:strVal val="visible"/>
                                      </p:to>
                                    </p:set>
                                    <p:anim calcmode="lin" valueType="num">
                                      <p:cBhvr additive="base">
                                        <p:cTn id="13" dur="500" fill="hold"/>
                                        <p:tgtEl>
                                          <p:spTgt spid="63385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385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33858">
                                            <p:txEl>
                                              <p:pRg st="2" end="2"/>
                                            </p:txEl>
                                          </p:spTgt>
                                        </p:tgtEl>
                                        <p:attrNameLst>
                                          <p:attrName>style.visibility</p:attrName>
                                        </p:attrNameLst>
                                      </p:cBhvr>
                                      <p:to>
                                        <p:strVal val="visible"/>
                                      </p:to>
                                    </p:set>
                                    <p:anim calcmode="lin" valueType="num">
                                      <p:cBhvr additive="base">
                                        <p:cTn id="19" dur="500" fill="hold"/>
                                        <p:tgtEl>
                                          <p:spTgt spid="63385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385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33858">
                                            <p:txEl>
                                              <p:pRg st="3" end="3"/>
                                            </p:txEl>
                                          </p:spTgt>
                                        </p:tgtEl>
                                        <p:attrNameLst>
                                          <p:attrName>style.visibility</p:attrName>
                                        </p:attrNameLst>
                                      </p:cBhvr>
                                      <p:to>
                                        <p:strVal val="visible"/>
                                      </p:to>
                                    </p:set>
                                    <p:anim calcmode="lin" valueType="num">
                                      <p:cBhvr additive="base">
                                        <p:cTn id="25" dur="500" fill="hold"/>
                                        <p:tgtEl>
                                          <p:spTgt spid="63385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3385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33858">
                                            <p:txEl>
                                              <p:pRg st="4" end="4"/>
                                            </p:txEl>
                                          </p:spTgt>
                                        </p:tgtEl>
                                        <p:attrNameLst>
                                          <p:attrName>style.visibility</p:attrName>
                                        </p:attrNameLst>
                                      </p:cBhvr>
                                      <p:to>
                                        <p:strVal val="visible"/>
                                      </p:to>
                                    </p:set>
                                    <p:anim calcmode="lin" valueType="num">
                                      <p:cBhvr additive="base">
                                        <p:cTn id="31" dur="500" fill="hold"/>
                                        <p:tgtEl>
                                          <p:spTgt spid="63385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3385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33858">
                                            <p:txEl>
                                              <p:pRg st="5" end="5"/>
                                            </p:txEl>
                                          </p:spTgt>
                                        </p:tgtEl>
                                        <p:attrNameLst>
                                          <p:attrName>style.visibility</p:attrName>
                                        </p:attrNameLst>
                                      </p:cBhvr>
                                      <p:to>
                                        <p:strVal val="visible"/>
                                      </p:to>
                                    </p:set>
                                    <p:anim calcmode="lin" valueType="num">
                                      <p:cBhvr additive="base">
                                        <p:cTn id="37" dur="500" fill="hold"/>
                                        <p:tgtEl>
                                          <p:spTgt spid="633858">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3385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33858">
                                            <p:txEl>
                                              <p:pRg st="6" end="6"/>
                                            </p:txEl>
                                          </p:spTgt>
                                        </p:tgtEl>
                                        <p:attrNameLst>
                                          <p:attrName>style.visibility</p:attrName>
                                        </p:attrNameLst>
                                      </p:cBhvr>
                                      <p:to>
                                        <p:strVal val="visible"/>
                                      </p:to>
                                    </p:set>
                                    <p:anim calcmode="lin" valueType="num">
                                      <p:cBhvr additive="base">
                                        <p:cTn id="43" dur="500" fill="hold"/>
                                        <p:tgtEl>
                                          <p:spTgt spid="633858">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3385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33858">
                                            <p:txEl>
                                              <p:pRg st="7" end="7"/>
                                            </p:txEl>
                                          </p:spTgt>
                                        </p:tgtEl>
                                        <p:attrNameLst>
                                          <p:attrName>style.visibility</p:attrName>
                                        </p:attrNameLst>
                                      </p:cBhvr>
                                      <p:to>
                                        <p:strVal val="visible"/>
                                      </p:to>
                                    </p:set>
                                    <p:anim calcmode="lin" valueType="num">
                                      <p:cBhvr additive="base">
                                        <p:cTn id="49" dur="500" fill="hold"/>
                                        <p:tgtEl>
                                          <p:spTgt spid="633858">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33858">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33858">
                                            <p:txEl>
                                              <p:pRg st="9" end="9"/>
                                            </p:txEl>
                                          </p:spTgt>
                                        </p:tgtEl>
                                        <p:attrNameLst>
                                          <p:attrName>style.visibility</p:attrName>
                                        </p:attrNameLst>
                                      </p:cBhvr>
                                      <p:to>
                                        <p:strVal val="visible"/>
                                      </p:to>
                                    </p:set>
                                    <p:anim calcmode="lin" valueType="num">
                                      <p:cBhvr additive="base">
                                        <p:cTn id="55" dur="500" fill="hold"/>
                                        <p:tgtEl>
                                          <p:spTgt spid="633858">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33858">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633858">
                                            <p:txEl>
                                              <p:pRg st="10" end="10"/>
                                            </p:txEl>
                                          </p:spTgt>
                                        </p:tgtEl>
                                        <p:attrNameLst>
                                          <p:attrName>style.visibility</p:attrName>
                                        </p:attrNameLst>
                                      </p:cBhvr>
                                      <p:to>
                                        <p:strVal val="visible"/>
                                      </p:to>
                                    </p:set>
                                    <p:anim calcmode="lin" valueType="num">
                                      <p:cBhvr additive="base">
                                        <p:cTn id="61" dur="500" fill="hold"/>
                                        <p:tgtEl>
                                          <p:spTgt spid="633858">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33858">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82" name="Text Box 2"/>
          <p:cNvSpPr txBox="1">
            <a:spLocks noChangeArrowheads="1"/>
          </p:cNvSpPr>
          <p:nvPr/>
        </p:nvSpPr>
        <p:spPr bwMode="auto">
          <a:xfrm>
            <a:off x="179388" y="1052736"/>
            <a:ext cx="8712200" cy="584775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dirty="0">
                <a:solidFill>
                  <a:schemeClr val="tx1"/>
                </a:solidFill>
                <a:latin typeface="Arial" charset="0"/>
              </a:rPr>
              <a:t>B.	Entscheidung über die Widerklage</a:t>
            </a:r>
          </a:p>
          <a:p>
            <a:pPr eaLnBrk="1" hangingPunct="1"/>
            <a:endParaRPr lang="de-DE" sz="1000" dirty="0">
              <a:solidFill>
                <a:schemeClr val="tx1"/>
              </a:solidFill>
              <a:latin typeface="Arial" charset="0"/>
            </a:endParaRPr>
          </a:p>
          <a:p>
            <a:pPr eaLnBrk="1" hangingPunct="1"/>
            <a:r>
              <a:rPr lang="de-DE" sz="2000" b="0" dirty="0">
                <a:solidFill>
                  <a:schemeClr val="tx1"/>
                </a:solidFill>
                <a:latin typeface="Arial" charset="0"/>
              </a:rPr>
              <a:t>I.	Antragsstation</a:t>
            </a:r>
          </a:p>
          <a:p>
            <a:pPr eaLnBrk="1" hangingPunct="1"/>
            <a:r>
              <a:rPr lang="de-DE" sz="2000" b="0" dirty="0">
                <a:solidFill>
                  <a:schemeClr val="tx1"/>
                </a:solidFill>
                <a:latin typeface="Arial" charset="0"/>
              </a:rPr>
              <a:t>	Beklagte begehrt, Kläger seinem Anerkenntnis gemäß, hilfsweise streitig 	zur Zahlung von Euro 9.000,- sowie zur Zahlung weiterer Euro 875,- nebst	Zinsen von 12 % auf Euro 9.875,- seit Rechtshängigkeit zu verurteilen.</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II.	Prozessstation (= Zulässigkeit der Widerklage)</a:t>
            </a:r>
          </a:p>
          <a:p>
            <a:pPr eaLnBrk="1" hangingPunct="1"/>
            <a:r>
              <a:rPr lang="de-DE" sz="2000" b="0" dirty="0">
                <a:solidFill>
                  <a:schemeClr val="tx1"/>
                </a:solidFill>
                <a:latin typeface="Arial" charset="0"/>
              </a:rPr>
              <a:t>	1.	Besondere Prozessvoraussetzungen der Widerklage:</a:t>
            </a:r>
          </a:p>
          <a:p>
            <a:pPr eaLnBrk="1" hangingPunct="1"/>
            <a:r>
              <a:rPr lang="de-DE" sz="2000" b="0" dirty="0">
                <a:solidFill>
                  <a:schemeClr val="tx1"/>
                </a:solidFill>
                <a:latin typeface="Arial" charset="0"/>
              </a:rPr>
              <a:t>		a)	Rechtshängigkeit der Klage </a:t>
            </a:r>
            <a:r>
              <a:rPr lang="de-DE" sz="2000" b="0" dirty="0" err="1">
                <a:solidFill>
                  <a:schemeClr val="tx1"/>
                </a:solidFill>
                <a:latin typeface="Arial" charset="0"/>
              </a:rPr>
              <a:t>zZt</a:t>
            </a:r>
            <a:r>
              <a:rPr lang="de-DE" sz="2000" b="0" dirty="0">
                <a:solidFill>
                  <a:schemeClr val="tx1"/>
                </a:solidFill>
                <a:latin typeface="Arial" charset="0"/>
              </a:rPr>
              <a:t> der Erhebung der </a:t>
            </a:r>
            <a:r>
              <a:rPr lang="de-DE" sz="2000" b="0" dirty="0" err="1">
                <a:solidFill>
                  <a:schemeClr val="tx1"/>
                </a:solidFill>
                <a:latin typeface="Arial" charset="0"/>
              </a:rPr>
              <a:t>Widerkl</a:t>
            </a:r>
            <a:r>
              <a:rPr lang="de-DE" sz="2000" b="0" dirty="0">
                <a:solidFill>
                  <a:schemeClr val="tx1"/>
                </a:solidFill>
                <a:latin typeface="Arial" charset="0"/>
              </a:rPr>
              <a:t>.?</a:t>
            </a:r>
          </a:p>
          <a:p>
            <a:pPr eaLnBrk="1" hangingPunct="1"/>
            <a:r>
              <a:rPr lang="de-DE" sz="2000" b="0" dirty="0">
                <a:solidFill>
                  <a:schemeClr val="tx1"/>
                </a:solidFill>
                <a:latin typeface="Arial" charset="0"/>
              </a:rPr>
              <a:t>			(+)</a:t>
            </a:r>
          </a:p>
          <a:p>
            <a:pPr eaLnBrk="1" hangingPunct="1"/>
            <a:r>
              <a:rPr lang="de-DE" sz="2000" b="0" dirty="0">
                <a:solidFill>
                  <a:schemeClr val="tx1"/>
                </a:solidFill>
                <a:latin typeface="Arial" charset="0"/>
              </a:rPr>
              <a:t>		b)	Identität der Parteien</a:t>
            </a:r>
          </a:p>
          <a:p>
            <a:pPr eaLnBrk="1" hangingPunct="1"/>
            <a:r>
              <a:rPr lang="de-DE" sz="2000" b="0" dirty="0">
                <a:solidFill>
                  <a:schemeClr val="tx1"/>
                </a:solidFill>
                <a:latin typeface="Arial" charset="0"/>
              </a:rPr>
              <a:t>			(+), Beklagte will Leistung nur vom Kläger.</a:t>
            </a:r>
          </a:p>
          <a:p>
            <a:pPr eaLnBrk="1" hangingPunct="1"/>
            <a:r>
              <a:rPr lang="de-DE" sz="2000" b="0" dirty="0">
                <a:solidFill>
                  <a:schemeClr val="tx1"/>
                </a:solidFill>
                <a:latin typeface="Arial" charset="0"/>
              </a:rPr>
              <a:t>		c)	Selbständiger Streitgegenstand</a:t>
            </a:r>
          </a:p>
          <a:p>
            <a:pPr eaLnBrk="1" hangingPunct="1"/>
            <a:r>
              <a:rPr lang="de-DE" sz="2000" b="0" dirty="0">
                <a:solidFill>
                  <a:schemeClr val="tx1"/>
                </a:solidFill>
                <a:latin typeface="Arial" charset="0"/>
              </a:rPr>
              <a:t>			(+), nicht nur Verneinung des Klagebegehrens.</a:t>
            </a:r>
          </a:p>
          <a:p>
            <a:pPr eaLnBrk="1" hangingPunct="1"/>
            <a:r>
              <a:rPr lang="de-DE" sz="2000" b="0" dirty="0">
                <a:solidFill>
                  <a:schemeClr val="tx1"/>
                </a:solidFill>
                <a:latin typeface="Arial" charset="0"/>
              </a:rPr>
              <a:t>		d) 	Sachzusammenhang zwischen Widerklage und Klage (</a:t>
            </a:r>
            <a:r>
              <a:rPr lang="de-DE" sz="2000" b="0" dirty="0" err="1">
                <a:solidFill>
                  <a:schemeClr val="tx1"/>
                </a:solidFill>
                <a:latin typeface="Arial" charset="0"/>
              </a:rPr>
              <a:t>str.</a:t>
            </a:r>
            <a:r>
              <a:rPr lang="de-DE" sz="2000" b="0" dirty="0">
                <a:solidFill>
                  <a:schemeClr val="tx1"/>
                </a:solidFill>
                <a:latin typeface="Arial" charset="0"/>
              </a:rPr>
              <a:t>, ob				überhaupt bes. </a:t>
            </a:r>
            <a:r>
              <a:rPr lang="de-DE" sz="2000" b="0" dirty="0" err="1">
                <a:solidFill>
                  <a:schemeClr val="tx1"/>
                </a:solidFill>
                <a:latin typeface="Arial" charset="0"/>
              </a:rPr>
              <a:t>ProzessVorauss</a:t>
            </a:r>
            <a:r>
              <a:rPr lang="de-DE" sz="2000" b="0" dirty="0">
                <a:solidFill>
                  <a:schemeClr val="tx1"/>
                </a:solidFill>
                <a:latin typeface="Arial" charset="0"/>
              </a:rPr>
              <a:t>. oder nur für § 33 ZPO relevant).</a:t>
            </a:r>
          </a:p>
          <a:p>
            <a:pPr eaLnBrk="1" hangingPunct="1"/>
            <a:r>
              <a:rPr lang="de-DE" sz="2000" b="0" dirty="0">
                <a:solidFill>
                  <a:schemeClr val="tx1"/>
                </a:solidFill>
                <a:latin typeface="Arial" charset="0"/>
              </a:rPr>
              <a:t>			(+), angebliche Nachlassverbindlichkeiten („</a:t>
            </a:r>
            <a:r>
              <a:rPr lang="de-DE" sz="2000" b="0" dirty="0" err="1">
                <a:solidFill>
                  <a:schemeClr val="tx1"/>
                </a:solidFill>
                <a:latin typeface="Arial" charset="0"/>
              </a:rPr>
              <a:t>Konnexität</a:t>
            </a:r>
            <a:r>
              <a:rPr lang="de-DE" sz="2000" b="0" dirty="0">
                <a:solidFill>
                  <a:schemeClr val="tx1"/>
                </a:solidFill>
                <a:latin typeface="Arial" charset="0"/>
              </a:rPr>
              <a:t>“)</a:t>
            </a:r>
          </a:p>
          <a:p>
            <a:pPr eaLnBrk="1" hangingPunct="1"/>
            <a:r>
              <a:rPr lang="de-DE" sz="2000" b="0" dirty="0">
                <a:solidFill>
                  <a:schemeClr val="tx1"/>
                </a:solidFill>
                <a:latin typeface="Arial" charset="0"/>
              </a:rPr>
              <a:t>		</a:t>
            </a:r>
            <a:r>
              <a:rPr lang="de-DE" sz="2000" b="0" dirty="0" err="1">
                <a:solidFill>
                  <a:schemeClr val="tx1"/>
                </a:solidFill>
                <a:latin typeface="Arial" charset="0"/>
              </a:rPr>
              <a:t>e</a:t>
            </a:r>
            <a:r>
              <a:rPr lang="de-DE" sz="2000" b="0" dirty="0">
                <a:solidFill>
                  <a:schemeClr val="tx1"/>
                </a:solidFill>
                <a:latin typeface="Arial" charset="0"/>
              </a:rPr>
              <a:t>)	Dieselbe Prozessart wie die Klage</a:t>
            </a:r>
          </a:p>
          <a:p>
            <a:pPr eaLnBrk="1" hangingPunct="1"/>
            <a:r>
              <a:rPr lang="de-DE" sz="2000" b="0" dirty="0">
                <a:solidFill>
                  <a:schemeClr val="tx1"/>
                </a:solidFill>
                <a:latin typeface="Arial" charset="0"/>
              </a:rPr>
              <a:t>			(+), keine abweichende Prozessart.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487913753"/>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34882">
                                            <p:txEl>
                                              <p:pRg st="0" end="0"/>
                                            </p:txEl>
                                          </p:spTgt>
                                        </p:tgtEl>
                                        <p:attrNameLst>
                                          <p:attrName>style.visibility</p:attrName>
                                        </p:attrNameLst>
                                      </p:cBhvr>
                                      <p:to>
                                        <p:strVal val="visible"/>
                                      </p:to>
                                    </p:set>
                                    <p:anim calcmode="lin" valueType="num">
                                      <p:cBhvr additive="base">
                                        <p:cTn id="7" dur="500" fill="hold"/>
                                        <p:tgtEl>
                                          <p:spTgt spid="63488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488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34882">
                                            <p:txEl>
                                              <p:pRg st="2" end="2"/>
                                            </p:txEl>
                                          </p:spTgt>
                                        </p:tgtEl>
                                        <p:attrNameLst>
                                          <p:attrName>style.visibility</p:attrName>
                                        </p:attrNameLst>
                                      </p:cBhvr>
                                      <p:to>
                                        <p:strVal val="visible"/>
                                      </p:to>
                                    </p:set>
                                    <p:anim calcmode="lin" valueType="num">
                                      <p:cBhvr additive="base">
                                        <p:cTn id="13" dur="500" fill="hold"/>
                                        <p:tgtEl>
                                          <p:spTgt spid="63488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488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34882">
                                            <p:txEl>
                                              <p:pRg st="3" end="3"/>
                                            </p:txEl>
                                          </p:spTgt>
                                        </p:tgtEl>
                                        <p:attrNameLst>
                                          <p:attrName>style.visibility</p:attrName>
                                        </p:attrNameLst>
                                      </p:cBhvr>
                                      <p:to>
                                        <p:strVal val="visible"/>
                                      </p:to>
                                    </p:set>
                                    <p:anim calcmode="lin" valueType="num">
                                      <p:cBhvr additive="base">
                                        <p:cTn id="19" dur="500" fill="hold"/>
                                        <p:tgtEl>
                                          <p:spTgt spid="63488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488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34882">
                                            <p:txEl>
                                              <p:pRg st="5" end="5"/>
                                            </p:txEl>
                                          </p:spTgt>
                                        </p:tgtEl>
                                        <p:attrNameLst>
                                          <p:attrName>style.visibility</p:attrName>
                                        </p:attrNameLst>
                                      </p:cBhvr>
                                      <p:to>
                                        <p:strVal val="visible"/>
                                      </p:to>
                                    </p:set>
                                    <p:anim calcmode="lin" valueType="num">
                                      <p:cBhvr additive="base">
                                        <p:cTn id="25" dur="500" fill="hold"/>
                                        <p:tgtEl>
                                          <p:spTgt spid="634882">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3488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34882">
                                            <p:txEl>
                                              <p:pRg st="6" end="6"/>
                                            </p:txEl>
                                          </p:spTgt>
                                        </p:tgtEl>
                                        <p:attrNameLst>
                                          <p:attrName>style.visibility</p:attrName>
                                        </p:attrNameLst>
                                      </p:cBhvr>
                                      <p:to>
                                        <p:strVal val="visible"/>
                                      </p:to>
                                    </p:set>
                                    <p:anim calcmode="lin" valueType="num">
                                      <p:cBhvr additive="base">
                                        <p:cTn id="31" dur="500" fill="hold"/>
                                        <p:tgtEl>
                                          <p:spTgt spid="634882">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3488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34882">
                                            <p:txEl>
                                              <p:pRg st="7" end="7"/>
                                            </p:txEl>
                                          </p:spTgt>
                                        </p:tgtEl>
                                        <p:attrNameLst>
                                          <p:attrName>style.visibility</p:attrName>
                                        </p:attrNameLst>
                                      </p:cBhvr>
                                      <p:to>
                                        <p:strVal val="visible"/>
                                      </p:to>
                                    </p:set>
                                    <p:anim calcmode="lin" valueType="num">
                                      <p:cBhvr additive="base">
                                        <p:cTn id="37" dur="500" fill="hold"/>
                                        <p:tgtEl>
                                          <p:spTgt spid="634882">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3488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34882">
                                            <p:txEl>
                                              <p:pRg st="8" end="8"/>
                                            </p:txEl>
                                          </p:spTgt>
                                        </p:tgtEl>
                                        <p:attrNameLst>
                                          <p:attrName>style.visibility</p:attrName>
                                        </p:attrNameLst>
                                      </p:cBhvr>
                                      <p:to>
                                        <p:strVal val="visible"/>
                                      </p:to>
                                    </p:set>
                                    <p:anim calcmode="lin" valueType="num">
                                      <p:cBhvr additive="base">
                                        <p:cTn id="43" dur="500" fill="hold"/>
                                        <p:tgtEl>
                                          <p:spTgt spid="634882">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3488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34882">
                                            <p:txEl>
                                              <p:pRg st="9" end="9"/>
                                            </p:txEl>
                                          </p:spTgt>
                                        </p:tgtEl>
                                        <p:attrNameLst>
                                          <p:attrName>style.visibility</p:attrName>
                                        </p:attrNameLst>
                                      </p:cBhvr>
                                      <p:to>
                                        <p:strVal val="visible"/>
                                      </p:to>
                                    </p:set>
                                    <p:anim calcmode="lin" valueType="num">
                                      <p:cBhvr additive="base">
                                        <p:cTn id="49" dur="500" fill="hold"/>
                                        <p:tgtEl>
                                          <p:spTgt spid="634882">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3488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34882">
                                            <p:txEl>
                                              <p:pRg st="10" end="10"/>
                                            </p:txEl>
                                          </p:spTgt>
                                        </p:tgtEl>
                                        <p:attrNameLst>
                                          <p:attrName>style.visibility</p:attrName>
                                        </p:attrNameLst>
                                      </p:cBhvr>
                                      <p:to>
                                        <p:strVal val="visible"/>
                                      </p:to>
                                    </p:set>
                                    <p:anim calcmode="lin" valueType="num">
                                      <p:cBhvr additive="base">
                                        <p:cTn id="55" dur="500" fill="hold"/>
                                        <p:tgtEl>
                                          <p:spTgt spid="634882">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3488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634882">
                                            <p:txEl>
                                              <p:pRg st="11" end="11"/>
                                            </p:txEl>
                                          </p:spTgt>
                                        </p:tgtEl>
                                        <p:attrNameLst>
                                          <p:attrName>style.visibility</p:attrName>
                                        </p:attrNameLst>
                                      </p:cBhvr>
                                      <p:to>
                                        <p:strVal val="visible"/>
                                      </p:to>
                                    </p:set>
                                    <p:anim calcmode="lin" valueType="num">
                                      <p:cBhvr additive="base">
                                        <p:cTn id="61" dur="500" fill="hold"/>
                                        <p:tgtEl>
                                          <p:spTgt spid="634882">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3488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634882">
                                            <p:txEl>
                                              <p:pRg st="12" end="12"/>
                                            </p:txEl>
                                          </p:spTgt>
                                        </p:tgtEl>
                                        <p:attrNameLst>
                                          <p:attrName>style.visibility</p:attrName>
                                        </p:attrNameLst>
                                      </p:cBhvr>
                                      <p:to>
                                        <p:strVal val="visible"/>
                                      </p:to>
                                    </p:set>
                                    <p:anim calcmode="lin" valueType="num">
                                      <p:cBhvr additive="base">
                                        <p:cTn id="67" dur="500" fill="hold"/>
                                        <p:tgtEl>
                                          <p:spTgt spid="634882">
                                            <p:txEl>
                                              <p:pRg st="12" end="1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3488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634882">
                                            <p:txEl>
                                              <p:pRg st="13" end="13"/>
                                            </p:txEl>
                                          </p:spTgt>
                                        </p:tgtEl>
                                        <p:attrNameLst>
                                          <p:attrName>style.visibility</p:attrName>
                                        </p:attrNameLst>
                                      </p:cBhvr>
                                      <p:to>
                                        <p:strVal val="visible"/>
                                      </p:to>
                                    </p:set>
                                    <p:anim calcmode="lin" valueType="num">
                                      <p:cBhvr additive="base">
                                        <p:cTn id="73" dur="500" fill="hold"/>
                                        <p:tgtEl>
                                          <p:spTgt spid="634882">
                                            <p:txEl>
                                              <p:pRg st="13" end="13"/>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34882">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634882">
                                            <p:txEl>
                                              <p:pRg st="14" end="14"/>
                                            </p:txEl>
                                          </p:spTgt>
                                        </p:tgtEl>
                                        <p:attrNameLst>
                                          <p:attrName>style.visibility</p:attrName>
                                        </p:attrNameLst>
                                      </p:cBhvr>
                                      <p:to>
                                        <p:strVal val="visible"/>
                                      </p:to>
                                    </p:set>
                                    <p:anim calcmode="lin" valueType="num">
                                      <p:cBhvr additive="base">
                                        <p:cTn id="79" dur="500" fill="hold"/>
                                        <p:tgtEl>
                                          <p:spTgt spid="634882">
                                            <p:txEl>
                                              <p:pRg st="14" end="14"/>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634882">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nodeType="clickEffect">
                                  <p:stCondLst>
                                    <p:cond delay="0"/>
                                  </p:stCondLst>
                                  <p:childTnLst>
                                    <p:set>
                                      <p:cBhvr>
                                        <p:cTn id="84" dur="1" fill="hold">
                                          <p:stCondLst>
                                            <p:cond delay="0"/>
                                          </p:stCondLst>
                                        </p:cTn>
                                        <p:tgtEl>
                                          <p:spTgt spid="634882">
                                            <p:txEl>
                                              <p:pRg st="15" end="15"/>
                                            </p:txEl>
                                          </p:spTgt>
                                        </p:tgtEl>
                                        <p:attrNameLst>
                                          <p:attrName>style.visibility</p:attrName>
                                        </p:attrNameLst>
                                      </p:cBhvr>
                                      <p:to>
                                        <p:strVal val="visible"/>
                                      </p:to>
                                    </p:set>
                                    <p:anim calcmode="lin" valueType="num">
                                      <p:cBhvr additive="base">
                                        <p:cTn id="85" dur="500" fill="hold"/>
                                        <p:tgtEl>
                                          <p:spTgt spid="634882">
                                            <p:txEl>
                                              <p:pRg st="15" end="15"/>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634882">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4" fill="hold" nodeType="clickEffect">
                                  <p:stCondLst>
                                    <p:cond delay="0"/>
                                  </p:stCondLst>
                                  <p:childTnLst>
                                    <p:set>
                                      <p:cBhvr>
                                        <p:cTn id="90" dur="1" fill="hold">
                                          <p:stCondLst>
                                            <p:cond delay="0"/>
                                          </p:stCondLst>
                                        </p:cTn>
                                        <p:tgtEl>
                                          <p:spTgt spid="634882">
                                            <p:txEl>
                                              <p:pRg st="16" end="16"/>
                                            </p:txEl>
                                          </p:spTgt>
                                        </p:tgtEl>
                                        <p:attrNameLst>
                                          <p:attrName>style.visibility</p:attrName>
                                        </p:attrNameLst>
                                      </p:cBhvr>
                                      <p:to>
                                        <p:strVal val="visible"/>
                                      </p:to>
                                    </p:set>
                                    <p:anim calcmode="lin" valueType="num">
                                      <p:cBhvr additive="base">
                                        <p:cTn id="91" dur="500" fill="hold"/>
                                        <p:tgtEl>
                                          <p:spTgt spid="634882">
                                            <p:txEl>
                                              <p:pRg st="16" end="16"/>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634882">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5906" name="Text Box 2"/>
          <p:cNvSpPr txBox="1">
            <a:spLocks noChangeArrowheads="1"/>
          </p:cNvSpPr>
          <p:nvPr/>
        </p:nvSpPr>
        <p:spPr bwMode="auto">
          <a:xfrm>
            <a:off x="179388" y="1196975"/>
            <a:ext cx="8712200" cy="561692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2.	Zulässigkeit der Widerklage im Übrigen (= allg. </a:t>
            </a:r>
            <a:r>
              <a:rPr lang="de-DE" sz="2000" b="0" dirty="0" err="1">
                <a:solidFill>
                  <a:schemeClr val="tx1"/>
                </a:solidFill>
                <a:latin typeface="Arial" charset="0"/>
              </a:rPr>
              <a:t>Prozessvorauss</a:t>
            </a:r>
            <a:r>
              <a:rPr lang="de-DE" sz="2000" b="0" dirty="0">
                <a:solidFill>
                  <a:schemeClr val="tx1"/>
                </a:solidFill>
                <a:latin typeface="Arial" charset="0"/>
              </a:rPr>
              <a:t>.)</a:t>
            </a:r>
          </a:p>
          <a:p>
            <a:pPr eaLnBrk="1" hangingPunct="1"/>
            <a:r>
              <a:rPr lang="de-DE" sz="2000" b="0" dirty="0">
                <a:solidFill>
                  <a:schemeClr val="tx1"/>
                </a:solidFill>
                <a:latin typeface="Arial" charset="0"/>
              </a:rPr>
              <a:t>		a)	</a:t>
            </a:r>
            <a:r>
              <a:rPr lang="de-DE" sz="2000" b="0" dirty="0" err="1">
                <a:solidFill>
                  <a:schemeClr val="tx1"/>
                </a:solidFill>
                <a:latin typeface="Arial" charset="0"/>
              </a:rPr>
              <a:t>Prozessführungsbef</a:t>
            </a:r>
            <a:r>
              <a:rPr lang="de-DE" sz="2000" b="0" dirty="0">
                <a:solidFill>
                  <a:schemeClr val="tx1"/>
                </a:solidFill>
                <a:latin typeface="Arial" charset="0"/>
              </a:rPr>
              <a:t>. des Klägers ohne Mittestamentsvollstrecker?</a:t>
            </a:r>
          </a:p>
          <a:p>
            <a:pPr eaLnBrk="1" hangingPunct="1"/>
            <a:r>
              <a:rPr lang="de-DE" sz="2000" b="0" dirty="0">
                <a:solidFill>
                  <a:schemeClr val="tx1"/>
                </a:solidFill>
                <a:latin typeface="Arial" charset="0"/>
              </a:rPr>
              <a:t>			</a:t>
            </a:r>
            <a:r>
              <a:rPr lang="de-DE" sz="2000" b="0" dirty="0" err="1">
                <a:solidFill>
                  <a:schemeClr val="tx1"/>
                </a:solidFill>
                <a:latin typeface="Arial" charset="0"/>
              </a:rPr>
              <a:t>aa</a:t>
            </a:r>
            <a:r>
              <a:rPr lang="de-DE" sz="2000" b="0" dirty="0">
                <a:solidFill>
                  <a:schemeClr val="tx1"/>
                </a:solidFill>
                <a:latin typeface="Arial" charset="0"/>
              </a:rPr>
              <a:t>)	</a:t>
            </a:r>
            <a:r>
              <a:rPr lang="de-DE" sz="2000" b="0" dirty="0" err="1">
                <a:solidFill>
                  <a:schemeClr val="tx1"/>
                </a:solidFill>
                <a:latin typeface="Arial" charset="0"/>
              </a:rPr>
              <a:t>Grds</a:t>
            </a:r>
            <a:r>
              <a:rPr lang="de-DE" sz="2000" b="0" dirty="0">
                <a:solidFill>
                  <a:schemeClr val="tx1"/>
                </a:solidFill>
                <a:latin typeface="Arial" charset="0"/>
              </a:rPr>
              <a:t>. bilden Mittestamentsvollstrecker wegen § 2224 Abs. 1				BGB notwendige Streitgenossen kraft materiellen Rechts.</a:t>
            </a:r>
          </a:p>
          <a:p>
            <a:pPr eaLnBrk="1" hangingPunct="1"/>
            <a:r>
              <a:rPr lang="de-DE" sz="2000" b="0" dirty="0">
                <a:solidFill>
                  <a:schemeClr val="tx1"/>
                </a:solidFill>
                <a:latin typeface="Arial" charset="0"/>
              </a:rPr>
              <a:t>			</a:t>
            </a:r>
            <a:r>
              <a:rPr lang="de-DE" sz="2000" b="0" dirty="0" err="1">
                <a:solidFill>
                  <a:schemeClr val="tx1"/>
                </a:solidFill>
                <a:latin typeface="Arial" charset="0"/>
              </a:rPr>
              <a:t>bb</a:t>
            </a:r>
            <a:r>
              <a:rPr lang="de-DE" sz="2000" b="0" dirty="0">
                <a:solidFill>
                  <a:schemeClr val="tx1"/>
                </a:solidFill>
                <a:latin typeface="Arial" charset="0"/>
              </a:rPr>
              <a:t>)	Hier Ausnahme?</a:t>
            </a:r>
          </a:p>
          <a:p>
            <a:pPr eaLnBrk="1" hangingPunct="1"/>
            <a:r>
              <a:rPr lang="de-DE" sz="2000" b="0" dirty="0">
                <a:solidFill>
                  <a:schemeClr val="tx1"/>
                </a:solidFill>
                <a:latin typeface="Arial" charset="0"/>
              </a:rPr>
              <a:t>				(+), da Mittestamentsvollstrecker erfüllungsbereit, so dass 				aus prozessökonomischen Gründen Klage gegen ihn nicht				erforderlich war.</a:t>
            </a:r>
          </a:p>
          <a:p>
            <a:pPr eaLnBrk="1" hangingPunct="1"/>
            <a:r>
              <a:rPr lang="de-DE" sz="2000" b="0" dirty="0">
                <a:solidFill>
                  <a:schemeClr val="tx1"/>
                </a:solidFill>
                <a:latin typeface="Arial" charset="0"/>
              </a:rPr>
              <a:t>		b)	Prozessführungsbefugnis des Klägers ohne die Erben?</a:t>
            </a:r>
          </a:p>
          <a:p>
            <a:pPr eaLnBrk="1" hangingPunct="1"/>
            <a:r>
              <a:rPr lang="de-DE" sz="2000" b="0" dirty="0">
                <a:solidFill>
                  <a:schemeClr val="tx1"/>
                </a:solidFill>
                <a:latin typeface="Arial" charset="0"/>
              </a:rPr>
              <a:t>			(+), § 2213 Abs. 1 S.1 BGB und § 327 Abs. 2 ZPO, da Rechts-			</a:t>
            </a:r>
            <a:r>
              <a:rPr lang="de-DE" sz="2000" b="0" dirty="0" err="1">
                <a:solidFill>
                  <a:schemeClr val="tx1"/>
                </a:solidFill>
                <a:latin typeface="Arial" charset="0"/>
              </a:rPr>
              <a:t>krafterstreckung</a:t>
            </a:r>
            <a:r>
              <a:rPr lang="de-DE" sz="2000" b="0" dirty="0">
                <a:solidFill>
                  <a:schemeClr val="tx1"/>
                </a:solidFill>
                <a:latin typeface="Arial" charset="0"/>
              </a:rPr>
              <a:t> (also nur prozessual notwendige Streitgenossen).</a:t>
            </a:r>
          </a:p>
          <a:p>
            <a:pPr eaLnBrk="1" hangingPunct="1"/>
            <a:endParaRPr lang="de-DE" sz="500" b="0" dirty="0">
              <a:solidFill>
                <a:schemeClr val="tx1"/>
              </a:solidFill>
              <a:latin typeface="Arial" charset="0"/>
            </a:endParaRPr>
          </a:p>
          <a:p>
            <a:pPr eaLnBrk="1" hangingPunct="1"/>
            <a:r>
              <a:rPr lang="de-DE" sz="2000" b="0" dirty="0">
                <a:solidFill>
                  <a:schemeClr val="tx1"/>
                </a:solidFill>
                <a:latin typeface="Arial" charset="0"/>
              </a:rPr>
              <a:t>IV.	Begründetheit der Widerklage</a:t>
            </a:r>
          </a:p>
          <a:p>
            <a:pPr eaLnBrk="1" hangingPunct="1"/>
            <a:r>
              <a:rPr lang="de-DE" sz="2000" b="0" dirty="0">
                <a:solidFill>
                  <a:schemeClr val="tx1"/>
                </a:solidFill>
                <a:latin typeface="Arial" charset="0"/>
              </a:rPr>
              <a:t>	1.	In Höhe von Euro 9.000,-</a:t>
            </a:r>
          </a:p>
          <a:p>
            <a:pPr eaLnBrk="1" hangingPunct="1"/>
            <a:r>
              <a:rPr lang="de-DE" sz="2000" b="0" dirty="0">
                <a:solidFill>
                  <a:schemeClr val="tx1"/>
                </a:solidFill>
                <a:latin typeface="Arial" charset="0"/>
              </a:rPr>
              <a:t>		a)	Ohne Sachprüfung, da Anerkenntnis </a:t>
            </a:r>
            <a:r>
              <a:rPr lang="de-DE" sz="2000" b="0" dirty="0" err="1">
                <a:solidFill>
                  <a:schemeClr val="tx1"/>
                </a:solidFill>
                <a:latin typeface="Arial" charset="0"/>
              </a:rPr>
              <a:t>iSd</a:t>
            </a:r>
            <a:r>
              <a:rPr lang="de-DE" sz="2000" b="0" dirty="0">
                <a:solidFill>
                  <a:schemeClr val="tx1"/>
                </a:solidFill>
                <a:latin typeface="Arial" charset="0"/>
              </a:rPr>
              <a:t> § 307 ZPO?</a:t>
            </a:r>
          </a:p>
          <a:p>
            <a:pPr eaLnBrk="1" hangingPunct="1"/>
            <a:r>
              <a:rPr lang="de-DE" sz="2000" b="0" dirty="0">
                <a:solidFill>
                  <a:schemeClr val="tx1"/>
                </a:solidFill>
                <a:latin typeface="Arial" charset="0"/>
              </a:rPr>
              <a:t>			</a:t>
            </a:r>
            <a:r>
              <a:rPr lang="de-DE" sz="2000" b="0" dirty="0" err="1">
                <a:solidFill>
                  <a:schemeClr val="tx1"/>
                </a:solidFill>
                <a:latin typeface="Arial" charset="0"/>
              </a:rPr>
              <a:t>aa</a:t>
            </a:r>
            <a:r>
              <a:rPr lang="de-DE" sz="2000" b="0" dirty="0">
                <a:solidFill>
                  <a:schemeClr val="tx1"/>
                </a:solidFill>
                <a:latin typeface="Arial" charset="0"/>
              </a:rPr>
              <a:t>)	Kläger hat anerkannt; maßgeblich daher, ob Widerspruch				der Streithelfer zu berücksichtigen ist.</a:t>
            </a:r>
          </a:p>
          <a:p>
            <a:pPr eaLnBrk="1" hangingPunct="1"/>
            <a:r>
              <a:rPr lang="de-DE" sz="2000" b="0" dirty="0">
                <a:solidFill>
                  <a:schemeClr val="tx1"/>
                </a:solidFill>
                <a:latin typeface="Arial" charset="0"/>
              </a:rPr>
              <a:t>			</a:t>
            </a:r>
            <a:r>
              <a:rPr lang="de-DE" sz="2000" b="0" dirty="0" err="1">
                <a:solidFill>
                  <a:schemeClr val="tx1"/>
                </a:solidFill>
                <a:latin typeface="Arial" charset="0"/>
              </a:rPr>
              <a:t>bb</a:t>
            </a:r>
            <a:r>
              <a:rPr lang="de-DE" sz="2000" b="0" dirty="0">
                <a:solidFill>
                  <a:schemeClr val="tx1"/>
                </a:solidFill>
                <a:latin typeface="Arial" charset="0"/>
              </a:rPr>
              <a:t>)	</a:t>
            </a:r>
            <a:r>
              <a:rPr lang="de-DE" sz="2000" b="0" dirty="0" err="1">
                <a:solidFill>
                  <a:schemeClr val="tx1"/>
                </a:solidFill>
                <a:latin typeface="Arial" charset="0"/>
              </a:rPr>
              <a:t>grds</a:t>
            </a:r>
            <a:r>
              <a:rPr lang="de-DE" sz="2000" b="0" dirty="0">
                <a:solidFill>
                  <a:schemeClr val="tx1"/>
                </a:solidFill>
                <a:latin typeface="Arial" charset="0"/>
              </a:rPr>
              <a:t>. ist der Widerspruch des Streithelfers unbeachtlich, wie				sich aus § 67, 2. </a:t>
            </a:r>
            <a:r>
              <a:rPr lang="de-DE" sz="2000" b="0" dirty="0" err="1">
                <a:solidFill>
                  <a:schemeClr val="tx1"/>
                </a:solidFill>
                <a:latin typeface="Arial" charset="0"/>
              </a:rPr>
              <a:t>Hs</a:t>
            </a:r>
            <a:r>
              <a:rPr lang="de-DE" sz="2000" b="0" dirty="0">
                <a:solidFill>
                  <a:schemeClr val="tx1"/>
                </a:solidFill>
                <a:latin typeface="Arial" charset="0"/>
              </a:rPr>
              <a:t>. ZPO ergibt.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806336202"/>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35906">
                                            <p:txEl>
                                              <p:pRg st="0" end="0"/>
                                            </p:txEl>
                                          </p:spTgt>
                                        </p:tgtEl>
                                        <p:attrNameLst>
                                          <p:attrName>style.visibility</p:attrName>
                                        </p:attrNameLst>
                                      </p:cBhvr>
                                      <p:to>
                                        <p:strVal val="visible"/>
                                      </p:to>
                                    </p:set>
                                    <p:anim calcmode="lin" valueType="num">
                                      <p:cBhvr additive="base">
                                        <p:cTn id="7" dur="500" fill="hold"/>
                                        <p:tgtEl>
                                          <p:spTgt spid="63590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590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35906">
                                            <p:txEl>
                                              <p:pRg st="1" end="1"/>
                                            </p:txEl>
                                          </p:spTgt>
                                        </p:tgtEl>
                                        <p:attrNameLst>
                                          <p:attrName>style.visibility</p:attrName>
                                        </p:attrNameLst>
                                      </p:cBhvr>
                                      <p:to>
                                        <p:strVal val="visible"/>
                                      </p:to>
                                    </p:set>
                                    <p:anim calcmode="lin" valueType="num">
                                      <p:cBhvr additive="base">
                                        <p:cTn id="13" dur="500" fill="hold"/>
                                        <p:tgtEl>
                                          <p:spTgt spid="63590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590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35906">
                                            <p:txEl>
                                              <p:pRg st="2" end="2"/>
                                            </p:txEl>
                                          </p:spTgt>
                                        </p:tgtEl>
                                        <p:attrNameLst>
                                          <p:attrName>style.visibility</p:attrName>
                                        </p:attrNameLst>
                                      </p:cBhvr>
                                      <p:to>
                                        <p:strVal val="visible"/>
                                      </p:to>
                                    </p:set>
                                    <p:anim calcmode="lin" valueType="num">
                                      <p:cBhvr additive="base">
                                        <p:cTn id="19" dur="500" fill="hold"/>
                                        <p:tgtEl>
                                          <p:spTgt spid="63590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590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35906">
                                            <p:txEl>
                                              <p:pRg st="3" end="3"/>
                                            </p:txEl>
                                          </p:spTgt>
                                        </p:tgtEl>
                                        <p:attrNameLst>
                                          <p:attrName>style.visibility</p:attrName>
                                        </p:attrNameLst>
                                      </p:cBhvr>
                                      <p:to>
                                        <p:strVal val="visible"/>
                                      </p:to>
                                    </p:set>
                                    <p:anim calcmode="lin" valueType="num">
                                      <p:cBhvr additive="base">
                                        <p:cTn id="25" dur="500" fill="hold"/>
                                        <p:tgtEl>
                                          <p:spTgt spid="63590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3590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35906">
                                            <p:txEl>
                                              <p:pRg st="4" end="4"/>
                                            </p:txEl>
                                          </p:spTgt>
                                        </p:tgtEl>
                                        <p:attrNameLst>
                                          <p:attrName>style.visibility</p:attrName>
                                        </p:attrNameLst>
                                      </p:cBhvr>
                                      <p:to>
                                        <p:strVal val="visible"/>
                                      </p:to>
                                    </p:set>
                                    <p:anim calcmode="lin" valueType="num">
                                      <p:cBhvr additive="base">
                                        <p:cTn id="31" dur="500" fill="hold"/>
                                        <p:tgtEl>
                                          <p:spTgt spid="63590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3590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35906">
                                            <p:txEl>
                                              <p:pRg st="5" end="5"/>
                                            </p:txEl>
                                          </p:spTgt>
                                        </p:tgtEl>
                                        <p:attrNameLst>
                                          <p:attrName>style.visibility</p:attrName>
                                        </p:attrNameLst>
                                      </p:cBhvr>
                                      <p:to>
                                        <p:strVal val="visible"/>
                                      </p:to>
                                    </p:set>
                                    <p:anim calcmode="lin" valueType="num">
                                      <p:cBhvr additive="base">
                                        <p:cTn id="37" dur="500" fill="hold"/>
                                        <p:tgtEl>
                                          <p:spTgt spid="63590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3590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35906">
                                            <p:txEl>
                                              <p:pRg st="6" end="6"/>
                                            </p:txEl>
                                          </p:spTgt>
                                        </p:tgtEl>
                                        <p:attrNameLst>
                                          <p:attrName>style.visibility</p:attrName>
                                        </p:attrNameLst>
                                      </p:cBhvr>
                                      <p:to>
                                        <p:strVal val="visible"/>
                                      </p:to>
                                    </p:set>
                                    <p:anim calcmode="lin" valueType="num">
                                      <p:cBhvr additive="base">
                                        <p:cTn id="43" dur="500" fill="hold"/>
                                        <p:tgtEl>
                                          <p:spTgt spid="63590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3590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35906">
                                            <p:txEl>
                                              <p:pRg st="8" end="8"/>
                                            </p:txEl>
                                          </p:spTgt>
                                        </p:tgtEl>
                                        <p:attrNameLst>
                                          <p:attrName>style.visibility</p:attrName>
                                        </p:attrNameLst>
                                      </p:cBhvr>
                                      <p:to>
                                        <p:strVal val="visible"/>
                                      </p:to>
                                    </p:set>
                                    <p:anim calcmode="lin" valueType="num">
                                      <p:cBhvr additive="base">
                                        <p:cTn id="49" dur="500" fill="hold"/>
                                        <p:tgtEl>
                                          <p:spTgt spid="635906">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3590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35906">
                                            <p:txEl>
                                              <p:pRg st="9" end="9"/>
                                            </p:txEl>
                                          </p:spTgt>
                                        </p:tgtEl>
                                        <p:attrNameLst>
                                          <p:attrName>style.visibility</p:attrName>
                                        </p:attrNameLst>
                                      </p:cBhvr>
                                      <p:to>
                                        <p:strVal val="visible"/>
                                      </p:to>
                                    </p:set>
                                    <p:anim calcmode="lin" valueType="num">
                                      <p:cBhvr additive="base">
                                        <p:cTn id="55" dur="500" fill="hold"/>
                                        <p:tgtEl>
                                          <p:spTgt spid="635906">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35906">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635906">
                                            <p:txEl>
                                              <p:pRg st="10" end="10"/>
                                            </p:txEl>
                                          </p:spTgt>
                                        </p:tgtEl>
                                        <p:attrNameLst>
                                          <p:attrName>style.visibility</p:attrName>
                                        </p:attrNameLst>
                                      </p:cBhvr>
                                      <p:to>
                                        <p:strVal val="visible"/>
                                      </p:to>
                                    </p:set>
                                    <p:anim calcmode="lin" valueType="num">
                                      <p:cBhvr additive="base">
                                        <p:cTn id="61" dur="500" fill="hold"/>
                                        <p:tgtEl>
                                          <p:spTgt spid="635906">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35906">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635906">
                                            <p:txEl>
                                              <p:pRg st="11" end="11"/>
                                            </p:txEl>
                                          </p:spTgt>
                                        </p:tgtEl>
                                        <p:attrNameLst>
                                          <p:attrName>style.visibility</p:attrName>
                                        </p:attrNameLst>
                                      </p:cBhvr>
                                      <p:to>
                                        <p:strVal val="visible"/>
                                      </p:to>
                                    </p:set>
                                    <p:anim calcmode="lin" valueType="num">
                                      <p:cBhvr additive="base">
                                        <p:cTn id="67" dur="500" fill="hold"/>
                                        <p:tgtEl>
                                          <p:spTgt spid="635906">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35906">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635906">
                                            <p:txEl>
                                              <p:pRg st="12" end="12"/>
                                            </p:txEl>
                                          </p:spTgt>
                                        </p:tgtEl>
                                        <p:attrNameLst>
                                          <p:attrName>style.visibility</p:attrName>
                                        </p:attrNameLst>
                                      </p:cBhvr>
                                      <p:to>
                                        <p:strVal val="visible"/>
                                      </p:to>
                                    </p:set>
                                    <p:anim calcmode="lin" valueType="num">
                                      <p:cBhvr additive="base">
                                        <p:cTn id="73" dur="500" fill="hold"/>
                                        <p:tgtEl>
                                          <p:spTgt spid="635906">
                                            <p:txEl>
                                              <p:pRg st="12" end="1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35906">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6930" name="Text Box 2"/>
          <p:cNvSpPr txBox="1">
            <a:spLocks noChangeArrowheads="1"/>
          </p:cNvSpPr>
          <p:nvPr/>
        </p:nvSpPr>
        <p:spPr bwMode="auto">
          <a:xfrm>
            <a:off x="179388" y="1219200"/>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cc)	Es gibt aber auch den </a:t>
            </a:r>
            <a:r>
              <a:rPr lang="de-DE" sz="2000" b="0" dirty="0" err="1">
                <a:solidFill>
                  <a:schemeClr val="tx1"/>
                </a:solidFill>
                <a:latin typeface="Arial" charset="0"/>
              </a:rPr>
              <a:t>streitgenössischen</a:t>
            </a:r>
            <a:r>
              <a:rPr lang="de-DE" sz="2000" b="0" dirty="0">
                <a:solidFill>
                  <a:schemeClr val="tx1"/>
                </a:solidFill>
                <a:latin typeface="Arial" charset="0"/>
              </a:rPr>
              <a:t> </a:t>
            </a:r>
            <a:r>
              <a:rPr lang="de-DE" sz="2000" b="0" dirty="0" err="1">
                <a:solidFill>
                  <a:schemeClr val="tx1"/>
                </a:solidFill>
                <a:latin typeface="Arial" charset="0"/>
              </a:rPr>
              <a:t>Nebenintervenien</a:t>
            </a:r>
            <a:r>
              <a:rPr lang="de-DE" sz="2000" b="0" dirty="0">
                <a:solidFill>
                  <a:schemeClr val="tx1"/>
                </a:solidFill>
                <a:latin typeface="Arial" charset="0"/>
              </a:rPr>
              <a:t>-				</a:t>
            </a:r>
            <a:r>
              <a:rPr lang="de-DE" sz="2000" b="0" dirty="0" err="1">
                <a:solidFill>
                  <a:schemeClr val="tx1"/>
                </a:solidFill>
                <a:latin typeface="Arial" charset="0"/>
              </a:rPr>
              <a:t>ten</a:t>
            </a:r>
            <a:r>
              <a:rPr lang="de-DE" sz="2000" b="0" dirty="0">
                <a:solidFill>
                  <a:schemeClr val="tx1"/>
                </a:solidFill>
                <a:latin typeface="Arial" charset="0"/>
              </a:rPr>
              <a:t>, der nach §§ 69, 61 ZPO als Quasi-Partei behandelt wird.</a:t>
            </a:r>
          </a:p>
          <a:p>
            <a:pPr eaLnBrk="1" hangingPunct="1"/>
            <a:r>
              <a:rPr lang="de-DE" sz="2000" b="0" dirty="0">
                <a:solidFill>
                  <a:schemeClr val="tx1"/>
                </a:solidFill>
                <a:latin typeface="Arial" charset="0"/>
              </a:rPr>
              <a:t>			</a:t>
            </a:r>
            <a:r>
              <a:rPr lang="de-DE" sz="2000" b="0" dirty="0" err="1">
                <a:solidFill>
                  <a:schemeClr val="tx1"/>
                </a:solidFill>
                <a:latin typeface="Arial" charset="0"/>
              </a:rPr>
              <a:t>dd</a:t>
            </a:r>
            <a:r>
              <a:rPr lang="de-DE" sz="2000" b="0" dirty="0">
                <a:solidFill>
                  <a:schemeClr val="tx1"/>
                </a:solidFill>
                <a:latin typeface="Arial" charset="0"/>
              </a:rPr>
              <a:t>)	Was sind die Streithelfer hier?</a:t>
            </a:r>
          </a:p>
          <a:p>
            <a:pPr eaLnBrk="1" hangingPunct="1"/>
            <a:r>
              <a:rPr lang="de-DE" sz="2000" b="0" dirty="0">
                <a:solidFill>
                  <a:schemeClr val="tx1"/>
                </a:solidFill>
                <a:latin typeface="Arial" charset="0"/>
              </a:rPr>
              <a:t>				(1)	wegen § 327 Abs. 2 ZPO </a:t>
            </a:r>
            <a:r>
              <a:rPr lang="de-DE" sz="2000" b="0" dirty="0" err="1">
                <a:solidFill>
                  <a:schemeClr val="tx1"/>
                </a:solidFill>
                <a:latin typeface="Arial" charset="0"/>
              </a:rPr>
              <a:t>streitgenössische</a:t>
            </a:r>
            <a:r>
              <a:rPr lang="de-DE" sz="2000" b="0" dirty="0">
                <a:solidFill>
                  <a:schemeClr val="tx1"/>
                </a:solidFill>
                <a:latin typeface="Arial" charset="0"/>
              </a:rPr>
              <a:t> Streithelfer.</a:t>
            </a:r>
          </a:p>
          <a:p>
            <a:pPr eaLnBrk="1" hangingPunct="1"/>
            <a:r>
              <a:rPr lang="de-DE" sz="2000" b="0" dirty="0">
                <a:solidFill>
                  <a:schemeClr val="tx1"/>
                </a:solidFill>
                <a:latin typeface="Arial" charset="0"/>
              </a:rPr>
              <a:t>				(2)	Dennoch </a:t>
            </a:r>
            <a:r>
              <a:rPr lang="de-DE" sz="2000" b="0" dirty="0" err="1">
                <a:solidFill>
                  <a:schemeClr val="tx1"/>
                </a:solidFill>
                <a:latin typeface="Arial" charset="0"/>
              </a:rPr>
              <a:t>Unbeachtlichkeit</a:t>
            </a:r>
            <a:r>
              <a:rPr lang="de-DE" sz="2000" b="0" dirty="0">
                <a:solidFill>
                  <a:schemeClr val="tx1"/>
                </a:solidFill>
                <a:latin typeface="Arial" charset="0"/>
              </a:rPr>
              <a:t> der Widerspruchs?</a:t>
            </a:r>
          </a:p>
          <a:p>
            <a:pPr eaLnBrk="1" hangingPunct="1"/>
            <a:r>
              <a:rPr lang="de-DE" sz="2000" b="0" dirty="0">
                <a:solidFill>
                  <a:schemeClr val="tx1"/>
                </a:solidFill>
                <a:latin typeface="Arial" charset="0"/>
              </a:rPr>
              <a:t>					(+), da §§ 69, 61 ZPO ihren Grund im materiellen Recht					haben wegen </a:t>
            </a:r>
            <a:r>
              <a:rPr lang="de-DE" sz="2000" b="0" dirty="0" err="1">
                <a:solidFill>
                  <a:schemeClr val="tx1"/>
                </a:solidFill>
                <a:latin typeface="Arial" charset="0"/>
              </a:rPr>
              <a:t>matR</a:t>
            </a:r>
            <a:r>
              <a:rPr lang="de-DE" sz="2000" b="0" dirty="0">
                <a:solidFill>
                  <a:schemeClr val="tx1"/>
                </a:solidFill>
                <a:latin typeface="Arial" charset="0"/>
              </a:rPr>
              <a:t> Verfügungsbefugnis; gemäß § 2205					S.2 BGB hat jedoch TV allein Verfügungsbefugnis ohne					Erben; also </a:t>
            </a:r>
            <a:r>
              <a:rPr lang="de-DE" sz="2000" b="0" dirty="0" err="1">
                <a:solidFill>
                  <a:schemeClr val="tx1"/>
                </a:solidFill>
                <a:latin typeface="Arial" charset="0"/>
              </a:rPr>
              <a:t>matR</a:t>
            </a:r>
            <a:r>
              <a:rPr lang="de-DE" sz="2000" b="0" dirty="0">
                <a:solidFill>
                  <a:schemeClr val="tx1"/>
                </a:solidFill>
                <a:latin typeface="Arial" charset="0"/>
              </a:rPr>
              <a:t> kein Widerspruchsrecht.</a:t>
            </a:r>
          </a:p>
          <a:p>
            <a:pPr eaLnBrk="1" hangingPunct="1"/>
            <a:r>
              <a:rPr lang="de-DE" sz="2000" b="0" dirty="0">
                <a:solidFill>
                  <a:schemeClr val="tx1"/>
                </a:solidFill>
                <a:latin typeface="Arial" charset="0"/>
              </a:rPr>
              <a:t>			=&gt;	Also ist Widerspruch unbeachtlich; der Kläger ist seinem An-				</a:t>
            </a:r>
            <a:r>
              <a:rPr lang="de-DE" sz="2000" b="0" dirty="0" err="1">
                <a:solidFill>
                  <a:schemeClr val="tx1"/>
                </a:solidFill>
                <a:latin typeface="Arial" charset="0"/>
              </a:rPr>
              <a:t>erkenntnis</a:t>
            </a:r>
            <a:r>
              <a:rPr lang="de-DE" sz="2000" b="0" dirty="0">
                <a:solidFill>
                  <a:schemeClr val="tx1"/>
                </a:solidFill>
                <a:latin typeface="Arial" charset="0"/>
              </a:rPr>
              <a:t> gemäß (§ 307 ZPO) ohne Sachprüfung zu </a:t>
            </a:r>
            <a:r>
              <a:rPr lang="de-DE" sz="2000" b="0" dirty="0" err="1">
                <a:solidFill>
                  <a:schemeClr val="tx1"/>
                </a:solidFill>
                <a:latin typeface="Arial" charset="0"/>
              </a:rPr>
              <a:t>verur</a:t>
            </a:r>
            <a:r>
              <a:rPr lang="de-DE" sz="2000" b="0" dirty="0">
                <a:solidFill>
                  <a:schemeClr val="tx1"/>
                </a:solidFill>
                <a:latin typeface="Arial" charset="0"/>
              </a:rPr>
              <a:t>-				teilen.</a:t>
            </a:r>
          </a:p>
          <a:p>
            <a:pPr eaLnBrk="1" hangingPunct="1"/>
            <a:r>
              <a:rPr lang="de-DE" sz="2000" b="0" dirty="0">
                <a:solidFill>
                  <a:schemeClr val="tx1"/>
                </a:solidFill>
                <a:latin typeface="Arial" charset="0"/>
              </a:rPr>
              <a:t>		b)	Hilfsvotum zur materiellen Rechtslage</a:t>
            </a:r>
          </a:p>
          <a:p>
            <a:pPr eaLnBrk="1" hangingPunct="1"/>
            <a:r>
              <a:rPr lang="de-DE" sz="2000" b="0" dirty="0">
                <a:solidFill>
                  <a:schemeClr val="tx1"/>
                </a:solidFill>
                <a:latin typeface="Arial" charset="0"/>
              </a:rPr>
              <a:t>			</a:t>
            </a:r>
            <a:r>
              <a:rPr lang="de-DE" sz="2000" b="0" dirty="0" err="1">
                <a:solidFill>
                  <a:schemeClr val="tx1"/>
                </a:solidFill>
                <a:latin typeface="Arial" charset="0"/>
              </a:rPr>
              <a:t>aa</a:t>
            </a:r>
            <a:r>
              <a:rPr lang="de-DE" sz="2000" b="0" dirty="0">
                <a:solidFill>
                  <a:schemeClr val="tx1"/>
                </a:solidFill>
                <a:latin typeface="Arial" charset="0"/>
              </a:rPr>
              <a:t>)	Anspruch aus § 488 Abs. 1 S.2 BGB?</a:t>
            </a:r>
          </a:p>
          <a:p>
            <a:pPr eaLnBrk="1" hangingPunct="1"/>
            <a:r>
              <a:rPr lang="de-DE" sz="2000" b="0" dirty="0">
                <a:solidFill>
                  <a:schemeClr val="tx1"/>
                </a:solidFill>
                <a:latin typeface="Arial" charset="0"/>
              </a:rPr>
              <a:t>				(1)	(Wider-)Klägerstation (= schlüssig dargelegt?)</a:t>
            </a:r>
          </a:p>
          <a:p>
            <a:pPr eaLnBrk="1" hangingPunct="1"/>
            <a:r>
              <a:rPr lang="de-DE" sz="2000" b="0" dirty="0">
                <a:solidFill>
                  <a:schemeClr val="tx1"/>
                </a:solidFill>
                <a:latin typeface="Arial" charset="0"/>
              </a:rPr>
              <a:t>					(+), </a:t>
            </a:r>
            <a:r>
              <a:rPr lang="de-DE" sz="2000" b="0" dirty="0" err="1">
                <a:solidFill>
                  <a:schemeClr val="tx1"/>
                </a:solidFill>
                <a:latin typeface="Arial" charset="0"/>
              </a:rPr>
              <a:t>iHv</a:t>
            </a:r>
            <a:r>
              <a:rPr lang="de-DE" sz="2000" b="0" dirty="0">
                <a:solidFill>
                  <a:schemeClr val="tx1"/>
                </a:solidFill>
                <a:latin typeface="Arial" charset="0"/>
              </a:rPr>
              <a:t> Euro 9.000,- gegen den Nachlass (§ 1967 BGB)					allerdings nur nebst Zinsen </a:t>
            </a:r>
            <a:r>
              <a:rPr lang="de-DE" sz="2000" b="0" dirty="0" err="1">
                <a:solidFill>
                  <a:schemeClr val="tx1"/>
                </a:solidFill>
                <a:latin typeface="Arial" charset="0"/>
              </a:rPr>
              <a:t>iHv</a:t>
            </a:r>
            <a:r>
              <a:rPr lang="de-DE" sz="2000" b="0" dirty="0">
                <a:solidFill>
                  <a:schemeClr val="tx1"/>
                </a:solidFill>
                <a:latin typeface="Arial" charset="0"/>
              </a:rPr>
              <a:t> 5 Prozentpunkten seit					Rechtshängigkeit (12 % sind schon unschlüssig!)</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22525739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36930">
                                            <p:txEl>
                                              <p:pRg st="0" end="0"/>
                                            </p:txEl>
                                          </p:spTgt>
                                        </p:tgtEl>
                                        <p:attrNameLst>
                                          <p:attrName>style.visibility</p:attrName>
                                        </p:attrNameLst>
                                      </p:cBhvr>
                                      <p:to>
                                        <p:strVal val="visible"/>
                                      </p:to>
                                    </p:set>
                                    <p:anim calcmode="lin" valueType="num">
                                      <p:cBhvr additive="base">
                                        <p:cTn id="7" dur="500" fill="hold"/>
                                        <p:tgtEl>
                                          <p:spTgt spid="63693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693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36930">
                                            <p:txEl>
                                              <p:pRg st="1" end="1"/>
                                            </p:txEl>
                                          </p:spTgt>
                                        </p:tgtEl>
                                        <p:attrNameLst>
                                          <p:attrName>style.visibility</p:attrName>
                                        </p:attrNameLst>
                                      </p:cBhvr>
                                      <p:to>
                                        <p:strVal val="visible"/>
                                      </p:to>
                                    </p:set>
                                    <p:anim calcmode="lin" valueType="num">
                                      <p:cBhvr additive="base">
                                        <p:cTn id="13" dur="500" fill="hold"/>
                                        <p:tgtEl>
                                          <p:spTgt spid="63693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693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36930">
                                            <p:txEl>
                                              <p:pRg st="2" end="2"/>
                                            </p:txEl>
                                          </p:spTgt>
                                        </p:tgtEl>
                                        <p:attrNameLst>
                                          <p:attrName>style.visibility</p:attrName>
                                        </p:attrNameLst>
                                      </p:cBhvr>
                                      <p:to>
                                        <p:strVal val="visible"/>
                                      </p:to>
                                    </p:set>
                                    <p:anim calcmode="lin" valueType="num">
                                      <p:cBhvr additive="base">
                                        <p:cTn id="19" dur="500" fill="hold"/>
                                        <p:tgtEl>
                                          <p:spTgt spid="63693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693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36930">
                                            <p:txEl>
                                              <p:pRg st="3" end="3"/>
                                            </p:txEl>
                                          </p:spTgt>
                                        </p:tgtEl>
                                        <p:attrNameLst>
                                          <p:attrName>style.visibility</p:attrName>
                                        </p:attrNameLst>
                                      </p:cBhvr>
                                      <p:to>
                                        <p:strVal val="visible"/>
                                      </p:to>
                                    </p:set>
                                    <p:anim calcmode="lin" valueType="num">
                                      <p:cBhvr additive="base">
                                        <p:cTn id="25" dur="500" fill="hold"/>
                                        <p:tgtEl>
                                          <p:spTgt spid="636930">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3693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36930">
                                            <p:txEl>
                                              <p:pRg st="4" end="4"/>
                                            </p:txEl>
                                          </p:spTgt>
                                        </p:tgtEl>
                                        <p:attrNameLst>
                                          <p:attrName>style.visibility</p:attrName>
                                        </p:attrNameLst>
                                      </p:cBhvr>
                                      <p:to>
                                        <p:strVal val="visible"/>
                                      </p:to>
                                    </p:set>
                                    <p:anim calcmode="lin" valueType="num">
                                      <p:cBhvr additive="base">
                                        <p:cTn id="31" dur="500" fill="hold"/>
                                        <p:tgtEl>
                                          <p:spTgt spid="636930">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3693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36930">
                                            <p:txEl>
                                              <p:pRg st="5" end="5"/>
                                            </p:txEl>
                                          </p:spTgt>
                                        </p:tgtEl>
                                        <p:attrNameLst>
                                          <p:attrName>style.visibility</p:attrName>
                                        </p:attrNameLst>
                                      </p:cBhvr>
                                      <p:to>
                                        <p:strVal val="visible"/>
                                      </p:to>
                                    </p:set>
                                    <p:anim calcmode="lin" valueType="num">
                                      <p:cBhvr additive="base">
                                        <p:cTn id="37" dur="500" fill="hold"/>
                                        <p:tgtEl>
                                          <p:spTgt spid="636930">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3693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36930">
                                            <p:txEl>
                                              <p:pRg st="6" end="6"/>
                                            </p:txEl>
                                          </p:spTgt>
                                        </p:tgtEl>
                                        <p:attrNameLst>
                                          <p:attrName>style.visibility</p:attrName>
                                        </p:attrNameLst>
                                      </p:cBhvr>
                                      <p:to>
                                        <p:strVal val="visible"/>
                                      </p:to>
                                    </p:set>
                                    <p:anim calcmode="lin" valueType="num">
                                      <p:cBhvr additive="base">
                                        <p:cTn id="43" dur="500" fill="hold"/>
                                        <p:tgtEl>
                                          <p:spTgt spid="636930">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3693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36930">
                                            <p:txEl>
                                              <p:pRg st="7" end="7"/>
                                            </p:txEl>
                                          </p:spTgt>
                                        </p:tgtEl>
                                        <p:attrNameLst>
                                          <p:attrName>style.visibility</p:attrName>
                                        </p:attrNameLst>
                                      </p:cBhvr>
                                      <p:to>
                                        <p:strVal val="visible"/>
                                      </p:to>
                                    </p:set>
                                    <p:anim calcmode="lin" valueType="num">
                                      <p:cBhvr additive="base">
                                        <p:cTn id="49" dur="500" fill="hold"/>
                                        <p:tgtEl>
                                          <p:spTgt spid="636930">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36930">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36930">
                                            <p:txEl>
                                              <p:pRg st="8" end="8"/>
                                            </p:txEl>
                                          </p:spTgt>
                                        </p:tgtEl>
                                        <p:attrNameLst>
                                          <p:attrName>style.visibility</p:attrName>
                                        </p:attrNameLst>
                                      </p:cBhvr>
                                      <p:to>
                                        <p:strVal val="visible"/>
                                      </p:to>
                                    </p:set>
                                    <p:anim calcmode="lin" valueType="num">
                                      <p:cBhvr additive="base">
                                        <p:cTn id="55" dur="500" fill="hold"/>
                                        <p:tgtEl>
                                          <p:spTgt spid="636930">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36930">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636930">
                                            <p:txEl>
                                              <p:pRg st="9" end="9"/>
                                            </p:txEl>
                                          </p:spTgt>
                                        </p:tgtEl>
                                        <p:attrNameLst>
                                          <p:attrName>style.visibility</p:attrName>
                                        </p:attrNameLst>
                                      </p:cBhvr>
                                      <p:to>
                                        <p:strVal val="visible"/>
                                      </p:to>
                                    </p:set>
                                    <p:anim calcmode="lin" valueType="num">
                                      <p:cBhvr additive="base">
                                        <p:cTn id="61" dur="500" fill="hold"/>
                                        <p:tgtEl>
                                          <p:spTgt spid="636930">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36930">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7954" name="Text Box 2"/>
          <p:cNvSpPr txBox="1">
            <a:spLocks noChangeArrowheads="1"/>
          </p:cNvSpPr>
          <p:nvPr/>
        </p:nvSpPr>
        <p:spPr bwMode="auto">
          <a:xfrm>
            <a:off x="179388" y="1138238"/>
            <a:ext cx="8712200" cy="56388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(2)	(Wider-)Beklagtenstation</a:t>
            </a:r>
          </a:p>
          <a:p>
            <a:pPr eaLnBrk="1" hangingPunct="1"/>
            <a:r>
              <a:rPr lang="de-DE" sz="2000" b="0" dirty="0">
                <a:solidFill>
                  <a:schemeClr val="tx1"/>
                </a:solidFill>
                <a:latin typeface="Arial" charset="0"/>
              </a:rPr>
              <a:t>					(+), durch Streithelfer (§§ 69, 61 ZPO); würde die Dar-					lehensschuld beseitigen (§ 362 Abs. 1 BGB).</a:t>
            </a:r>
          </a:p>
          <a:p>
            <a:pPr eaLnBrk="1" hangingPunct="1"/>
            <a:r>
              <a:rPr lang="de-DE" sz="2000" b="0" dirty="0">
                <a:solidFill>
                  <a:schemeClr val="tx1"/>
                </a:solidFill>
                <a:latin typeface="Arial" charset="0"/>
              </a:rPr>
              <a:t>				(3)	Beweisstation</a:t>
            </a:r>
          </a:p>
          <a:p>
            <a:pPr eaLnBrk="1" hangingPunct="1"/>
            <a:r>
              <a:rPr lang="de-DE" sz="2000" b="0" dirty="0">
                <a:solidFill>
                  <a:schemeClr val="tx1"/>
                </a:solidFill>
                <a:latin typeface="Arial" charset="0"/>
              </a:rPr>
              <a:t>					Beweislast bei Kläger (bzw. Streithelfern); kein Beweis-					</a:t>
            </a:r>
            <a:r>
              <a:rPr lang="de-DE" sz="2000" b="0" dirty="0" err="1">
                <a:solidFill>
                  <a:schemeClr val="tx1"/>
                </a:solidFill>
                <a:latin typeface="Arial" charset="0"/>
              </a:rPr>
              <a:t>angebot</a:t>
            </a:r>
            <a:r>
              <a:rPr lang="de-DE" sz="2000" b="0" dirty="0">
                <a:solidFill>
                  <a:schemeClr val="tx1"/>
                </a:solidFill>
                <a:latin typeface="Arial" charset="0"/>
              </a:rPr>
              <a:t>; also Beweisaufnahme entbehrlich.</a:t>
            </a:r>
          </a:p>
          <a:p>
            <a:pPr eaLnBrk="1" hangingPunct="1"/>
            <a:r>
              <a:rPr lang="de-DE" sz="2000" b="0" dirty="0">
                <a:solidFill>
                  <a:schemeClr val="tx1"/>
                </a:solidFill>
                <a:latin typeface="Arial" charset="0"/>
              </a:rPr>
              <a:t>			</a:t>
            </a:r>
            <a:r>
              <a:rPr lang="de-DE" sz="2000" b="0" dirty="0" err="1">
                <a:solidFill>
                  <a:schemeClr val="tx1"/>
                </a:solidFill>
                <a:latin typeface="Arial" charset="0"/>
              </a:rPr>
              <a:t>bb</a:t>
            </a:r>
            <a:r>
              <a:rPr lang="de-DE" sz="2000" b="0" dirty="0">
                <a:solidFill>
                  <a:schemeClr val="tx1"/>
                </a:solidFill>
                <a:latin typeface="Arial" charset="0"/>
              </a:rPr>
              <a:t>)	Also Klage auch nach Sachprüfung </a:t>
            </a:r>
            <a:r>
              <a:rPr lang="de-DE" sz="2000" b="0" dirty="0" err="1">
                <a:solidFill>
                  <a:schemeClr val="tx1"/>
                </a:solidFill>
                <a:latin typeface="Arial" charset="0"/>
              </a:rPr>
              <a:t>iHv</a:t>
            </a:r>
            <a:r>
              <a:rPr lang="de-DE" sz="2000" b="0" dirty="0">
                <a:solidFill>
                  <a:schemeClr val="tx1"/>
                </a:solidFill>
                <a:latin typeface="Arial" charset="0"/>
              </a:rPr>
              <a:t> Euro 9.000,-					begründet, aber nur nebst gesetzlicher Zinsen nach § 291.</a:t>
            </a:r>
          </a:p>
          <a:p>
            <a:pPr eaLnBrk="1" hangingPunct="1"/>
            <a:r>
              <a:rPr lang="de-DE" sz="2000" b="0" dirty="0">
                <a:solidFill>
                  <a:schemeClr val="tx1"/>
                </a:solidFill>
                <a:latin typeface="Arial" charset="0"/>
              </a:rPr>
              <a:t>	2.	Klage begründet auch in Höhe von Euro 875,- ?</a:t>
            </a:r>
          </a:p>
          <a:p>
            <a:pPr eaLnBrk="1" hangingPunct="1"/>
            <a:r>
              <a:rPr lang="de-DE" sz="2000" b="0" dirty="0">
                <a:solidFill>
                  <a:schemeClr val="tx1"/>
                </a:solidFill>
                <a:latin typeface="Arial" charset="0"/>
              </a:rPr>
              <a:t>		a)	Anspruch aus § 781 BGB?</a:t>
            </a:r>
          </a:p>
          <a:p>
            <a:pPr eaLnBrk="1" hangingPunct="1"/>
            <a:r>
              <a:rPr lang="de-DE" sz="2000" b="0" dirty="0">
                <a:solidFill>
                  <a:schemeClr val="tx1"/>
                </a:solidFill>
                <a:latin typeface="Arial" charset="0"/>
              </a:rPr>
              <a:t>			(-), schon nicht schlüssig dargelegt, dass neuer Schuldgrund 				durch die Erblasserin geschaffen werden sollte (allenfalls </a:t>
            </a:r>
            <a:r>
              <a:rPr lang="de-DE" sz="2000" b="0" dirty="0" err="1">
                <a:solidFill>
                  <a:schemeClr val="tx1"/>
                </a:solidFill>
                <a:latin typeface="Arial" charset="0"/>
              </a:rPr>
              <a:t>dekla</a:t>
            </a:r>
            <a:r>
              <a:rPr lang="de-DE" sz="2000" b="0" dirty="0">
                <a:solidFill>
                  <a:schemeClr val="tx1"/>
                </a:solidFill>
                <a:latin typeface="Arial" charset="0"/>
              </a:rPr>
              <a:t>-			</a:t>
            </a:r>
            <a:r>
              <a:rPr lang="de-DE" sz="2000" b="0" dirty="0" err="1">
                <a:solidFill>
                  <a:schemeClr val="tx1"/>
                </a:solidFill>
                <a:latin typeface="Arial" charset="0"/>
              </a:rPr>
              <a:t>ratorisches</a:t>
            </a:r>
            <a:r>
              <a:rPr lang="de-DE" sz="2000" b="0" dirty="0">
                <a:solidFill>
                  <a:schemeClr val="tx1"/>
                </a:solidFill>
                <a:latin typeface="Arial" charset="0"/>
              </a:rPr>
              <a:t> Schuldanerkenntnis = </a:t>
            </a:r>
            <a:r>
              <a:rPr lang="de-DE" sz="2000" b="0" dirty="0" err="1">
                <a:solidFill>
                  <a:schemeClr val="tx1"/>
                </a:solidFill>
                <a:latin typeface="Arial" charset="0"/>
              </a:rPr>
              <a:t>Urkundsbeweis</a:t>
            </a:r>
            <a:r>
              <a:rPr lang="de-DE" sz="2000" b="0" dirty="0">
                <a:solidFill>
                  <a:schemeClr val="tx1"/>
                </a:solidFill>
                <a:latin typeface="Arial" charset="0"/>
              </a:rPr>
              <a:t>).</a:t>
            </a:r>
          </a:p>
          <a:p>
            <a:pPr eaLnBrk="1" hangingPunct="1"/>
            <a:r>
              <a:rPr lang="de-DE" sz="2000" b="0" dirty="0">
                <a:solidFill>
                  <a:schemeClr val="tx1"/>
                </a:solidFill>
                <a:latin typeface="Arial" charset="0"/>
              </a:rPr>
              <a:t>		b)	Anspruch aus § 488 Abs. 1 S.2 BGB?</a:t>
            </a:r>
          </a:p>
          <a:p>
            <a:pPr eaLnBrk="1" hangingPunct="1"/>
            <a:r>
              <a:rPr lang="de-DE" sz="2000" b="0" dirty="0">
                <a:solidFill>
                  <a:schemeClr val="tx1"/>
                </a:solidFill>
                <a:latin typeface="Arial" charset="0"/>
              </a:rPr>
              <a:t>			(-), da keine Auszahlung des Darlehens erfolgt ist (unstreitig).</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V.	Ergebnis zur Widerklage</a:t>
            </a:r>
          </a:p>
          <a:p>
            <a:pPr eaLnBrk="1" hangingPunct="1"/>
            <a:r>
              <a:rPr lang="de-DE" sz="2000" b="0" dirty="0">
                <a:solidFill>
                  <a:schemeClr val="tx1"/>
                </a:solidFill>
                <a:latin typeface="Arial" charset="0"/>
              </a:rPr>
              <a:t>	Nur (+) </a:t>
            </a:r>
            <a:r>
              <a:rPr lang="de-DE" sz="2000" b="0" dirty="0" err="1">
                <a:solidFill>
                  <a:schemeClr val="tx1"/>
                </a:solidFill>
                <a:latin typeface="Arial" charset="0"/>
              </a:rPr>
              <a:t>iHv</a:t>
            </a:r>
            <a:r>
              <a:rPr lang="de-DE" sz="2000" b="0" dirty="0">
                <a:solidFill>
                  <a:schemeClr val="tx1"/>
                </a:solidFill>
                <a:latin typeface="Arial" charset="0"/>
              </a:rPr>
              <a:t> Euro 9.000,- dem Anerkenntnis gemäß (§ 307 ZPO), nebst 5 	Prozentpunkten über Basiszins Zinsen seit Rechtshängigkeit.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10877801"/>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37954">
                                            <p:txEl>
                                              <p:pRg st="0" end="0"/>
                                            </p:txEl>
                                          </p:spTgt>
                                        </p:tgtEl>
                                        <p:attrNameLst>
                                          <p:attrName>style.visibility</p:attrName>
                                        </p:attrNameLst>
                                      </p:cBhvr>
                                      <p:to>
                                        <p:strVal val="visible"/>
                                      </p:to>
                                    </p:set>
                                    <p:anim calcmode="lin" valueType="num">
                                      <p:cBhvr additive="base">
                                        <p:cTn id="7" dur="500" fill="hold"/>
                                        <p:tgtEl>
                                          <p:spTgt spid="63795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795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37954">
                                            <p:txEl>
                                              <p:pRg st="1" end="1"/>
                                            </p:txEl>
                                          </p:spTgt>
                                        </p:tgtEl>
                                        <p:attrNameLst>
                                          <p:attrName>style.visibility</p:attrName>
                                        </p:attrNameLst>
                                      </p:cBhvr>
                                      <p:to>
                                        <p:strVal val="visible"/>
                                      </p:to>
                                    </p:set>
                                    <p:anim calcmode="lin" valueType="num">
                                      <p:cBhvr additive="base">
                                        <p:cTn id="13" dur="500" fill="hold"/>
                                        <p:tgtEl>
                                          <p:spTgt spid="63795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795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37954">
                                            <p:txEl>
                                              <p:pRg st="2" end="2"/>
                                            </p:txEl>
                                          </p:spTgt>
                                        </p:tgtEl>
                                        <p:attrNameLst>
                                          <p:attrName>style.visibility</p:attrName>
                                        </p:attrNameLst>
                                      </p:cBhvr>
                                      <p:to>
                                        <p:strVal val="visible"/>
                                      </p:to>
                                    </p:set>
                                    <p:anim calcmode="lin" valueType="num">
                                      <p:cBhvr additive="base">
                                        <p:cTn id="19" dur="500" fill="hold"/>
                                        <p:tgtEl>
                                          <p:spTgt spid="63795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795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37954">
                                            <p:txEl>
                                              <p:pRg st="3" end="3"/>
                                            </p:txEl>
                                          </p:spTgt>
                                        </p:tgtEl>
                                        <p:attrNameLst>
                                          <p:attrName>style.visibility</p:attrName>
                                        </p:attrNameLst>
                                      </p:cBhvr>
                                      <p:to>
                                        <p:strVal val="visible"/>
                                      </p:to>
                                    </p:set>
                                    <p:anim calcmode="lin" valueType="num">
                                      <p:cBhvr additive="base">
                                        <p:cTn id="25" dur="500" fill="hold"/>
                                        <p:tgtEl>
                                          <p:spTgt spid="63795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3795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37954">
                                            <p:txEl>
                                              <p:pRg st="4" end="4"/>
                                            </p:txEl>
                                          </p:spTgt>
                                        </p:tgtEl>
                                        <p:attrNameLst>
                                          <p:attrName>style.visibility</p:attrName>
                                        </p:attrNameLst>
                                      </p:cBhvr>
                                      <p:to>
                                        <p:strVal val="visible"/>
                                      </p:to>
                                    </p:set>
                                    <p:anim calcmode="lin" valueType="num">
                                      <p:cBhvr additive="base">
                                        <p:cTn id="31" dur="500" fill="hold"/>
                                        <p:tgtEl>
                                          <p:spTgt spid="63795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3795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37954">
                                            <p:txEl>
                                              <p:pRg st="5" end="5"/>
                                            </p:txEl>
                                          </p:spTgt>
                                        </p:tgtEl>
                                        <p:attrNameLst>
                                          <p:attrName>style.visibility</p:attrName>
                                        </p:attrNameLst>
                                      </p:cBhvr>
                                      <p:to>
                                        <p:strVal val="visible"/>
                                      </p:to>
                                    </p:set>
                                    <p:anim calcmode="lin" valueType="num">
                                      <p:cBhvr additive="base">
                                        <p:cTn id="37" dur="500" fill="hold"/>
                                        <p:tgtEl>
                                          <p:spTgt spid="63795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3795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37954">
                                            <p:txEl>
                                              <p:pRg st="6" end="6"/>
                                            </p:txEl>
                                          </p:spTgt>
                                        </p:tgtEl>
                                        <p:attrNameLst>
                                          <p:attrName>style.visibility</p:attrName>
                                        </p:attrNameLst>
                                      </p:cBhvr>
                                      <p:to>
                                        <p:strVal val="visible"/>
                                      </p:to>
                                    </p:set>
                                    <p:anim calcmode="lin" valueType="num">
                                      <p:cBhvr additive="base">
                                        <p:cTn id="43" dur="500" fill="hold"/>
                                        <p:tgtEl>
                                          <p:spTgt spid="63795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3795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37954">
                                            <p:txEl>
                                              <p:pRg st="7" end="7"/>
                                            </p:txEl>
                                          </p:spTgt>
                                        </p:tgtEl>
                                        <p:attrNameLst>
                                          <p:attrName>style.visibility</p:attrName>
                                        </p:attrNameLst>
                                      </p:cBhvr>
                                      <p:to>
                                        <p:strVal val="visible"/>
                                      </p:to>
                                    </p:set>
                                    <p:anim calcmode="lin" valueType="num">
                                      <p:cBhvr additive="base">
                                        <p:cTn id="49" dur="500" fill="hold"/>
                                        <p:tgtEl>
                                          <p:spTgt spid="63795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3795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37954">
                                            <p:txEl>
                                              <p:pRg st="8" end="8"/>
                                            </p:txEl>
                                          </p:spTgt>
                                        </p:tgtEl>
                                        <p:attrNameLst>
                                          <p:attrName>style.visibility</p:attrName>
                                        </p:attrNameLst>
                                      </p:cBhvr>
                                      <p:to>
                                        <p:strVal val="visible"/>
                                      </p:to>
                                    </p:set>
                                    <p:anim calcmode="lin" valueType="num">
                                      <p:cBhvr additive="base">
                                        <p:cTn id="55" dur="500" fill="hold"/>
                                        <p:tgtEl>
                                          <p:spTgt spid="637954">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3795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637954">
                                            <p:txEl>
                                              <p:pRg st="9" end="9"/>
                                            </p:txEl>
                                          </p:spTgt>
                                        </p:tgtEl>
                                        <p:attrNameLst>
                                          <p:attrName>style.visibility</p:attrName>
                                        </p:attrNameLst>
                                      </p:cBhvr>
                                      <p:to>
                                        <p:strVal val="visible"/>
                                      </p:to>
                                    </p:set>
                                    <p:anim calcmode="lin" valueType="num">
                                      <p:cBhvr additive="base">
                                        <p:cTn id="61" dur="500" fill="hold"/>
                                        <p:tgtEl>
                                          <p:spTgt spid="637954">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3795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637954">
                                            <p:txEl>
                                              <p:pRg st="11" end="11"/>
                                            </p:txEl>
                                          </p:spTgt>
                                        </p:tgtEl>
                                        <p:attrNameLst>
                                          <p:attrName>style.visibility</p:attrName>
                                        </p:attrNameLst>
                                      </p:cBhvr>
                                      <p:to>
                                        <p:strVal val="visible"/>
                                      </p:to>
                                    </p:set>
                                    <p:anim calcmode="lin" valueType="num">
                                      <p:cBhvr additive="base">
                                        <p:cTn id="67" dur="500" fill="hold"/>
                                        <p:tgtEl>
                                          <p:spTgt spid="637954">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3795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637954">
                                            <p:txEl>
                                              <p:pRg st="12" end="12"/>
                                            </p:txEl>
                                          </p:spTgt>
                                        </p:tgtEl>
                                        <p:attrNameLst>
                                          <p:attrName>style.visibility</p:attrName>
                                        </p:attrNameLst>
                                      </p:cBhvr>
                                      <p:to>
                                        <p:strVal val="visible"/>
                                      </p:to>
                                    </p:set>
                                    <p:anim calcmode="lin" valueType="num">
                                      <p:cBhvr additive="base">
                                        <p:cTn id="73" dur="500" fill="hold"/>
                                        <p:tgtEl>
                                          <p:spTgt spid="637954">
                                            <p:txEl>
                                              <p:pRg st="12" end="1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37954">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8" name="Text Box 2"/>
          <p:cNvSpPr txBox="1">
            <a:spLocks noChangeArrowheads="1"/>
          </p:cNvSpPr>
          <p:nvPr/>
        </p:nvSpPr>
        <p:spPr bwMode="auto">
          <a:xfrm>
            <a:off x="179388" y="872716"/>
            <a:ext cx="8712200" cy="603242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dirty="0">
                <a:solidFill>
                  <a:schemeClr val="tx1"/>
                </a:solidFill>
                <a:latin typeface="Arial" charset="0"/>
              </a:rPr>
              <a:t>C.	</a:t>
            </a:r>
            <a:r>
              <a:rPr lang="de-DE" sz="2000" dirty="0" err="1">
                <a:solidFill>
                  <a:schemeClr val="tx1"/>
                </a:solidFill>
                <a:latin typeface="Arial" charset="0"/>
              </a:rPr>
              <a:t>Tenorierungsstation</a:t>
            </a:r>
            <a:endParaRPr lang="de-DE" sz="2000" dirty="0">
              <a:solidFill>
                <a:schemeClr val="tx1"/>
              </a:solidFill>
              <a:latin typeface="Arial" charset="0"/>
            </a:endParaRPr>
          </a:p>
          <a:p>
            <a:pPr eaLnBrk="1" hangingPunct="1"/>
            <a:endParaRPr lang="de-DE" sz="600" dirty="0">
              <a:solidFill>
                <a:schemeClr val="tx1"/>
              </a:solidFill>
              <a:latin typeface="Arial" charset="0"/>
            </a:endParaRPr>
          </a:p>
          <a:p>
            <a:pPr algn="ctr" eaLnBrk="1" hangingPunct="1"/>
            <a:r>
              <a:rPr lang="de-DE" sz="2000" dirty="0">
                <a:solidFill>
                  <a:schemeClr val="tx1"/>
                </a:solidFill>
                <a:latin typeface="Arial" charset="0"/>
              </a:rPr>
              <a:t>Anerkenntnis- und Endurteil</a:t>
            </a:r>
          </a:p>
          <a:p>
            <a:pPr eaLnBrk="1" hangingPunct="1"/>
            <a:endParaRPr lang="de-DE" sz="600" dirty="0">
              <a:solidFill>
                <a:schemeClr val="tx1"/>
              </a:solidFill>
              <a:latin typeface="Arial" charset="0"/>
            </a:endParaRPr>
          </a:p>
          <a:p>
            <a:pPr eaLnBrk="1" hangingPunct="1"/>
            <a:r>
              <a:rPr lang="de-DE" sz="2000" b="0" dirty="0">
                <a:solidFill>
                  <a:schemeClr val="tx1"/>
                </a:solidFill>
                <a:latin typeface="Arial" charset="0"/>
              </a:rPr>
              <a:t>I. Die Klage wird (als unzulässig) abgewiesen. Auf die Widerklage hin wird der Kläger seinem Anerkenntnis gemäß als Testamentsvollstrecker... zur Zahlung von € 9.000,- verurteilt. Darüber hinaus wird er als TV... verurteilt, an die Beklagte Zinsen auf den Betrag von € 9.000,- in Höhe von 5 Prozentpunkten über dem Basiszinssatz seit dem 22.02.2024 zu zahlen. Im Übrigen wird die Widerklage abgewiesen.</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II. Die Kosten des Rechtsstreits haben der Kläger und seine Streithelfer zu gleichen Teilen zu [47] %, die Beklagte zu [53] % zu tragen (§§ 92 Abs. 1 S.1, 93, 101 Abs. 2, 100 Abs. 1 ZPO).</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III. Das Urteil ist vorläufig vollstreckbar. Die Vollstreckung wegen der Zinsen und Kosten können die Parteien sowie die Streithelfer, sofern sie nicht auf dem Anerkenntnisurteil beruhen, durch Sicherheitsleistung in Höhe von 110 % des dabei insgesamt zu vollstreckenden Betrages abwenden, wenn nicht die jeweils andere Partei vor der Vollstreckung Sicherheit in Höhe von 110 % des jeweils zu vollstreckenden Betrages leistet (§§ 708 Nr. 1,  Nr. 11, 711 S.1, S.2, 709 S.2 ZPO).</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26860758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38978">
                                            <p:txEl>
                                              <p:pRg st="0" end="0"/>
                                            </p:txEl>
                                          </p:spTgt>
                                        </p:tgtEl>
                                        <p:attrNameLst>
                                          <p:attrName>style.visibility</p:attrName>
                                        </p:attrNameLst>
                                      </p:cBhvr>
                                      <p:to>
                                        <p:strVal val="visible"/>
                                      </p:to>
                                    </p:set>
                                    <p:anim calcmode="lin" valueType="num">
                                      <p:cBhvr additive="base">
                                        <p:cTn id="7" dur="500" fill="hold"/>
                                        <p:tgtEl>
                                          <p:spTgt spid="63897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897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38978">
                                            <p:txEl>
                                              <p:pRg st="2" end="2"/>
                                            </p:txEl>
                                          </p:spTgt>
                                        </p:tgtEl>
                                        <p:attrNameLst>
                                          <p:attrName>style.visibility</p:attrName>
                                        </p:attrNameLst>
                                      </p:cBhvr>
                                      <p:to>
                                        <p:strVal val="visible"/>
                                      </p:to>
                                    </p:set>
                                    <p:anim calcmode="lin" valueType="num">
                                      <p:cBhvr additive="base">
                                        <p:cTn id="13" dur="500" fill="hold"/>
                                        <p:tgtEl>
                                          <p:spTgt spid="638978">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897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38978">
                                            <p:txEl>
                                              <p:pRg st="4" end="4"/>
                                            </p:txEl>
                                          </p:spTgt>
                                        </p:tgtEl>
                                        <p:attrNameLst>
                                          <p:attrName>style.visibility</p:attrName>
                                        </p:attrNameLst>
                                      </p:cBhvr>
                                      <p:to>
                                        <p:strVal val="visible"/>
                                      </p:to>
                                    </p:set>
                                    <p:anim calcmode="lin" valueType="num">
                                      <p:cBhvr additive="base">
                                        <p:cTn id="19" dur="500" fill="hold"/>
                                        <p:tgtEl>
                                          <p:spTgt spid="638978">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897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38978">
                                            <p:txEl>
                                              <p:pRg st="6" end="6"/>
                                            </p:txEl>
                                          </p:spTgt>
                                        </p:tgtEl>
                                        <p:attrNameLst>
                                          <p:attrName>style.visibility</p:attrName>
                                        </p:attrNameLst>
                                      </p:cBhvr>
                                      <p:to>
                                        <p:strVal val="visible"/>
                                      </p:to>
                                    </p:set>
                                    <p:anim calcmode="lin" valueType="num">
                                      <p:cBhvr additive="base">
                                        <p:cTn id="25" dur="500" fill="hold"/>
                                        <p:tgtEl>
                                          <p:spTgt spid="638978">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3897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38978">
                                            <p:txEl>
                                              <p:pRg st="8" end="8"/>
                                            </p:txEl>
                                          </p:spTgt>
                                        </p:tgtEl>
                                        <p:attrNameLst>
                                          <p:attrName>style.visibility</p:attrName>
                                        </p:attrNameLst>
                                      </p:cBhvr>
                                      <p:to>
                                        <p:strVal val="visible"/>
                                      </p:to>
                                    </p:set>
                                    <p:anim calcmode="lin" valueType="num">
                                      <p:cBhvr additive="base">
                                        <p:cTn id="31" dur="500" fill="hold"/>
                                        <p:tgtEl>
                                          <p:spTgt spid="638978">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38978">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3" name="Text Box 3"/>
          <p:cNvSpPr txBox="1">
            <a:spLocks noChangeArrowheads="1"/>
          </p:cNvSpPr>
          <p:nvPr/>
        </p:nvSpPr>
        <p:spPr bwMode="auto">
          <a:xfrm>
            <a:off x="179388" y="1227138"/>
            <a:ext cx="8712200" cy="5170646"/>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cs typeface="Arial" charset="0"/>
              </a:rPr>
              <a:t>●	sind geregelt in den §§ 306, 307 ZPO</a:t>
            </a:r>
          </a:p>
          <a:p>
            <a:endParaRPr lang="de-DE" b="0" dirty="0">
              <a:cs typeface="Arial" charset="0"/>
            </a:endParaRPr>
          </a:p>
          <a:p>
            <a:r>
              <a:rPr lang="de-DE" b="0" dirty="0">
                <a:cs typeface="Arial" charset="0"/>
              </a:rPr>
              <a:t>●	sind Prozesshandlungen, so dass die Prozesshandlungs-	</a:t>
            </a:r>
            <a:r>
              <a:rPr lang="de-DE" b="0" dirty="0" err="1">
                <a:cs typeface="Arial" charset="0"/>
              </a:rPr>
              <a:t>voraussetzungen</a:t>
            </a:r>
            <a:r>
              <a:rPr lang="de-DE" b="0" dirty="0">
                <a:cs typeface="Arial" charset="0"/>
              </a:rPr>
              <a:t> erfüllt sein müssen (</a:t>
            </a:r>
            <a:r>
              <a:rPr lang="de-DE" b="0" dirty="0" err="1">
                <a:cs typeface="Arial" charset="0"/>
              </a:rPr>
              <a:t>zB</a:t>
            </a:r>
            <a:r>
              <a:rPr lang="de-DE" b="0" dirty="0">
                <a:cs typeface="Arial" charset="0"/>
              </a:rPr>
              <a:t> im Anwaltsprozess	Erklärung durch RA, § 78 ZPO)</a:t>
            </a:r>
          </a:p>
          <a:p>
            <a:endParaRPr lang="de-DE" b="0" dirty="0">
              <a:cs typeface="Arial" charset="0"/>
            </a:endParaRPr>
          </a:p>
          <a:p>
            <a:r>
              <a:rPr lang="de-DE" b="0" dirty="0">
                <a:cs typeface="Arial" charset="0"/>
              </a:rPr>
              <a:t>●	sind gegensätzlich:</a:t>
            </a:r>
          </a:p>
          <a:p>
            <a:r>
              <a:rPr lang="de-DE" b="0" dirty="0">
                <a:cs typeface="Arial" charset="0"/>
              </a:rPr>
              <a:t>	-	Verzicht ist die Erklärung des Klägers, dass der geltend 		gemachte prozessuale Anspruch (= </a:t>
            </a:r>
            <a:r>
              <a:rPr lang="de-DE" b="0" dirty="0" err="1">
                <a:cs typeface="Arial" charset="0"/>
              </a:rPr>
              <a:t>iSd</a:t>
            </a:r>
            <a:r>
              <a:rPr lang="de-DE" b="0" dirty="0">
                <a:cs typeface="Arial" charset="0"/>
              </a:rPr>
              <a:t> Streitgegen-			</a:t>
            </a:r>
            <a:r>
              <a:rPr lang="de-DE" b="0" dirty="0" err="1">
                <a:cs typeface="Arial" charset="0"/>
              </a:rPr>
              <a:t>standslehre</a:t>
            </a:r>
            <a:r>
              <a:rPr lang="de-DE" b="0" dirty="0">
                <a:cs typeface="Arial" charset="0"/>
              </a:rPr>
              <a:t>) nicht bestehe.</a:t>
            </a:r>
          </a:p>
          <a:p>
            <a:r>
              <a:rPr lang="de-DE" b="0" dirty="0">
                <a:cs typeface="Arial" charset="0"/>
              </a:rPr>
              <a:t>	-	Anerkenntnis ist die Erklärung des Beklagten, dass der			geltend gemachte prozessuale Anspruch bestehe.</a:t>
            </a:r>
          </a:p>
          <a:p>
            <a:endParaRPr lang="de-DE" b="0" dirty="0">
              <a:cs typeface="Arial" charset="0"/>
            </a:endParaRPr>
          </a:p>
          <a:p>
            <a:r>
              <a:rPr lang="de-DE" b="0" dirty="0">
                <a:cs typeface="Arial" charset="0"/>
              </a:rPr>
              <a:t>●	haben die folgenden Wirkungen:</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Anerkenntnis und Verzicht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6702100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47843">
                                            <p:txEl>
                                              <p:pRg st="0" end="0"/>
                                            </p:txEl>
                                          </p:spTgt>
                                        </p:tgtEl>
                                        <p:attrNameLst>
                                          <p:attrName>style.visibility</p:attrName>
                                        </p:attrNameLst>
                                      </p:cBhvr>
                                      <p:to>
                                        <p:strVal val="visible"/>
                                      </p:to>
                                    </p:set>
                                    <p:anim calcmode="lin" valueType="num">
                                      <p:cBhvr additive="base">
                                        <p:cTn id="7" dur="500" fill="hold"/>
                                        <p:tgtEl>
                                          <p:spTgt spid="5478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78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47843">
                                            <p:txEl>
                                              <p:pRg st="2" end="2"/>
                                            </p:txEl>
                                          </p:spTgt>
                                        </p:tgtEl>
                                        <p:attrNameLst>
                                          <p:attrName>style.visibility</p:attrName>
                                        </p:attrNameLst>
                                      </p:cBhvr>
                                      <p:to>
                                        <p:strVal val="visible"/>
                                      </p:to>
                                    </p:set>
                                    <p:anim calcmode="lin" valueType="num">
                                      <p:cBhvr additive="base">
                                        <p:cTn id="13" dur="500" fill="hold"/>
                                        <p:tgtEl>
                                          <p:spTgt spid="54784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78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47843">
                                            <p:txEl>
                                              <p:pRg st="4" end="4"/>
                                            </p:txEl>
                                          </p:spTgt>
                                        </p:tgtEl>
                                        <p:attrNameLst>
                                          <p:attrName>style.visibility</p:attrName>
                                        </p:attrNameLst>
                                      </p:cBhvr>
                                      <p:to>
                                        <p:strVal val="visible"/>
                                      </p:to>
                                    </p:set>
                                    <p:anim calcmode="lin" valueType="num">
                                      <p:cBhvr additive="base">
                                        <p:cTn id="19" dur="500" fill="hold"/>
                                        <p:tgtEl>
                                          <p:spTgt spid="54784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784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47843">
                                            <p:txEl>
                                              <p:pRg st="5" end="5"/>
                                            </p:txEl>
                                          </p:spTgt>
                                        </p:tgtEl>
                                        <p:attrNameLst>
                                          <p:attrName>style.visibility</p:attrName>
                                        </p:attrNameLst>
                                      </p:cBhvr>
                                      <p:to>
                                        <p:strVal val="visible"/>
                                      </p:to>
                                    </p:set>
                                    <p:anim calcmode="lin" valueType="num">
                                      <p:cBhvr additive="base">
                                        <p:cTn id="25" dur="500" fill="hold"/>
                                        <p:tgtEl>
                                          <p:spTgt spid="54784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784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47843">
                                            <p:txEl>
                                              <p:pRg st="6" end="6"/>
                                            </p:txEl>
                                          </p:spTgt>
                                        </p:tgtEl>
                                        <p:attrNameLst>
                                          <p:attrName>style.visibility</p:attrName>
                                        </p:attrNameLst>
                                      </p:cBhvr>
                                      <p:to>
                                        <p:strVal val="visible"/>
                                      </p:to>
                                    </p:set>
                                    <p:anim calcmode="lin" valueType="num">
                                      <p:cBhvr additive="base">
                                        <p:cTn id="31" dur="500" fill="hold"/>
                                        <p:tgtEl>
                                          <p:spTgt spid="54784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784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47843">
                                            <p:txEl>
                                              <p:pRg st="8" end="8"/>
                                            </p:txEl>
                                          </p:spTgt>
                                        </p:tgtEl>
                                        <p:attrNameLst>
                                          <p:attrName>style.visibility</p:attrName>
                                        </p:attrNameLst>
                                      </p:cBhvr>
                                      <p:to>
                                        <p:strVal val="visible"/>
                                      </p:to>
                                    </p:set>
                                    <p:anim calcmode="lin" valueType="num">
                                      <p:cBhvr additive="base">
                                        <p:cTn id="37" dur="500" fill="hold"/>
                                        <p:tgtEl>
                                          <p:spTgt spid="54784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4784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3"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cs typeface="Arial" charset="0"/>
              </a:rPr>
              <a:t>	</a:t>
            </a:r>
            <a:r>
              <a:rPr lang="de-DE" b="0" dirty="0">
                <a:cs typeface="Arial" charset="0"/>
                <a:sym typeface="Wingdings"/>
              </a:rPr>
              <a:t></a:t>
            </a:r>
            <a:r>
              <a:rPr lang="de-DE" b="0" dirty="0">
                <a:cs typeface="Arial" charset="0"/>
              </a:rPr>
              <a:t>	Anerkenntnis- und Verzichtsurteile sind als solche zu			überschreiben, da Tatbestand und Entscheidungsgründe		weggelassen werden dürfen, § 313b Abs. 1 ZPO</a:t>
            </a:r>
          </a:p>
          <a:p>
            <a:r>
              <a:rPr lang="de-DE" b="0" dirty="0">
                <a:cs typeface="Arial" charset="0"/>
                <a:sym typeface="Wingdings"/>
              </a:rPr>
              <a:t>	</a:t>
            </a:r>
            <a:r>
              <a:rPr lang="de-DE" b="0" dirty="0">
                <a:cs typeface="Arial" charset="0"/>
              </a:rPr>
              <a:t>	Wird der Anspruch insgesamt anerkannt oder auf ihn ins-		gesamt verzichtet, reduzieren sich die Gerichtsgebühren		von 3,0 auf 1,0 Gebühren (Nr. 1211 Anlage 1 zum GKG)</a:t>
            </a:r>
          </a:p>
          <a:p>
            <a:r>
              <a:rPr lang="de-DE" b="0" dirty="0">
                <a:cs typeface="Arial" charset="0"/>
                <a:sym typeface="Wingdings"/>
              </a:rPr>
              <a:t>	</a:t>
            </a:r>
            <a:r>
              <a:rPr lang="de-DE" b="0" dirty="0">
                <a:cs typeface="Arial" charset="0"/>
              </a:rPr>
              <a:t>	Im Tenor </a:t>
            </a:r>
          </a:p>
          <a:p>
            <a:r>
              <a:rPr lang="de-DE" b="0" dirty="0">
                <a:cs typeface="Arial" charset="0"/>
              </a:rPr>
              <a:t>		-	wird der Kläger entweder „mit dem geltend gemachten			Anspruch [… genaue Bezeichnung …] abgewiesen“ 			(= Verzicht) oder der Beklagte „seinem Anerkenntnis			gemäß zu [… genaue Bezeichnung …] verurteilt“.</a:t>
            </a:r>
          </a:p>
          <a:p>
            <a:r>
              <a:rPr lang="de-DE" b="0" dirty="0">
                <a:cs typeface="Arial" charset="0"/>
              </a:rPr>
              <a:t>		-	die Kosten trägt bei Verzicht der Kläger, bei Anerkennt-			</a:t>
            </a:r>
            <a:r>
              <a:rPr lang="de-DE" b="0" dirty="0" err="1">
                <a:cs typeface="Arial" charset="0"/>
              </a:rPr>
              <a:t>nis</a:t>
            </a:r>
            <a:r>
              <a:rPr lang="de-DE" b="0" dirty="0">
                <a:cs typeface="Arial" charset="0"/>
              </a:rPr>
              <a:t> der Beklagte (§ 91 Abs. 1 ZPO), wenn nicht ein				Anwendungsfall von § 93 ZPO vorliegt.</a:t>
            </a:r>
          </a:p>
          <a:p>
            <a:r>
              <a:rPr lang="de-DE" b="0" dirty="0">
                <a:cs typeface="Arial" charset="0"/>
              </a:rPr>
              <a:t>		-	vorläufige Vollstreckbarkeit nach § 708 Nr. 1 ZPO.</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Anerkenntnis und Verzicht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71402769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547843">
                                            <p:txEl>
                                              <p:pRg st="0" end="0"/>
                                            </p:txEl>
                                          </p:spTgt>
                                        </p:tgtEl>
                                        <p:attrNameLst>
                                          <p:attrName>style.visibility</p:attrName>
                                        </p:attrNameLst>
                                      </p:cBhvr>
                                      <p:to>
                                        <p:strVal val="visible"/>
                                      </p:to>
                                    </p:set>
                                    <p:anim calcmode="lin" valueType="num">
                                      <p:cBhvr additive="base">
                                        <p:cTn id="7" dur="500" fill="hold"/>
                                        <p:tgtEl>
                                          <p:spTgt spid="5478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78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47843">
                                            <p:txEl>
                                              <p:pRg st="1" end="1"/>
                                            </p:txEl>
                                          </p:spTgt>
                                        </p:tgtEl>
                                        <p:attrNameLst>
                                          <p:attrName>style.visibility</p:attrName>
                                        </p:attrNameLst>
                                      </p:cBhvr>
                                      <p:to>
                                        <p:strVal val="visible"/>
                                      </p:to>
                                    </p:set>
                                    <p:anim calcmode="lin" valueType="num">
                                      <p:cBhvr additive="base">
                                        <p:cTn id="13" dur="500" fill="hold"/>
                                        <p:tgtEl>
                                          <p:spTgt spid="54784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78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47843">
                                            <p:txEl>
                                              <p:pRg st="2" end="2"/>
                                            </p:txEl>
                                          </p:spTgt>
                                        </p:tgtEl>
                                        <p:attrNameLst>
                                          <p:attrName>style.visibility</p:attrName>
                                        </p:attrNameLst>
                                      </p:cBhvr>
                                      <p:to>
                                        <p:strVal val="visible"/>
                                      </p:to>
                                    </p:set>
                                    <p:anim calcmode="lin" valueType="num">
                                      <p:cBhvr additive="base">
                                        <p:cTn id="19" dur="500" fill="hold"/>
                                        <p:tgtEl>
                                          <p:spTgt spid="54784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78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47843">
                                            <p:txEl>
                                              <p:pRg st="3" end="3"/>
                                            </p:txEl>
                                          </p:spTgt>
                                        </p:tgtEl>
                                        <p:attrNameLst>
                                          <p:attrName>style.visibility</p:attrName>
                                        </p:attrNameLst>
                                      </p:cBhvr>
                                      <p:to>
                                        <p:strVal val="visible"/>
                                      </p:to>
                                    </p:set>
                                    <p:anim calcmode="lin" valueType="num">
                                      <p:cBhvr additive="base">
                                        <p:cTn id="25" dur="500" fill="hold"/>
                                        <p:tgtEl>
                                          <p:spTgt spid="54784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784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47843">
                                            <p:txEl>
                                              <p:pRg st="4" end="4"/>
                                            </p:txEl>
                                          </p:spTgt>
                                        </p:tgtEl>
                                        <p:attrNameLst>
                                          <p:attrName>style.visibility</p:attrName>
                                        </p:attrNameLst>
                                      </p:cBhvr>
                                      <p:to>
                                        <p:strVal val="visible"/>
                                      </p:to>
                                    </p:set>
                                    <p:anim calcmode="lin" valueType="num">
                                      <p:cBhvr additive="base">
                                        <p:cTn id="31" dur="500" fill="hold"/>
                                        <p:tgtEl>
                                          <p:spTgt spid="54784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784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47843">
                                            <p:txEl>
                                              <p:pRg st="5" end="5"/>
                                            </p:txEl>
                                          </p:spTgt>
                                        </p:tgtEl>
                                        <p:attrNameLst>
                                          <p:attrName>style.visibility</p:attrName>
                                        </p:attrNameLst>
                                      </p:cBhvr>
                                      <p:to>
                                        <p:strVal val="visible"/>
                                      </p:to>
                                    </p:set>
                                    <p:anim calcmode="lin" valueType="num">
                                      <p:cBhvr additive="base">
                                        <p:cTn id="37" dur="500" fill="hold"/>
                                        <p:tgtEl>
                                          <p:spTgt spid="54784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4784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3" name="Text Box 3"/>
          <p:cNvSpPr txBox="1">
            <a:spLocks noChangeArrowheads="1"/>
          </p:cNvSpPr>
          <p:nvPr/>
        </p:nvSpPr>
        <p:spPr bwMode="auto">
          <a:xfrm>
            <a:off x="179388" y="1227138"/>
            <a:ext cx="8712200" cy="295465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cs typeface="Arial" charset="0"/>
                <a:sym typeface="Wingdings"/>
              </a:rPr>
              <a:t>	</a:t>
            </a:r>
            <a:r>
              <a:rPr lang="de-DE" b="0" dirty="0">
                <a:cs typeface="Arial" charset="0"/>
              </a:rPr>
              <a:t>	Im Tatbestand </a:t>
            </a:r>
          </a:p>
          <a:p>
            <a:r>
              <a:rPr lang="de-DE" b="0" dirty="0">
                <a:cs typeface="Arial" charset="0"/>
              </a:rPr>
              <a:t>		werden Anerkenntnis / Verzicht vor den zuletzt gestellten		Anträgen in der „kleinen Prozessgeschichte“ berichtet.</a:t>
            </a:r>
          </a:p>
          <a:p>
            <a:r>
              <a:rPr lang="de-DE" b="0" dirty="0">
                <a:cs typeface="Arial" charset="0"/>
              </a:rPr>
              <a:t>	</a:t>
            </a:r>
            <a:r>
              <a:rPr lang="de-DE" b="0" dirty="0">
                <a:cs typeface="Arial" charset="0"/>
                <a:sym typeface="Wingdings"/>
              </a:rPr>
              <a:t> </a:t>
            </a:r>
            <a:r>
              <a:rPr lang="de-DE" b="0" dirty="0">
                <a:cs typeface="Arial" charset="0"/>
              </a:rPr>
              <a:t>	In den Entscheidungsgründen </a:t>
            </a:r>
          </a:p>
          <a:p>
            <a:r>
              <a:rPr lang="de-DE" b="0" dirty="0">
                <a:cs typeface="Arial" charset="0"/>
              </a:rPr>
              <a:t>		entbinden Anerkenntnis und Verzicht lediglich von der			Sach-, nicht von der Zulässigkeitsprüfung; Anträge auf			Erlass sind nicht erforderlich (s. allerdings § 306 ZPO,			Klagabweisungsantrag erforderlich).</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Anerkenntnis und Verzicht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9175544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547843">
                                            <p:txEl>
                                              <p:pRg st="0" end="0"/>
                                            </p:txEl>
                                          </p:spTgt>
                                        </p:tgtEl>
                                        <p:attrNameLst>
                                          <p:attrName>style.visibility</p:attrName>
                                        </p:attrNameLst>
                                      </p:cBhvr>
                                      <p:to>
                                        <p:strVal val="visible"/>
                                      </p:to>
                                    </p:set>
                                    <p:anim calcmode="lin" valueType="num">
                                      <p:cBhvr additive="base">
                                        <p:cTn id="7" dur="500" fill="hold"/>
                                        <p:tgtEl>
                                          <p:spTgt spid="5478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78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47843">
                                            <p:txEl>
                                              <p:pRg st="1" end="1"/>
                                            </p:txEl>
                                          </p:spTgt>
                                        </p:tgtEl>
                                        <p:attrNameLst>
                                          <p:attrName>style.visibility</p:attrName>
                                        </p:attrNameLst>
                                      </p:cBhvr>
                                      <p:to>
                                        <p:strVal val="visible"/>
                                      </p:to>
                                    </p:set>
                                    <p:anim calcmode="lin" valueType="num">
                                      <p:cBhvr additive="base">
                                        <p:cTn id="13" dur="500" fill="hold"/>
                                        <p:tgtEl>
                                          <p:spTgt spid="54784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78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47843">
                                            <p:txEl>
                                              <p:pRg st="2" end="2"/>
                                            </p:txEl>
                                          </p:spTgt>
                                        </p:tgtEl>
                                        <p:attrNameLst>
                                          <p:attrName>style.visibility</p:attrName>
                                        </p:attrNameLst>
                                      </p:cBhvr>
                                      <p:to>
                                        <p:strVal val="visible"/>
                                      </p:to>
                                    </p:set>
                                    <p:anim calcmode="lin" valueType="num">
                                      <p:cBhvr additive="base">
                                        <p:cTn id="19" dur="500" fill="hold"/>
                                        <p:tgtEl>
                                          <p:spTgt spid="54784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78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47843">
                                            <p:txEl>
                                              <p:pRg st="3" end="3"/>
                                            </p:txEl>
                                          </p:spTgt>
                                        </p:tgtEl>
                                        <p:attrNameLst>
                                          <p:attrName>style.visibility</p:attrName>
                                        </p:attrNameLst>
                                      </p:cBhvr>
                                      <p:to>
                                        <p:strVal val="visible"/>
                                      </p:to>
                                    </p:set>
                                    <p:anim calcmode="lin" valueType="num">
                                      <p:cBhvr additive="base">
                                        <p:cTn id="25" dur="500" fill="hold"/>
                                        <p:tgtEl>
                                          <p:spTgt spid="54784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784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50865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1</a:t>
            </a:r>
          </a:p>
          <a:p>
            <a:endParaRPr lang="de-DE" sz="1200" b="0" dirty="0"/>
          </a:p>
          <a:p>
            <a:pPr algn="ctr"/>
            <a:r>
              <a:rPr lang="de-DE" b="0" u="sng" dirty="0"/>
              <a:t>Anerkenntnisurteil</a:t>
            </a:r>
          </a:p>
          <a:p>
            <a:endParaRPr lang="de-DE" b="0" dirty="0"/>
          </a:p>
          <a:p>
            <a:r>
              <a:rPr lang="de-DE" b="0" dirty="0"/>
              <a:t>1. 	B wird (seinem Anerkenntnis gemäß) verurteilt, an den K Euro 3.000,- zu zahlen.</a:t>
            </a:r>
          </a:p>
          <a:p>
            <a:endParaRPr lang="de-DE" b="0" dirty="0"/>
          </a:p>
          <a:p>
            <a:r>
              <a:rPr lang="de-DE" b="0" dirty="0"/>
              <a:t>2. 	Die Kosten des Rechtsstreits hat B zu tragen.</a:t>
            </a:r>
          </a:p>
          <a:p>
            <a:endParaRPr lang="de-DE" b="0" dirty="0"/>
          </a:p>
          <a:p>
            <a:r>
              <a:rPr lang="de-DE" b="0" dirty="0"/>
              <a:t>3. 	Das Urteil ist vorläufig vollstreckbar.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20 Anerkenntnis</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52057386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8" end="8"/>
                                            </p:txEl>
                                          </p:spTgt>
                                        </p:tgtEl>
                                        <p:attrNameLst>
                                          <p:attrName>style.visibility</p:attrName>
                                        </p:attrNameLst>
                                      </p:cBhvr>
                                      <p:to>
                                        <p:strVal val="visible"/>
                                      </p:to>
                                    </p:set>
                                    <p:animEffect transition="in" filter="fade">
                                      <p:cBhvr>
                                        <p:cTn id="27" dur="500"/>
                                        <p:tgtEl>
                                          <p:spTgt spid="48537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87853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endParaRPr lang="de-DE" sz="1200" b="0" dirty="0"/>
          </a:p>
          <a:p>
            <a:pPr algn="ctr"/>
            <a:r>
              <a:rPr lang="de-DE" b="0" u="sng" dirty="0"/>
              <a:t>Anerkenntnis- und Endurteil</a:t>
            </a:r>
          </a:p>
          <a:p>
            <a:endParaRPr lang="de-DE" b="0" dirty="0"/>
          </a:p>
          <a:p>
            <a:r>
              <a:rPr lang="de-DE" b="0" dirty="0"/>
              <a:t>1. 	B wird verurteilt, an den K Euro 3.000,- zu zahlen (oder: B wird verurteilt, seinem Anerkenntnis gemäß Euro 2.000,-, im Übrigen weitere Euro 1.000,- an den K zu zahlen).</a:t>
            </a:r>
          </a:p>
          <a:p>
            <a:endParaRPr lang="de-DE" sz="1000" b="0" dirty="0"/>
          </a:p>
          <a:p>
            <a:r>
              <a:rPr lang="de-DE" b="0" dirty="0"/>
              <a:t>2. 	Die Kosten des Rechtsstreits hat B zu tragen.</a:t>
            </a:r>
          </a:p>
          <a:p>
            <a:endParaRPr lang="de-DE" sz="1000" b="0" dirty="0"/>
          </a:p>
          <a:p>
            <a:r>
              <a:rPr lang="de-DE" b="0" dirty="0"/>
              <a:t>3. 	Das Urteil ist vorläufig vollstreckbar. Der Beklagte darf die nicht aus dem Anerkenntnisurteil erfolgende Vollstreckung durch Sicherheitsleistung in Höhe von 110 % des aufgrund des durch Endurteil insgesamt vollstreckbaren Betrages abwenden, wenn nicht der Kläger vor der Vollstreckung aus dem Endurteil Sicherheit in Höhe von 110 % des jeweils aus dem Endurteil zu vollstreckenden Betrages leistet.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20 Anerkenntnis</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14933446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8537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35531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3</a:t>
            </a:r>
          </a:p>
          <a:p>
            <a:endParaRPr lang="de-DE" sz="1200" b="0" dirty="0"/>
          </a:p>
          <a:p>
            <a:pPr algn="ctr"/>
            <a:r>
              <a:rPr lang="de-DE" b="0" u="sng" dirty="0"/>
              <a:t>Anerkenntnisurteil</a:t>
            </a:r>
          </a:p>
          <a:p>
            <a:endParaRPr lang="de-DE" b="0" dirty="0"/>
          </a:p>
          <a:p>
            <a:r>
              <a:rPr lang="de-DE" b="0" dirty="0"/>
              <a:t>1. 	B wird (seinem Anerkenntnis gemäß) verurteilt, an den K Euro 3.000,- zu zahlen.</a:t>
            </a:r>
          </a:p>
          <a:p>
            <a:endParaRPr lang="de-DE" b="0" dirty="0"/>
          </a:p>
          <a:p>
            <a:r>
              <a:rPr lang="de-DE" b="0" dirty="0"/>
              <a:t>2. 	Die Kosten des Rechtsstreits hat K zu tragen.</a:t>
            </a:r>
          </a:p>
          <a:p>
            <a:endParaRPr lang="de-DE" b="0" dirty="0"/>
          </a:p>
          <a:p>
            <a:r>
              <a:rPr lang="de-DE" b="0" dirty="0"/>
              <a:t>3. 	Das Urteil ist vorläufig vollstreckbar. (Der Kläger darf die 		Vollstreckung durch Sicherheitsleistung in Höhe von 110 %	des aufgrund des Urteils vollstreckbaren Betrages abwenden,	wenn nicht der Beklagte vor der Vollstreckung Sicherheit in Höhe von 110 % des jeweils zu vollstreckenden Betrages leistet.)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20 Anerkenntnis</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8719029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8" end="8"/>
                                            </p:txEl>
                                          </p:spTgt>
                                        </p:tgtEl>
                                        <p:attrNameLst>
                                          <p:attrName>style.visibility</p:attrName>
                                        </p:attrNameLst>
                                      </p:cBhvr>
                                      <p:to>
                                        <p:strVal val="visible"/>
                                      </p:to>
                                    </p:set>
                                    <p:animEffect transition="in" filter="fade">
                                      <p:cBhvr>
                                        <p:cTn id="27" dur="500"/>
                                        <p:tgtEl>
                                          <p:spTgt spid="48537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87798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1</a:t>
            </a:r>
          </a:p>
          <a:p>
            <a:endParaRPr lang="de-DE" sz="1200" b="0" dirty="0"/>
          </a:p>
          <a:p>
            <a:pPr algn="ctr"/>
            <a:r>
              <a:rPr lang="de-DE" b="0" u="sng" dirty="0"/>
              <a:t>Verzichtsurteil</a:t>
            </a:r>
          </a:p>
          <a:p>
            <a:endParaRPr lang="de-DE" b="0" dirty="0"/>
          </a:p>
          <a:p>
            <a:r>
              <a:rPr lang="de-DE" b="0" dirty="0"/>
              <a:t>1. 	Der Kläger wird mit seiner (angeblichen) Werklohnforderung aus dem Werkvertrag vom … gegen den Beklagten abgewiesen.</a:t>
            </a:r>
          </a:p>
          <a:p>
            <a:endParaRPr lang="de-DE" b="0" dirty="0"/>
          </a:p>
          <a:p>
            <a:r>
              <a:rPr lang="de-DE" b="0" dirty="0"/>
              <a:t>2. 	Die Kosten des Rechtsstreits hat der Kläger zu tragen.</a:t>
            </a:r>
          </a:p>
          <a:p>
            <a:endParaRPr lang="de-DE" b="0" dirty="0"/>
          </a:p>
          <a:p>
            <a:r>
              <a:rPr lang="de-DE" b="0" dirty="0"/>
              <a:t>3. 	Das Urteil ist vorläufig vollstreckbar.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21 Verzicht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86056589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8" end="8"/>
                                            </p:txEl>
                                          </p:spTgt>
                                        </p:tgtEl>
                                        <p:attrNameLst>
                                          <p:attrName>style.visibility</p:attrName>
                                        </p:attrNameLst>
                                      </p:cBhvr>
                                      <p:to>
                                        <p:strVal val="visible"/>
                                      </p:to>
                                    </p:set>
                                    <p:animEffect transition="in" filter="fade">
                                      <p:cBhvr>
                                        <p:cTn id="27" dur="500"/>
                                        <p:tgtEl>
                                          <p:spTgt spid="48537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enutzerdefiniertes Design">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Repetitorium">
  <a:themeElements>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ck Akademie">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ck Akadem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ck Akadem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ck Akadem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ck Akadem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ck Akadem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ck Akademi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ck Akadem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ck Akadem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ck Akadem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ck Akadem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ck Akadem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4200</Words>
  <Application>Microsoft Macintosh PowerPoint</Application>
  <PresentationFormat>Bildschirmpräsentation (4:3)</PresentationFormat>
  <Paragraphs>267</Paragraphs>
  <Slides>26</Slides>
  <Notes>0</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26</vt:i4>
      </vt:variant>
    </vt:vector>
  </HeadingPairs>
  <TitlesOfParts>
    <vt:vector size="32" baseType="lpstr">
      <vt:lpstr>Arial</vt:lpstr>
      <vt:lpstr>Frutiger Linotype</vt:lpstr>
      <vt:lpstr>Frutiger LT 57 Cn</vt:lpstr>
      <vt:lpstr>Verdana</vt:lpstr>
      <vt:lpstr>Benutzerdefiniertes Design</vt:lpstr>
      <vt:lpstr>Repetitorium</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Beck Akademie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Assessorkurs ZPO 1</dc:title>
  <dc:creator>Henning Kiss</dc:creator>
  <cp:lastModifiedBy>Henning Kiss</cp:lastModifiedBy>
  <cp:revision>238</cp:revision>
  <dcterms:created xsi:type="dcterms:W3CDTF">2001-11-01T00:49:16Z</dcterms:created>
  <dcterms:modified xsi:type="dcterms:W3CDTF">2024-06-29T15:05:50Z</dcterms:modified>
</cp:coreProperties>
</file>