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0" r:id="rId2"/>
  </p:sldMasterIdLst>
  <p:notesMasterIdLst>
    <p:notesMasterId r:id="rId32"/>
  </p:notesMasterIdLst>
  <p:sldIdLst>
    <p:sldId id="521" r:id="rId3"/>
    <p:sldId id="575" r:id="rId4"/>
    <p:sldId id="535" r:id="rId5"/>
    <p:sldId id="536" r:id="rId6"/>
    <p:sldId id="537" r:id="rId7"/>
    <p:sldId id="538" r:id="rId8"/>
    <p:sldId id="539" r:id="rId9"/>
    <p:sldId id="544" r:id="rId10"/>
    <p:sldId id="540" r:id="rId11"/>
    <p:sldId id="541" r:id="rId12"/>
    <p:sldId id="542" r:id="rId13"/>
    <p:sldId id="543" r:id="rId14"/>
    <p:sldId id="490" r:id="rId15"/>
    <p:sldId id="545" r:id="rId16"/>
    <p:sldId id="546" r:id="rId17"/>
    <p:sldId id="547" r:id="rId18"/>
    <p:sldId id="548" r:id="rId19"/>
    <p:sldId id="549" r:id="rId20"/>
    <p:sldId id="550" r:id="rId21"/>
    <p:sldId id="551" r:id="rId22"/>
    <p:sldId id="552" r:id="rId23"/>
    <p:sldId id="553" r:id="rId24"/>
    <p:sldId id="554" r:id="rId25"/>
    <p:sldId id="555" r:id="rId26"/>
    <p:sldId id="556" r:id="rId27"/>
    <p:sldId id="557" r:id="rId28"/>
    <p:sldId id="558" r:id="rId29"/>
    <p:sldId id="559" r:id="rId30"/>
    <p:sldId id="560" r:id="rId31"/>
  </p:sldIdLst>
  <p:sldSz cx="9144000" cy="6858000" type="screen4x3"/>
  <p:notesSz cx="6858000" cy="9144000"/>
  <p:defaultTextStyle>
    <a:defPPr>
      <a:defRPr lang="de-DE"/>
    </a:defPPr>
    <a:lvl1pPr algn="l" rtl="0" fontAlgn="base">
      <a:spcBef>
        <a:spcPct val="0"/>
      </a:spcBef>
      <a:spcAft>
        <a:spcPct val="0"/>
      </a:spcAft>
      <a:defRPr sz="2400" b="1" kern="1200">
        <a:solidFill>
          <a:schemeClr val="tx2"/>
        </a:solidFill>
        <a:latin typeface="Verdana" pitchFamily="34" charset="0"/>
        <a:ea typeface="+mn-ea"/>
        <a:cs typeface="+mn-cs"/>
      </a:defRPr>
    </a:lvl1pPr>
    <a:lvl2pPr marL="457200" algn="l" rtl="0" fontAlgn="base">
      <a:spcBef>
        <a:spcPct val="0"/>
      </a:spcBef>
      <a:spcAft>
        <a:spcPct val="0"/>
      </a:spcAft>
      <a:defRPr sz="2400" b="1" kern="1200">
        <a:solidFill>
          <a:schemeClr val="tx2"/>
        </a:solidFill>
        <a:latin typeface="Verdana" pitchFamily="34" charset="0"/>
        <a:ea typeface="+mn-ea"/>
        <a:cs typeface="+mn-cs"/>
      </a:defRPr>
    </a:lvl2pPr>
    <a:lvl3pPr marL="914400" algn="l" rtl="0" fontAlgn="base">
      <a:spcBef>
        <a:spcPct val="0"/>
      </a:spcBef>
      <a:spcAft>
        <a:spcPct val="0"/>
      </a:spcAft>
      <a:defRPr sz="2400" b="1" kern="1200">
        <a:solidFill>
          <a:schemeClr val="tx2"/>
        </a:solidFill>
        <a:latin typeface="Verdana" pitchFamily="34" charset="0"/>
        <a:ea typeface="+mn-ea"/>
        <a:cs typeface="+mn-cs"/>
      </a:defRPr>
    </a:lvl3pPr>
    <a:lvl4pPr marL="1371600" algn="l" rtl="0" fontAlgn="base">
      <a:spcBef>
        <a:spcPct val="0"/>
      </a:spcBef>
      <a:spcAft>
        <a:spcPct val="0"/>
      </a:spcAft>
      <a:defRPr sz="2400" b="1" kern="1200">
        <a:solidFill>
          <a:schemeClr val="tx2"/>
        </a:solidFill>
        <a:latin typeface="Verdana" pitchFamily="34" charset="0"/>
        <a:ea typeface="+mn-ea"/>
        <a:cs typeface="+mn-cs"/>
      </a:defRPr>
    </a:lvl4pPr>
    <a:lvl5pPr marL="1828800" algn="l" rtl="0" fontAlgn="base">
      <a:spcBef>
        <a:spcPct val="0"/>
      </a:spcBef>
      <a:spcAft>
        <a:spcPct val="0"/>
      </a:spcAft>
      <a:defRPr sz="2400" b="1" kern="1200">
        <a:solidFill>
          <a:schemeClr val="tx2"/>
        </a:solidFill>
        <a:latin typeface="Verdana" pitchFamily="34" charset="0"/>
        <a:ea typeface="+mn-ea"/>
        <a:cs typeface="+mn-cs"/>
      </a:defRPr>
    </a:lvl5pPr>
    <a:lvl6pPr marL="2286000" algn="l" defTabSz="914400" rtl="0" eaLnBrk="1" latinLnBrk="0" hangingPunct="1">
      <a:defRPr sz="2400" b="1" kern="1200">
        <a:solidFill>
          <a:schemeClr val="tx2"/>
        </a:solidFill>
        <a:latin typeface="Verdana" pitchFamily="34" charset="0"/>
        <a:ea typeface="+mn-ea"/>
        <a:cs typeface="+mn-cs"/>
      </a:defRPr>
    </a:lvl6pPr>
    <a:lvl7pPr marL="2743200" algn="l" defTabSz="914400" rtl="0" eaLnBrk="1" latinLnBrk="0" hangingPunct="1">
      <a:defRPr sz="2400" b="1" kern="1200">
        <a:solidFill>
          <a:schemeClr val="tx2"/>
        </a:solidFill>
        <a:latin typeface="Verdana" pitchFamily="34" charset="0"/>
        <a:ea typeface="+mn-ea"/>
        <a:cs typeface="+mn-cs"/>
      </a:defRPr>
    </a:lvl7pPr>
    <a:lvl8pPr marL="3200400" algn="l" defTabSz="914400" rtl="0" eaLnBrk="1" latinLnBrk="0" hangingPunct="1">
      <a:defRPr sz="2400" b="1" kern="1200">
        <a:solidFill>
          <a:schemeClr val="tx2"/>
        </a:solidFill>
        <a:latin typeface="Verdana" pitchFamily="34" charset="0"/>
        <a:ea typeface="+mn-ea"/>
        <a:cs typeface="+mn-cs"/>
      </a:defRPr>
    </a:lvl8pPr>
    <a:lvl9pPr marL="3657600" algn="l" defTabSz="914400" rtl="0" eaLnBrk="1" latinLnBrk="0" hangingPunct="1">
      <a:defRPr sz="2400" b="1" kern="1200">
        <a:solidFill>
          <a:schemeClr val="tx2"/>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7515"/>
    <a:srgbClr val="5F5F5F"/>
    <a:srgbClr val="5A5A5A"/>
    <a:srgbClr val="978CE8"/>
    <a:srgbClr val="000080"/>
    <a:srgbClr val="F60208"/>
    <a:srgbClr val="A8A3ED"/>
    <a:srgbClr val="D1CEF6"/>
    <a:srgbClr val="EBE9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610E0B-0EBF-8149-A71F-D84956F5C39D}" v="145" dt="2024-08-11T16:50:37.926"/>
    <p1510:client id="{F78BD44A-EB48-C440-B607-4FD7A5BD58E6}" v="83" dt="2024-08-12T05:03:45.3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979" autoAdjust="0"/>
    <p:restoredTop sz="93090" autoAdjust="0"/>
  </p:normalViewPr>
  <p:slideViewPr>
    <p:cSldViewPr>
      <p:cViewPr varScale="1">
        <p:scale>
          <a:sx n="99" d="100"/>
          <a:sy n="99" d="100"/>
        </p:scale>
        <p:origin x="2344"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ning Kiss" userId="a0df8af1cba7f864" providerId="LiveId" clId="{886006CF-CE8C-5A4E-967C-DE7D3A00A260}"/>
    <pc:docChg chg="addSld delSld modSld">
      <pc:chgData name="Henning Kiss" userId="a0df8af1cba7f864" providerId="LiveId" clId="{886006CF-CE8C-5A4E-967C-DE7D3A00A260}" dt="2022-08-08T04:15:07.942" v="9" actId="20577"/>
      <pc:docMkLst>
        <pc:docMk/>
      </pc:docMkLst>
      <pc:sldChg chg="modSp">
        <pc:chgData name="Henning Kiss" userId="a0df8af1cba7f864" providerId="LiveId" clId="{886006CF-CE8C-5A4E-967C-DE7D3A00A260}" dt="2022-08-08T04:14:01.702" v="8" actId="20577"/>
        <pc:sldMkLst>
          <pc:docMk/>
          <pc:sldMk cId="833417569" sldId="558"/>
        </pc:sldMkLst>
        <pc:spChg chg="mod">
          <ac:chgData name="Henning Kiss" userId="a0df8af1cba7f864" providerId="LiveId" clId="{886006CF-CE8C-5A4E-967C-DE7D3A00A260}" dt="2022-08-08T04:14:01.702" v="8" actId="20577"/>
          <ac:spMkLst>
            <pc:docMk/>
            <pc:sldMk cId="833417569" sldId="558"/>
            <ac:spMk id="644099" creationId="{00000000-0000-0000-0000-000000000000}"/>
          </ac:spMkLst>
        </pc:spChg>
      </pc:sldChg>
      <pc:sldChg chg="modSp modAnim">
        <pc:chgData name="Henning Kiss" userId="a0df8af1cba7f864" providerId="LiveId" clId="{886006CF-CE8C-5A4E-967C-DE7D3A00A260}" dt="2022-08-08T04:15:07.942" v="9" actId="20577"/>
        <pc:sldMkLst>
          <pc:docMk/>
          <pc:sldMk cId="1459240594" sldId="560"/>
        </pc:sldMkLst>
        <pc:spChg chg="mod">
          <ac:chgData name="Henning Kiss" userId="a0df8af1cba7f864" providerId="LiveId" clId="{886006CF-CE8C-5A4E-967C-DE7D3A00A260}" dt="2022-08-08T04:15:07.942" v="9" actId="20577"/>
          <ac:spMkLst>
            <pc:docMk/>
            <pc:sldMk cId="1459240594" sldId="560"/>
            <ac:spMk id="644099" creationId="{00000000-0000-0000-0000-000000000000}"/>
          </ac:spMkLst>
        </pc:spChg>
      </pc:sldChg>
      <pc:sldChg chg="del">
        <pc:chgData name="Henning Kiss" userId="a0df8af1cba7f864" providerId="LiveId" clId="{886006CF-CE8C-5A4E-967C-DE7D3A00A260}" dt="2022-08-08T04:10:24.463" v="6" actId="2696"/>
        <pc:sldMkLst>
          <pc:docMk/>
          <pc:sldMk cId="723150271" sldId="564"/>
        </pc:sldMkLst>
      </pc:sldChg>
      <pc:sldChg chg="modSp add mod">
        <pc:chgData name="Henning Kiss" userId="a0df8af1cba7f864" providerId="LiveId" clId="{886006CF-CE8C-5A4E-967C-DE7D3A00A260}" dt="2022-08-08T04:10:17.551" v="5" actId="207"/>
        <pc:sldMkLst>
          <pc:docMk/>
          <pc:sldMk cId="1506059514" sldId="565"/>
        </pc:sldMkLst>
        <pc:spChg chg="mod">
          <ac:chgData name="Henning Kiss" userId="a0df8af1cba7f864" providerId="LiveId" clId="{886006CF-CE8C-5A4E-967C-DE7D3A00A260}" dt="2022-08-08T04:10:09.583" v="2" actId="20577"/>
          <ac:spMkLst>
            <pc:docMk/>
            <pc:sldMk cId="1506059514" sldId="565"/>
            <ac:spMk id="3" creationId="{00000000-0000-0000-0000-000000000000}"/>
          </ac:spMkLst>
        </pc:spChg>
        <pc:spChg chg="mod">
          <ac:chgData name="Henning Kiss" userId="a0df8af1cba7f864" providerId="LiveId" clId="{886006CF-CE8C-5A4E-967C-DE7D3A00A260}" dt="2022-08-08T04:10:17.551" v="5" actId="207"/>
          <ac:spMkLst>
            <pc:docMk/>
            <pc:sldMk cId="1506059514" sldId="565"/>
            <ac:spMk id="4" creationId="{00000000-0000-0000-0000-000000000000}"/>
          </ac:spMkLst>
        </pc:spChg>
      </pc:sldChg>
    </pc:docChg>
  </pc:docChgLst>
  <pc:docChgLst>
    <pc:chgData name="Henning Kiss" userId="a0df8af1cba7f864" providerId="LiveId" clId="{F78BD44A-EB48-C440-B607-4FD7A5BD58E6}"/>
    <pc:docChg chg="addSld delSld modSld">
      <pc:chgData name="Henning Kiss" userId="a0df8af1cba7f864" providerId="LiveId" clId="{F78BD44A-EB48-C440-B607-4FD7A5BD58E6}" dt="2024-08-12T05:03:45.393" v="100" actId="20577"/>
      <pc:docMkLst>
        <pc:docMk/>
      </pc:docMkLst>
      <pc:sldChg chg="modSp mod">
        <pc:chgData name="Henning Kiss" userId="a0df8af1cba7f864" providerId="LiveId" clId="{F78BD44A-EB48-C440-B607-4FD7A5BD58E6}" dt="2024-08-11T16:52:16.582" v="14" actId="20577"/>
        <pc:sldMkLst>
          <pc:docMk/>
          <pc:sldMk cId="3413619024" sldId="521"/>
        </pc:sldMkLst>
        <pc:spChg chg="mod">
          <ac:chgData name="Henning Kiss" userId="a0df8af1cba7f864" providerId="LiveId" clId="{F78BD44A-EB48-C440-B607-4FD7A5BD58E6}" dt="2024-08-11T16:52:16.582" v="14" actId="20577"/>
          <ac:spMkLst>
            <pc:docMk/>
            <pc:sldMk cId="3413619024" sldId="521"/>
            <ac:spMk id="2" creationId="{00000000-0000-0000-0000-000000000000}"/>
          </ac:spMkLst>
        </pc:spChg>
      </pc:sldChg>
      <pc:sldChg chg="modSp">
        <pc:chgData name="Henning Kiss" userId="a0df8af1cba7f864" providerId="LiveId" clId="{F78BD44A-EB48-C440-B607-4FD7A5BD58E6}" dt="2024-08-12T05:02:32.126" v="80" actId="20577"/>
        <pc:sldMkLst>
          <pc:docMk/>
          <pc:sldMk cId="694795998" sldId="540"/>
        </pc:sldMkLst>
        <pc:spChg chg="mod">
          <ac:chgData name="Henning Kiss" userId="a0df8af1cba7f864" providerId="LiveId" clId="{F78BD44A-EB48-C440-B607-4FD7A5BD58E6}" dt="2024-08-12T05:02:32.126" v="80" actId="20577"/>
          <ac:spMkLst>
            <pc:docMk/>
            <pc:sldMk cId="694795998" sldId="540"/>
            <ac:spMk id="485379" creationId="{00000000-0000-0000-0000-000000000000}"/>
          </ac:spMkLst>
        </pc:spChg>
      </pc:sldChg>
      <pc:sldChg chg="modSp">
        <pc:chgData name="Henning Kiss" userId="a0df8af1cba7f864" providerId="LiveId" clId="{F78BD44A-EB48-C440-B607-4FD7A5BD58E6}" dt="2024-08-12T05:02:41.966" v="83" actId="20577"/>
        <pc:sldMkLst>
          <pc:docMk/>
          <pc:sldMk cId="1694329756" sldId="545"/>
        </pc:sldMkLst>
        <pc:spChg chg="mod">
          <ac:chgData name="Henning Kiss" userId="a0df8af1cba7f864" providerId="LiveId" clId="{F78BD44A-EB48-C440-B607-4FD7A5BD58E6}" dt="2024-08-12T05:02:41.966" v="83" actId="20577"/>
          <ac:spMkLst>
            <pc:docMk/>
            <pc:sldMk cId="1694329756" sldId="545"/>
            <ac:spMk id="485379" creationId="{00000000-0000-0000-0000-000000000000}"/>
          </ac:spMkLst>
        </pc:spChg>
      </pc:sldChg>
      <pc:sldChg chg="modSp">
        <pc:chgData name="Henning Kiss" userId="a0df8af1cba7f864" providerId="LiveId" clId="{F78BD44A-EB48-C440-B607-4FD7A5BD58E6}" dt="2024-08-12T05:02:52.600" v="92" actId="20577"/>
        <pc:sldMkLst>
          <pc:docMk/>
          <pc:sldMk cId="883361209" sldId="546"/>
        </pc:sldMkLst>
        <pc:spChg chg="mod">
          <ac:chgData name="Henning Kiss" userId="a0df8af1cba7f864" providerId="LiveId" clId="{F78BD44A-EB48-C440-B607-4FD7A5BD58E6}" dt="2024-08-12T05:02:52.600" v="92" actId="20577"/>
          <ac:spMkLst>
            <pc:docMk/>
            <pc:sldMk cId="883361209" sldId="546"/>
            <ac:spMk id="485379" creationId="{00000000-0000-0000-0000-000000000000}"/>
          </ac:spMkLst>
        </pc:spChg>
      </pc:sldChg>
      <pc:sldChg chg="modSp">
        <pc:chgData name="Henning Kiss" userId="a0df8af1cba7f864" providerId="LiveId" clId="{F78BD44A-EB48-C440-B607-4FD7A5BD58E6}" dt="2024-08-12T05:03:39.837" v="98" actId="20577"/>
        <pc:sldMkLst>
          <pc:docMk/>
          <pc:sldMk cId="148254431" sldId="556"/>
        </pc:sldMkLst>
        <pc:spChg chg="mod">
          <ac:chgData name="Henning Kiss" userId="a0df8af1cba7f864" providerId="LiveId" clId="{F78BD44A-EB48-C440-B607-4FD7A5BD58E6}" dt="2024-08-12T05:03:39.837" v="98" actId="20577"/>
          <ac:spMkLst>
            <pc:docMk/>
            <pc:sldMk cId="148254431" sldId="556"/>
            <ac:spMk id="644099" creationId="{00000000-0000-0000-0000-000000000000}"/>
          </ac:spMkLst>
        </pc:spChg>
      </pc:sldChg>
      <pc:sldChg chg="modSp">
        <pc:chgData name="Henning Kiss" userId="a0df8af1cba7f864" providerId="LiveId" clId="{F78BD44A-EB48-C440-B607-4FD7A5BD58E6}" dt="2024-08-12T05:03:45.393" v="100" actId="20577"/>
        <pc:sldMkLst>
          <pc:docMk/>
          <pc:sldMk cId="1210588963" sldId="557"/>
        </pc:sldMkLst>
        <pc:spChg chg="mod">
          <ac:chgData name="Henning Kiss" userId="a0df8af1cba7f864" providerId="LiveId" clId="{F78BD44A-EB48-C440-B607-4FD7A5BD58E6}" dt="2024-08-12T05:03:45.393" v="100" actId="20577"/>
          <ac:spMkLst>
            <pc:docMk/>
            <pc:sldMk cId="1210588963" sldId="557"/>
            <ac:spMk id="644099" creationId="{00000000-0000-0000-0000-000000000000}"/>
          </ac:spMkLst>
        </pc:spChg>
      </pc:sldChg>
      <pc:sldChg chg="del">
        <pc:chgData name="Henning Kiss" userId="a0df8af1cba7f864" providerId="LiveId" clId="{F78BD44A-EB48-C440-B607-4FD7A5BD58E6}" dt="2024-08-11T16:53:17.230" v="75" actId="2696"/>
        <pc:sldMkLst>
          <pc:docMk/>
          <pc:sldMk cId="1072071123" sldId="574"/>
        </pc:sldMkLst>
      </pc:sldChg>
      <pc:sldChg chg="modSp add mod">
        <pc:chgData name="Henning Kiss" userId="a0df8af1cba7f864" providerId="LiveId" clId="{F78BD44A-EB48-C440-B607-4FD7A5BD58E6}" dt="2024-08-11T16:53:21.430" v="76" actId="113"/>
        <pc:sldMkLst>
          <pc:docMk/>
          <pc:sldMk cId="2584722633" sldId="575"/>
        </pc:sldMkLst>
        <pc:spChg chg="mod">
          <ac:chgData name="Henning Kiss" userId="a0df8af1cba7f864" providerId="LiveId" clId="{F78BD44A-EB48-C440-B607-4FD7A5BD58E6}" dt="2024-08-11T16:52:33.239" v="17" actId="20577"/>
          <ac:spMkLst>
            <pc:docMk/>
            <pc:sldMk cId="2584722633" sldId="575"/>
            <ac:spMk id="3" creationId="{00000000-0000-0000-0000-000000000000}"/>
          </ac:spMkLst>
        </pc:spChg>
        <pc:spChg chg="mod">
          <ac:chgData name="Henning Kiss" userId="a0df8af1cba7f864" providerId="LiveId" clId="{F78BD44A-EB48-C440-B607-4FD7A5BD58E6}" dt="2024-08-11T16:53:21.430" v="76" actId="113"/>
          <ac:spMkLst>
            <pc:docMk/>
            <pc:sldMk cId="2584722633" sldId="575"/>
            <ac:spMk id="4" creationId="{00000000-0000-0000-0000-000000000000}"/>
          </ac:spMkLst>
        </pc:spChg>
      </pc:sldChg>
    </pc:docChg>
  </pc:docChgLst>
  <pc:docChgLst>
    <pc:chgData name="Henning Kiss" userId="a0df8af1cba7f864" providerId="LiveId" clId="{66CB45F2-C4AE-A540-A4F9-1F7105E09923}"/>
    <pc:docChg chg="addSld delSld modSld">
      <pc:chgData name="Henning Kiss" userId="a0df8af1cba7f864" providerId="LiveId" clId="{66CB45F2-C4AE-A540-A4F9-1F7105E09923}" dt="2023-08-07T04:53:37.326" v="100" actId="20577"/>
      <pc:docMkLst>
        <pc:docMk/>
      </pc:docMkLst>
      <pc:sldChg chg="modSp">
        <pc:chgData name="Henning Kiss" userId="a0df8af1cba7f864" providerId="LiveId" clId="{66CB45F2-C4AE-A540-A4F9-1F7105E09923}" dt="2023-08-07T04:47:21.354" v="78" actId="20577"/>
        <pc:sldMkLst>
          <pc:docMk/>
          <pc:sldMk cId="1170224630" sldId="550"/>
        </pc:sldMkLst>
        <pc:spChg chg="mod">
          <ac:chgData name="Henning Kiss" userId="a0df8af1cba7f864" providerId="LiveId" clId="{66CB45F2-C4AE-A540-A4F9-1F7105E09923}" dt="2023-08-07T04:47:21.354" v="78" actId="20577"/>
          <ac:spMkLst>
            <pc:docMk/>
            <pc:sldMk cId="1170224630" sldId="550"/>
            <ac:spMk id="644099" creationId="{00000000-0000-0000-0000-000000000000}"/>
          </ac:spMkLst>
        </pc:spChg>
      </pc:sldChg>
      <pc:sldChg chg="modSp">
        <pc:chgData name="Henning Kiss" userId="a0df8af1cba7f864" providerId="LiveId" clId="{66CB45F2-C4AE-A540-A4F9-1F7105E09923}" dt="2023-08-07T04:53:37.326" v="100" actId="20577"/>
        <pc:sldMkLst>
          <pc:docMk/>
          <pc:sldMk cId="233040408" sldId="559"/>
        </pc:sldMkLst>
        <pc:spChg chg="mod">
          <ac:chgData name="Henning Kiss" userId="a0df8af1cba7f864" providerId="LiveId" clId="{66CB45F2-C4AE-A540-A4F9-1F7105E09923}" dt="2023-08-07T04:53:37.326" v="100" actId="20577"/>
          <ac:spMkLst>
            <pc:docMk/>
            <pc:sldMk cId="233040408" sldId="559"/>
            <ac:spMk id="644099" creationId="{00000000-0000-0000-0000-000000000000}"/>
          </ac:spMkLst>
        </pc:spChg>
      </pc:sldChg>
      <pc:sldChg chg="del">
        <pc:chgData name="Henning Kiss" userId="a0df8af1cba7f864" providerId="LiveId" clId="{66CB45F2-C4AE-A540-A4F9-1F7105E09923}" dt="2023-08-07T04:34:22.853" v="4" actId="2696"/>
        <pc:sldMkLst>
          <pc:docMk/>
          <pc:sldMk cId="1506059514" sldId="565"/>
        </pc:sldMkLst>
      </pc:sldChg>
      <pc:sldChg chg="modSp add mod">
        <pc:chgData name="Henning Kiss" userId="a0df8af1cba7f864" providerId="LiveId" clId="{66CB45F2-C4AE-A540-A4F9-1F7105E09923}" dt="2023-08-07T04:34:17.274" v="3" actId="207"/>
        <pc:sldMkLst>
          <pc:docMk/>
          <pc:sldMk cId="474475834" sldId="566"/>
        </pc:sldMkLst>
        <pc:spChg chg="mod">
          <ac:chgData name="Henning Kiss" userId="a0df8af1cba7f864" providerId="LiveId" clId="{66CB45F2-C4AE-A540-A4F9-1F7105E09923}" dt="2023-08-07T04:34:11.192" v="1" actId="20577"/>
          <ac:spMkLst>
            <pc:docMk/>
            <pc:sldMk cId="474475834" sldId="566"/>
            <ac:spMk id="3" creationId="{00000000-0000-0000-0000-000000000000}"/>
          </ac:spMkLst>
        </pc:spChg>
        <pc:spChg chg="mod">
          <ac:chgData name="Henning Kiss" userId="a0df8af1cba7f864" providerId="LiveId" clId="{66CB45F2-C4AE-A540-A4F9-1F7105E09923}" dt="2023-08-07T04:34:17.274" v="3" actId="207"/>
          <ac:spMkLst>
            <pc:docMk/>
            <pc:sldMk cId="474475834" sldId="566"/>
            <ac:spMk id="4" creationId="{00000000-0000-0000-0000-000000000000}"/>
          </ac:spMkLst>
        </pc:spChg>
      </pc:sldChg>
    </pc:docChg>
  </pc:docChgLst>
  <pc:docChgLst>
    <pc:chgData name="Henning Kiss" userId="a0df8af1cba7f864" providerId="LiveId" clId="{7C610E0B-0EBF-8149-A71F-D84956F5C39D}"/>
    <pc:docChg chg="addSld delSld modSld">
      <pc:chgData name="Henning Kiss" userId="a0df8af1cba7f864" providerId="LiveId" clId="{7C610E0B-0EBF-8149-A71F-D84956F5C39D}" dt="2024-08-11T16:50:37.926" v="146" actId="113"/>
      <pc:docMkLst>
        <pc:docMk/>
      </pc:docMkLst>
      <pc:sldChg chg="del">
        <pc:chgData name="Henning Kiss" userId="a0df8af1cba7f864" providerId="LiveId" clId="{7C610E0B-0EBF-8149-A71F-D84956F5C39D}" dt="2024-08-11T16:50:27.264" v="143" actId="2696"/>
        <pc:sldMkLst>
          <pc:docMk/>
          <pc:sldMk cId="474475834" sldId="566"/>
        </pc:sldMkLst>
      </pc:sldChg>
      <pc:sldChg chg="modSp add mod modAnim">
        <pc:chgData name="Henning Kiss" userId="a0df8af1cba7f864" providerId="LiveId" clId="{7C610E0B-0EBF-8149-A71F-D84956F5C39D}" dt="2024-08-11T16:50:37.926" v="146" actId="113"/>
        <pc:sldMkLst>
          <pc:docMk/>
          <pc:sldMk cId="1072071123" sldId="574"/>
        </pc:sldMkLst>
        <pc:spChg chg="mod">
          <ac:chgData name="Henning Kiss" userId="a0df8af1cba7f864" providerId="LiveId" clId="{7C610E0B-0EBF-8149-A71F-D84956F5C39D}" dt="2024-08-11T16:50:29.972" v="144" actId="20577"/>
          <ac:spMkLst>
            <pc:docMk/>
            <pc:sldMk cId="1072071123" sldId="574"/>
            <ac:spMk id="3" creationId="{00000000-0000-0000-0000-000000000000}"/>
          </ac:spMkLst>
        </pc:spChg>
        <pc:spChg chg="mod">
          <ac:chgData name="Henning Kiss" userId="a0df8af1cba7f864" providerId="LiveId" clId="{7C610E0B-0EBF-8149-A71F-D84956F5C39D}" dt="2024-08-11T16:50:37.926" v="146" actId="113"/>
          <ac:spMkLst>
            <pc:docMk/>
            <pc:sldMk cId="1072071123" sldId="574"/>
            <ac:spMk id="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endParaRPr lang="de-DE"/>
          </a:p>
        </p:txBody>
      </p:sp>
      <p:sp>
        <p:nvSpPr>
          <p:cNvPr id="727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endParaRPr lang="de-DE"/>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endParaRPr lang="de-DE"/>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fld id="{CA1B46E7-A699-409A-9A12-0C1F0AEE876B}" type="slidenum">
              <a:rPr lang="de-DE"/>
              <a:pPr/>
              <a:t>‹Nr.›</a:t>
            </a:fld>
            <a:endParaRPr lang="de-DE"/>
          </a:p>
        </p:txBody>
      </p:sp>
    </p:spTree>
    <p:extLst>
      <p:ext uri="{BB962C8B-B14F-4D97-AF65-F5344CB8AC3E}">
        <p14:creationId xmlns:p14="http://schemas.microsoft.com/office/powerpoint/2010/main" val="18907932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19568219"/>
      </p:ext>
    </p:extLst>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0656768"/>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4286011"/>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0808"/>
            <a:ext cx="7956376" cy="4068601"/>
          </a:xfrm>
          <a:prstGeom prst="rect">
            <a:avLst/>
          </a:prstGeom>
        </p:spPr>
      </p:pic>
      <p:sp>
        <p:nvSpPr>
          <p:cNvPr id="3" name="Rechteck 2"/>
          <p:cNvSpPr/>
          <p:nvPr userDrawn="1"/>
        </p:nvSpPr>
        <p:spPr>
          <a:xfrm>
            <a:off x="7020272" y="1700808"/>
            <a:ext cx="2123728" cy="4068601"/>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userDrawn="1"/>
        </p:nvSpPr>
        <p:spPr>
          <a:xfrm>
            <a:off x="4860032" y="2069232"/>
            <a:ext cx="2123728" cy="2511896"/>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227819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95049028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5346727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0590914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15900" y="1296988"/>
            <a:ext cx="4297363"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65663" y="1296988"/>
            <a:ext cx="4298950"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81806501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546301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65719517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0221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9631190"/>
      </p:ext>
    </p:extLst>
  </p:cSld>
  <p:clrMapOvr>
    <a:masterClrMapping/>
  </p:clrMapOvr>
  <p:transition>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419968665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23972192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4515167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42113" y="44450"/>
            <a:ext cx="2222500" cy="64801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71438" y="44450"/>
            <a:ext cx="6518275" cy="64801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084997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2055263000"/>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234778163"/>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45898610"/>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180321003"/>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3766308"/>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762873767"/>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439925114"/>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3" descr="C:\Users\Henning\Desktop\Unbenannt-1.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3" r:id="rId12"/>
  </p:sldLayoutIdLst>
  <p:transition>
    <p:comb/>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7053" name="Rectangle 13"/>
          <p:cNvSpPr>
            <a:spLocks noGrp="1" noChangeArrowheads="1"/>
          </p:cNvSpPr>
          <p:nvPr>
            <p:ph type="title"/>
          </p:nvPr>
        </p:nvSpPr>
        <p:spPr bwMode="auto">
          <a:xfrm>
            <a:off x="71438" y="444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de-DE"/>
          </a:p>
        </p:txBody>
      </p:sp>
      <p:sp>
        <p:nvSpPr>
          <p:cNvPr id="87049" name="Rectangle 9"/>
          <p:cNvSpPr>
            <a:spLocks noGrp="1" noChangeArrowheads="1"/>
          </p:cNvSpPr>
          <p:nvPr>
            <p:ph type="body" idx="1"/>
          </p:nvPr>
        </p:nvSpPr>
        <p:spPr bwMode="auto">
          <a:xfrm>
            <a:off x="215900" y="1296988"/>
            <a:ext cx="8748713" cy="5227637"/>
          </a:xfrm>
          <a:prstGeom prst="rect">
            <a:avLst/>
          </a:prstGeom>
          <a:noFill/>
          <a:ln>
            <a:noFill/>
          </a:ln>
          <a:effectLst>
            <a:outerShdw dist="35921" dir="2700000" algn="ctr" rotWithShape="0">
              <a:srgbClr val="C9C6F4"/>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DE"/>
          </a:p>
          <a:p>
            <a:pPr lvl="0"/>
            <a:endParaRPr lang="de-DE"/>
          </a:p>
        </p:txBody>
      </p:sp>
      <p:pic>
        <p:nvPicPr>
          <p:cNvPr id="6" name="Picture 3" descr="C:\Users\Henning\Desktop\Unbenannt-1.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fade/>
  </p:transition>
  <p:txStyles>
    <p:titleStyle>
      <a:lvl1pPr algn="ctr" rtl="0" fontAlgn="base">
        <a:spcBef>
          <a:spcPct val="0"/>
        </a:spcBef>
        <a:spcAft>
          <a:spcPct val="0"/>
        </a:spcAft>
        <a:defRPr sz="20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2pPr>
      <a:lvl3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3pPr>
      <a:lvl4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4pPr>
      <a:lvl5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5pPr>
      <a:lvl6pPr marL="4572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6pPr>
      <a:lvl7pPr marL="9144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7pPr>
      <a:lvl8pPr marL="13716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8pPr>
      <a:lvl9pPr marL="18288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9pPr>
    </p:titleStyle>
    <p:bodyStyle>
      <a:lvl1pPr marL="609600" indent="-609600" algn="l" rtl="0" fontAlgn="base">
        <a:spcBef>
          <a:spcPct val="5000"/>
        </a:spcBef>
        <a:spcAft>
          <a:spcPct val="0"/>
        </a:spcAft>
        <a:defRPr sz="2400">
          <a:solidFill>
            <a:srgbClr val="000080"/>
          </a:solidFill>
          <a:effectLst>
            <a:outerShdw blurRad="38100" dist="38100" dir="2700000" algn="tl">
              <a:srgbClr val="C0C0C0"/>
            </a:outerShdw>
          </a:effectLst>
          <a:latin typeface="+mn-lt"/>
          <a:ea typeface="+mn-ea"/>
          <a:cs typeface="+mn-cs"/>
        </a:defRPr>
      </a:lvl1pPr>
      <a:lvl2pPr marL="990600" indent="-533400" algn="l" rtl="0" fontAlgn="base">
        <a:spcBef>
          <a:spcPct val="5000"/>
        </a:spcBef>
        <a:spcAft>
          <a:spcPct val="0"/>
        </a:spcAft>
        <a:buAutoNum type="alphaLcParenR"/>
        <a:defRPr sz="2800">
          <a:solidFill>
            <a:schemeClr val="tx1"/>
          </a:solidFill>
          <a:latin typeface="+mn-lt"/>
        </a:defRPr>
      </a:lvl2pPr>
      <a:lvl3pPr marL="1371600" indent="-457200" algn="l" rtl="0" fontAlgn="base">
        <a:spcBef>
          <a:spcPct val="20000"/>
        </a:spcBef>
        <a:spcAft>
          <a:spcPct val="0"/>
        </a:spcAft>
        <a:buAutoNum type="alphaLcParenR"/>
        <a:defRPr sz="2400">
          <a:solidFill>
            <a:schemeClr val="tx1"/>
          </a:solidFill>
          <a:latin typeface="Arial" charset="0"/>
        </a:defRPr>
      </a:lvl3pPr>
      <a:lvl4pPr marL="1752600" indent="-381000" algn="l" rtl="0" fontAlgn="base">
        <a:spcBef>
          <a:spcPct val="20000"/>
        </a:spcBef>
        <a:spcAft>
          <a:spcPct val="0"/>
        </a:spcAft>
        <a:buAutoNum type="alphaLcParenR"/>
        <a:defRPr sz="2000">
          <a:solidFill>
            <a:schemeClr val="tx1"/>
          </a:solidFill>
          <a:latin typeface="Arial" charset="0"/>
        </a:defRPr>
      </a:lvl4pPr>
      <a:lvl5pPr marL="2209800" indent="-381000" algn="l" rtl="0" fontAlgn="base">
        <a:spcBef>
          <a:spcPct val="20000"/>
        </a:spcBef>
        <a:spcAft>
          <a:spcPct val="0"/>
        </a:spcAft>
        <a:buAutoNum type="alphaLcParenR"/>
        <a:defRPr sz="2000">
          <a:solidFill>
            <a:schemeClr val="tx1"/>
          </a:solidFill>
          <a:latin typeface="Arial" charset="0"/>
        </a:defRPr>
      </a:lvl5pPr>
      <a:lvl6pPr marL="2667000" indent="-381000" algn="l" rtl="0" fontAlgn="base">
        <a:spcBef>
          <a:spcPct val="20000"/>
        </a:spcBef>
        <a:spcAft>
          <a:spcPct val="0"/>
        </a:spcAft>
        <a:buAutoNum type="alphaLcParenR"/>
        <a:defRPr sz="2000">
          <a:solidFill>
            <a:schemeClr val="tx1"/>
          </a:solidFill>
          <a:latin typeface="Arial" charset="0"/>
        </a:defRPr>
      </a:lvl6pPr>
      <a:lvl7pPr marL="3124200" indent="-381000" algn="l" rtl="0" fontAlgn="base">
        <a:spcBef>
          <a:spcPct val="20000"/>
        </a:spcBef>
        <a:spcAft>
          <a:spcPct val="0"/>
        </a:spcAft>
        <a:buAutoNum type="alphaLcParenR"/>
        <a:defRPr sz="2000">
          <a:solidFill>
            <a:schemeClr val="tx1"/>
          </a:solidFill>
          <a:latin typeface="Arial" charset="0"/>
        </a:defRPr>
      </a:lvl7pPr>
      <a:lvl8pPr marL="3581400" indent="-381000" algn="l" rtl="0" fontAlgn="base">
        <a:spcBef>
          <a:spcPct val="20000"/>
        </a:spcBef>
        <a:spcAft>
          <a:spcPct val="0"/>
        </a:spcAft>
        <a:buAutoNum type="alphaLcParenR"/>
        <a:defRPr sz="2000">
          <a:solidFill>
            <a:schemeClr val="tx1"/>
          </a:solidFill>
          <a:latin typeface="Arial" charset="0"/>
        </a:defRPr>
      </a:lvl8pPr>
      <a:lvl9pPr marL="4038600" indent="-381000" algn="l" rtl="0" fontAlgn="base">
        <a:spcBef>
          <a:spcPct val="20000"/>
        </a:spcBef>
        <a:spcAft>
          <a:spcPct val="0"/>
        </a:spcAft>
        <a:buAutoNum type="alphaLcParenR"/>
        <a:defRPr sz="2000">
          <a:solidFill>
            <a:schemeClr val="tx1"/>
          </a:solidFill>
          <a:latin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48064" y="3115414"/>
            <a:ext cx="3888432" cy="1800493"/>
          </a:xfrm>
          <a:prstGeom prst="rect">
            <a:avLst/>
          </a:prstGeom>
          <a:noFill/>
        </p:spPr>
        <p:txBody>
          <a:bodyPr wrap="square" lIns="0" tIns="0" rIns="0" bIns="0" rtlCol="0">
            <a:spAutoFit/>
          </a:bodyPr>
          <a:lstStyle/>
          <a:p>
            <a:r>
              <a:rPr lang="de-DE" sz="3000" dirty="0">
                <a:solidFill>
                  <a:schemeClr val="bg1"/>
                </a:solidFill>
                <a:latin typeface="Frutiger LT 57 Cn" pitchFamily="34" charset="0"/>
              </a:rPr>
              <a:t>Zivilrechtliche </a:t>
            </a:r>
          </a:p>
          <a:p>
            <a:r>
              <a:rPr lang="de-DE" sz="3000" dirty="0" err="1">
                <a:solidFill>
                  <a:schemeClr val="bg1"/>
                </a:solidFill>
                <a:latin typeface="Frutiger LT 57 Cn" pitchFamily="34" charset="0"/>
              </a:rPr>
              <a:t>Assessorklausuren</a:t>
            </a:r>
            <a:endParaRPr lang="de-DE" sz="3000" dirty="0">
              <a:solidFill>
                <a:schemeClr val="bg1"/>
              </a:solidFill>
              <a:latin typeface="Frutiger LT 57 Cn" pitchFamily="34" charset="0"/>
            </a:endParaRPr>
          </a:p>
          <a:p>
            <a:pPr>
              <a:spcBef>
                <a:spcPts val="600"/>
              </a:spcBef>
            </a:pPr>
            <a:r>
              <a:rPr lang="de-DE" sz="2600" dirty="0">
                <a:solidFill>
                  <a:schemeClr val="bg1"/>
                </a:solidFill>
                <a:latin typeface="Frutiger LT 57 Cn" pitchFamily="34" charset="0"/>
              </a:rPr>
              <a:t>Kurs Hamburg</a:t>
            </a:r>
          </a:p>
          <a:p>
            <a:r>
              <a:rPr lang="de-DE" sz="2600" dirty="0">
                <a:solidFill>
                  <a:schemeClr val="bg1"/>
                </a:solidFill>
                <a:latin typeface="Frutiger LT 57 Cn" pitchFamily="34" charset="0"/>
              </a:rPr>
              <a:t>13. Woche</a:t>
            </a:r>
          </a:p>
        </p:txBody>
      </p:sp>
    </p:spTree>
    <p:extLst>
      <p:ext uri="{BB962C8B-B14F-4D97-AF65-F5344CB8AC3E}">
        <p14:creationId xmlns:p14="http://schemas.microsoft.com/office/powerpoint/2010/main" val="34136190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801314"/>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pPr algn="ctr"/>
            <a:endParaRPr lang="de-DE" b="0" u="sng" dirty="0"/>
          </a:p>
          <a:p>
            <a:r>
              <a:rPr lang="de-DE" b="0" dirty="0"/>
              <a:t>1. 	Die Klage wird als im Urkundenprozess unstatthaft abgewiesen.</a:t>
            </a:r>
          </a:p>
          <a:p>
            <a:endParaRPr lang="de-DE" b="0" dirty="0"/>
          </a:p>
          <a:p>
            <a:r>
              <a:rPr lang="de-DE" b="0" dirty="0"/>
              <a:t>2.	Der Kläger hat die Kosten des Rechtsstreits zu tragen.</a:t>
            </a:r>
          </a:p>
          <a:p>
            <a:endParaRPr lang="de-DE" b="0" dirty="0"/>
          </a:p>
          <a:p>
            <a:r>
              <a:rPr lang="de-DE" b="0" dirty="0"/>
              <a:t>3.	Das Urteil ist vorläufig vollstreckbar. Der Kläger darf die Vollstreckung durch Sicherheitsleistung in Höhe von 110 % des aufgrund des Urteils vollstreckbaren Betrages abwenden, wenn nicht die Beklagte vor der Vollstreckung Sicherheit in Höhe von 110 % des jeweils zu vollstreckenden Betrages leistet.</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30 Urkundenprozess</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56774964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801314"/>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3</a:t>
            </a:r>
          </a:p>
          <a:p>
            <a:pPr algn="ctr"/>
            <a:endParaRPr lang="de-DE" b="0" u="sng" dirty="0"/>
          </a:p>
          <a:p>
            <a:r>
              <a:rPr lang="de-DE" b="0" dirty="0"/>
              <a:t>1. 	Das Vorbehaltsurteil vom […] wird für vorbehaltlos erklärt.</a:t>
            </a:r>
          </a:p>
          <a:p>
            <a:endParaRPr lang="de-DE" b="0" dirty="0"/>
          </a:p>
          <a:p>
            <a:r>
              <a:rPr lang="de-DE" b="0" dirty="0"/>
              <a:t>2. 	Die Beklagte hat auch die weiteren Kosten des Rechtsstreits	zu tragen.</a:t>
            </a:r>
          </a:p>
          <a:p>
            <a:endParaRPr lang="de-DE" b="0" dirty="0"/>
          </a:p>
          <a:p>
            <a:r>
              <a:rPr lang="de-DE" b="0" dirty="0"/>
              <a:t>3. 	Das Urteil ist vorläufig vollstreckbar. Die Beklagte darf die Vollstreckung abwenden durch Sicherheitsleistung in Höhe von 110 % des aufgrund des Urteils vollstreckbaren Betrages, wenn nicht der Kläger vor der Vollstreckung Sicherheit in Höhe von 110 % des jeweils zu vollstreckenden Betrages leistet.</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30 Urkundenprozess</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69145208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693319"/>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4</a:t>
            </a:r>
          </a:p>
          <a:p>
            <a:pPr algn="ctr"/>
            <a:endParaRPr lang="de-DE" b="0" u="sng" dirty="0"/>
          </a:p>
          <a:p>
            <a:r>
              <a:rPr lang="de-DE" b="0" dirty="0"/>
              <a:t>1. 	Das Vorbehaltsurteil vom […] wird aufgehoben. Die Klage wird abgewiesen.</a:t>
            </a:r>
          </a:p>
          <a:p>
            <a:endParaRPr lang="de-DE" b="0" dirty="0"/>
          </a:p>
          <a:p>
            <a:r>
              <a:rPr lang="de-DE" b="0" dirty="0"/>
              <a:t>2.	Der Kläger hat die Kosten des Rechtsstreits zu tragen.</a:t>
            </a:r>
          </a:p>
          <a:p>
            <a:endParaRPr lang="de-DE" b="0" dirty="0"/>
          </a:p>
          <a:p>
            <a:r>
              <a:rPr lang="de-DE" b="0" dirty="0"/>
              <a:t>3.	Das Urteil ist gegen Sicherheitsleistung in Höhe von 110 % des jeweils zu vollstreckenden Betrages vorläufig vollstreckbar.</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30 Urkundenprozess</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9417406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7" name="Text Box 3"/>
          <p:cNvSpPr txBox="1">
            <a:spLocks noChangeArrowheads="1"/>
          </p:cNvSpPr>
          <p:nvPr/>
        </p:nvSpPr>
        <p:spPr bwMode="auto">
          <a:xfrm>
            <a:off x="179388" y="13414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b="0" dirty="0">
                <a:solidFill>
                  <a:schemeClr val="tx1"/>
                </a:solidFill>
                <a:latin typeface="Arial" charset="0"/>
              </a:rPr>
              <a:t>●	</a:t>
            </a:r>
            <a:r>
              <a:rPr lang="de-DE" dirty="0">
                <a:solidFill>
                  <a:schemeClr val="tx1"/>
                </a:solidFill>
                <a:latin typeface="Arial" charset="0"/>
              </a:rPr>
              <a:t>geregelt in den §§ 511 </a:t>
            </a:r>
            <a:r>
              <a:rPr lang="mr-IN" dirty="0">
                <a:solidFill>
                  <a:schemeClr val="tx1"/>
                </a:solidFill>
                <a:latin typeface="Arial" charset="0"/>
              </a:rPr>
              <a:t>–</a:t>
            </a:r>
            <a:r>
              <a:rPr lang="de-DE" dirty="0">
                <a:solidFill>
                  <a:schemeClr val="tx1"/>
                </a:solidFill>
                <a:latin typeface="Arial" charset="0"/>
              </a:rPr>
              <a:t> 541 ZPO</a:t>
            </a:r>
          </a:p>
          <a:p>
            <a:pPr eaLnBrk="1" hangingPunct="1"/>
            <a:r>
              <a:rPr lang="de-DE" b="0" dirty="0">
                <a:solidFill>
                  <a:schemeClr val="tx1"/>
                </a:solidFill>
                <a:latin typeface="Arial" charset="0"/>
              </a:rPr>
              <a:t>●	</a:t>
            </a:r>
            <a:r>
              <a:rPr lang="de-DE" dirty="0">
                <a:solidFill>
                  <a:schemeClr val="tx1"/>
                </a:solidFill>
                <a:latin typeface="Arial" charset="0"/>
              </a:rPr>
              <a:t>es handelt sich um ein Rechtsmittel:</a:t>
            </a:r>
          </a:p>
          <a:p>
            <a:pPr eaLnBrk="1" hangingPunct="1"/>
            <a:r>
              <a:rPr lang="de-DE" b="0" dirty="0">
                <a:solidFill>
                  <a:schemeClr val="tx1"/>
                </a:solidFill>
                <a:latin typeface="Arial" charset="0"/>
              </a:rPr>
              <a:t>	</a:t>
            </a:r>
            <a:r>
              <a:rPr lang="de-DE" b="0" dirty="0">
                <a:solidFill>
                  <a:schemeClr val="tx1"/>
                </a:solidFill>
                <a:latin typeface="Frutiger Linotype"/>
              </a:rPr>
              <a:t>▶	</a:t>
            </a:r>
            <a:r>
              <a:rPr lang="de-DE" b="0" dirty="0" err="1">
                <a:solidFill>
                  <a:schemeClr val="tx1"/>
                </a:solidFill>
                <a:latin typeface="Arial" charset="0"/>
              </a:rPr>
              <a:t>Devolutiv</a:t>
            </a:r>
            <a:r>
              <a:rPr lang="de-DE" b="0" dirty="0">
                <a:solidFill>
                  <a:schemeClr val="tx1"/>
                </a:solidFill>
                <a:latin typeface="Arial" charset="0"/>
              </a:rPr>
              <a:t>- (§§ 72 Abs. 1 und 119 Abs. 1 Nr. 2 GVG) und		</a:t>
            </a:r>
            <a:r>
              <a:rPr lang="de-DE" b="0" dirty="0" err="1">
                <a:solidFill>
                  <a:schemeClr val="tx1"/>
                </a:solidFill>
                <a:latin typeface="Arial" charset="0"/>
              </a:rPr>
              <a:t>Suspensiveffekt</a:t>
            </a:r>
            <a:r>
              <a:rPr lang="de-DE" b="0" dirty="0">
                <a:solidFill>
                  <a:schemeClr val="tx1"/>
                </a:solidFill>
                <a:latin typeface="Arial" charset="0"/>
              </a:rPr>
              <a:t> (§ 705 S.2 ZPO)</a:t>
            </a:r>
          </a:p>
          <a:p>
            <a:pPr eaLnBrk="1" hangingPunct="1"/>
            <a:r>
              <a:rPr lang="de-DE" b="0" dirty="0">
                <a:solidFill>
                  <a:schemeClr val="tx1"/>
                </a:solidFill>
                <a:latin typeface="Arial" charset="0"/>
              </a:rPr>
              <a:t>●	</a:t>
            </a:r>
            <a:r>
              <a:rPr lang="de-DE" dirty="0">
                <a:solidFill>
                  <a:schemeClr val="tx1"/>
                </a:solidFill>
                <a:latin typeface="Arial" charset="0"/>
              </a:rPr>
              <a:t>Zulässigkeit der Berufung:</a:t>
            </a:r>
          </a:p>
          <a:p>
            <a:pPr eaLnBrk="1" hangingPunct="1"/>
            <a:r>
              <a:rPr lang="de-DE" b="0" dirty="0">
                <a:solidFill>
                  <a:schemeClr val="tx1"/>
                </a:solidFill>
                <a:latin typeface="Arial" charset="0"/>
              </a:rPr>
              <a:t>	</a:t>
            </a:r>
            <a:r>
              <a:rPr lang="de-DE" b="0" dirty="0">
                <a:solidFill>
                  <a:schemeClr val="tx1"/>
                </a:solidFill>
                <a:latin typeface="Frutiger Linotype"/>
              </a:rPr>
              <a:t>▶	</a:t>
            </a:r>
            <a:r>
              <a:rPr lang="de-DE" b="0" dirty="0">
                <a:solidFill>
                  <a:schemeClr val="tx1"/>
                </a:solidFill>
                <a:latin typeface="Arial" charset="0"/>
              </a:rPr>
              <a:t>Statthaftigkeit:</a:t>
            </a:r>
          </a:p>
          <a:p>
            <a:pPr eaLnBrk="1" hangingPunct="1"/>
            <a:r>
              <a:rPr lang="de-DE" b="0" dirty="0">
                <a:solidFill>
                  <a:schemeClr val="tx1"/>
                </a:solidFill>
                <a:latin typeface="Arial" charset="0"/>
              </a:rPr>
              <a:t>		§ 511 ZPO</a:t>
            </a:r>
          </a:p>
          <a:p>
            <a:pPr eaLnBrk="1" hangingPunct="1"/>
            <a:r>
              <a:rPr lang="de-DE" b="0" dirty="0">
                <a:solidFill>
                  <a:schemeClr val="tx1"/>
                </a:solidFill>
                <a:latin typeface="Arial" charset="0"/>
              </a:rPr>
              <a:t>	</a:t>
            </a:r>
            <a:r>
              <a:rPr lang="de-DE" b="0" dirty="0">
                <a:solidFill>
                  <a:schemeClr val="tx1"/>
                </a:solidFill>
                <a:latin typeface="Frutiger Linotype"/>
              </a:rPr>
              <a:t>▶	</a:t>
            </a:r>
            <a:r>
              <a:rPr lang="de-DE" b="0" dirty="0">
                <a:solidFill>
                  <a:schemeClr val="tx1"/>
                </a:solidFill>
                <a:latin typeface="Arial" charset="0"/>
              </a:rPr>
              <a:t>Frist:</a:t>
            </a:r>
          </a:p>
          <a:p>
            <a:pPr eaLnBrk="1" hangingPunct="1"/>
            <a:r>
              <a:rPr lang="de-DE" b="0" dirty="0">
                <a:solidFill>
                  <a:schemeClr val="tx1"/>
                </a:solidFill>
                <a:latin typeface="Arial" charset="0"/>
              </a:rPr>
              <a:t>		§ 517 ZPO für die Berufungseinlegung, § 520 Abs. 2 ZPO		für die Berufungsbegründung.</a:t>
            </a:r>
          </a:p>
          <a:p>
            <a:pPr eaLnBrk="1" hangingPunct="1"/>
            <a:r>
              <a:rPr lang="de-DE" b="0" dirty="0">
                <a:solidFill>
                  <a:schemeClr val="tx1"/>
                </a:solidFill>
                <a:latin typeface="Arial" charset="0"/>
              </a:rPr>
              <a:t>	</a:t>
            </a:r>
            <a:r>
              <a:rPr lang="de-DE" b="0" dirty="0">
                <a:solidFill>
                  <a:schemeClr val="tx1"/>
                </a:solidFill>
                <a:latin typeface="Frutiger Linotype"/>
              </a:rPr>
              <a:t>▶	</a:t>
            </a:r>
            <a:r>
              <a:rPr lang="de-DE" b="0" dirty="0">
                <a:solidFill>
                  <a:schemeClr val="tx1"/>
                </a:solidFill>
                <a:latin typeface="Arial" charset="0"/>
              </a:rPr>
              <a:t>Form:</a:t>
            </a:r>
          </a:p>
          <a:p>
            <a:pPr eaLnBrk="1" hangingPunct="1"/>
            <a:r>
              <a:rPr lang="de-DE" b="0" dirty="0">
                <a:solidFill>
                  <a:schemeClr val="tx1"/>
                </a:solidFill>
                <a:latin typeface="Arial" charset="0"/>
              </a:rPr>
              <a:t>		§ 519 ZPO (Berufungsschrift) und § 520 Abs. 1, 3-5 ZPO		(Berufungsbegründung)</a:t>
            </a:r>
          </a:p>
          <a:p>
            <a:pPr eaLnBrk="1" hangingPunct="1"/>
            <a:r>
              <a:rPr lang="de-DE" b="0" dirty="0">
                <a:solidFill>
                  <a:schemeClr val="tx1"/>
                </a:solidFill>
                <a:latin typeface="Arial" charset="0"/>
              </a:rPr>
              <a:t>●	</a:t>
            </a:r>
            <a:r>
              <a:rPr lang="de-DE" dirty="0">
                <a:solidFill>
                  <a:schemeClr val="tx1"/>
                </a:solidFill>
                <a:latin typeface="Arial" charset="0"/>
              </a:rPr>
              <a:t>Prüfungsumfang des Berufungsgerichts:</a:t>
            </a:r>
          </a:p>
          <a:p>
            <a:pPr eaLnBrk="1" hangingPunct="1"/>
            <a:r>
              <a:rPr lang="de-DE" b="0" dirty="0">
                <a:solidFill>
                  <a:schemeClr val="tx1"/>
                </a:solidFill>
                <a:latin typeface="Arial" charset="0"/>
              </a:rPr>
              <a:t>	</a:t>
            </a:r>
            <a:r>
              <a:rPr lang="de-DE" b="0" dirty="0">
                <a:solidFill>
                  <a:schemeClr val="tx1"/>
                </a:solidFill>
                <a:latin typeface="Frutiger Linotype"/>
              </a:rPr>
              <a:t>▶	</a:t>
            </a:r>
            <a:r>
              <a:rPr lang="de-DE" b="0" dirty="0">
                <a:solidFill>
                  <a:schemeClr val="tx1"/>
                </a:solidFill>
                <a:latin typeface="Arial" charset="0"/>
              </a:rPr>
              <a:t>§ 513 </a:t>
            </a:r>
            <a:r>
              <a:rPr lang="de-DE" b="0" dirty="0" err="1">
                <a:solidFill>
                  <a:schemeClr val="tx1"/>
                </a:solidFill>
                <a:latin typeface="Arial" charset="0"/>
              </a:rPr>
              <a:t>iVm</a:t>
            </a:r>
            <a:r>
              <a:rPr lang="de-DE" b="0" dirty="0">
                <a:solidFill>
                  <a:schemeClr val="tx1"/>
                </a:solidFill>
                <a:latin typeface="Arial" charset="0"/>
              </a:rPr>
              <a:t> §§ 529 ff. und 546 ZPO</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Berufung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283580096"/>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5427">
                                            <p:txEl>
                                              <p:pRg st="0" end="0"/>
                                            </p:txEl>
                                          </p:spTgt>
                                        </p:tgtEl>
                                        <p:attrNameLst>
                                          <p:attrName>style.visibility</p:attrName>
                                        </p:attrNameLst>
                                      </p:cBhvr>
                                      <p:to>
                                        <p:strVal val="visible"/>
                                      </p:to>
                                    </p:set>
                                    <p:anim calcmode="lin" valueType="num">
                                      <p:cBhvr additive="base">
                                        <p:cTn id="7" dur="500" fill="hold"/>
                                        <p:tgtEl>
                                          <p:spTgt spid="6154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54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5427">
                                            <p:txEl>
                                              <p:pRg st="1" end="1"/>
                                            </p:txEl>
                                          </p:spTgt>
                                        </p:tgtEl>
                                        <p:attrNameLst>
                                          <p:attrName>style.visibility</p:attrName>
                                        </p:attrNameLst>
                                      </p:cBhvr>
                                      <p:to>
                                        <p:strVal val="visible"/>
                                      </p:to>
                                    </p:set>
                                    <p:anim calcmode="lin" valueType="num">
                                      <p:cBhvr additive="base">
                                        <p:cTn id="13" dur="500" fill="hold"/>
                                        <p:tgtEl>
                                          <p:spTgt spid="6154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54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5427">
                                            <p:txEl>
                                              <p:pRg st="2" end="2"/>
                                            </p:txEl>
                                          </p:spTgt>
                                        </p:tgtEl>
                                        <p:attrNameLst>
                                          <p:attrName>style.visibility</p:attrName>
                                        </p:attrNameLst>
                                      </p:cBhvr>
                                      <p:to>
                                        <p:strVal val="visible"/>
                                      </p:to>
                                    </p:set>
                                    <p:anim calcmode="lin" valueType="num">
                                      <p:cBhvr additive="base">
                                        <p:cTn id="19" dur="500" fill="hold"/>
                                        <p:tgtEl>
                                          <p:spTgt spid="6154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54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15427">
                                            <p:txEl>
                                              <p:pRg st="3" end="3"/>
                                            </p:txEl>
                                          </p:spTgt>
                                        </p:tgtEl>
                                        <p:attrNameLst>
                                          <p:attrName>style.visibility</p:attrName>
                                        </p:attrNameLst>
                                      </p:cBhvr>
                                      <p:to>
                                        <p:strVal val="visible"/>
                                      </p:to>
                                    </p:set>
                                    <p:anim calcmode="lin" valueType="num">
                                      <p:cBhvr additive="base">
                                        <p:cTn id="25" dur="500" fill="hold"/>
                                        <p:tgtEl>
                                          <p:spTgt spid="6154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54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15427">
                                            <p:txEl>
                                              <p:pRg st="4" end="4"/>
                                            </p:txEl>
                                          </p:spTgt>
                                        </p:tgtEl>
                                        <p:attrNameLst>
                                          <p:attrName>style.visibility</p:attrName>
                                        </p:attrNameLst>
                                      </p:cBhvr>
                                      <p:to>
                                        <p:strVal val="visible"/>
                                      </p:to>
                                    </p:set>
                                    <p:anim calcmode="lin" valueType="num">
                                      <p:cBhvr additive="base">
                                        <p:cTn id="31" dur="500" fill="hold"/>
                                        <p:tgtEl>
                                          <p:spTgt spid="61542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54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15427">
                                            <p:txEl>
                                              <p:pRg st="5" end="5"/>
                                            </p:txEl>
                                          </p:spTgt>
                                        </p:tgtEl>
                                        <p:attrNameLst>
                                          <p:attrName>style.visibility</p:attrName>
                                        </p:attrNameLst>
                                      </p:cBhvr>
                                      <p:to>
                                        <p:strVal val="visible"/>
                                      </p:to>
                                    </p:set>
                                    <p:anim calcmode="lin" valueType="num">
                                      <p:cBhvr additive="base">
                                        <p:cTn id="37" dur="500" fill="hold"/>
                                        <p:tgtEl>
                                          <p:spTgt spid="61542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54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15427">
                                            <p:txEl>
                                              <p:pRg st="6" end="6"/>
                                            </p:txEl>
                                          </p:spTgt>
                                        </p:tgtEl>
                                        <p:attrNameLst>
                                          <p:attrName>style.visibility</p:attrName>
                                        </p:attrNameLst>
                                      </p:cBhvr>
                                      <p:to>
                                        <p:strVal val="visible"/>
                                      </p:to>
                                    </p:set>
                                    <p:anim calcmode="lin" valueType="num">
                                      <p:cBhvr additive="base">
                                        <p:cTn id="43" dur="500" fill="hold"/>
                                        <p:tgtEl>
                                          <p:spTgt spid="61542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54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15427">
                                            <p:txEl>
                                              <p:pRg st="7" end="7"/>
                                            </p:txEl>
                                          </p:spTgt>
                                        </p:tgtEl>
                                        <p:attrNameLst>
                                          <p:attrName>style.visibility</p:attrName>
                                        </p:attrNameLst>
                                      </p:cBhvr>
                                      <p:to>
                                        <p:strVal val="visible"/>
                                      </p:to>
                                    </p:set>
                                    <p:anim calcmode="lin" valueType="num">
                                      <p:cBhvr additive="base">
                                        <p:cTn id="49" dur="500" fill="hold"/>
                                        <p:tgtEl>
                                          <p:spTgt spid="61542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154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15427">
                                            <p:txEl>
                                              <p:pRg st="8" end="8"/>
                                            </p:txEl>
                                          </p:spTgt>
                                        </p:tgtEl>
                                        <p:attrNameLst>
                                          <p:attrName>style.visibility</p:attrName>
                                        </p:attrNameLst>
                                      </p:cBhvr>
                                      <p:to>
                                        <p:strVal val="visible"/>
                                      </p:to>
                                    </p:set>
                                    <p:anim calcmode="lin" valueType="num">
                                      <p:cBhvr additive="base">
                                        <p:cTn id="55" dur="500" fill="hold"/>
                                        <p:tgtEl>
                                          <p:spTgt spid="615427">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1542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15427">
                                            <p:txEl>
                                              <p:pRg st="9" end="9"/>
                                            </p:txEl>
                                          </p:spTgt>
                                        </p:tgtEl>
                                        <p:attrNameLst>
                                          <p:attrName>style.visibility</p:attrName>
                                        </p:attrNameLst>
                                      </p:cBhvr>
                                      <p:to>
                                        <p:strVal val="visible"/>
                                      </p:to>
                                    </p:set>
                                    <p:anim calcmode="lin" valueType="num">
                                      <p:cBhvr additive="base">
                                        <p:cTn id="61" dur="500" fill="hold"/>
                                        <p:tgtEl>
                                          <p:spTgt spid="615427">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1542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615427">
                                            <p:txEl>
                                              <p:pRg st="10" end="10"/>
                                            </p:txEl>
                                          </p:spTgt>
                                        </p:tgtEl>
                                        <p:attrNameLst>
                                          <p:attrName>style.visibility</p:attrName>
                                        </p:attrNameLst>
                                      </p:cBhvr>
                                      <p:to>
                                        <p:strVal val="visible"/>
                                      </p:to>
                                    </p:set>
                                    <p:anim calcmode="lin" valueType="num">
                                      <p:cBhvr additive="base">
                                        <p:cTn id="67" dur="500" fill="hold"/>
                                        <p:tgtEl>
                                          <p:spTgt spid="615427">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1542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615427">
                                            <p:txEl>
                                              <p:pRg st="11" end="11"/>
                                            </p:txEl>
                                          </p:spTgt>
                                        </p:tgtEl>
                                        <p:attrNameLst>
                                          <p:attrName>style.visibility</p:attrName>
                                        </p:attrNameLst>
                                      </p:cBhvr>
                                      <p:to>
                                        <p:strVal val="visible"/>
                                      </p:to>
                                    </p:set>
                                    <p:anim calcmode="lin" valueType="num">
                                      <p:cBhvr additive="base">
                                        <p:cTn id="73" dur="500" fill="hold"/>
                                        <p:tgtEl>
                                          <p:spTgt spid="615427">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15427">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724644"/>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1</a:t>
            </a:r>
          </a:p>
          <a:p>
            <a:pPr algn="ctr"/>
            <a:endParaRPr lang="de-DE" sz="1200" b="0" u="sng" dirty="0"/>
          </a:p>
          <a:p>
            <a:pPr marL="457200" indent="-457200">
              <a:buAutoNum type="arabicPeriod"/>
            </a:pPr>
            <a:r>
              <a:rPr lang="de-DE" b="0" dirty="0"/>
              <a:t>Die Berufung des Beklagten gegen das Vorbehaltsurteil des Landgerichts... vom..., Az. ..., wird zurückgewiesen.</a:t>
            </a:r>
          </a:p>
          <a:p>
            <a:pPr marL="457200" indent="-457200">
              <a:buAutoNum type="arabicPeriod"/>
            </a:pPr>
            <a:endParaRPr lang="de-DE" sz="1200" b="0" dirty="0"/>
          </a:p>
          <a:p>
            <a:pPr marL="457200" indent="-457200">
              <a:buAutoNum type="arabicPeriod"/>
            </a:pPr>
            <a:r>
              <a:rPr lang="de-DE" b="0" dirty="0"/>
              <a:t>Der Beklagte hat die Kosten des Berufungsverfahrens zu tragen.</a:t>
            </a:r>
          </a:p>
          <a:p>
            <a:endParaRPr lang="de-DE" sz="1200" b="0" dirty="0"/>
          </a:p>
          <a:p>
            <a:pPr marL="457200" indent="-457200">
              <a:buAutoNum type="arabicPeriod" startAt="3"/>
            </a:pPr>
            <a:r>
              <a:rPr lang="de-DE" b="0" dirty="0"/>
              <a:t>Dieses Urteil ist, das mit der Berufung angefochtene Urteil bleibt ohne Sicherheitsleistung vorläufig vollstreckbar. Der Beklagte darf die Vollstreckung durch Sicherheitsleistung in Höhe von 110 % des aufgrund des Urteils vollstreckbaren Betrages abwenden, wenn nicht der Kläger vor der Vollstreckung Sicherheit in Höhe von 110 % des jeweils zu vollstreckenden Betrages leistet.</a:t>
            </a:r>
          </a:p>
          <a:p>
            <a:pPr marL="457200" indent="-457200">
              <a:buAutoNum type="arabicPeriod" startAt="3"/>
            </a:pPr>
            <a:endParaRPr lang="de-DE" sz="1200" b="0" dirty="0"/>
          </a:p>
          <a:p>
            <a:r>
              <a:rPr lang="de-DE" b="0" dirty="0"/>
              <a:t>(4.	Die Revision wird nicht zugelassen.)</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31 Berufung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69432975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8537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724644"/>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pPr algn="ctr"/>
            <a:endParaRPr lang="de-DE" sz="1200" b="0" u="sng" dirty="0"/>
          </a:p>
          <a:p>
            <a:pPr marL="457200" indent="-457200">
              <a:buAutoNum type="arabicPeriod"/>
            </a:pPr>
            <a:r>
              <a:rPr lang="de-DE" b="0" dirty="0"/>
              <a:t>Auf die Berufung des Beklagten wird das am ... verkündete Urteil des Landgerichts..., Az. ..., dahingehend abgeändert, dass die Klage als in der gewählten Prozessart unstatthaft abgewiesen wird.</a:t>
            </a:r>
          </a:p>
          <a:p>
            <a:pPr marL="457200" indent="-457200">
              <a:buAutoNum type="arabicPeriod"/>
            </a:pPr>
            <a:endParaRPr lang="de-DE" sz="1200" b="0" dirty="0"/>
          </a:p>
          <a:p>
            <a:pPr marL="457200" indent="-457200">
              <a:buAutoNum type="arabicPeriod"/>
            </a:pPr>
            <a:r>
              <a:rPr lang="de-DE" b="0" dirty="0"/>
              <a:t>Der Kläger hat die Kosten des Rechtsstreits zu tragen.</a:t>
            </a:r>
          </a:p>
          <a:p>
            <a:pPr marL="457200" indent="-457200">
              <a:buAutoNum type="arabicPeriod"/>
            </a:pPr>
            <a:endParaRPr lang="de-DE" sz="1200" b="0" dirty="0"/>
          </a:p>
          <a:p>
            <a:pPr marL="457200" indent="-457200">
              <a:buAutoNum type="arabicPeriod"/>
            </a:pPr>
            <a:r>
              <a:rPr lang="de-DE" b="0" dirty="0"/>
              <a:t>Das Urteil ist vorläufig vollstreckbar. Der Kläger darf die Vollstreckung durch Sicherheitsleistung in Höhe von 110 % des aufgrund des Urteils vollstreckbaren Betrages abwenden, wenn nicht die Beklagte vor der Vollstreckung Sicherheit in Höhe von 110 % des jeweils zu vollstreckenden Betrages leistet.</a:t>
            </a:r>
          </a:p>
          <a:p>
            <a:pPr marL="457200" indent="-457200">
              <a:buAutoNum type="arabicPeriod"/>
            </a:pPr>
            <a:endParaRPr lang="de-DE" sz="1200" b="0" dirty="0"/>
          </a:p>
          <a:p>
            <a:pPr marL="0" indent="0"/>
            <a:r>
              <a:rPr lang="de-DE" b="0" dirty="0"/>
              <a:t>(4. Die Revision wird nicht zugelassen.)</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31 Berufung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88336120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anim calcmode="lin" valueType="num">
                                      <p:cBhvr additive="base">
                                        <p:cTn id="11" dur="500" fill="hold"/>
                                        <p:tgtEl>
                                          <p:spTgt spid="485379">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853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 calcmode="lin" valueType="num">
                                      <p:cBhvr additive="base">
                                        <p:cTn id="17" dur="500" fill="hold"/>
                                        <p:tgtEl>
                                          <p:spTgt spid="485379">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853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85379">
                                            <p:txEl>
                                              <p:pRg st="6" end="6"/>
                                            </p:txEl>
                                          </p:spTgt>
                                        </p:tgtEl>
                                        <p:attrNameLst>
                                          <p:attrName>style.visibility</p:attrName>
                                        </p:attrNameLst>
                                      </p:cBhvr>
                                      <p:to>
                                        <p:strVal val="visible"/>
                                      </p:to>
                                    </p:set>
                                    <p:anim calcmode="lin" valueType="num">
                                      <p:cBhvr additive="base">
                                        <p:cTn id="23" dur="500" fill="hold"/>
                                        <p:tgtEl>
                                          <p:spTgt spid="485379">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8537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485379">
                                            <p:txEl>
                                              <p:pRg st="8" end="8"/>
                                            </p:txEl>
                                          </p:spTgt>
                                        </p:tgtEl>
                                        <p:attrNameLst>
                                          <p:attrName>style.visibility</p:attrName>
                                        </p:attrNameLst>
                                      </p:cBhvr>
                                      <p:to>
                                        <p:strVal val="visible"/>
                                      </p:to>
                                    </p:set>
                                    <p:anim calcmode="lin" valueType="num">
                                      <p:cBhvr additive="base">
                                        <p:cTn id="29" dur="500" fill="hold"/>
                                        <p:tgtEl>
                                          <p:spTgt spid="485379">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8537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693319"/>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3</a:t>
            </a:r>
          </a:p>
          <a:p>
            <a:pPr algn="ctr"/>
            <a:endParaRPr lang="de-DE" sz="1200" b="0" u="sng" dirty="0"/>
          </a:p>
          <a:p>
            <a:pPr marL="457200" indent="-457200">
              <a:buAutoNum type="arabicPeriod"/>
            </a:pPr>
            <a:r>
              <a:rPr lang="de-DE" b="0" dirty="0"/>
              <a:t>Auf die Berufung des Beklagten wird das Urteil des Landgerichts... vom..., Az. ..., mit dem ihm zugrundeliegenden Verfahren aufgehoben. Der Rechtsstreit wird zur neuen Verhandlung und Entscheidung, auch über die Kosten des Berufungsverfahrens, an das Landgericht... zurückverwiesen.</a:t>
            </a:r>
          </a:p>
          <a:p>
            <a:pPr marL="457200" indent="-457200">
              <a:buAutoNum type="arabicPeriod"/>
            </a:pPr>
            <a:endParaRPr lang="de-DE" sz="1200" b="0" dirty="0"/>
          </a:p>
          <a:p>
            <a:pPr marL="457200" indent="-457200">
              <a:buAutoNum type="arabicPeriod"/>
            </a:pPr>
            <a:r>
              <a:rPr lang="de-DE" b="0" dirty="0"/>
              <a:t>Gerichtskosten für das Berufungsverfahren werden nicht erhoben. </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31 Berufung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78475027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anim calcmode="lin" valueType="num">
                                      <p:cBhvr additive="base">
                                        <p:cTn id="11" dur="500" fill="hold"/>
                                        <p:tgtEl>
                                          <p:spTgt spid="485379">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853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 calcmode="lin" valueType="num">
                                      <p:cBhvr additive="base">
                                        <p:cTn id="17" dur="500" fill="hold"/>
                                        <p:tgtEl>
                                          <p:spTgt spid="485379">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853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4</a:t>
            </a:r>
          </a:p>
          <a:p>
            <a:pPr algn="ctr"/>
            <a:endParaRPr lang="de-DE" b="0" dirty="0"/>
          </a:p>
          <a:p>
            <a:pPr algn="ctr"/>
            <a:r>
              <a:rPr lang="de-DE" b="0" u="sng" dirty="0"/>
              <a:t>Beschluss</a:t>
            </a:r>
          </a:p>
          <a:p>
            <a:pPr algn="ctr"/>
            <a:endParaRPr lang="de-DE" sz="1200" b="0" u="sng" dirty="0"/>
          </a:p>
          <a:p>
            <a:pPr marL="457200" indent="-457200">
              <a:buAutoNum type="arabicPeriod"/>
            </a:pPr>
            <a:r>
              <a:rPr lang="de-DE" b="0" dirty="0"/>
              <a:t>Die zulässige Berufung wird zurückgewiesen.</a:t>
            </a:r>
          </a:p>
          <a:p>
            <a:pPr marL="457200" indent="-457200">
              <a:buAutoNum type="arabicPeriod"/>
            </a:pPr>
            <a:endParaRPr lang="de-DE" sz="1200" b="0" dirty="0"/>
          </a:p>
          <a:p>
            <a:pPr marL="457200" indent="-457200">
              <a:buAutoNum type="arabicPeriod"/>
            </a:pPr>
            <a:r>
              <a:rPr lang="de-DE" b="0" dirty="0"/>
              <a:t>Der Beklagte hat die Kosten des Berufungsverfahrens zu tragen.</a:t>
            </a:r>
          </a:p>
          <a:p>
            <a:pPr marL="457200" indent="-457200">
              <a:buAutoNum type="arabicPeriod"/>
            </a:pPr>
            <a:endParaRPr lang="de-DE" sz="1200" b="0" dirty="0"/>
          </a:p>
          <a:p>
            <a:pPr marL="457200" indent="-457200">
              <a:buAutoNum type="arabicPeriod"/>
            </a:pPr>
            <a:r>
              <a:rPr lang="de-DE" b="0" dirty="0"/>
              <a:t>Das Urteil des Landgerichts... vom..., Az. ..., bleibt vorläufig vollstreckbar. Der Beklagte darf die Vollstreckung aus dem Urteil des Landgerichts nach wie vor durch Sicherheitsleistung in Höhe von 110 % des aufgrund des Urteils vollstreckbaren Betrages abwenden, wenn nicht der Kläger vor der Vollstreckung Sicherheit in Höhe von 110 % des jeweils zu vollstreckenden Betrages leistet.  </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31 Berufung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2513799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anim calcmode="lin" valueType="num">
                                      <p:cBhvr additive="base">
                                        <p:cTn id="15" dur="500" fill="hold"/>
                                        <p:tgtEl>
                                          <p:spTgt spid="485379">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853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85379">
                                            <p:txEl>
                                              <p:pRg st="6" end="6"/>
                                            </p:txEl>
                                          </p:spTgt>
                                        </p:tgtEl>
                                        <p:attrNameLst>
                                          <p:attrName>style.visibility</p:attrName>
                                        </p:attrNameLst>
                                      </p:cBhvr>
                                      <p:to>
                                        <p:strVal val="visible"/>
                                      </p:to>
                                    </p:set>
                                    <p:anim calcmode="lin" valueType="num">
                                      <p:cBhvr additive="base">
                                        <p:cTn id="21" dur="500" fill="hold"/>
                                        <p:tgtEl>
                                          <p:spTgt spid="485379">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8537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85379">
                                            <p:txEl>
                                              <p:pRg st="8" end="8"/>
                                            </p:txEl>
                                          </p:spTgt>
                                        </p:tgtEl>
                                        <p:attrNameLst>
                                          <p:attrName>style.visibility</p:attrName>
                                        </p:attrNameLst>
                                      </p:cBhvr>
                                      <p:to>
                                        <p:strVal val="visible"/>
                                      </p:to>
                                    </p:set>
                                    <p:anim calcmode="lin" valueType="num">
                                      <p:cBhvr additive="base">
                                        <p:cTn id="27" dur="500" fill="hold"/>
                                        <p:tgtEl>
                                          <p:spTgt spid="485379">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8537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9" name="Text Box 3"/>
          <p:cNvSpPr txBox="1">
            <a:spLocks noChangeArrowheads="1"/>
          </p:cNvSpPr>
          <p:nvPr/>
        </p:nvSpPr>
        <p:spPr bwMode="auto">
          <a:xfrm>
            <a:off x="214313" y="1160740"/>
            <a:ext cx="8678862" cy="5724644"/>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52438" algn="l"/>
                <a:tab pos="804863" algn="l"/>
                <a:tab pos="1168400" algn="l"/>
                <a:tab pos="1520825" algn="l"/>
                <a:tab pos="1884363" algn="l"/>
                <a:tab pos="2236788" algn="l"/>
                <a:tab pos="2687638" algn="l"/>
              </a:tabLst>
              <a:defRPr>
                <a:solidFill>
                  <a:schemeClr val="tx1"/>
                </a:solidFill>
                <a:latin typeface="Arial" charset="0"/>
              </a:defRPr>
            </a:lvl1pPr>
            <a:lvl2pPr marL="987425">
              <a:tabLst>
                <a:tab pos="452438" algn="l"/>
                <a:tab pos="804863" algn="l"/>
                <a:tab pos="1168400" algn="l"/>
                <a:tab pos="1520825" algn="l"/>
                <a:tab pos="1884363" algn="l"/>
                <a:tab pos="2236788" algn="l"/>
                <a:tab pos="2687638" algn="l"/>
              </a:tabLst>
              <a:defRPr>
                <a:solidFill>
                  <a:schemeClr val="tx1"/>
                </a:solidFill>
                <a:latin typeface="Arial" charset="0"/>
              </a:defRPr>
            </a:lvl2pPr>
            <a:lvl3pPr marL="1166813">
              <a:tabLst>
                <a:tab pos="452438" algn="l"/>
                <a:tab pos="804863" algn="l"/>
                <a:tab pos="1168400" algn="l"/>
                <a:tab pos="1520825" algn="l"/>
                <a:tab pos="1884363" algn="l"/>
                <a:tab pos="2236788" algn="l"/>
                <a:tab pos="2687638" algn="l"/>
              </a:tabLst>
              <a:defRPr>
                <a:solidFill>
                  <a:schemeClr val="tx1"/>
                </a:solidFill>
                <a:latin typeface="Arial" charset="0"/>
              </a:defRPr>
            </a:lvl3pPr>
            <a:lvl4pPr>
              <a:tabLst>
                <a:tab pos="452438" algn="l"/>
                <a:tab pos="804863" algn="l"/>
                <a:tab pos="1168400" algn="l"/>
                <a:tab pos="1520825" algn="l"/>
                <a:tab pos="1884363" algn="l"/>
                <a:tab pos="2236788" algn="l"/>
                <a:tab pos="2687638" algn="l"/>
              </a:tabLst>
              <a:defRPr>
                <a:solidFill>
                  <a:schemeClr val="tx1"/>
                </a:solidFill>
                <a:latin typeface="Arial" charset="0"/>
              </a:defRPr>
            </a:lvl4pPr>
            <a:lvl5pPr>
              <a:tabLst>
                <a:tab pos="452438" algn="l"/>
                <a:tab pos="804863" algn="l"/>
                <a:tab pos="1168400" algn="l"/>
                <a:tab pos="1520825" algn="l"/>
                <a:tab pos="1884363" algn="l"/>
                <a:tab pos="2236788" algn="l"/>
                <a:tab pos="2687638" algn="l"/>
              </a:tabLst>
              <a:defRPr>
                <a:solidFill>
                  <a:schemeClr val="tx1"/>
                </a:solidFill>
                <a:latin typeface="Arial" charset="0"/>
              </a:defRPr>
            </a:lvl5pPr>
            <a:lvl6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6pPr>
            <a:lvl7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7pPr>
            <a:lvl8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8pPr>
            <a:lvl9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9pPr>
          </a:lstStyle>
          <a:p>
            <a:pPr>
              <a:spcAft>
                <a:spcPts val="200"/>
              </a:spcAft>
            </a:pPr>
            <a:r>
              <a:rPr lang="de-DE" sz="2200" u="sng" dirty="0">
                <a:cs typeface="Arial" charset="0"/>
              </a:rPr>
              <a:t>1. Teil: Vermerk zur Rechtslage:</a:t>
            </a:r>
          </a:p>
          <a:p>
            <a:pPr>
              <a:spcAft>
                <a:spcPts val="200"/>
              </a:spcAft>
            </a:pPr>
            <a:r>
              <a:rPr lang="de-DE" sz="2200" b="0" dirty="0">
                <a:cs typeface="Arial" charset="0"/>
              </a:rPr>
              <a:t>	</a:t>
            </a:r>
            <a:r>
              <a:rPr lang="de-DE" sz="2200" dirty="0">
                <a:cs typeface="Arial" charset="0"/>
              </a:rPr>
              <a:t>A.	Zielvorstellung des Mandanten</a:t>
            </a:r>
          </a:p>
          <a:p>
            <a:pPr>
              <a:spcAft>
                <a:spcPts val="200"/>
              </a:spcAft>
            </a:pPr>
            <a:r>
              <a:rPr lang="de-DE" sz="2200" b="0" dirty="0">
                <a:cs typeface="Arial" charset="0"/>
              </a:rPr>
              <a:t>		Beseitigung der Urteilswirkungen des Vorbehaltsurteils, </a:t>
            </a:r>
            <a:r>
              <a:rPr lang="de-DE" sz="2200" b="0" dirty="0" err="1">
                <a:cs typeface="Arial" charset="0"/>
              </a:rPr>
              <a:t>mög</a:t>
            </a:r>
            <a:r>
              <a:rPr lang="de-DE" sz="2200" b="0" dirty="0">
                <a:cs typeface="Arial" charset="0"/>
              </a:rPr>
              <a:t>-		</a:t>
            </a:r>
            <a:r>
              <a:rPr lang="de-DE" sz="2200" b="0" dirty="0" err="1">
                <a:cs typeface="Arial" charset="0"/>
              </a:rPr>
              <a:t>lichst</a:t>
            </a:r>
            <a:r>
              <a:rPr lang="de-DE" sz="2200" b="0" dirty="0">
                <a:cs typeface="Arial" charset="0"/>
              </a:rPr>
              <a:t> kurzfristig, mithilfe von Rechtsmitteln (oder </a:t>
            </a:r>
            <a:r>
              <a:rPr lang="mr-IN" sz="2200" b="0" dirty="0">
                <a:cs typeface="Arial" charset="0"/>
              </a:rPr>
              <a:t>–</a:t>
            </a:r>
            <a:r>
              <a:rPr lang="de-DE" sz="2200" b="0" dirty="0">
                <a:cs typeface="Arial" charset="0"/>
              </a:rPr>
              <a:t>behelfen)</a:t>
            </a:r>
          </a:p>
          <a:p>
            <a:pPr>
              <a:spcAft>
                <a:spcPts val="200"/>
              </a:spcAft>
            </a:pPr>
            <a:r>
              <a:rPr lang="de-DE" sz="2200" dirty="0">
                <a:cs typeface="Arial" charset="0"/>
              </a:rPr>
              <a:t>	B.	Prozessuale Zulässigkeit der Anfechtung der </a:t>
            </a:r>
            <a:r>
              <a:rPr lang="de-DE" sz="2200" dirty="0" err="1">
                <a:cs typeface="Arial" charset="0"/>
              </a:rPr>
              <a:t>Entscheidg</a:t>
            </a:r>
            <a:endParaRPr lang="de-DE" sz="2200" dirty="0">
              <a:cs typeface="Arial" charset="0"/>
            </a:endParaRPr>
          </a:p>
          <a:p>
            <a:pPr>
              <a:spcAft>
                <a:spcPts val="200"/>
              </a:spcAft>
            </a:pPr>
            <a:r>
              <a:rPr lang="de-DE" sz="2200" b="0" dirty="0">
                <a:cs typeface="Arial" charset="0"/>
              </a:rPr>
              <a:t>		1.	Statthaftigkeit einer Berufung, § 511 ZPO?</a:t>
            </a:r>
          </a:p>
          <a:p>
            <a:pPr>
              <a:spcAft>
                <a:spcPts val="200"/>
              </a:spcAft>
            </a:pPr>
            <a:r>
              <a:rPr lang="de-DE" sz="2200" b="0" dirty="0">
                <a:cs typeface="Arial" charset="0"/>
              </a:rPr>
              <a:t>			(+), §§ 511 Abs. 1, Abs. 2 Nr. 1 </a:t>
            </a:r>
            <a:r>
              <a:rPr lang="de-DE" sz="2200" b="0" dirty="0" err="1">
                <a:cs typeface="Arial" charset="0"/>
              </a:rPr>
              <a:t>iVm</a:t>
            </a:r>
            <a:r>
              <a:rPr lang="de-DE" sz="2200" b="0" dirty="0">
                <a:cs typeface="Arial" charset="0"/>
              </a:rPr>
              <a:t> 599 Abs. 3 ZPO</a:t>
            </a:r>
          </a:p>
          <a:p>
            <a:pPr>
              <a:spcAft>
                <a:spcPts val="200"/>
              </a:spcAft>
            </a:pPr>
            <a:r>
              <a:rPr lang="de-DE" sz="2200" b="0" dirty="0">
                <a:cs typeface="Arial" charset="0"/>
              </a:rPr>
              <a:t>		2.	Form?</a:t>
            </a:r>
          </a:p>
          <a:p>
            <a:pPr>
              <a:spcAft>
                <a:spcPts val="200"/>
              </a:spcAft>
            </a:pPr>
            <a:r>
              <a:rPr lang="de-DE" sz="2200" b="0" dirty="0">
                <a:cs typeface="Arial" charset="0"/>
              </a:rPr>
              <a:t>			Für die Berufungsschrift ist § 519 ZPO, für die Berufungs-			</a:t>
            </a:r>
            <a:r>
              <a:rPr lang="de-DE" sz="2200" b="0" dirty="0" err="1">
                <a:cs typeface="Arial" charset="0"/>
              </a:rPr>
              <a:t>begründung</a:t>
            </a:r>
            <a:r>
              <a:rPr lang="de-DE" sz="2200" b="0" dirty="0">
                <a:cs typeface="Arial" charset="0"/>
              </a:rPr>
              <a:t> ist § 520 Abs. 1, 3-5 ZPO zu beachten. </a:t>
            </a:r>
          </a:p>
          <a:p>
            <a:pPr>
              <a:spcAft>
                <a:spcPts val="200"/>
              </a:spcAft>
            </a:pPr>
            <a:r>
              <a:rPr lang="de-DE" sz="2200" b="0" dirty="0">
                <a:cs typeface="Arial" charset="0"/>
              </a:rPr>
              <a:t>			Ließe sich hier einhalten.</a:t>
            </a:r>
          </a:p>
          <a:p>
            <a:pPr>
              <a:spcAft>
                <a:spcPts val="200"/>
              </a:spcAft>
            </a:pPr>
            <a:r>
              <a:rPr lang="de-DE" sz="2200" b="0" dirty="0">
                <a:cs typeface="Arial" charset="0"/>
              </a:rPr>
              <a:t>		3.	Frist?</a:t>
            </a:r>
          </a:p>
          <a:p>
            <a:pPr>
              <a:spcAft>
                <a:spcPts val="200"/>
              </a:spcAft>
            </a:pPr>
            <a:r>
              <a:rPr lang="de-DE" sz="2200" b="0" dirty="0">
                <a:cs typeface="Arial" charset="0"/>
              </a:rPr>
              <a:t>			Für die Berufungseinlegung gilt § 517 ZPO, für die </a:t>
            </a:r>
            <a:r>
              <a:rPr lang="de-DE" sz="2200" b="0" dirty="0" err="1">
                <a:cs typeface="Arial" charset="0"/>
              </a:rPr>
              <a:t>Beru</a:t>
            </a:r>
            <a:r>
              <a:rPr lang="de-DE" sz="2200" b="0" dirty="0">
                <a:cs typeface="Arial" charset="0"/>
              </a:rPr>
              <a:t>-				</a:t>
            </a:r>
            <a:r>
              <a:rPr lang="de-DE" sz="2200" b="0" dirty="0" err="1">
                <a:cs typeface="Arial" charset="0"/>
              </a:rPr>
              <a:t>fungsbegründung</a:t>
            </a:r>
            <a:r>
              <a:rPr lang="de-DE" sz="2200" b="0" dirty="0">
                <a:cs typeface="Arial" charset="0"/>
              </a:rPr>
              <a:t> gilt § 520 Abs. 2 ZPO</a:t>
            </a:r>
          </a:p>
          <a:p>
            <a:pPr>
              <a:spcAft>
                <a:spcPts val="200"/>
              </a:spcAft>
            </a:pPr>
            <a:r>
              <a:rPr lang="de-DE" sz="2200" b="0" dirty="0">
                <a:cs typeface="Arial" charset="0"/>
              </a:rPr>
              <a:t>			Ließe sich hier beides einhalten.</a:t>
            </a:r>
          </a:p>
          <a:p>
            <a:pPr>
              <a:spcAft>
                <a:spcPts val="200"/>
              </a:spcAft>
            </a:pPr>
            <a:r>
              <a:rPr lang="de-DE" sz="2200" b="0" dirty="0">
                <a:cs typeface="Arial" charset="0"/>
              </a:rPr>
              <a:t>		=&gt;	es könnte prozessual zulässig Berufung eingelegt werden.</a:t>
            </a:r>
          </a:p>
        </p:txBody>
      </p:sp>
      <p:sp>
        <p:nvSpPr>
          <p:cNvPr id="5" name="Text Box 2"/>
          <p:cNvSpPr txBox="1">
            <a:spLocks noChangeArrowheads="1"/>
          </p:cNvSpPr>
          <p:nvPr/>
        </p:nvSpPr>
        <p:spPr bwMode="auto">
          <a:xfrm>
            <a:off x="-507" y="260350"/>
            <a:ext cx="5544616"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12 Jäger ./. Rastatt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769079922"/>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44099">
                                            <p:txEl>
                                              <p:pRg st="0" end="0"/>
                                            </p:txEl>
                                          </p:spTgt>
                                        </p:tgtEl>
                                        <p:attrNameLst>
                                          <p:attrName>style.visibility</p:attrName>
                                        </p:attrNameLst>
                                      </p:cBhvr>
                                      <p:to>
                                        <p:strVal val="visible"/>
                                      </p:to>
                                    </p:set>
                                    <p:anim calcmode="lin" valueType="num">
                                      <p:cBhvr>
                                        <p:cTn id="7" dur="500" fill="hold"/>
                                        <p:tgtEl>
                                          <p:spTgt spid="644099">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644099">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644099">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44099">
                                            <p:txEl>
                                              <p:pRg st="1" end="1"/>
                                            </p:txEl>
                                          </p:spTgt>
                                        </p:tgtEl>
                                        <p:attrNameLst>
                                          <p:attrName>style.visibility</p:attrName>
                                        </p:attrNameLst>
                                      </p:cBhvr>
                                      <p:to>
                                        <p:strVal val="visible"/>
                                      </p:to>
                                    </p:set>
                                    <p:anim calcmode="lin" valueType="num">
                                      <p:cBhvr>
                                        <p:cTn id="14" dur="500" fill="hold"/>
                                        <p:tgtEl>
                                          <p:spTgt spid="644099">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644099">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644099">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44099">
                                            <p:txEl>
                                              <p:pRg st="2" end="2"/>
                                            </p:txEl>
                                          </p:spTgt>
                                        </p:tgtEl>
                                        <p:attrNameLst>
                                          <p:attrName>style.visibility</p:attrName>
                                        </p:attrNameLst>
                                      </p:cBhvr>
                                      <p:to>
                                        <p:strVal val="visible"/>
                                      </p:to>
                                    </p:set>
                                    <p:anim calcmode="lin" valueType="num">
                                      <p:cBhvr>
                                        <p:cTn id="21" dur="500" fill="hold"/>
                                        <p:tgtEl>
                                          <p:spTgt spid="644099">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644099">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64409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44099">
                                            <p:txEl>
                                              <p:pRg st="3" end="3"/>
                                            </p:txEl>
                                          </p:spTgt>
                                        </p:tgtEl>
                                        <p:attrNameLst>
                                          <p:attrName>style.visibility</p:attrName>
                                        </p:attrNameLst>
                                      </p:cBhvr>
                                      <p:to>
                                        <p:strVal val="visible"/>
                                      </p:to>
                                    </p:set>
                                    <p:anim calcmode="lin" valueType="num">
                                      <p:cBhvr>
                                        <p:cTn id="28" dur="500" fill="hold"/>
                                        <p:tgtEl>
                                          <p:spTgt spid="644099">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644099">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64409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44099">
                                            <p:txEl>
                                              <p:pRg st="4" end="4"/>
                                            </p:txEl>
                                          </p:spTgt>
                                        </p:tgtEl>
                                        <p:attrNameLst>
                                          <p:attrName>style.visibility</p:attrName>
                                        </p:attrNameLst>
                                      </p:cBhvr>
                                      <p:to>
                                        <p:strVal val="visible"/>
                                      </p:to>
                                    </p:set>
                                    <p:anim calcmode="lin" valueType="num">
                                      <p:cBhvr>
                                        <p:cTn id="35" dur="500" fill="hold"/>
                                        <p:tgtEl>
                                          <p:spTgt spid="644099">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644099">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64409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644099">
                                            <p:txEl>
                                              <p:pRg st="5" end="5"/>
                                            </p:txEl>
                                          </p:spTgt>
                                        </p:tgtEl>
                                        <p:attrNameLst>
                                          <p:attrName>style.visibility</p:attrName>
                                        </p:attrNameLst>
                                      </p:cBhvr>
                                      <p:to>
                                        <p:strVal val="visible"/>
                                      </p:to>
                                    </p:set>
                                    <p:anim calcmode="lin" valueType="num">
                                      <p:cBhvr>
                                        <p:cTn id="42" dur="500" fill="hold"/>
                                        <p:tgtEl>
                                          <p:spTgt spid="644099">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644099">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644099">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644099">
                                            <p:txEl>
                                              <p:pRg st="6" end="6"/>
                                            </p:txEl>
                                          </p:spTgt>
                                        </p:tgtEl>
                                        <p:attrNameLst>
                                          <p:attrName>style.visibility</p:attrName>
                                        </p:attrNameLst>
                                      </p:cBhvr>
                                      <p:to>
                                        <p:strVal val="visible"/>
                                      </p:to>
                                    </p:set>
                                    <p:anim calcmode="lin" valueType="num">
                                      <p:cBhvr>
                                        <p:cTn id="49" dur="500" fill="hold"/>
                                        <p:tgtEl>
                                          <p:spTgt spid="644099">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644099">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644099">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644099">
                                            <p:txEl>
                                              <p:pRg st="7" end="7"/>
                                            </p:txEl>
                                          </p:spTgt>
                                        </p:tgtEl>
                                        <p:attrNameLst>
                                          <p:attrName>style.visibility</p:attrName>
                                        </p:attrNameLst>
                                      </p:cBhvr>
                                      <p:to>
                                        <p:strVal val="visible"/>
                                      </p:to>
                                    </p:set>
                                    <p:anim calcmode="lin" valueType="num">
                                      <p:cBhvr>
                                        <p:cTn id="56" dur="500" fill="hold"/>
                                        <p:tgtEl>
                                          <p:spTgt spid="644099">
                                            <p:txEl>
                                              <p:pRg st="7" end="7"/>
                                            </p:txEl>
                                          </p:spTgt>
                                        </p:tgtEl>
                                        <p:attrNameLst>
                                          <p:attrName>ppt_w</p:attrName>
                                        </p:attrNameLst>
                                      </p:cBhvr>
                                      <p:tavLst>
                                        <p:tav tm="0">
                                          <p:val>
                                            <p:strVal val="#ppt_w*0.70"/>
                                          </p:val>
                                        </p:tav>
                                        <p:tav tm="100000">
                                          <p:val>
                                            <p:strVal val="#ppt_w"/>
                                          </p:val>
                                        </p:tav>
                                      </p:tavLst>
                                    </p:anim>
                                    <p:anim calcmode="lin" valueType="num">
                                      <p:cBhvr>
                                        <p:cTn id="57" dur="500" fill="hold"/>
                                        <p:tgtEl>
                                          <p:spTgt spid="644099">
                                            <p:txEl>
                                              <p:pRg st="7" end="7"/>
                                            </p:txEl>
                                          </p:spTgt>
                                        </p:tgtEl>
                                        <p:attrNameLst>
                                          <p:attrName>ppt_h</p:attrName>
                                        </p:attrNameLst>
                                      </p:cBhvr>
                                      <p:tavLst>
                                        <p:tav tm="0">
                                          <p:val>
                                            <p:strVal val="#ppt_h"/>
                                          </p:val>
                                        </p:tav>
                                        <p:tav tm="100000">
                                          <p:val>
                                            <p:strVal val="#ppt_h"/>
                                          </p:val>
                                        </p:tav>
                                      </p:tavLst>
                                    </p:anim>
                                    <p:animEffect transition="in" filter="fade">
                                      <p:cBhvr>
                                        <p:cTn id="58" dur="500"/>
                                        <p:tgtEl>
                                          <p:spTgt spid="644099">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644099">
                                            <p:txEl>
                                              <p:pRg st="8" end="8"/>
                                            </p:txEl>
                                          </p:spTgt>
                                        </p:tgtEl>
                                        <p:attrNameLst>
                                          <p:attrName>style.visibility</p:attrName>
                                        </p:attrNameLst>
                                      </p:cBhvr>
                                      <p:to>
                                        <p:strVal val="visible"/>
                                      </p:to>
                                    </p:set>
                                    <p:anim calcmode="lin" valueType="num">
                                      <p:cBhvr>
                                        <p:cTn id="63" dur="500" fill="hold"/>
                                        <p:tgtEl>
                                          <p:spTgt spid="644099">
                                            <p:txEl>
                                              <p:pRg st="8" end="8"/>
                                            </p:txEl>
                                          </p:spTgt>
                                        </p:tgtEl>
                                        <p:attrNameLst>
                                          <p:attrName>ppt_w</p:attrName>
                                        </p:attrNameLst>
                                      </p:cBhvr>
                                      <p:tavLst>
                                        <p:tav tm="0">
                                          <p:val>
                                            <p:strVal val="#ppt_w*0.70"/>
                                          </p:val>
                                        </p:tav>
                                        <p:tav tm="100000">
                                          <p:val>
                                            <p:strVal val="#ppt_w"/>
                                          </p:val>
                                        </p:tav>
                                      </p:tavLst>
                                    </p:anim>
                                    <p:anim calcmode="lin" valueType="num">
                                      <p:cBhvr>
                                        <p:cTn id="64" dur="500" fill="hold"/>
                                        <p:tgtEl>
                                          <p:spTgt spid="644099">
                                            <p:txEl>
                                              <p:pRg st="8" end="8"/>
                                            </p:txEl>
                                          </p:spTgt>
                                        </p:tgtEl>
                                        <p:attrNameLst>
                                          <p:attrName>ppt_h</p:attrName>
                                        </p:attrNameLst>
                                      </p:cBhvr>
                                      <p:tavLst>
                                        <p:tav tm="0">
                                          <p:val>
                                            <p:strVal val="#ppt_h"/>
                                          </p:val>
                                        </p:tav>
                                        <p:tav tm="100000">
                                          <p:val>
                                            <p:strVal val="#ppt_h"/>
                                          </p:val>
                                        </p:tav>
                                      </p:tavLst>
                                    </p:anim>
                                    <p:animEffect transition="in" filter="fade">
                                      <p:cBhvr>
                                        <p:cTn id="65" dur="500"/>
                                        <p:tgtEl>
                                          <p:spTgt spid="644099">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644099">
                                            <p:txEl>
                                              <p:pRg st="9" end="9"/>
                                            </p:txEl>
                                          </p:spTgt>
                                        </p:tgtEl>
                                        <p:attrNameLst>
                                          <p:attrName>style.visibility</p:attrName>
                                        </p:attrNameLst>
                                      </p:cBhvr>
                                      <p:to>
                                        <p:strVal val="visible"/>
                                      </p:to>
                                    </p:set>
                                    <p:anim calcmode="lin" valueType="num">
                                      <p:cBhvr>
                                        <p:cTn id="70" dur="500" fill="hold"/>
                                        <p:tgtEl>
                                          <p:spTgt spid="644099">
                                            <p:txEl>
                                              <p:pRg st="9" end="9"/>
                                            </p:txEl>
                                          </p:spTgt>
                                        </p:tgtEl>
                                        <p:attrNameLst>
                                          <p:attrName>ppt_w</p:attrName>
                                        </p:attrNameLst>
                                      </p:cBhvr>
                                      <p:tavLst>
                                        <p:tav tm="0">
                                          <p:val>
                                            <p:strVal val="#ppt_w*0.70"/>
                                          </p:val>
                                        </p:tav>
                                        <p:tav tm="100000">
                                          <p:val>
                                            <p:strVal val="#ppt_w"/>
                                          </p:val>
                                        </p:tav>
                                      </p:tavLst>
                                    </p:anim>
                                    <p:anim calcmode="lin" valueType="num">
                                      <p:cBhvr>
                                        <p:cTn id="71" dur="500" fill="hold"/>
                                        <p:tgtEl>
                                          <p:spTgt spid="644099">
                                            <p:txEl>
                                              <p:pRg st="9" end="9"/>
                                            </p:txEl>
                                          </p:spTgt>
                                        </p:tgtEl>
                                        <p:attrNameLst>
                                          <p:attrName>ppt_h</p:attrName>
                                        </p:attrNameLst>
                                      </p:cBhvr>
                                      <p:tavLst>
                                        <p:tav tm="0">
                                          <p:val>
                                            <p:strVal val="#ppt_h"/>
                                          </p:val>
                                        </p:tav>
                                        <p:tav tm="100000">
                                          <p:val>
                                            <p:strVal val="#ppt_h"/>
                                          </p:val>
                                        </p:tav>
                                      </p:tavLst>
                                    </p:anim>
                                    <p:animEffect transition="in" filter="fade">
                                      <p:cBhvr>
                                        <p:cTn id="72" dur="500"/>
                                        <p:tgtEl>
                                          <p:spTgt spid="644099">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644099">
                                            <p:txEl>
                                              <p:pRg st="10" end="10"/>
                                            </p:txEl>
                                          </p:spTgt>
                                        </p:tgtEl>
                                        <p:attrNameLst>
                                          <p:attrName>style.visibility</p:attrName>
                                        </p:attrNameLst>
                                      </p:cBhvr>
                                      <p:to>
                                        <p:strVal val="visible"/>
                                      </p:to>
                                    </p:set>
                                    <p:anim calcmode="lin" valueType="num">
                                      <p:cBhvr>
                                        <p:cTn id="77" dur="500" fill="hold"/>
                                        <p:tgtEl>
                                          <p:spTgt spid="644099">
                                            <p:txEl>
                                              <p:pRg st="10" end="10"/>
                                            </p:txEl>
                                          </p:spTgt>
                                        </p:tgtEl>
                                        <p:attrNameLst>
                                          <p:attrName>ppt_w</p:attrName>
                                        </p:attrNameLst>
                                      </p:cBhvr>
                                      <p:tavLst>
                                        <p:tav tm="0">
                                          <p:val>
                                            <p:strVal val="#ppt_w*0.70"/>
                                          </p:val>
                                        </p:tav>
                                        <p:tav tm="100000">
                                          <p:val>
                                            <p:strVal val="#ppt_w"/>
                                          </p:val>
                                        </p:tav>
                                      </p:tavLst>
                                    </p:anim>
                                    <p:anim calcmode="lin" valueType="num">
                                      <p:cBhvr>
                                        <p:cTn id="78" dur="500" fill="hold"/>
                                        <p:tgtEl>
                                          <p:spTgt spid="644099">
                                            <p:txEl>
                                              <p:pRg st="10" end="10"/>
                                            </p:txEl>
                                          </p:spTgt>
                                        </p:tgtEl>
                                        <p:attrNameLst>
                                          <p:attrName>ppt_h</p:attrName>
                                        </p:attrNameLst>
                                      </p:cBhvr>
                                      <p:tavLst>
                                        <p:tav tm="0">
                                          <p:val>
                                            <p:strVal val="#ppt_h"/>
                                          </p:val>
                                        </p:tav>
                                        <p:tav tm="100000">
                                          <p:val>
                                            <p:strVal val="#ppt_h"/>
                                          </p:val>
                                        </p:tav>
                                      </p:tavLst>
                                    </p:anim>
                                    <p:animEffect transition="in" filter="fade">
                                      <p:cBhvr>
                                        <p:cTn id="79" dur="500"/>
                                        <p:tgtEl>
                                          <p:spTgt spid="644099">
                                            <p:txEl>
                                              <p:pRg st="10" end="1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5" presetClass="entr" presetSubtype="0" fill="hold" grpId="0" nodeType="clickEffect">
                                  <p:stCondLst>
                                    <p:cond delay="0"/>
                                  </p:stCondLst>
                                  <p:childTnLst>
                                    <p:set>
                                      <p:cBhvr>
                                        <p:cTn id="83" dur="1" fill="hold">
                                          <p:stCondLst>
                                            <p:cond delay="0"/>
                                          </p:stCondLst>
                                        </p:cTn>
                                        <p:tgtEl>
                                          <p:spTgt spid="644099">
                                            <p:txEl>
                                              <p:pRg st="11" end="11"/>
                                            </p:txEl>
                                          </p:spTgt>
                                        </p:tgtEl>
                                        <p:attrNameLst>
                                          <p:attrName>style.visibility</p:attrName>
                                        </p:attrNameLst>
                                      </p:cBhvr>
                                      <p:to>
                                        <p:strVal val="visible"/>
                                      </p:to>
                                    </p:set>
                                    <p:anim calcmode="lin" valueType="num">
                                      <p:cBhvr>
                                        <p:cTn id="84" dur="500" fill="hold"/>
                                        <p:tgtEl>
                                          <p:spTgt spid="644099">
                                            <p:txEl>
                                              <p:pRg st="11" end="11"/>
                                            </p:txEl>
                                          </p:spTgt>
                                        </p:tgtEl>
                                        <p:attrNameLst>
                                          <p:attrName>ppt_w</p:attrName>
                                        </p:attrNameLst>
                                      </p:cBhvr>
                                      <p:tavLst>
                                        <p:tav tm="0">
                                          <p:val>
                                            <p:strVal val="#ppt_w*0.70"/>
                                          </p:val>
                                        </p:tav>
                                        <p:tav tm="100000">
                                          <p:val>
                                            <p:strVal val="#ppt_w"/>
                                          </p:val>
                                        </p:tav>
                                      </p:tavLst>
                                    </p:anim>
                                    <p:anim calcmode="lin" valueType="num">
                                      <p:cBhvr>
                                        <p:cTn id="85" dur="500" fill="hold"/>
                                        <p:tgtEl>
                                          <p:spTgt spid="644099">
                                            <p:txEl>
                                              <p:pRg st="11" end="11"/>
                                            </p:txEl>
                                          </p:spTgt>
                                        </p:tgtEl>
                                        <p:attrNameLst>
                                          <p:attrName>ppt_h</p:attrName>
                                        </p:attrNameLst>
                                      </p:cBhvr>
                                      <p:tavLst>
                                        <p:tav tm="0">
                                          <p:val>
                                            <p:strVal val="#ppt_h"/>
                                          </p:val>
                                        </p:tav>
                                        <p:tav tm="100000">
                                          <p:val>
                                            <p:strVal val="#ppt_h"/>
                                          </p:val>
                                        </p:tav>
                                      </p:tavLst>
                                    </p:anim>
                                    <p:animEffect transition="in" filter="fade">
                                      <p:cBhvr>
                                        <p:cTn id="86" dur="500"/>
                                        <p:tgtEl>
                                          <p:spTgt spid="644099">
                                            <p:txEl>
                                              <p:pRg st="11" end="11"/>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5" presetClass="entr" presetSubtype="0" fill="hold" grpId="0" nodeType="clickEffect">
                                  <p:stCondLst>
                                    <p:cond delay="0"/>
                                  </p:stCondLst>
                                  <p:childTnLst>
                                    <p:set>
                                      <p:cBhvr>
                                        <p:cTn id="90" dur="1" fill="hold">
                                          <p:stCondLst>
                                            <p:cond delay="0"/>
                                          </p:stCondLst>
                                        </p:cTn>
                                        <p:tgtEl>
                                          <p:spTgt spid="644099">
                                            <p:txEl>
                                              <p:pRg st="12" end="12"/>
                                            </p:txEl>
                                          </p:spTgt>
                                        </p:tgtEl>
                                        <p:attrNameLst>
                                          <p:attrName>style.visibility</p:attrName>
                                        </p:attrNameLst>
                                      </p:cBhvr>
                                      <p:to>
                                        <p:strVal val="visible"/>
                                      </p:to>
                                    </p:set>
                                    <p:anim calcmode="lin" valueType="num">
                                      <p:cBhvr>
                                        <p:cTn id="91" dur="500" fill="hold"/>
                                        <p:tgtEl>
                                          <p:spTgt spid="644099">
                                            <p:txEl>
                                              <p:pRg st="12" end="12"/>
                                            </p:txEl>
                                          </p:spTgt>
                                        </p:tgtEl>
                                        <p:attrNameLst>
                                          <p:attrName>ppt_w</p:attrName>
                                        </p:attrNameLst>
                                      </p:cBhvr>
                                      <p:tavLst>
                                        <p:tav tm="0">
                                          <p:val>
                                            <p:strVal val="#ppt_w*0.70"/>
                                          </p:val>
                                        </p:tav>
                                        <p:tav tm="100000">
                                          <p:val>
                                            <p:strVal val="#ppt_w"/>
                                          </p:val>
                                        </p:tav>
                                      </p:tavLst>
                                    </p:anim>
                                    <p:anim calcmode="lin" valueType="num">
                                      <p:cBhvr>
                                        <p:cTn id="92" dur="500" fill="hold"/>
                                        <p:tgtEl>
                                          <p:spTgt spid="644099">
                                            <p:txEl>
                                              <p:pRg st="12" end="12"/>
                                            </p:txEl>
                                          </p:spTgt>
                                        </p:tgtEl>
                                        <p:attrNameLst>
                                          <p:attrName>ppt_h</p:attrName>
                                        </p:attrNameLst>
                                      </p:cBhvr>
                                      <p:tavLst>
                                        <p:tav tm="0">
                                          <p:val>
                                            <p:strVal val="#ppt_h"/>
                                          </p:val>
                                        </p:tav>
                                        <p:tav tm="100000">
                                          <p:val>
                                            <p:strVal val="#ppt_h"/>
                                          </p:val>
                                        </p:tav>
                                      </p:tavLst>
                                    </p:anim>
                                    <p:animEffect transition="in" filter="fade">
                                      <p:cBhvr>
                                        <p:cTn id="93" dur="500"/>
                                        <p:tgtEl>
                                          <p:spTgt spid="644099">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409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9" name="Text Box 3"/>
          <p:cNvSpPr txBox="1">
            <a:spLocks noChangeArrowheads="1"/>
          </p:cNvSpPr>
          <p:nvPr/>
        </p:nvSpPr>
        <p:spPr bwMode="auto">
          <a:xfrm>
            <a:off x="214313" y="1160740"/>
            <a:ext cx="8678862" cy="5622052"/>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52438" algn="l"/>
                <a:tab pos="804863" algn="l"/>
                <a:tab pos="1168400" algn="l"/>
                <a:tab pos="1520825" algn="l"/>
                <a:tab pos="1884363" algn="l"/>
                <a:tab pos="2236788" algn="l"/>
                <a:tab pos="2687638" algn="l"/>
              </a:tabLst>
              <a:defRPr>
                <a:solidFill>
                  <a:schemeClr val="tx1"/>
                </a:solidFill>
                <a:latin typeface="Arial" charset="0"/>
              </a:defRPr>
            </a:lvl1pPr>
            <a:lvl2pPr marL="987425">
              <a:tabLst>
                <a:tab pos="452438" algn="l"/>
                <a:tab pos="804863" algn="l"/>
                <a:tab pos="1168400" algn="l"/>
                <a:tab pos="1520825" algn="l"/>
                <a:tab pos="1884363" algn="l"/>
                <a:tab pos="2236788" algn="l"/>
                <a:tab pos="2687638" algn="l"/>
              </a:tabLst>
              <a:defRPr>
                <a:solidFill>
                  <a:schemeClr val="tx1"/>
                </a:solidFill>
                <a:latin typeface="Arial" charset="0"/>
              </a:defRPr>
            </a:lvl2pPr>
            <a:lvl3pPr marL="1166813">
              <a:tabLst>
                <a:tab pos="452438" algn="l"/>
                <a:tab pos="804863" algn="l"/>
                <a:tab pos="1168400" algn="l"/>
                <a:tab pos="1520825" algn="l"/>
                <a:tab pos="1884363" algn="l"/>
                <a:tab pos="2236788" algn="l"/>
                <a:tab pos="2687638" algn="l"/>
              </a:tabLst>
              <a:defRPr>
                <a:solidFill>
                  <a:schemeClr val="tx1"/>
                </a:solidFill>
                <a:latin typeface="Arial" charset="0"/>
              </a:defRPr>
            </a:lvl3pPr>
            <a:lvl4pPr>
              <a:tabLst>
                <a:tab pos="452438" algn="l"/>
                <a:tab pos="804863" algn="l"/>
                <a:tab pos="1168400" algn="l"/>
                <a:tab pos="1520825" algn="l"/>
                <a:tab pos="1884363" algn="l"/>
                <a:tab pos="2236788" algn="l"/>
                <a:tab pos="2687638" algn="l"/>
              </a:tabLst>
              <a:defRPr>
                <a:solidFill>
                  <a:schemeClr val="tx1"/>
                </a:solidFill>
                <a:latin typeface="Arial" charset="0"/>
              </a:defRPr>
            </a:lvl4pPr>
            <a:lvl5pPr>
              <a:tabLst>
                <a:tab pos="452438" algn="l"/>
                <a:tab pos="804863" algn="l"/>
                <a:tab pos="1168400" algn="l"/>
                <a:tab pos="1520825" algn="l"/>
                <a:tab pos="1884363" algn="l"/>
                <a:tab pos="2236788" algn="l"/>
                <a:tab pos="2687638" algn="l"/>
              </a:tabLst>
              <a:defRPr>
                <a:solidFill>
                  <a:schemeClr val="tx1"/>
                </a:solidFill>
                <a:latin typeface="Arial" charset="0"/>
              </a:defRPr>
            </a:lvl5pPr>
            <a:lvl6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6pPr>
            <a:lvl7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7pPr>
            <a:lvl8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8pPr>
            <a:lvl9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9pPr>
          </a:lstStyle>
          <a:p>
            <a:pPr>
              <a:spcAft>
                <a:spcPts val="200"/>
              </a:spcAft>
            </a:pPr>
            <a:r>
              <a:rPr lang="de-DE" sz="2200" dirty="0">
                <a:cs typeface="Arial" charset="0"/>
              </a:rPr>
              <a:t>	C.	Sachliche Erfolgsaussichten der Berufung</a:t>
            </a:r>
          </a:p>
          <a:p>
            <a:pPr>
              <a:spcAft>
                <a:spcPts val="200"/>
              </a:spcAft>
            </a:pPr>
            <a:r>
              <a:rPr lang="de-DE" sz="2200" b="0" dirty="0">
                <a:cs typeface="Arial" charset="0"/>
              </a:rPr>
              <a:t>		gemäß § 513 Abs. 1 </a:t>
            </a:r>
            <a:r>
              <a:rPr lang="mr-IN" sz="2200" b="0" dirty="0">
                <a:cs typeface="Arial" charset="0"/>
              </a:rPr>
              <a:t>–</a:t>
            </a:r>
            <a:r>
              <a:rPr lang="de-DE" sz="2200" b="0" dirty="0">
                <a:cs typeface="Arial" charset="0"/>
              </a:rPr>
              <a:t> 2 ZPO nur, wenn die erstinstanzliche			Entscheidung auf einer Rechtsverletzung beruhte oder nach		§§ 529 ff. ZPO zu berücksichtigende Tatsachen eine </a:t>
            </a:r>
            <a:r>
              <a:rPr lang="de-DE" sz="2200" b="0" dirty="0" err="1">
                <a:cs typeface="Arial" charset="0"/>
              </a:rPr>
              <a:t>abwei</a:t>
            </a:r>
            <a:r>
              <a:rPr lang="de-DE" sz="2200" b="0" dirty="0">
                <a:cs typeface="Arial" charset="0"/>
              </a:rPr>
              <a:t>-			</a:t>
            </a:r>
            <a:r>
              <a:rPr lang="de-DE" sz="2200" b="0" dirty="0" err="1">
                <a:cs typeface="Arial" charset="0"/>
              </a:rPr>
              <a:t>chende</a:t>
            </a:r>
            <a:r>
              <a:rPr lang="de-DE" sz="2200" b="0" dirty="0">
                <a:cs typeface="Arial" charset="0"/>
              </a:rPr>
              <a:t> Entscheidung rechtfertigen würden (beachte die Aus-		</a:t>
            </a:r>
            <a:r>
              <a:rPr lang="de-DE" sz="2200" b="0" dirty="0" err="1">
                <a:cs typeface="Arial" charset="0"/>
              </a:rPr>
              <a:t>nahme</a:t>
            </a:r>
            <a:r>
              <a:rPr lang="de-DE" sz="2200" b="0" dirty="0">
                <a:cs typeface="Arial" charset="0"/>
              </a:rPr>
              <a:t> in § 513 Abs. 2 ZPO, der aber nicht für die </a:t>
            </a:r>
            <a:r>
              <a:rPr lang="de-DE" sz="2200" b="0" dirty="0" err="1">
                <a:cs typeface="Arial" charset="0"/>
              </a:rPr>
              <a:t>internatio</a:t>
            </a:r>
            <a:r>
              <a:rPr lang="de-DE" sz="2200" b="0" dirty="0">
                <a:cs typeface="Arial" charset="0"/>
              </a:rPr>
              <a:t>-		</a:t>
            </a:r>
            <a:r>
              <a:rPr lang="de-DE" sz="2200" b="0" dirty="0" err="1">
                <a:cs typeface="Arial" charset="0"/>
              </a:rPr>
              <a:t>nale</a:t>
            </a:r>
            <a:r>
              <a:rPr lang="de-DE" sz="2200" b="0" dirty="0">
                <a:cs typeface="Arial" charset="0"/>
              </a:rPr>
              <a:t> Zuständigkeit gilt).</a:t>
            </a:r>
          </a:p>
          <a:p>
            <a:pPr>
              <a:spcAft>
                <a:spcPts val="200"/>
              </a:spcAft>
            </a:pPr>
            <a:r>
              <a:rPr lang="de-DE" sz="2200" b="0" dirty="0">
                <a:cs typeface="Arial" charset="0"/>
              </a:rPr>
              <a:t>		I.	Zulässigkeit der Klage (im Urkundenprozess)</a:t>
            </a:r>
          </a:p>
          <a:p>
            <a:pPr>
              <a:spcAft>
                <a:spcPts val="200"/>
              </a:spcAft>
            </a:pPr>
            <a:r>
              <a:rPr lang="de-DE" sz="2200" b="0" dirty="0">
                <a:cs typeface="Arial" charset="0"/>
              </a:rPr>
              <a:t>			1.	Allgemeine Prozessvoraussetzungen</a:t>
            </a:r>
          </a:p>
          <a:p>
            <a:pPr>
              <a:spcAft>
                <a:spcPts val="200"/>
              </a:spcAft>
            </a:pPr>
            <a:r>
              <a:rPr lang="de-DE" sz="2200" b="0" dirty="0">
                <a:cs typeface="Arial" charset="0"/>
              </a:rPr>
              <a:t>				(+), ohne Weiteres, keine Bedenken.</a:t>
            </a:r>
          </a:p>
          <a:p>
            <a:pPr>
              <a:spcAft>
                <a:spcPts val="200"/>
              </a:spcAft>
            </a:pPr>
            <a:r>
              <a:rPr lang="de-DE" sz="2200" b="0" dirty="0">
                <a:cs typeface="Arial" charset="0"/>
              </a:rPr>
              <a:t>			2.	Besondere Prozessvoraussetzungen</a:t>
            </a:r>
          </a:p>
          <a:p>
            <a:pPr>
              <a:spcAft>
                <a:spcPts val="200"/>
              </a:spcAft>
            </a:pPr>
            <a:r>
              <a:rPr lang="de-DE" sz="2200" b="0" dirty="0">
                <a:cs typeface="Arial" charset="0"/>
              </a:rPr>
              <a:t>				a)	Geldforderung + Leistungsklage, § 592 S.1 ZPO</a:t>
            </a:r>
          </a:p>
          <a:p>
            <a:pPr>
              <a:spcAft>
                <a:spcPts val="200"/>
              </a:spcAft>
            </a:pPr>
            <a:r>
              <a:rPr lang="de-DE" sz="2200" b="0" dirty="0">
                <a:cs typeface="Arial" charset="0"/>
              </a:rPr>
              <a:t>					(+), aus Bürgschaft, § 765 Abs. 1</a:t>
            </a:r>
          </a:p>
          <a:p>
            <a:pPr>
              <a:spcAft>
                <a:spcPts val="200"/>
              </a:spcAft>
            </a:pPr>
            <a:r>
              <a:rPr lang="de-DE" sz="2200" b="0" dirty="0">
                <a:cs typeface="Arial" charset="0"/>
              </a:rPr>
              <a:t>				b)	Sämtliche Anspruchsvoraussetzungen mithilfe von						Urkunden beweisbar (betrifft nur solche Anspruchs-					</a:t>
            </a:r>
            <a:r>
              <a:rPr lang="de-DE" sz="2200" b="0" dirty="0" err="1">
                <a:cs typeface="Arial" charset="0"/>
              </a:rPr>
              <a:t>voraussetzungen</a:t>
            </a:r>
            <a:r>
              <a:rPr lang="de-DE" sz="2200" b="0" dirty="0">
                <a:cs typeface="Arial" charset="0"/>
              </a:rPr>
              <a:t>, die streitig sind).</a:t>
            </a:r>
          </a:p>
        </p:txBody>
      </p:sp>
      <p:sp>
        <p:nvSpPr>
          <p:cNvPr id="5" name="Text Box 2"/>
          <p:cNvSpPr txBox="1">
            <a:spLocks noChangeArrowheads="1"/>
          </p:cNvSpPr>
          <p:nvPr/>
        </p:nvSpPr>
        <p:spPr bwMode="auto">
          <a:xfrm>
            <a:off x="-507" y="260350"/>
            <a:ext cx="5544616"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12 Jäger ./. Rastatt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170224630"/>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44099">
                                            <p:txEl>
                                              <p:pRg st="0" end="0"/>
                                            </p:txEl>
                                          </p:spTgt>
                                        </p:tgtEl>
                                        <p:attrNameLst>
                                          <p:attrName>style.visibility</p:attrName>
                                        </p:attrNameLst>
                                      </p:cBhvr>
                                      <p:to>
                                        <p:strVal val="visible"/>
                                      </p:to>
                                    </p:set>
                                    <p:anim calcmode="lin" valueType="num">
                                      <p:cBhvr>
                                        <p:cTn id="7" dur="500" fill="hold"/>
                                        <p:tgtEl>
                                          <p:spTgt spid="644099">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644099">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64409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44099">
                                            <p:txEl>
                                              <p:pRg st="1" end="1"/>
                                            </p:txEl>
                                          </p:spTgt>
                                        </p:tgtEl>
                                        <p:attrNameLst>
                                          <p:attrName>style.visibility</p:attrName>
                                        </p:attrNameLst>
                                      </p:cBhvr>
                                      <p:to>
                                        <p:strVal val="visible"/>
                                      </p:to>
                                    </p:set>
                                    <p:anim calcmode="lin" valueType="num">
                                      <p:cBhvr>
                                        <p:cTn id="14" dur="500" fill="hold"/>
                                        <p:tgtEl>
                                          <p:spTgt spid="644099">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644099">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64409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44099">
                                            <p:txEl>
                                              <p:pRg st="2" end="2"/>
                                            </p:txEl>
                                          </p:spTgt>
                                        </p:tgtEl>
                                        <p:attrNameLst>
                                          <p:attrName>style.visibility</p:attrName>
                                        </p:attrNameLst>
                                      </p:cBhvr>
                                      <p:to>
                                        <p:strVal val="visible"/>
                                      </p:to>
                                    </p:set>
                                    <p:anim calcmode="lin" valueType="num">
                                      <p:cBhvr>
                                        <p:cTn id="21" dur="500" fill="hold"/>
                                        <p:tgtEl>
                                          <p:spTgt spid="644099">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644099">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64409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44099">
                                            <p:txEl>
                                              <p:pRg st="3" end="3"/>
                                            </p:txEl>
                                          </p:spTgt>
                                        </p:tgtEl>
                                        <p:attrNameLst>
                                          <p:attrName>style.visibility</p:attrName>
                                        </p:attrNameLst>
                                      </p:cBhvr>
                                      <p:to>
                                        <p:strVal val="visible"/>
                                      </p:to>
                                    </p:set>
                                    <p:anim calcmode="lin" valueType="num">
                                      <p:cBhvr>
                                        <p:cTn id="28" dur="500" fill="hold"/>
                                        <p:tgtEl>
                                          <p:spTgt spid="644099">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644099">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64409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44099">
                                            <p:txEl>
                                              <p:pRg st="4" end="4"/>
                                            </p:txEl>
                                          </p:spTgt>
                                        </p:tgtEl>
                                        <p:attrNameLst>
                                          <p:attrName>style.visibility</p:attrName>
                                        </p:attrNameLst>
                                      </p:cBhvr>
                                      <p:to>
                                        <p:strVal val="visible"/>
                                      </p:to>
                                    </p:set>
                                    <p:anim calcmode="lin" valueType="num">
                                      <p:cBhvr>
                                        <p:cTn id="35" dur="500" fill="hold"/>
                                        <p:tgtEl>
                                          <p:spTgt spid="644099">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644099">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64409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644099">
                                            <p:txEl>
                                              <p:pRg st="5" end="5"/>
                                            </p:txEl>
                                          </p:spTgt>
                                        </p:tgtEl>
                                        <p:attrNameLst>
                                          <p:attrName>style.visibility</p:attrName>
                                        </p:attrNameLst>
                                      </p:cBhvr>
                                      <p:to>
                                        <p:strVal val="visible"/>
                                      </p:to>
                                    </p:set>
                                    <p:anim calcmode="lin" valueType="num">
                                      <p:cBhvr>
                                        <p:cTn id="42" dur="500" fill="hold"/>
                                        <p:tgtEl>
                                          <p:spTgt spid="644099">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644099">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644099">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644099">
                                            <p:txEl>
                                              <p:pRg st="6" end="6"/>
                                            </p:txEl>
                                          </p:spTgt>
                                        </p:tgtEl>
                                        <p:attrNameLst>
                                          <p:attrName>style.visibility</p:attrName>
                                        </p:attrNameLst>
                                      </p:cBhvr>
                                      <p:to>
                                        <p:strVal val="visible"/>
                                      </p:to>
                                    </p:set>
                                    <p:anim calcmode="lin" valueType="num">
                                      <p:cBhvr>
                                        <p:cTn id="49" dur="500" fill="hold"/>
                                        <p:tgtEl>
                                          <p:spTgt spid="644099">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644099">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644099">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644099">
                                            <p:txEl>
                                              <p:pRg st="7" end="7"/>
                                            </p:txEl>
                                          </p:spTgt>
                                        </p:tgtEl>
                                        <p:attrNameLst>
                                          <p:attrName>style.visibility</p:attrName>
                                        </p:attrNameLst>
                                      </p:cBhvr>
                                      <p:to>
                                        <p:strVal val="visible"/>
                                      </p:to>
                                    </p:set>
                                    <p:anim calcmode="lin" valueType="num">
                                      <p:cBhvr>
                                        <p:cTn id="56" dur="500" fill="hold"/>
                                        <p:tgtEl>
                                          <p:spTgt spid="644099">
                                            <p:txEl>
                                              <p:pRg st="7" end="7"/>
                                            </p:txEl>
                                          </p:spTgt>
                                        </p:tgtEl>
                                        <p:attrNameLst>
                                          <p:attrName>ppt_w</p:attrName>
                                        </p:attrNameLst>
                                      </p:cBhvr>
                                      <p:tavLst>
                                        <p:tav tm="0">
                                          <p:val>
                                            <p:strVal val="#ppt_w*0.70"/>
                                          </p:val>
                                        </p:tav>
                                        <p:tav tm="100000">
                                          <p:val>
                                            <p:strVal val="#ppt_w"/>
                                          </p:val>
                                        </p:tav>
                                      </p:tavLst>
                                    </p:anim>
                                    <p:anim calcmode="lin" valueType="num">
                                      <p:cBhvr>
                                        <p:cTn id="57" dur="500" fill="hold"/>
                                        <p:tgtEl>
                                          <p:spTgt spid="644099">
                                            <p:txEl>
                                              <p:pRg st="7" end="7"/>
                                            </p:txEl>
                                          </p:spTgt>
                                        </p:tgtEl>
                                        <p:attrNameLst>
                                          <p:attrName>ppt_h</p:attrName>
                                        </p:attrNameLst>
                                      </p:cBhvr>
                                      <p:tavLst>
                                        <p:tav tm="0">
                                          <p:val>
                                            <p:strVal val="#ppt_h"/>
                                          </p:val>
                                        </p:tav>
                                        <p:tav tm="100000">
                                          <p:val>
                                            <p:strVal val="#ppt_h"/>
                                          </p:val>
                                        </p:tav>
                                      </p:tavLst>
                                    </p:anim>
                                    <p:animEffect transition="in" filter="fade">
                                      <p:cBhvr>
                                        <p:cTn id="58" dur="500"/>
                                        <p:tgtEl>
                                          <p:spTgt spid="644099">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644099">
                                            <p:txEl>
                                              <p:pRg st="8" end="8"/>
                                            </p:txEl>
                                          </p:spTgt>
                                        </p:tgtEl>
                                        <p:attrNameLst>
                                          <p:attrName>style.visibility</p:attrName>
                                        </p:attrNameLst>
                                      </p:cBhvr>
                                      <p:to>
                                        <p:strVal val="visible"/>
                                      </p:to>
                                    </p:set>
                                    <p:anim calcmode="lin" valueType="num">
                                      <p:cBhvr>
                                        <p:cTn id="63" dur="500" fill="hold"/>
                                        <p:tgtEl>
                                          <p:spTgt spid="644099">
                                            <p:txEl>
                                              <p:pRg st="8" end="8"/>
                                            </p:txEl>
                                          </p:spTgt>
                                        </p:tgtEl>
                                        <p:attrNameLst>
                                          <p:attrName>ppt_w</p:attrName>
                                        </p:attrNameLst>
                                      </p:cBhvr>
                                      <p:tavLst>
                                        <p:tav tm="0">
                                          <p:val>
                                            <p:strVal val="#ppt_w*0.70"/>
                                          </p:val>
                                        </p:tav>
                                        <p:tav tm="100000">
                                          <p:val>
                                            <p:strVal val="#ppt_w"/>
                                          </p:val>
                                        </p:tav>
                                      </p:tavLst>
                                    </p:anim>
                                    <p:anim calcmode="lin" valueType="num">
                                      <p:cBhvr>
                                        <p:cTn id="64" dur="500" fill="hold"/>
                                        <p:tgtEl>
                                          <p:spTgt spid="644099">
                                            <p:txEl>
                                              <p:pRg st="8" end="8"/>
                                            </p:txEl>
                                          </p:spTgt>
                                        </p:tgtEl>
                                        <p:attrNameLst>
                                          <p:attrName>ppt_h</p:attrName>
                                        </p:attrNameLst>
                                      </p:cBhvr>
                                      <p:tavLst>
                                        <p:tav tm="0">
                                          <p:val>
                                            <p:strVal val="#ppt_h"/>
                                          </p:val>
                                        </p:tav>
                                        <p:tav tm="100000">
                                          <p:val>
                                            <p:strVal val="#ppt_h"/>
                                          </p:val>
                                        </p:tav>
                                      </p:tavLst>
                                    </p:anim>
                                    <p:animEffect transition="in" filter="fade">
                                      <p:cBhvr>
                                        <p:cTn id="65" dur="500"/>
                                        <p:tgtEl>
                                          <p:spTgt spid="6440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409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13. Woche</a:t>
            </a:r>
          </a:p>
        </p:txBody>
      </p:sp>
      <p:sp>
        <p:nvSpPr>
          <p:cNvPr id="4" name="Text Box 2"/>
          <p:cNvSpPr txBox="1">
            <a:spLocks noChangeArrowheads="1"/>
          </p:cNvSpPr>
          <p:nvPr/>
        </p:nvSpPr>
        <p:spPr bwMode="auto">
          <a:xfrm>
            <a:off x="179388" y="1196752"/>
            <a:ext cx="8712200" cy="5724644"/>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r>
              <a:rPr lang="de-DE" sz="2400" b="1" dirty="0">
                <a:solidFill>
                  <a:schemeClr val="tx1">
                    <a:lumMod val="65000"/>
                    <a:lumOff val="35000"/>
                  </a:schemeClr>
                </a:solidFill>
                <a:latin typeface="Frutiger Linotype" pitchFamily="34" charset="0"/>
              </a:rPr>
              <a:t> – Seite 1</a:t>
            </a:r>
          </a:p>
          <a:p>
            <a:pPr>
              <a:spcBef>
                <a:spcPts val="600"/>
              </a:spcBef>
            </a:pPr>
            <a:r>
              <a:rPr lang="de-DE" sz="2400" b="1" dirty="0">
                <a:solidFill>
                  <a:srgbClr val="F77515"/>
                </a:solidFill>
                <a:latin typeface="Frutiger Linotype" pitchFamily="34" charset="0"/>
              </a:rPr>
              <a:t>	</a:t>
            </a:r>
            <a:r>
              <a:rPr lang="de-DE" dirty="0">
                <a:solidFill>
                  <a:srgbClr val="F77515"/>
                </a:solidFill>
                <a:latin typeface="Frutiger Linotype" pitchFamily="34" charset="0"/>
              </a:rPr>
              <a:t>1.-4. Woche (ab 19.04.): 	Die einzelnen Klausurtypen</a:t>
            </a:r>
          </a:p>
          <a:p>
            <a:pPr>
              <a:spcBef>
                <a:spcPts val="600"/>
              </a:spcBef>
            </a:pPr>
            <a:r>
              <a:rPr lang="de-DE" dirty="0">
                <a:solidFill>
                  <a:srgbClr val="F77515"/>
                </a:solidFill>
                <a:latin typeface="Frutiger Linotype" pitchFamily="34" charset="0"/>
              </a:rPr>
              <a:t>	5.	Woche (24.05.2024):	Die Zulässigkeit von Klagen</a:t>
            </a:r>
          </a:p>
          <a:p>
            <a:pPr>
              <a:spcBef>
                <a:spcPts val="600"/>
              </a:spcBef>
            </a:pPr>
            <a:r>
              <a:rPr lang="de-DE" dirty="0">
                <a:solidFill>
                  <a:srgbClr val="F77515"/>
                </a:solidFill>
                <a:latin typeface="Frutiger Linotype" pitchFamily="34" charset="0"/>
              </a:rPr>
              <a:t>	6.	Woche (31.05.2024):	Objektive Klagehäufung</a:t>
            </a:r>
          </a:p>
          <a:p>
            <a:pPr>
              <a:spcBef>
                <a:spcPts val="600"/>
              </a:spcBef>
            </a:pPr>
            <a:r>
              <a:rPr lang="de-DE" dirty="0">
                <a:solidFill>
                  <a:srgbClr val="F77515"/>
                </a:solidFill>
                <a:latin typeface="Frutiger Linotype" pitchFamily="34" charset="0"/>
              </a:rPr>
              <a:t>	7. 	Woche	(07.06.2024): 	Subjektive Klagehäufung I</a:t>
            </a:r>
          </a:p>
          <a:p>
            <a:pPr>
              <a:spcBef>
                <a:spcPts val="600"/>
              </a:spcBef>
            </a:pPr>
            <a:r>
              <a:rPr lang="de-DE" dirty="0">
                <a:solidFill>
                  <a:srgbClr val="F77515"/>
                </a:solidFill>
                <a:latin typeface="Frutiger Linotype" pitchFamily="34" charset="0"/>
              </a:rPr>
              <a:t>	8. 	Woche	(14.06.2024): 	Subjektive Klagehäufung II</a:t>
            </a:r>
          </a:p>
          <a:p>
            <a:pPr>
              <a:spcBef>
                <a:spcPts val="600"/>
              </a:spcBef>
            </a:pPr>
            <a:r>
              <a:rPr lang="de-DE" dirty="0">
                <a:solidFill>
                  <a:srgbClr val="F77515"/>
                </a:solidFill>
                <a:latin typeface="Frutiger Linotype" pitchFamily="34" charset="0"/>
              </a:rPr>
              <a:t>	9.	Woche (21.06.2024):	Säumnis einer Partei</a:t>
            </a:r>
          </a:p>
          <a:p>
            <a:pPr>
              <a:spcBef>
                <a:spcPts val="600"/>
              </a:spcBef>
            </a:pPr>
            <a:r>
              <a:rPr lang="de-DE" dirty="0">
                <a:solidFill>
                  <a:srgbClr val="F77515"/>
                </a:solidFill>
                <a:latin typeface="Frutiger Linotype" pitchFamily="34" charset="0"/>
              </a:rPr>
              <a:t>	10.	Woche (28.06.2024):	Anerkenntnis und Verzicht</a:t>
            </a:r>
          </a:p>
          <a:p>
            <a:pPr>
              <a:spcBef>
                <a:spcPts val="600"/>
              </a:spcBef>
            </a:pPr>
            <a:r>
              <a:rPr lang="de-DE" dirty="0">
                <a:solidFill>
                  <a:srgbClr val="F77515"/>
                </a:solidFill>
                <a:latin typeface="Frutiger Linotype" pitchFamily="34" charset="0"/>
              </a:rPr>
              <a:t>	11.	Woche (12.07.2024):	Widerklagen</a:t>
            </a:r>
          </a:p>
          <a:p>
            <a:pPr>
              <a:spcBef>
                <a:spcPts val="600"/>
              </a:spcBef>
            </a:pPr>
            <a:r>
              <a:rPr lang="de-DE" dirty="0">
                <a:solidFill>
                  <a:srgbClr val="F77515"/>
                </a:solidFill>
                <a:latin typeface="Frutiger Linotype" pitchFamily="34" charset="0"/>
              </a:rPr>
              <a:t>	12.	Woche (</a:t>
            </a:r>
            <a:r>
              <a:rPr lang="de-DE" u="sng" dirty="0">
                <a:solidFill>
                  <a:srgbClr val="F77515"/>
                </a:solidFill>
                <a:latin typeface="Frutiger Linotype" pitchFamily="34" charset="0"/>
              </a:rPr>
              <a:t>18</a:t>
            </a:r>
            <a:r>
              <a:rPr lang="de-DE" dirty="0">
                <a:solidFill>
                  <a:srgbClr val="F77515"/>
                </a:solidFill>
                <a:latin typeface="Frutiger Linotype" pitchFamily="34" charset="0"/>
              </a:rPr>
              <a:t>.07.2024):	Erledigung und Rücknahme</a:t>
            </a:r>
          </a:p>
          <a:p>
            <a:pPr>
              <a:spcBef>
                <a:spcPts val="600"/>
              </a:spcBef>
            </a:pPr>
            <a:r>
              <a:rPr lang="de-DE" dirty="0">
                <a:solidFill>
                  <a:srgbClr val="F77515"/>
                </a:solidFill>
                <a:latin typeface="Frutiger Linotype" pitchFamily="34" charset="0"/>
              </a:rPr>
              <a:t>	13.	Woche (16.08.2024):	Besondere Prozesssituationen I</a:t>
            </a:r>
          </a:p>
          <a:p>
            <a:pPr>
              <a:spcBef>
                <a:spcPts val="600"/>
              </a:spcBef>
            </a:pPr>
            <a:r>
              <a:rPr lang="de-DE" dirty="0">
                <a:solidFill>
                  <a:srgbClr val="F77515"/>
                </a:solidFill>
                <a:latin typeface="Frutiger Linotype" pitchFamily="34" charset="0"/>
              </a:rPr>
              <a:t>	</a:t>
            </a:r>
            <a:r>
              <a:rPr lang="de-DE" b="0" dirty="0">
                <a:solidFill>
                  <a:schemeClr val="tx1">
                    <a:lumMod val="65000"/>
                    <a:lumOff val="35000"/>
                  </a:schemeClr>
                </a:solidFill>
                <a:latin typeface="Frutiger Linotype" pitchFamily="34" charset="0"/>
              </a:rPr>
              <a:t>14.	Woche (</a:t>
            </a:r>
            <a:r>
              <a:rPr lang="de-DE" b="0" u="sng" dirty="0">
                <a:solidFill>
                  <a:schemeClr val="tx1">
                    <a:lumMod val="65000"/>
                    <a:lumOff val="35000"/>
                  </a:schemeClr>
                </a:solidFill>
                <a:latin typeface="Frutiger Linotype" pitchFamily="34" charset="0"/>
              </a:rPr>
              <a:t>22</a:t>
            </a:r>
            <a:r>
              <a:rPr lang="de-DE" b="0" dirty="0">
                <a:solidFill>
                  <a:schemeClr val="tx1">
                    <a:lumMod val="65000"/>
                    <a:lumOff val="35000"/>
                  </a:schemeClr>
                </a:solidFill>
                <a:latin typeface="Frutiger Linotype" pitchFamily="34" charset="0"/>
              </a:rPr>
              <a:t>.08.2024):	Besondere Prozesssituationen II</a:t>
            </a:r>
          </a:p>
          <a:p>
            <a:pPr>
              <a:spcBef>
                <a:spcPts val="600"/>
              </a:spcBef>
            </a:pPr>
            <a:r>
              <a:rPr lang="de-DE" b="0" dirty="0">
                <a:solidFill>
                  <a:schemeClr val="tx1">
                    <a:lumMod val="65000"/>
                    <a:lumOff val="35000"/>
                  </a:schemeClr>
                </a:solidFill>
                <a:latin typeface="Frutiger Linotype" pitchFamily="34" charset="0"/>
              </a:rPr>
              <a:t>	15. Woche (30.08.2024):	Beweisaufnahme</a:t>
            </a:r>
          </a:p>
        </p:txBody>
      </p:sp>
    </p:spTree>
    <p:extLst>
      <p:ext uri="{BB962C8B-B14F-4D97-AF65-F5344CB8AC3E}">
        <p14:creationId xmlns:p14="http://schemas.microsoft.com/office/powerpoint/2010/main" val="258472263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9" name="Text Box 3"/>
          <p:cNvSpPr txBox="1">
            <a:spLocks noChangeArrowheads="1"/>
          </p:cNvSpPr>
          <p:nvPr/>
        </p:nvSpPr>
        <p:spPr bwMode="auto">
          <a:xfrm>
            <a:off x="214313" y="1160740"/>
            <a:ext cx="8678862" cy="5673348"/>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52438" algn="l"/>
                <a:tab pos="804863" algn="l"/>
                <a:tab pos="1168400" algn="l"/>
                <a:tab pos="1520825" algn="l"/>
                <a:tab pos="1884363" algn="l"/>
                <a:tab pos="2236788" algn="l"/>
                <a:tab pos="2687638" algn="l"/>
              </a:tabLst>
              <a:defRPr>
                <a:solidFill>
                  <a:schemeClr val="tx1"/>
                </a:solidFill>
                <a:latin typeface="Arial" charset="0"/>
              </a:defRPr>
            </a:lvl1pPr>
            <a:lvl2pPr marL="987425">
              <a:tabLst>
                <a:tab pos="452438" algn="l"/>
                <a:tab pos="804863" algn="l"/>
                <a:tab pos="1168400" algn="l"/>
                <a:tab pos="1520825" algn="l"/>
                <a:tab pos="1884363" algn="l"/>
                <a:tab pos="2236788" algn="l"/>
                <a:tab pos="2687638" algn="l"/>
              </a:tabLst>
              <a:defRPr>
                <a:solidFill>
                  <a:schemeClr val="tx1"/>
                </a:solidFill>
                <a:latin typeface="Arial" charset="0"/>
              </a:defRPr>
            </a:lvl2pPr>
            <a:lvl3pPr marL="1166813">
              <a:tabLst>
                <a:tab pos="452438" algn="l"/>
                <a:tab pos="804863" algn="l"/>
                <a:tab pos="1168400" algn="l"/>
                <a:tab pos="1520825" algn="l"/>
                <a:tab pos="1884363" algn="l"/>
                <a:tab pos="2236788" algn="l"/>
                <a:tab pos="2687638" algn="l"/>
              </a:tabLst>
              <a:defRPr>
                <a:solidFill>
                  <a:schemeClr val="tx1"/>
                </a:solidFill>
                <a:latin typeface="Arial" charset="0"/>
              </a:defRPr>
            </a:lvl3pPr>
            <a:lvl4pPr>
              <a:tabLst>
                <a:tab pos="452438" algn="l"/>
                <a:tab pos="804863" algn="l"/>
                <a:tab pos="1168400" algn="l"/>
                <a:tab pos="1520825" algn="l"/>
                <a:tab pos="1884363" algn="l"/>
                <a:tab pos="2236788" algn="l"/>
                <a:tab pos="2687638" algn="l"/>
              </a:tabLst>
              <a:defRPr>
                <a:solidFill>
                  <a:schemeClr val="tx1"/>
                </a:solidFill>
                <a:latin typeface="Arial" charset="0"/>
              </a:defRPr>
            </a:lvl4pPr>
            <a:lvl5pPr>
              <a:tabLst>
                <a:tab pos="452438" algn="l"/>
                <a:tab pos="804863" algn="l"/>
                <a:tab pos="1168400" algn="l"/>
                <a:tab pos="1520825" algn="l"/>
                <a:tab pos="1884363" algn="l"/>
                <a:tab pos="2236788" algn="l"/>
                <a:tab pos="2687638" algn="l"/>
              </a:tabLst>
              <a:defRPr>
                <a:solidFill>
                  <a:schemeClr val="tx1"/>
                </a:solidFill>
                <a:latin typeface="Arial" charset="0"/>
              </a:defRPr>
            </a:lvl5pPr>
            <a:lvl6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6pPr>
            <a:lvl7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7pPr>
            <a:lvl8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8pPr>
            <a:lvl9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9pPr>
          </a:lstStyle>
          <a:p>
            <a:pPr>
              <a:spcAft>
                <a:spcPts val="200"/>
              </a:spcAft>
            </a:pPr>
            <a:r>
              <a:rPr lang="de-DE" sz="2200" b="0" dirty="0">
                <a:cs typeface="Arial" charset="0"/>
              </a:rPr>
              <a:t>					(+), es müssen nicht einmal „unmittelbare Urkunden“					sein, es reichen mittelbare (hier: Bürgschaftsvertrag,					Darlehensvertrag, Kündigung; sind aber ohnehin </a:t>
            </a:r>
            <a:r>
              <a:rPr lang="de-DE" sz="2200" b="0" dirty="0" err="1">
                <a:cs typeface="Arial" charset="0"/>
              </a:rPr>
              <a:t>un</a:t>
            </a:r>
            <a:r>
              <a:rPr lang="de-DE" sz="2200" b="0" dirty="0">
                <a:cs typeface="Arial" charset="0"/>
              </a:rPr>
              <a:t>-					streitig); Einwände hiergegen nicht erfolgversprechend</a:t>
            </a:r>
          </a:p>
          <a:p>
            <a:pPr>
              <a:spcAft>
                <a:spcPts val="200"/>
              </a:spcAft>
            </a:pPr>
            <a:r>
              <a:rPr lang="de-DE" sz="2200" b="0" dirty="0">
                <a:cs typeface="Arial" charset="0"/>
              </a:rPr>
              <a:t>			=&gt;	also Klage (auch in der gewählten Prozessart) zulässig.</a:t>
            </a:r>
          </a:p>
          <a:p>
            <a:pPr>
              <a:spcAft>
                <a:spcPts val="200"/>
              </a:spcAft>
            </a:pPr>
            <a:r>
              <a:rPr lang="de-DE" sz="2200" b="0" dirty="0">
                <a:cs typeface="Arial" charset="0"/>
              </a:rPr>
              <a:t>		II.	Begründetheit der Klage im Urkundenprozess</a:t>
            </a:r>
          </a:p>
          <a:p>
            <a:pPr>
              <a:spcAft>
                <a:spcPts val="200"/>
              </a:spcAft>
            </a:pPr>
            <a:r>
              <a:rPr lang="de-DE" sz="2200" b="0" dirty="0">
                <a:cs typeface="Arial" charset="0"/>
              </a:rPr>
              <a:t>			1.	Schlüssigkeit</a:t>
            </a:r>
          </a:p>
          <a:p>
            <a:pPr>
              <a:spcAft>
                <a:spcPts val="200"/>
              </a:spcAft>
            </a:pPr>
            <a:r>
              <a:rPr lang="de-DE" sz="2200" b="0" dirty="0">
                <a:cs typeface="Arial" charset="0"/>
              </a:rPr>
              <a:t>				Anspruch aus § 765 Abs. 1</a:t>
            </a:r>
          </a:p>
          <a:p>
            <a:pPr>
              <a:spcAft>
                <a:spcPts val="200"/>
              </a:spcAft>
            </a:pPr>
            <a:r>
              <a:rPr lang="de-DE" sz="2200" b="0" dirty="0">
                <a:cs typeface="Arial" charset="0"/>
              </a:rPr>
              <a:t>				a)	Bürgschaftsvertrag Klägerin ./. </a:t>
            </a:r>
            <a:r>
              <a:rPr lang="de-DE" sz="2200" b="0" dirty="0" err="1">
                <a:cs typeface="Arial" charset="0"/>
              </a:rPr>
              <a:t>Mdt</a:t>
            </a:r>
            <a:r>
              <a:rPr lang="de-DE" sz="2200" b="0" dirty="0">
                <a:cs typeface="Arial" charset="0"/>
              </a:rPr>
              <a:t> vorgetragen?</a:t>
            </a:r>
          </a:p>
          <a:p>
            <a:pPr>
              <a:spcAft>
                <a:spcPts val="200"/>
              </a:spcAft>
            </a:pPr>
            <a:r>
              <a:rPr lang="de-DE" sz="2200" b="0" dirty="0">
                <a:cs typeface="Arial" charset="0"/>
              </a:rPr>
              <a:t>					(+), Anlage K 2 der Klageschrift</a:t>
            </a:r>
          </a:p>
          <a:p>
            <a:pPr>
              <a:spcAft>
                <a:spcPts val="200"/>
              </a:spcAft>
            </a:pPr>
            <a:r>
              <a:rPr lang="de-DE" sz="2200" b="0" dirty="0">
                <a:cs typeface="Arial" charset="0"/>
              </a:rPr>
              <a:t>				b)	Bestehen einer zu sichernden Hauptforderung </a:t>
            </a:r>
            <a:r>
              <a:rPr lang="de-DE" sz="2200" b="0" dirty="0" err="1">
                <a:cs typeface="Arial" charset="0"/>
              </a:rPr>
              <a:t>schlüs</a:t>
            </a:r>
            <a:r>
              <a:rPr lang="de-DE" sz="2200" b="0" dirty="0">
                <a:cs typeface="Arial" charset="0"/>
              </a:rPr>
              <a:t>-					</a:t>
            </a:r>
            <a:r>
              <a:rPr lang="de-DE" sz="2200" b="0" dirty="0" err="1">
                <a:cs typeface="Arial" charset="0"/>
              </a:rPr>
              <a:t>sig</a:t>
            </a:r>
            <a:r>
              <a:rPr lang="de-DE" sz="2200" b="0" dirty="0">
                <a:cs typeface="Arial" charset="0"/>
              </a:rPr>
              <a:t> vorgetragen?</a:t>
            </a:r>
          </a:p>
          <a:p>
            <a:pPr>
              <a:spcAft>
                <a:spcPts val="200"/>
              </a:spcAft>
            </a:pPr>
            <a:r>
              <a:rPr lang="de-DE" sz="2200" b="0" dirty="0">
                <a:cs typeface="Arial" charset="0"/>
              </a:rPr>
              <a:t>					(+), (unstreitig) valutiertes Darlehen über Euro 2,0 Mio.					nebst Zinsen.</a:t>
            </a:r>
          </a:p>
          <a:p>
            <a:pPr>
              <a:spcAft>
                <a:spcPts val="200"/>
              </a:spcAft>
            </a:pPr>
            <a:r>
              <a:rPr lang="de-DE" sz="2200" b="0" dirty="0">
                <a:cs typeface="Arial" charset="0"/>
              </a:rPr>
              <a:t>				c)	Fälligkeit schlüssig vorgetragen?</a:t>
            </a:r>
          </a:p>
          <a:p>
            <a:pPr>
              <a:spcAft>
                <a:spcPts val="200"/>
              </a:spcAft>
            </a:pPr>
            <a:r>
              <a:rPr lang="de-DE" sz="2200" b="0" dirty="0">
                <a:cs typeface="Arial" charset="0"/>
              </a:rPr>
              <a:t>					setzt (wirksame) Kündigung des Darlehens voraus.</a:t>
            </a:r>
          </a:p>
        </p:txBody>
      </p:sp>
      <p:sp>
        <p:nvSpPr>
          <p:cNvPr id="5" name="Text Box 2"/>
          <p:cNvSpPr txBox="1">
            <a:spLocks noChangeArrowheads="1"/>
          </p:cNvSpPr>
          <p:nvPr/>
        </p:nvSpPr>
        <p:spPr bwMode="auto">
          <a:xfrm>
            <a:off x="-507" y="260350"/>
            <a:ext cx="5544616"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12 Jäger ./. Rastatt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86769579"/>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44099">
                                            <p:txEl>
                                              <p:pRg st="0" end="0"/>
                                            </p:txEl>
                                          </p:spTgt>
                                        </p:tgtEl>
                                        <p:attrNameLst>
                                          <p:attrName>style.visibility</p:attrName>
                                        </p:attrNameLst>
                                      </p:cBhvr>
                                      <p:to>
                                        <p:strVal val="visible"/>
                                      </p:to>
                                    </p:set>
                                    <p:anim calcmode="lin" valueType="num">
                                      <p:cBhvr>
                                        <p:cTn id="7" dur="500" fill="hold"/>
                                        <p:tgtEl>
                                          <p:spTgt spid="644099">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644099">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64409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44099">
                                            <p:txEl>
                                              <p:pRg st="1" end="1"/>
                                            </p:txEl>
                                          </p:spTgt>
                                        </p:tgtEl>
                                        <p:attrNameLst>
                                          <p:attrName>style.visibility</p:attrName>
                                        </p:attrNameLst>
                                      </p:cBhvr>
                                      <p:to>
                                        <p:strVal val="visible"/>
                                      </p:to>
                                    </p:set>
                                    <p:anim calcmode="lin" valueType="num">
                                      <p:cBhvr>
                                        <p:cTn id="14" dur="500" fill="hold"/>
                                        <p:tgtEl>
                                          <p:spTgt spid="644099">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644099">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64409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44099">
                                            <p:txEl>
                                              <p:pRg st="2" end="2"/>
                                            </p:txEl>
                                          </p:spTgt>
                                        </p:tgtEl>
                                        <p:attrNameLst>
                                          <p:attrName>style.visibility</p:attrName>
                                        </p:attrNameLst>
                                      </p:cBhvr>
                                      <p:to>
                                        <p:strVal val="visible"/>
                                      </p:to>
                                    </p:set>
                                    <p:anim calcmode="lin" valueType="num">
                                      <p:cBhvr>
                                        <p:cTn id="21" dur="500" fill="hold"/>
                                        <p:tgtEl>
                                          <p:spTgt spid="644099">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644099">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64409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44099">
                                            <p:txEl>
                                              <p:pRg st="3" end="3"/>
                                            </p:txEl>
                                          </p:spTgt>
                                        </p:tgtEl>
                                        <p:attrNameLst>
                                          <p:attrName>style.visibility</p:attrName>
                                        </p:attrNameLst>
                                      </p:cBhvr>
                                      <p:to>
                                        <p:strVal val="visible"/>
                                      </p:to>
                                    </p:set>
                                    <p:anim calcmode="lin" valueType="num">
                                      <p:cBhvr>
                                        <p:cTn id="28" dur="500" fill="hold"/>
                                        <p:tgtEl>
                                          <p:spTgt spid="644099">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644099">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64409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44099">
                                            <p:txEl>
                                              <p:pRg st="4" end="4"/>
                                            </p:txEl>
                                          </p:spTgt>
                                        </p:tgtEl>
                                        <p:attrNameLst>
                                          <p:attrName>style.visibility</p:attrName>
                                        </p:attrNameLst>
                                      </p:cBhvr>
                                      <p:to>
                                        <p:strVal val="visible"/>
                                      </p:to>
                                    </p:set>
                                    <p:anim calcmode="lin" valueType="num">
                                      <p:cBhvr>
                                        <p:cTn id="35" dur="500" fill="hold"/>
                                        <p:tgtEl>
                                          <p:spTgt spid="644099">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644099">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64409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644099">
                                            <p:txEl>
                                              <p:pRg st="5" end="5"/>
                                            </p:txEl>
                                          </p:spTgt>
                                        </p:tgtEl>
                                        <p:attrNameLst>
                                          <p:attrName>style.visibility</p:attrName>
                                        </p:attrNameLst>
                                      </p:cBhvr>
                                      <p:to>
                                        <p:strVal val="visible"/>
                                      </p:to>
                                    </p:set>
                                    <p:anim calcmode="lin" valueType="num">
                                      <p:cBhvr>
                                        <p:cTn id="42" dur="500" fill="hold"/>
                                        <p:tgtEl>
                                          <p:spTgt spid="644099">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644099">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644099">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644099">
                                            <p:txEl>
                                              <p:pRg st="6" end="6"/>
                                            </p:txEl>
                                          </p:spTgt>
                                        </p:tgtEl>
                                        <p:attrNameLst>
                                          <p:attrName>style.visibility</p:attrName>
                                        </p:attrNameLst>
                                      </p:cBhvr>
                                      <p:to>
                                        <p:strVal val="visible"/>
                                      </p:to>
                                    </p:set>
                                    <p:anim calcmode="lin" valueType="num">
                                      <p:cBhvr>
                                        <p:cTn id="49" dur="500" fill="hold"/>
                                        <p:tgtEl>
                                          <p:spTgt spid="644099">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644099">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644099">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644099">
                                            <p:txEl>
                                              <p:pRg st="7" end="7"/>
                                            </p:txEl>
                                          </p:spTgt>
                                        </p:tgtEl>
                                        <p:attrNameLst>
                                          <p:attrName>style.visibility</p:attrName>
                                        </p:attrNameLst>
                                      </p:cBhvr>
                                      <p:to>
                                        <p:strVal val="visible"/>
                                      </p:to>
                                    </p:set>
                                    <p:anim calcmode="lin" valueType="num">
                                      <p:cBhvr>
                                        <p:cTn id="56" dur="500" fill="hold"/>
                                        <p:tgtEl>
                                          <p:spTgt spid="644099">
                                            <p:txEl>
                                              <p:pRg st="7" end="7"/>
                                            </p:txEl>
                                          </p:spTgt>
                                        </p:tgtEl>
                                        <p:attrNameLst>
                                          <p:attrName>ppt_w</p:attrName>
                                        </p:attrNameLst>
                                      </p:cBhvr>
                                      <p:tavLst>
                                        <p:tav tm="0">
                                          <p:val>
                                            <p:strVal val="#ppt_w*0.70"/>
                                          </p:val>
                                        </p:tav>
                                        <p:tav tm="100000">
                                          <p:val>
                                            <p:strVal val="#ppt_w"/>
                                          </p:val>
                                        </p:tav>
                                      </p:tavLst>
                                    </p:anim>
                                    <p:anim calcmode="lin" valueType="num">
                                      <p:cBhvr>
                                        <p:cTn id="57" dur="500" fill="hold"/>
                                        <p:tgtEl>
                                          <p:spTgt spid="644099">
                                            <p:txEl>
                                              <p:pRg st="7" end="7"/>
                                            </p:txEl>
                                          </p:spTgt>
                                        </p:tgtEl>
                                        <p:attrNameLst>
                                          <p:attrName>ppt_h</p:attrName>
                                        </p:attrNameLst>
                                      </p:cBhvr>
                                      <p:tavLst>
                                        <p:tav tm="0">
                                          <p:val>
                                            <p:strVal val="#ppt_h"/>
                                          </p:val>
                                        </p:tav>
                                        <p:tav tm="100000">
                                          <p:val>
                                            <p:strVal val="#ppt_h"/>
                                          </p:val>
                                        </p:tav>
                                      </p:tavLst>
                                    </p:anim>
                                    <p:animEffect transition="in" filter="fade">
                                      <p:cBhvr>
                                        <p:cTn id="58" dur="500"/>
                                        <p:tgtEl>
                                          <p:spTgt spid="644099">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644099">
                                            <p:txEl>
                                              <p:pRg st="8" end="8"/>
                                            </p:txEl>
                                          </p:spTgt>
                                        </p:tgtEl>
                                        <p:attrNameLst>
                                          <p:attrName>style.visibility</p:attrName>
                                        </p:attrNameLst>
                                      </p:cBhvr>
                                      <p:to>
                                        <p:strVal val="visible"/>
                                      </p:to>
                                    </p:set>
                                    <p:anim calcmode="lin" valueType="num">
                                      <p:cBhvr>
                                        <p:cTn id="63" dur="500" fill="hold"/>
                                        <p:tgtEl>
                                          <p:spTgt spid="644099">
                                            <p:txEl>
                                              <p:pRg st="8" end="8"/>
                                            </p:txEl>
                                          </p:spTgt>
                                        </p:tgtEl>
                                        <p:attrNameLst>
                                          <p:attrName>ppt_w</p:attrName>
                                        </p:attrNameLst>
                                      </p:cBhvr>
                                      <p:tavLst>
                                        <p:tav tm="0">
                                          <p:val>
                                            <p:strVal val="#ppt_w*0.70"/>
                                          </p:val>
                                        </p:tav>
                                        <p:tav tm="100000">
                                          <p:val>
                                            <p:strVal val="#ppt_w"/>
                                          </p:val>
                                        </p:tav>
                                      </p:tavLst>
                                    </p:anim>
                                    <p:anim calcmode="lin" valueType="num">
                                      <p:cBhvr>
                                        <p:cTn id="64" dur="500" fill="hold"/>
                                        <p:tgtEl>
                                          <p:spTgt spid="644099">
                                            <p:txEl>
                                              <p:pRg st="8" end="8"/>
                                            </p:txEl>
                                          </p:spTgt>
                                        </p:tgtEl>
                                        <p:attrNameLst>
                                          <p:attrName>ppt_h</p:attrName>
                                        </p:attrNameLst>
                                      </p:cBhvr>
                                      <p:tavLst>
                                        <p:tav tm="0">
                                          <p:val>
                                            <p:strVal val="#ppt_h"/>
                                          </p:val>
                                        </p:tav>
                                        <p:tav tm="100000">
                                          <p:val>
                                            <p:strVal val="#ppt_h"/>
                                          </p:val>
                                        </p:tav>
                                      </p:tavLst>
                                    </p:anim>
                                    <p:animEffect transition="in" filter="fade">
                                      <p:cBhvr>
                                        <p:cTn id="65" dur="500"/>
                                        <p:tgtEl>
                                          <p:spTgt spid="644099">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644099">
                                            <p:txEl>
                                              <p:pRg st="9" end="9"/>
                                            </p:txEl>
                                          </p:spTgt>
                                        </p:tgtEl>
                                        <p:attrNameLst>
                                          <p:attrName>style.visibility</p:attrName>
                                        </p:attrNameLst>
                                      </p:cBhvr>
                                      <p:to>
                                        <p:strVal val="visible"/>
                                      </p:to>
                                    </p:set>
                                    <p:anim calcmode="lin" valueType="num">
                                      <p:cBhvr>
                                        <p:cTn id="70" dur="500" fill="hold"/>
                                        <p:tgtEl>
                                          <p:spTgt spid="644099">
                                            <p:txEl>
                                              <p:pRg st="9" end="9"/>
                                            </p:txEl>
                                          </p:spTgt>
                                        </p:tgtEl>
                                        <p:attrNameLst>
                                          <p:attrName>ppt_w</p:attrName>
                                        </p:attrNameLst>
                                      </p:cBhvr>
                                      <p:tavLst>
                                        <p:tav tm="0">
                                          <p:val>
                                            <p:strVal val="#ppt_w*0.70"/>
                                          </p:val>
                                        </p:tav>
                                        <p:tav tm="100000">
                                          <p:val>
                                            <p:strVal val="#ppt_w"/>
                                          </p:val>
                                        </p:tav>
                                      </p:tavLst>
                                    </p:anim>
                                    <p:anim calcmode="lin" valueType="num">
                                      <p:cBhvr>
                                        <p:cTn id="71" dur="500" fill="hold"/>
                                        <p:tgtEl>
                                          <p:spTgt spid="644099">
                                            <p:txEl>
                                              <p:pRg st="9" end="9"/>
                                            </p:txEl>
                                          </p:spTgt>
                                        </p:tgtEl>
                                        <p:attrNameLst>
                                          <p:attrName>ppt_h</p:attrName>
                                        </p:attrNameLst>
                                      </p:cBhvr>
                                      <p:tavLst>
                                        <p:tav tm="0">
                                          <p:val>
                                            <p:strVal val="#ppt_h"/>
                                          </p:val>
                                        </p:tav>
                                        <p:tav tm="100000">
                                          <p:val>
                                            <p:strVal val="#ppt_h"/>
                                          </p:val>
                                        </p:tav>
                                      </p:tavLst>
                                    </p:anim>
                                    <p:animEffect transition="in" filter="fade">
                                      <p:cBhvr>
                                        <p:cTn id="72" dur="500"/>
                                        <p:tgtEl>
                                          <p:spTgt spid="644099">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644099">
                                            <p:txEl>
                                              <p:pRg st="10" end="10"/>
                                            </p:txEl>
                                          </p:spTgt>
                                        </p:tgtEl>
                                        <p:attrNameLst>
                                          <p:attrName>style.visibility</p:attrName>
                                        </p:attrNameLst>
                                      </p:cBhvr>
                                      <p:to>
                                        <p:strVal val="visible"/>
                                      </p:to>
                                    </p:set>
                                    <p:anim calcmode="lin" valueType="num">
                                      <p:cBhvr>
                                        <p:cTn id="77" dur="500" fill="hold"/>
                                        <p:tgtEl>
                                          <p:spTgt spid="644099">
                                            <p:txEl>
                                              <p:pRg st="10" end="10"/>
                                            </p:txEl>
                                          </p:spTgt>
                                        </p:tgtEl>
                                        <p:attrNameLst>
                                          <p:attrName>ppt_w</p:attrName>
                                        </p:attrNameLst>
                                      </p:cBhvr>
                                      <p:tavLst>
                                        <p:tav tm="0">
                                          <p:val>
                                            <p:strVal val="#ppt_w*0.70"/>
                                          </p:val>
                                        </p:tav>
                                        <p:tav tm="100000">
                                          <p:val>
                                            <p:strVal val="#ppt_w"/>
                                          </p:val>
                                        </p:tav>
                                      </p:tavLst>
                                    </p:anim>
                                    <p:anim calcmode="lin" valueType="num">
                                      <p:cBhvr>
                                        <p:cTn id="78" dur="500" fill="hold"/>
                                        <p:tgtEl>
                                          <p:spTgt spid="644099">
                                            <p:txEl>
                                              <p:pRg st="10" end="10"/>
                                            </p:txEl>
                                          </p:spTgt>
                                        </p:tgtEl>
                                        <p:attrNameLst>
                                          <p:attrName>ppt_h</p:attrName>
                                        </p:attrNameLst>
                                      </p:cBhvr>
                                      <p:tavLst>
                                        <p:tav tm="0">
                                          <p:val>
                                            <p:strVal val="#ppt_h"/>
                                          </p:val>
                                        </p:tav>
                                        <p:tav tm="100000">
                                          <p:val>
                                            <p:strVal val="#ppt_h"/>
                                          </p:val>
                                        </p:tav>
                                      </p:tavLst>
                                    </p:anim>
                                    <p:animEffect transition="in" filter="fade">
                                      <p:cBhvr>
                                        <p:cTn id="79" dur="500"/>
                                        <p:tgtEl>
                                          <p:spTgt spid="64409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409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9" name="Text Box 3"/>
          <p:cNvSpPr txBox="1">
            <a:spLocks noChangeArrowheads="1"/>
          </p:cNvSpPr>
          <p:nvPr/>
        </p:nvSpPr>
        <p:spPr bwMode="auto">
          <a:xfrm>
            <a:off x="214313" y="1160740"/>
            <a:ext cx="8678862" cy="5622052"/>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52438" algn="l"/>
                <a:tab pos="804863" algn="l"/>
                <a:tab pos="1168400" algn="l"/>
                <a:tab pos="1520825" algn="l"/>
                <a:tab pos="1884363" algn="l"/>
                <a:tab pos="2236788" algn="l"/>
                <a:tab pos="2687638" algn="l"/>
              </a:tabLst>
              <a:defRPr>
                <a:solidFill>
                  <a:schemeClr val="tx1"/>
                </a:solidFill>
                <a:latin typeface="Arial" charset="0"/>
              </a:defRPr>
            </a:lvl1pPr>
            <a:lvl2pPr marL="987425">
              <a:tabLst>
                <a:tab pos="452438" algn="l"/>
                <a:tab pos="804863" algn="l"/>
                <a:tab pos="1168400" algn="l"/>
                <a:tab pos="1520825" algn="l"/>
                <a:tab pos="1884363" algn="l"/>
                <a:tab pos="2236788" algn="l"/>
                <a:tab pos="2687638" algn="l"/>
              </a:tabLst>
              <a:defRPr>
                <a:solidFill>
                  <a:schemeClr val="tx1"/>
                </a:solidFill>
                <a:latin typeface="Arial" charset="0"/>
              </a:defRPr>
            </a:lvl2pPr>
            <a:lvl3pPr marL="1166813">
              <a:tabLst>
                <a:tab pos="452438" algn="l"/>
                <a:tab pos="804863" algn="l"/>
                <a:tab pos="1168400" algn="l"/>
                <a:tab pos="1520825" algn="l"/>
                <a:tab pos="1884363" algn="l"/>
                <a:tab pos="2236788" algn="l"/>
                <a:tab pos="2687638" algn="l"/>
              </a:tabLst>
              <a:defRPr>
                <a:solidFill>
                  <a:schemeClr val="tx1"/>
                </a:solidFill>
                <a:latin typeface="Arial" charset="0"/>
              </a:defRPr>
            </a:lvl3pPr>
            <a:lvl4pPr>
              <a:tabLst>
                <a:tab pos="452438" algn="l"/>
                <a:tab pos="804863" algn="l"/>
                <a:tab pos="1168400" algn="l"/>
                <a:tab pos="1520825" algn="l"/>
                <a:tab pos="1884363" algn="l"/>
                <a:tab pos="2236788" algn="l"/>
                <a:tab pos="2687638" algn="l"/>
              </a:tabLst>
              <a:defRPr>
                <a:solidFill>
                  <a:schemeClr val="tx1"/>
                </a:solidFill>
                <a:latin typeface="Arial" charset="0"/>
              </a:defRPr>
            </a:lvl4pPr>
            <a:lvl5pPr>
              <a:tabLst>
                <a:tab pos="452438" algn="l"/>
                <a:tab pos="804863" algn="l"/>
                <a:tab pos="1168400" algn="l"/>
                <a:tab pos="1520825" algn="l"/>
                <a:tab pos="1884363" algn="l"/>
                <a:tab pos="2236788" algn="l"/>
                <a:tab pos="2687638" algn="l"/>
              </a:tabLst>
              <a:defRPr>
                <a:solidFill>
                  <a:schemeClr val="tx1"/>
                </a:solidFill>
                <a:latin typeface="Arial" charset="0"/>
              </a:defRPr>
            </a:lvl5pPr>
            <a:lvl6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6pPr>
            <a:lvl7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7pPr>
            <a:lvl8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8pPr>
            <a:lvl9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9pPr>
          </a:lstStyle>
          <a:p>
            <a:pPr>
              <a:spcAft>
                <a:spcPts val="200"/>
              </a:spcAft>
            </a:pPr>
            <a:r>
              <a:rPr lang="de-DE" sz="2200" b="0" dirty="0">
                <a:cs typeface="Arial" charset="0"/>
              </a:rPr>
              <a:t>					</a:t>
            </a:r>
            <a:r>
              <a:rPr lang="de-DE" sz="2200" b="0" dirty="0" err="1">
                <a:cs typeface="Arial" charset="0"/>
              </a:rPr>
              <a:t>aa</a:t>
            </a:r>
            <a:r>
              <a:rPr lang="de-DE" sz="2200" b="0" dirty="0">
                <a:cs typeface="Arial" charset="0"/>
              </a:rPr>
              <a:t>)gemäß § 6, 1. Spiegelstrich, des </a:t>
            </a:r>
            <a:r>
              <a:rPr lang="de-DE" sz="2200" b="0" dirty="0" err="1">
                <a:cs typeface="Arial" charset="0"/>
              </a:rPr>
              <a:t>Darlehensvertra</a:t>
            </a:r>
            <a:r>
              <a:rPr lang="de-DE" sz="2200" b="0" dirty="0">
                <a:cs typeface="Arial" charset="0"/>
              </a:rPr>
              <a:t>-						</a:t>
            </a:r>
            <a:r>
              <a:rPr lang="de-DE" sz="2200" b="0" dirty="0" err="1">
                <a:cs typeface="Arial" charset="0"/>
              </a:rPr>
              <a:t>ges</a:t>
            </a:r>
            <a:r>
              <a:rPr lang="de-DE" sz="2200" b="0" dirty="0">
                <a:cs typeface="Arial" charset="0"/>
              </a:rPr>
              <a:t> liegen die Kündigungsvoraussetzungen vor.</a:t>
            </a:r>
          </a:p>
          <a:p>
            <a:pPr>
              <a:spcAft>
                <a:spcPts val="200"/>
              </a:spcAft>
            </a:pPr>
            <a:r>
              <a:rPr lang="de-DE" sz="2200" b="0" dirty="0">
                <a:cs typeface="Arial" charset="0"/>
              </a:rPr>
              <a:t>					</a:t>
            </a:r>
            <a:r>
              <a:rPr lang="de-DE" sz="2200" b="0" dirty="0" err="1">
                <a:cs typeface="Arial" charset="0"/>
              </a:rPr>
              <a:t>bb</a:t>
            </a:r>
            <a:r>
              <a:rPr lang="de-DE" sz="2200" b="0" dirty="0">
                <a:cs typeface="Arial" charset="0"/>
              </a:rPr>
              <a:t>)beachte jedoch § 498 Abs. 1 Nr. 1b), Abs. 2:</a:t>
            </a:r>
          </a:p>
          <a:p>
            <a:pPr>
              <a:spcAft>
                <a:spcPts val="200"/>
              </a:spcAft>
            </a:pPr>
            <a:r>
              <a:rPr lang="de-DE" sz="2200" b="0" dirty="0">
                <a:cs typeface="Arial" charset="0"/>
              </a:rPr>
              <a:t>						bei Verbraucherdarlehensverträgen muss der Dar-						</a:t>
            </a:r>
            <a:r>
              <a:rPr lang="de-DE" sz="2200" b="0" dirty="0" err="1">
                <a:cs typeface="Arial" charset="0"/>
              </a:rPr>
              <a:t>lehensnehmer</a:t>
            </a:r>
            <a:r>
              <a:rPr lang="de-DE" sz="2200" b="0" dirty="0">
                <a:cs typeface="Arial" charset="0"/>
              </a:rPr>
              <a:t> mit 10, 5 oder (Abs. 2) 2,5 % der							Nettodarlehenssumme in Verzug sein.</a:t>
            </a:r>
          </a:p>
          <a:p>
            <a:pPr>
              <a:spcAft>
                <a:spcPts val="200"/>
              </a:spcAft>
            </a:pPr>
            <a:r>
              <a:rPr lang="de-DE" sz="2200" b="0" dirty="0">
                <a:cs typeface="Arial" charset="0"/>
              </a:rPr>
              <a:t>						hier (-)</a:t>
            </a:r>
          </a:p>
          <a:p>
            <a:pPr>
              <a:spcAft>
                <a:spcPts val="200"/>
              </a:spcAft>
            </a:pPr>
            <a:r>
              <a:rPr lang="de-DE" sz="2200" b="0" dirty="0">
                <a:cs typeface="Arial" charset="0"/>
              </a:rPr>
              <a:t>					cc)also maßgeblich, ob Verbraucherdarlehensvertrag						</a:t>
            </a:r>
            <a:r>
              <a:rPr lang="de-DE" sz="2200" b="0" dirty="0" err="1">
                <a:cs typeface="Arial" charset="0"/>
              </a:rPr>
              <a:t>iSd</a:t>
            </a:r>
            <a:r>
              <a:rPr lang="de-DE" sz="2200" b="0" dirty="0">
                <a:cs typeface="Arial" charset="0"/>
              </a:rPr>
              <a:t> § 491 Abs. 1 S.1, S.2 vorliegt.</a:t>
            </a:r>
          </a:p>
          <a:p>
            <a:pPr>
              <a:spcAft>
                <a:spcPts val="200"/>
              </a:spcAft>
            </a:pPr>
            <a:r>
              <a:rPr lang="de-DE" sz="2200" b="0" dirty="0">
                <a:cs typeface="Arial" charset="0"/>
              </a:rPr>
              <a:t>						diesbezüglich maßgeblich, ob die GbR Verbraucher						</a:t>
            </a:r>
            <a:r>
              <a:rPr lang="de-DE" sz="2200" b="0" dirty="0" err="1">
                <a:cs typeface="Arial" charset="0"/>
              </a:rPr>
              <a:t>iSd</a:t>
            </a:r>
            <a:r>
              <a:rPr lang="de-DE" sz="2200" b="0" dirty="0">
                <a:cs typeface="Arial" charset="0"/>
              </a:rPr>
              <a:t> § 13 war/ist.</a:t>
            </a:r>
          </a:p>
          <a:p>
            <a:pPr>
              <a:spcAft>
                <a:spcPts val="200"/>
              </a:spcAft>
            </a:pPr>
            <a:r>
              <a:rPr lang="de-DE" sz="2200" b="0" dirty="0">
                <a:cs typeface="Arial" charset="0"/>
              </a:rPr>
              <a:t>						</a:t>
            </a:r>
            <a:r>
              <a:rPr lang="de-DE" sz="2200" u="sng" dirty="0">
                <a:cs typeface="Arial" charset="0"/>
              </a:rPr>
              <a:t>BGH NZG 2017, 696 ff.</a:t>
            </a:r>
            <a:r>
              <a:rPr lang="de-DE" sz="2200" b="0" dirty="0">
                <a:cs typeface="Arial" charset="0"/>
              </a:rPr>
              <a:t>: (-), wenn mindestens einer						der Gesellschafter keine natürliche Person ist.</a:t>
            </a:r>
          </a:p>
          <a:p>
            <a:pPr>
              <a:spcAft>
                <a:spcPts val="200"/>
              </a:spcAft>
            </a:pPr>
            <a:r>
              <a:rPr lang="de-DE" sz="2200" b="0" dirty="0">
                <a:cs typeface="Arial" charset="0"/>
              </a:rPr>
              <a:t>						so hier wg. der Michael Meier GmbH.</a:t>
            </a:r>
          </a:p>
          <a:p>
            <a:pPr>
              <a:spcAft>
                <a:spcPts val="200"/>
              </a:spcAft>
            </a:pPr>
            <a:r>
              <a:rPr lang="de-DE" sz="2200" b="0" dirty="0">
                <a:cs typeface="Arial" charset="0"/>
              </a:rPr>
              <a:t>					=&gt;also auch Fälligkeit schlüssig von der Klägerin vor-						getragen.</a:t>
            </a:r>
          </a:p>
        </p:txBody>
      </p:sp>
      <p:sp>
        <p:nvSpPr>
          <p:cNvPr id="5" name="Text Box 2"/>
          <p:cNvSpPr txBox="1">
            <a:spLocks noChangeArrowheads="1"/>
          </p:cNvSpPr>
          <p:nvPr/>
        </p:nvSpPr>
        <p:spPr bwMode="auto">
          <a:xfrm>
            <a:off x="-507" y="260350"/>
            <a:ext cx="5544616"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12 Jäger ./. Rastatt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080975097"/>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44099">
                                            <p:txEl>
                                              <p:pRg st="0" end="0"/>
                                            </p:txEl>
                                          </p:spTgt>
                                        </p:tgtEl>
                                        <p:attrNameLst>
                                          <p:attrName>style.visibility</p:attrName>
                                        </p:attrNameLst>
                                      </p:cBhvr>
                                      <p:to>
                                        <p:strVal val="visible"/>
                                      </p:to>
                                    </p:set>
                                    <p:anim calcmode="lin" valueType="num">
                                      <p:cBhvr>
                                        <p:cTn id="7" dur="500" fill="hold"/>
                                        <p:tgtEl>
                                          <p:spTgt spid="644099">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644099">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64409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44099">
                                            <p:txEl>
                                              <p:pRg st="1" end="1"/>
                                            </p:txEl>
                                          </p:spTgt>
                                        </p:tgtEl>
                                        <p:attrNameLst>
                                          <p:attrName>style.visibility</p:attrName>
                                        </p:attrNameLst>
                                      </p:cBhvr>
                                      <p:to>
                                        <p:strVal val="visible"/>
                                      </p:to>
                                    </p:set>
                                    <p:anim calcmode="lin" valueType="num">
                                      <p:cBhvr>
                                        <p:cTn id="14" dur="500" fill="hold"/>
                                        <p:tgtEl>
                                          <p:spTgt spid="644099">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644099">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64409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44099">
                                            <p:txEl>
                                              <p:pRg st="2" end="2"/>
                                            </p:txEl>
                                          </p:spTgt>
                                        </p:tgtEl>
                                        <p:attrNameLst>
                                          <p:attrName>style.visibility</p:attrName>
                                        </p:attrNameLst>
                                      </p:cBhvr>
                                      <p:to>
                                        <p:strVal val="visible"/>
                                      </p:to>
                                    </p:set>
                                    <p:anim calcmode="lin" valueType="num">
                                      <p:cBhvr>
                                        <p:cTn id="21" dur="500" fill="hold"/>
                                        <p:tgtEl>
                                          <p:spTgt spid="644099">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644099">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64409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44099">
                                            <p:txEl>
                                              <p:pRg st="3" end="3"/>
                                            </p:txEl>
                                          </p:spTgt>
                                        </p:tgtEl>
                                        <p:attrNameLst>
                                          <p:attrName>style.visibility</p:attrName>
                                        </p:attrNameLst>
                                      </p:cBhvr>
                                      <p:to>
                                        <p:strVal val="visible"/>
                                      </p:to>
                                    </p:set>
                                    <p:anim calcmode="lin" valueType="num">
                                      <p:cBhvr>
                                        <p:cTn id="28" dur="500" fill="hold"/>
                                        <p:tgtEl>
                                          <p:spTgt spid="644099">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644099">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64409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44099">
                                            <p:txEl>
                                              <p:pRg st="4" end="4"/>
                                            </p:txEl>
                                          </p:spTgt>
                                        </p:tgtEl>
                                        <p:attrNameLst>
                                          <p:attrName>style.visibility</p:attrName>
                                        </p:attrNameLst>
                                      </p:cBhvr>
                                      <p:to>
                                        <p:strVal val="visible"/>
                                      </p:to>
                                    </p:set>
                                    <p:anim calcmode="lin" valueType="num">
                                      <p:cBhvr>
                                        <p:cTn id="35" dur="500" fill="hold"/>
                                        <p:tgtEl>
                                          <p:spTgt spid="644099">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644099">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64409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644099">
                                            <p:txEl>
                                              <p:pRg st="5" end="5"/>
                                            </p:txEl>
                                          </p:spTgt>
                                        </p:tgtEl>
                                        <p:attrNameLst>
                                          <p:attrName>style.visibility</p:attrName>
                                        </p:attrNameLst>
                                      </p:cBhvr>
                                      <p:to>
                                        <p:strVal val="visible"/>
                                      </p:to>
                                    </p:set>
                                    <p:anim calcmode="lin" valueType="num">
                                      <p:cBhvr>
                                        <p:cTn id="42" dur="500" fill="hold"/>
                                        <p:tgtEl>
                                          <p:spTgt spid="644099">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644099">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644099">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644099">
                                            <p:txEl>
                                              <p:pRg st="6" end="6"/>
                                            </p:txEl>
                                          </p:spTgt>
                                        </p:tgtEl>
                                        <p:attrNameLst>
                                          <p:attrName>style.visibility</p:attrName>
                                        </p:attrNameLst>
                                      </p:cBhvr>
                                      <p:to>
                                        <p:strVal val="visible"/>
                                      </p:to>
                                    </p:set>
                                    <p:anim calcmode="lin" valueType="num">
                                      <p:cBhvr>
                                        <p:cTn id="49" dur="500" fill="hold"/>
                                        <p:tgtEl>
                                          <p:spTgt spid="644099">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644099">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644099">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644099">
                                            <p:txEl>
                                              <p:pRg st="7" end="7"/>
                                            </p:txEl>
                                          </p:spTgt>
                                        </p:tgtEl>
                                        <p:attrNameLst>
                                          <p:attrName>style.visibility</p:attrName>
                                        </p:attrNameLst>
                                      </p:cBhvr>
                                      <p:to>
                                        <p:strVal val="visible"/>
                                      </p:to>
                                    </p:set>
                                    <p:anim calcmode="lin" valueType="num">
                                      <p:cBhvr>
                                        <p:cTn id="56" dur="500" fill="hold"/>
                                        <p:tgtEl>
                                          <p:spTgt spid="644099">
                                            <p:txEl>
                                              <p:pRg st="7" end="7"/>
                                            </p:txEl>
                                          </p:spTgt>
                                        </p:tgtEl>
                                        <p:attrNameLst>
                                          <p:attrName>ppt_w</p:attrName>
                                        </p:attrNameLst>
                                      </p:cBhvr>
                                      <p:tavLst>
                                        <p:tav tm="0">
                                          <p:val>
                                            <p:strVal val="#ppt_w*0.70"/>
                                          </p:val>
                                        </p:tav>
                                        <p:tav tm="100000">
                                          <p:val>
                                            <p:strVal val="#ppt_w"/>
                                          </p:val>
                                        </p:tav>
                                      </p:tavLst>
                                    </p:anim>
                                    <p:anim calcmode="lin" valueType="num">
                                      <p:cBhvr>
                                        <p:cTn id="57" dur="500" fill="hold"/>
                                        <p:tgtEl>
                                          <p:spTgt spid="644099">
                                            <p:txEl>
                                              <p:pRg st="7" end="7"/>
                                            </p:txEl>
                                          </p:spTgt>
                                        </p:tgtEl>
                                        <p:attrNameLst>
                                          <p:attrName>ppt_h</p:attrName>
                                        </p:attrNameLst>
                                      </p:cBhvr>
                                      <p:tavLst>
                                        <p:tav tm="0">
                                          <p:val>
                                            <p:strVal val="#ppt_h"/>
                                          </p:val>
                                        </p:tav>
                                        <p:tav tm="100000">
                                          <p:val>
                                            <p:strVal val="#ppt_h"/>
                                          </p:val>
                                        </p:tav>
                                      </p:tavLst>
                                    </p:anim>
                                    <p:animEffect transition="in" filter="fade">
                                      <p:cBhvr>
                                        <p:cTn id="58" dur="500"/>
                                        <p:tgtEl>
                                          <p:spTgt spid="644099">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644099">
                                            <p:txEl>
                                              <p:pRg st="8" end="8"/>
                                            </p:txEl>
                                          </p:spTgt>
                                        </p:tgtEl>
                                        <p:attrNameLst>
                                          <p:attrName>style.visibility</p:attrName>
                                        </p:attrNameLst>
                                      </p:cBhvr>
                                      <p:to>
                                        <p:strVal val="visible"/>
                                      </p:to>
                                    </p:set>
                                    <p:anim calcmode="lin" valueType="num">
                                      <p:cBhvr>
                                        <p:cTn id="63" dur="500" fill="hold"/>
                                        <p:tgtEl>
                                          <p:spTgt spid="644099">
                                            <p:txEl>
                                              <p:pRg st="8" end="8"/>
                                            </p:txEl>
                                          </p:spTgt>
                                        </p:tgtEl>
                                        <p:attrNameLst>
                                          <p:attrName>ppt_w</p:attrName>
                                        </p:attrNameLst>
                                      </p:cBhvr>
                                      <p:tavLst>
                                        <p:tav tm="0">
                                          <p:val>
                                            <p:strVal val="#ppt_w*0.70"/>
                                          </p:val>
                                        </p:tav>
                                        <p:tav tm="100000">
                                          <p:val>
                                            <p:strVal val="#ppt_w"/>
                                          </p:val>
                                        </p:tav>
                                      </p:tavLst>
                                    </p:anim>
                                    <p:anim calcmode="lin" valueType="num">
                                      <p:cBhvr>
                                        <p:cTn id="64" dur="500" fill="hold"/>
                                        <p:tgtEl>
                                          <p:spTgt spid="644099">
                                            <p:txEl>
                                              <p:pRg st="8" end="8"/>
                                            </p:txEl>
                                          </p:spTgt>
                                        </p:tgtEl>
                                        <p:attrNameLst>
                                          <p:attrName>ppt_h</p:attrName>
                                        </p:attrNameLst>
                                      </p:cBhvr>
                                      <p:tavLst>
                                        <p:tav tm="0">
                                          <p:val>
                                            <p:strVal val="#ppt_h"/>
                                          </p:val>
                                        </p:tav>
                                        <p:tav tm="100000">
                                          <p:val>
                                            <p:strVal val="#ppt_h"/>
                                          </p:val>
                                        </p:tav>
                                      </p:tavLst>
                                    </p:anim>
                                    <p:animEffect transition="in" filter="fade">
                                      <p:cBhvr>
                                        <p:cTn id="65" dur="500"/>
                                        <p:tgtEl>
                                          <p:spTgt spid="6440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409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9" name="Text Box 3"/>
          <p:cNvSpPr txBox="1">
            <a:spLocks noChangeArrowheads="1"/>
          </p:cNvSpPr>
          <p:nvPr/>
        </p:nvSpPr>
        <p:spPr bwMode="auto">
          <a:xfrm>
            <a:off x="214313" y="1160740"/>
            <a:ext cx="8678862" cy="5724644"/>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52438" algn="l"/>
                <a:tab pos="804863" algn="l"/>
                <a:tab pos="1168400" algn="l"/>
                <a:tab pos="1520825" algn="l"/>
                <a:tab pos="1884363" algn="l"/>
                <a:tab pos="2236788" algn="l"/>
                <a:tab pos="2687638" algn="l"/>
              </a:tabLst>
              <a:defRPr>
                <a:solidFill>
                  <a:schemeClr val="tx1"/>
                </a:solidFill>
                <a:latin typeface="Arial" charset="0"/>
              </a:defRPr>
            </a:lvl1pPr>
            <a:lvl2pPr marL="987425">
              <a:tabLst>
                <a:tab pos="452438" algn="l"/>
                <a:tab pos="804863" algn="l"/>
                <a:tab pos="1168400" algn="l"/>
                <a:tab pos="1520825" algn="l"/>
                <a:tab pos="1884363" algn="l"/>
                <a:tab pos="2236788" algn="l"/>
                <a:tab pos="2687638" algn="l"/>
              </a:tabLst>
              <a:defRPr>
                <a:solidFill>
                  <a:schemeClr val="tx1"/>
                </a:solidFill>
                <a:latin typeface="Arial" charset="0"/>
              </a:defRPr>
            </a:lvl2pPr>
            <a:lvl3pPr marL="1166813">
              <a:tabLst>
                <a:tab pos="452438" algn="l"/>
                <a:tab pos="804863" algn="l"/>
                <a:tab pos="1168400" algn="l"/>
                <a:tab pos="1520825" algn="l"/>
                <a:tab pos="1884363" algn="l"/>
                <a:tab pos="2236788" algn="l"/>
                <a:tab pos="2687638" algn="l"/>
              </a:tabLst>
              <a:defRPr>
                <a:solidFill>
                  <a:schemeClr val="tx1"/>
                </a:solidFill>
                <a:latin typeface="Arial" charset="0"/>
              </a:defRPr>
            </a:lvl3pPr>
            <a:lvl4pPr>
              <a:tabLst>
                <a:tab pos="452438" algn="l"/>
                <a:tab pos="804863" algn="l"/>
                <a:tab pos="1168400" algn="l"/>
                <a:tab pos="1520825" algn="l"/>
                <a:tab pos="1884363" algn="l"/>
                <a:tab pos="2236788" algn="l"/>
                <a:tab pos="2687638" algn="l"/>
              </a:tabLst>
              <a:defRPr>
                <a:solidFill>
                  <a:schemeClr val="tx1"/>
                </a:solidFill>
                <a:latin typeface="Arial" charset="0"/>
              </a:defRPr>
            </a:lvl4pPr>
            <a:lvl5pPr>
              <a:tabLst>
                <a:tab pos="452438" algn="l"/>
                <a:tab pos="804863" algn="l"/>
                <a:tab pos="1168400" algn="l"/>
                <a:tab pos="1520825" algn="l"/>
                <a:tab pos="1884363" algn="l"/>
                <a:tab pos="2236788" algn="l"/>
                <a:tab pos="2687638" algn="l"/>
              </a:tabLst>
              <a:defRPr>
                <a:solidFill>
                  <a:schemeClr val="tx1"/>
                </a:solidFill>
                <a:latin typeface="Arial" charset="0"/>
              </a:defRPr>
            </a:lvl5pPr>
            <a:lvl6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6pPr>
            <a:lvl7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7pPr>
            <a:lvl8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8pPr>
            <a:lvl9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9pPr>
          </a:lstStyle>
          <a:p>
            <a:pPr>
              <a:spcAft>
                <a:spcPts val="200"/>
              </a:spcAft>
            </a:pPr>
            <a:r>
              <a:rPr lang="de-DE" sz="2200" b="0" dirty="0">
                <a:cs typeface="Arial" charset="0"/>
              </a:rPr>
              <a:t>				=&gt;	also Klage schlüssig.</a:t>
            </a:r>
          </a:p>
          <a:p>
            <a:pPr>
              <a:spcAft>
                <a:spcPts val="200"/>
              </a:spcAft>
            </a:pPr>
            <a:r>
              <a:rPr lang="de-DE" sz="2200" b="0" dirty="0">
                <a:cs typeface="Arial" charset="0"/>
              </a:rPr>
              <a:t>			2.	Erhebliche Einwendungen vorgetragen (so dass § 546				ZPO vorliegt) oder noch vorzutragen, so dass </a:t>
            </a:r>
            <a:r>
              <a:rPr lang="de-DE" sz="2200" b="0" dirty="0" err="1">
                <a:cs typeface="Arial" charset="0"/>
              </a:rPr>
              <a:t>abwei</a:t>
            </a:r>
            <a:r>
              <a:rPr lang="de-DE" sz="2200" b="0" dirty="0">
                <a:cs typeface="Arial" charset="0"/>
              </a:rPr>
              <a:t>-					</a:t>
            </a:r>
            <a:r>
              <a:rPr lang="de-DE" sz="2200" b="0" dirty="0" err="1">
                <a:cs typeface="Arial" charset="0"/>
              </a:rPr>
              <a:t>chende</a:t>
            </a:r>
            <a:r>
              <a:rPr lang="de-DE" sz="2200" b="0" dirty="0">
                <a:cs typeface="Arial" charset="0"/>
              </a:rPr>
              <a:t> </a:t>
            </a:r>
            <a:r>
              <a:rPr lang="de-DE" sz="2200" b="0" dirty="0" err="1">
                <a:cs typeface="Arial" charset="0"/>
              </a:rPr>
              <a:t>Entscheidg</a:t>
            </a:r>
            <a:r>
              <a:rPr lang="de-DE" sz="2200" b="0" dirty="0">
                <a:cs typeface="Arial" charset="0"/>
              </a:rPr>
              <a:t> zu ergehen hat (§§ 513, 529 </a:t>
            </a:r>
            <a:r>
              <a:rPr lang="de-DE" sz="2200" b="0" dirty="0" err="1">
                <a:cs typeface="Arial" charset="0"/>
              </a:rPr>
              <a:t>ff.ZPO</a:t>
            </a:r>
            <a:r>
              <a:rPr lang="de-DE" sz="2200" b="0" dirty="0">
                <a:cs typeface="Arial" charset="0"/>
              </a:rPr>
              <a:t>)?</a:t>
            </a:r>
          </a:p>
          <a:p>
            <a:pPr>
              <a:spcAft>
                <a:spcPts val="200"/>
              </a:spcAft>
            </a:pPr>
            <a:r>
              <a:rPr lang="de-DE" sz="2200" b="0" dirty="0">
                <a:cs typeface="Arial" charset="0"/>
              </a:rPr>
              <a:t>				a)	Unwirksamkeit des Bürgschaftsvertrages</a:t>
            </a:r>
          </a:p>
          <a:p>
            <a:pPr>
              <a:spcAft>
                <a:spcPts val="200"/>
              </a:spcAft>
            </a:pPr>
            <a:r>
              <a:rPr lang="de-DE" sz="2200" b="0" dirty="0">
                <a:cs typeface="Arial" charset="0"/>
              </a:rPr>
              <a:t>					</a:t>
            </a:r>
            <a:r>
              <a:rPr lang="de-DE" sz="2200" b="0" dirty="0" err="1">
                <a:cs typeface="Arial" charset="0"/>
              </a:rPr>
              <a:t>aa</a:t>
            </a:r>
            <a:r>
              <a:rPr lang="de-DE" sz="2200" b="0" dirty="0">
                <a:cs typeface="Arial" charset="0"/>
              </a:rPr>
              <a:t>)Verstoß gegen §§ 125 S.1, 766 S.1?</a:t>
            </a:r>
          </a:p>
          <a:p>
            <a:pPr>
              <a:spcAft>
                <a:spcPts val="200"/>
              </a:spcAft>
            </a:pPr>
            <a:r>
              <a:rPr lang="de-DE" sz="2200" b="0" dirty="0">
                <a:cs typeface="Arial" charset="0"/>
              </a:rPr>
              <a:t>						(-), Form wurde eingehalten.</a:t>
            </a:r>
          </a:p>
          <a:p>
            <a:pPr>
              <a:spcAft>
                <a:spcPts val="200"/>
              </a:spcAft>
            </a:pPr>
            <a:r>
              <a:rPr lang="de-DE" sz="2200" b="0" dirty="0">
                <a:cs typeface="Arial" charset="0"/>
              </a:rPr>
              <a:t>					</a:t>
            </a:r>
            <a:r>
              <a:rPr lang="de-DE" sz="2200" b="0" dirty="0" err="1">
                <a:cs typeface="Arial" charset="0"/>
              </a:rPr>
              <a:t>bb</a:t>
            </a:r>
            <a:r>
              <a:rPr lang="de-DE" sz="2200" b="0" dirty="0">
                <a:cs typeface="Arial" charset="0"/>
              </a:rPr>
              <a:t>)Verstoß gegen §§ 492 Abs. 2, 494 Abs. 1 analog?</a:t>
            </a:r>
          </a:p>
          <a:p>
            <a:pPr>
              <a:spcAft>
                <a:spcPts val="200"/>
              </a:spcAft>
            </a:pPr>
            <a:r>
              <a:rPr lang="de-DE" sz="2200" b="0" dirty="0">
                <a:cs typeface="Arial" charset="0"/>
              </a:rPr>
              <a:t>						(-), schon Verbrauchereigenschaft fehlt (s.o.).</a:t>
            </a:r>
          </a:p>
          <a:p>
            <a:pPr>
              <a:spcAft>
                <a:spcPts val="200"/>
              </a:spcAft>
            </a:pPr>
            <a:r>
              <a:rPr lang="de-DE" sz="2200" b="0" dirty="0">
                <a:cs typeface="Arial" charset="0"/>
              </a:rPr>
              <a:t>					</a:t>
            </a:r>
            <a:r>
              <a:rPr lang="de-DE" sz="2200" b="0" dirty="0" err="1">
                <a:cs typeface="Arial" charset="0"/>
              </a:rPr>
              <a:t>bb</a:t>
            </a:r>
            <a:r>
              <a:rPr lang="de-DE" sz="2200" b="0" dirty="0">
                <a:cs typeface="Arial" charset="0"/>
              </a:rPr>
              <a:t>)Sittenwidrigkeit gemäß § 138 Abs. 1?</a:t>
            </a:r>
          </a:p>
          <a:p>
            <a:pPr>
              <a:spcAft>
                <a:spcPts val="200"/>
              </a:spcAft>
            </a:pPr>
            <a:r>
              <a:rPr lang="de-DE" sz="2200" b="0" dirty="0">
                <a:cs typeface="Arial" charset="0"/>
              </a:rPr>
              <a:t>						(-), fehlt schon an finanziell krasser Überforderung.</a:t>
            </a:r>
          </a:p>
          <a:p>
            <a:pPr>
              <a:spcAft>
                <a:spcPts val="200"/>
              </a:spcAft>
            </a:pPr>
            <a:r>
              <a:rPr lang="de-DE" sz="2200" b="0" dirty="0">
                <a:cs typeface="Arial" charset="0"/>
              </a:rPr>
              <a:t>				b)	Erlöschen der Bürgschaftsschuld?</a:t>
            </a:r>
          </a:p>
          <a:p>
            <a:pPr>
              <a:spcAft>
                <a:spcPts val="200"/>
              </a:spcAft>
            </a:pPr>
            <a:r>
              <a:rPr lang="de-DE" sz="2200" b="0" dirty="0">
                <a:cs typeface="Arial" charset="0"/>
              </a:rPr>
              <a:t>					gemäß § 776 S.1</a:t>
            </a:r>
          </a:p>
          <a:p>
            <a:pPr>
              <a:spcAft>
                <a:spcPts val="200"/>
              </a:spcAft>
            </a:pPr>
            <a:r>
              <a:rPr lang="de-DE" sz="2200" b="0" dirty="0">
                <a:cs typeface="Arial" charset="0"/>
              </a:rPr>
              <a:t>					</a:t>
            </a:r>
            <a:r>
              <a:rPr lang="de-DE" sz="2200" b="0" dirty="0" err="1">
                <a:cs typeface="Arial" charset="0"/>
              </a:rPr>
              <a:t>aa</a:t>
            </a:r>
            <a:r>
              <a:rPr lang="de-DE" sz="2200" b="0" dirty="0">
                <a:cs typeface="Arial" charset="0"/>
              </a:rPr>
              <a:t>)Fallen auch Grundschulden unter § 776 S.1?</a:t>
            </a:r>
          </a:p>
          <a:p>
            <a:pPr>
              <a:spcAft>
                <a:spcPts val="200"/>
              </a:spcAft>
            </a:pPr>
            <a:r>
              <a:rPr lang="de-DE" sz="2200" b="0" dirty="0">
                <a:cs typeface="Arial" charset="0"/>
              </a:rPr>
              <a:t>						</a:t>
            </a:r>
            <a:r>
              <a:rPr lang="de-DE" sz="2200" u="sng" dirty="0">
                <a:cs typeface="Arial" charset="0"/>
              </a:rPr>
              <a:t>BGH NJW 2013, 2508 ff.</a:t>
            </a:r>
            <a:r>
              <a:rPr lang="de-DE" sz="2200" b="0" dirty="0">
                <a:cs typeface="Arial" charset="0"/>
              </a:rPr>
              <a:t>: (+), auch sie sind </a:t>
            </a:r>
            <a:r>
              <a:rPr lang="mr-IN" sz="2200" b="0" dirty="0">
                <a:cs typeface="Arial" charset="0"/>
              </a:rPr>
              <a:t>–</a:t>
            </a:r>
            <a:r>
              <a:rPr lang="de-DE" sz="2200" b="0" dirty="0">
                <a:cs typeface="Arial" charset="0"/>
              </a:rPr>
              <a:t> wie						§ 1192 Abs. 1a zeigt </a:t>
            </a:r>
            <a:r>
              <a:rPr lang="mr-IN" sz="2200" b="0" dirty="0">
                <a:cs typeface="Arial" charset="0"/>
              </a:rPr>
              <a:t>–</a:t>
            </a:r>
            <a:r>
              <a:rPr lang="de-DE" sz="2200" b="0" dirty="0">
                <a:cs typeface="Arial" charset="0"/>
              </a:rPr>
              <a:t> Kreditsicherungsrechte.</a:t>
            </a:r>
          </a:p>
        </p:txBody>
      </p:sp>
      <p:sp>
        <p:nvSpPr>
          <p:cNvPr id="5" name="Text Box 2"/>
          <p:cNvSpPr txBox="1">
            <a:spLocks noChangeArrowheads="1"/>
          </p:cNvSpPr>
          <p:nvPr/>
        </p:nvSpPr>
        <p:spPr bwMode="auto">
          <a:xfrm>
            <a:off x="-507" y="260350"/>
            <a:ext cx="5544616"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12 Jäger ./. Rastatt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992042919"/>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44099">
                                            <p:txEl>
                                              <p:pRg st="0" end="0"/>
                                            </p:txEl>
                                          </p:spTgt>
                                        </p:tgtEl>
                                        <p:attrNameLst>
                                          <p:attrName>style.visibility</p:attrName>
                                        </p:attrNameLst>
                                      </p:cBhvr>
                                      <p:to>
                                        <p:strVal val="visible"/>
                                      </p:to>
                                    </p:set>
                                    <p:anim calcmode="lin" valueType="num">
                                      <p:cBhvr>
                                        <p:cTn id="7" dur="500" fill="hold"/>
                                        <p:tgtEl>
                                          <p:spTgt spid="644099">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644099">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64409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44099">
                                            <p:txEl>
                                              <p:pRg st="1" end="1"/>
                                            </p:txEl>
                                          </p:spTgt>
                                        </p:tgtEl>
                                        <p:attrNameLst>
                                          <p:attrName>style.visibility</p:attrName>
                                        </p:attrNameLst>
                                      </p:cBhvr>
                                      <p:to>
                                        <p:strVal val="visible"/>
                                      </p:to>
                                    </p:set>
                                    <p:anim calcmode="lin" valueType="num">
                                      <p:cBhvr>
                                        <p:cTn id="14" dur="500" fill="hold"/>
                                        <p:tgtEl>
                                          <p:spTgt spid="644099">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644099">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64409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44099">
                                            <p:txEl>
                                              <p:pRg st="2" end="2"/>
                                            </p:txEl>
                                          </p:spTgt>
                                        </p:tgtEl>
                                        <p:attrNameLst>
                                          <p:attrName>style.visibility</p:attrName>
                                        </p:attrNameLst>
                                      </p:cBhvr>
                                      <p:to>
                                        <p:strVal val="visible"/>
                                      </p:to>
                                    </p:set>
                                    <p:anim calcmode="lin" valueType="num">
                                      <p:cBhvr>
                                        <p:cTn id="21" dur="500" fill="hold"/>
                                        <p:tgtEl>
                                          <p:spTgt spid="644099">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644099">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64409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44099">
                                            <p:txEl>
                                              <p:pRg st="3" end="3"/>
                                            </p:txEl>
                                          </p:spTgt>
                                        </p:tgtEl>
                                        <p:attrNameLst>
                                          <p:attrName>style.visibility</p:attrName>
                                        </p:attrNameLst>
                                      </p:cBhvr>
                                      <p:to>
                                        <p:strVal val="visible"/>
                                      </p:to>
                                    </p:set>
                                    <p:anim calcmode="lin" valueType="num">
                                      <p:cBhvr>
                                        <p:cTn id="28" dur="500" fill="hold"/>
                                        <p:tgtEl>
                                          <p:spTgt spid="644099">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644099">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64409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44099">
                                            <p:txEl>
                                              <p:pRg st="4" end="4"/>
                                            </p:txEl>
                                          </p:spTgt>
                                        </p:tgtEl>
                                        <p:attrNameLst>
                                          <p:attrName>style.visibility</p:attrName>
                                        </p:attrNameLst>
                                      </p:cBhvr>
                                      <p:to>
                                        <p:strVal val="visible"/>
                                      </p:to>
                                    </p:set>
                                    <p:anim calcmode="lin" valueType="num">
                                      <p:cBhvr>
                                        <p:cTn id="35" dur="500" fill="hold"/>
                                        <p:tgtEl>
                                          <p:spTgt spid="644099">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644099">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64409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644099">
                                            <p:txEl>
                                              <p:pRg st="5" end="5"/>
                                            </p:txEl>
                                          </p:spTgt>
                                        </p:tgtEl>
                                        <p:attrNameLst>
                                          <p:attrName>style.visibility</p:attrName>
                                        </p:attrNameLst>
                                      </p:cBhvr>
                                      <p:to>
                                        <p:strVal val="visible"/>
                                      </p:to>
                                    </p:set>
                                    <p:anim calcmode="lin" valueType="num">
                                      <p:cBhvr>
                                        <p:cTn id="42" dur="500" fill="hold"/>
                                        <p:tgtEl>
                                          <p:spTgt spid="644099">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644099">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644099">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644099">
                                            <p:txEl>
                                              <p:pRg st="6" end="6"/>
                                            </p:txEl>
                                          </p:spTgt>
                                        </p:tgtEl>
                                        <p:attrNameLst>
                                          <p:attrName>style.visibility</p:attrName>
                                        </p:attrNameLst>
                                      </p:cBhvr>
                                      <p:to>
                                        <p:strVal val="visible"/>
                                      </p:to>
                                    </p:set>
                                    <p:anim calcmode="lin" valueType="num">
                                      <p:cBhvr>
                                        <p:cTn id="49" dur="500" fill="hold"/>
                                        <p:tgtEl>
                                          <p:spTgt spid="644099">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644099">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644099">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644099">
                                            <p:txEl>
                                              <p:pRg st="7" end="7"/>
                                            </p:txEl>
                                          </p:spTgt>
                                        </p:tgtEl>
                                        <p:attrNameLst>
                                          <p:attrName>style.visibility</p:attrName>
                                        </p:attrNameLst>
                                      </p:cBhvr>
                                      <p:to>
                                        <p:strVal val="visible"/>
                                      </p:to>
                                    </p:set>
                                    <p:anim calcmode="lin" valueType="num">
                                      <p:cBhvr>
                                        <p:cTn id="56" dur="500" fill="hold"/>
                                        <p:tgtEl>
                                          <p:spTgt spid="644099">
                                            <p:txEl>
                                              <p:pRg st="7" end="7"/>
                                            </p:txEl>
                                          </p:spTgt>
                                        </p:tgtEl>
                                        <p:attrNameLst>
                                          <p:attrName>ppt_w</p:attrName>
                                        </p:attrNameLst>
                                      </p:cBhvr>
                                      <p:tavLst>
                                        <p:tav tm="0">
                                          <p:val>
                                            <p:strVal val="#ppt_w*0.70"/>
                                          </p:val>
                                        </p:tav>
                                        <p:tav tm="100000">
                                          <p:val>
                                            <p:strVal val="#ppt_w"/>
                                          </p:val>
                                        </p:tav>
                                      </p:tavLst>
                                    </p:anim>
                                    <p:anim calcmode="lin" valueType="num">
                                      <p:cBhvr>
                                        <p:cTn id="57" dur="500" fill="hold"/>
                                        <p:tgtEl>
                                          <p:spTgt spid="644099">
                                            <p:txEl>
                                              <p:pRg st="7" end="7"/>
                                            </p:txEl>
                                          </p:spTgt>
                                        </p:tgtEl>
                                        <p:attrNameLst>
                                          <p:attrName>ppt_h</p:attrName>
                                        </p:attrNameLst>
                                      </p:cBhvr>
                                      <p:tavLst>
                                        <p:tav tm="0">
                                          <p:val>
                                            <p:strVal val="#ppt_h"/>
                                          </p:val>
                                        </p:tav>
                                        <p:tav tm="100000">
                                          <p:val>
                                            <p:strVal val="#ppt_h"/>
                                          </p:val>
                                        </p:tav>
                                      </p:tavLst>
                                    </p:anim>
                                    <p:animEffect transition="in" filter="fade">
                                      <p:cBhvr>
                                        <p:cTn id="58" dur="500"/>
                                        <p:tgtEl>
                                          <p:spTgt spid="644099">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644099">
                                            <p:txEl>
                                              <p:pRg st="8" end="8"/>
                                            </p:txEl>
                                          </p:spTgt>
                                        </p:tgtEl>
                                        <p:attrNameLst>
                                          <p:attrName>style.visibility</p:attrName>
                                        </p:attrNameLst>
                                      </p:cBhvr>
                                      <p:to>
                                        <p:strVal val="visible"/>
                                      </p:to>
                                    </p:set>
                                    <p:anim calcmode="lin" valueType="num">
                                      <p:cBhvr>
                                        <p:cTn id="63" dur="500" fill="hold"/>
                                        <p:tgtEl>
                                          <p:spTgt spid="644099">
                                            <p:txEl>
                                              <p:pRg st="8" end="8"/>
                                            </p:txEl>
                                          </p:spTgt>
                                        </p:tgtEl>
                                        <p:attrNameLst>
                                          <p:attrName>ppt_w</p:attrName>
                                        </p:attrNameLst>
                                      </p:cBhvr>
                                      <p:tavLst>
                                        <p:tav tm="0">
                                          <p:val>
                                            <p:strVal val="#ppt_w*0.70"/>
                                          </p:val>
                                        </p:tav>
                                        <p:tav tm="100000">
                                          <p:val>
                                            <p:strVal val="#ppt_w"/>
                                          </p:val>
                                        </p:tav>
                                      </p:tavLst>
                                    </p:anim>
                                    <p:anim calcmode="lin" valueType="num">
                                      <p:cBhvr>
                                        <p:cTn id="64" dur="500" fill="hold"/>
                                        <p:tgtEl>
                                          <p:spTgt spid="644099">
                                            <p:txEl>
                                              <p:pRg st="8" end="8"/>
                                            </p:txEl>
                                          </p:spTgt>
                                        </p:tgtEl>
                                        <p:attrNameLst>
                                          <p:attrName>ppt_h</p:attrName>
                                        </p:attrNameLst>
                                      </p:cBhvr>
                                      <p:tavLst>
                                        <p:tav tm="0">
                                          <p:val>
                                            <p:strVal val="#ppt_h"/>
                                          </p:val>
                                        </p:tav>
                                        <p:tav tm="100000">
                                          <p:val>
                                            <p:strVal val="#ppt_h"/>
                                          </p:val>
                                        </p:tav>
                                      </p:tavLst>
                                    </p:anim>
                                    <p:animEffect transition="in" filter="fade">
                                      <p:cBhvr>
                                        <p:cTn id="65" dur="500"/>
                                        <p:tgtEl>
                                          <p:spTgt spid="644099">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644099">
                                            <p:txEl>
                                              <p:pRg st="9" end="9"/>
                                            </p:txEl>
                                          </p:spTgt>
                                        </p:tgtEl>
                                        <p:attrNameLst>
                                          <p:attrName>style.visibility</p:attrName>
                                        </p:attrNameLst>
                                      </p:cBhvr>
                                      <p:to>
                                        <p:strVal val="visible"/>
                                      </p:to>
                                    </p:set>
                                    <p:anim calcmode="lin" valueType="num">
                                      <p:cBhvr>
                                        <p:cTn id="70" dur="500" fill="hold"/>
                                        <p:tgtEl>
                                          <p:spTgt spid="644099">
                                            <p:txEl>
                                              <p:pRg st="9" end="9"/>
                                            </p:txEl>
                                          </p:spTgt>
                                        </p:tgtEl>
                                        <p:attrNameLst>
                                          <p:attrName>ppt_w</p:attrName>
                                        </p:attrNameLst>
                                      </p:cBhvr>
                                      <p:tavLst>
                                        <p:tav tm="0">
                                          <p:val>
                                            <p:strVal val="#ppt_w*0.70"/>
                                          </p:val>
                                        </p:tav>
                                        <p:tav tm="100000">
                                          <p:val>
                                            <p:strVal val="#ppt_w"/>
                                          </p:val>
                                        </p:tav>
                                      </p:tavLst>
                                    </p:anim>
                                    <p:anim calcmode="lin" valueType="num">
                                      <p:cBhvr>
                                        <p:cTn id="71" dur="500" fill="hold"/>
                                        <p:tgtEl>
                                          <p:spTgt spid="644099">
                                            <p:txEl>
                                              <p:pRg st="9" end="9"/>
                                            </p:txEl>
                                          </p:spTgt>
                                        </p:tgtEl>
                                        <p:attrNameLst>
                                          <p:attrName>ppt_h</p:attrName>
                                        </p:attrNameLst>
                                      </p:cBhvr>
                                      <p:tavLst>
                                        <p:tav tm="0">
                                          <p:val>
                                            <p:strVal val="#ppt_h"/>
                                          </p:val>
                                        </p:tav>
                                        <p:tav tm="100000">
                                          <p:val>
                                            <p:strVal val="#ppt_h"/>
                                          </p:val>
                                        </p:tav>
                                      </p:tavLst>
                                    </p:anim>
                                    <p:animEffect transition="in" filter="fade">
                                      <p:cBhvr>
                                        <p:cTn id="72" dur="500"/>
                                        <p:tgtEl>
                                          <p:spTgt spid="644099">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644099">
                                            <p:txEl>
                                              <p:pRg st="10" end="10"/>
                                            </p:txEl>
                                          </p:spTgt>
                                        </p:tgtEl>
                                        <p:attrNameLst>
                                          <p:attrName>style.visibility</p:attrName>
                                        </p:attrNameLst>
                                      </p:cBhvr>
                                      <p:to>
                                        <p:strVal val="visible"/>
                                      </p:to>
                                    </p:set>
                                    <p:anim calcmode="lin" valueType="num">
                                      <p:cBhvr>
                                        <p:cTn id="77" dur="500" fill="hold"/>
                                        <p:tgtEl>
                                          <p:spTgt spid="644099">
                                            <p:txEl>
                                              <p:pRg st="10" end="10"/>
                                            </p:txEl>
                                          </p:spTgt>
                                        </p:tgtEl>
                                        <p:attrNameLst>
                                          <p:attrName>ppt_w</p:attrName>
                                        </p:attrNameLst>
                                      </p:cBhvr>
                                      <p:tavLst>
                                        <p:tav tm="0">
                                          <p:val>
                                            <p:strVal val="#ppt_w*0.70"/>
                                          </p:val>
                                        </p:tav>
                                        <p:tav tm="100000">
                                          <p:val>
                                            <p:strVal val="#ppt_w"/>
                                          </p:val>
                                        </p:tav>
                                      </p:tavLst>
                                    </p:anim>
                                    <p:anim calcmode="lin" valueType="num">
                                      <p:cBhvr>
                                        <p:cTn id="78" dur="500" fill="hold"/>
                                        <p:tgtEl>
                                          <p:spTgt spid="644099">
                                            <p:txEl>
                                              <p:pRg st="10" end="10"/>
                                            </p:txEl>
                                          </p:spTgt>
                                        </p:tgtEl>
                                        <p:attrNameLst>
                                          <p:attrName>ppt_h</p:attrName>
                                        </p:attrNameLst>
                                      </p:cBhvr>
                                      <p:tavLst>
                                        <p:tav tm="0">
                                          <p:val>
                                            <p:strVal val="#ppt_h"/>
                                          </p:val>
                                        </p:tav>
                                        <p:tav tm="100000">
                                          <p:val>
                                            <p:strVal val="#ppt_h"/>
                                          </p:val>
                                        </p:tav>
                                      </p:tavLst>
                                    </p:anim>
                                    <p:animEffect transition="in" filter="fade">
                                      <p:cBhvr>
                                        <p:cTn id="79" dur="500"/>
                                        <p:tgtEl>
                                          <p:spTgt spid="644099">
                                            <p:txEl>
                                              <p:pRg st="10" end="1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5" presetClass="entr" presetSubtype="0" fill="hold" grpId="0" nodeType="clickEffect">
                                  <p:stCondLst>
                                    <p:cond delay="0"/>
                                  </p:stCondLst>
                                  <p:childTnLst>
                                    <p:set>
                                      <p:cBhvr>
                                        <p:cTn id="83" dur="1" fill="hold">
                                          <p:stCondLst>
                                            <p:cond delay="0"/>
                                          </p:stCondLst>
                                        </p:cTn>
                                        <p:tgtEl>
                                          <p:spTgt spid="644099">
                                            <p:txEl>
                                              <p:pRg st="11" end="11"/>
                                            </p:txEl>
                                          </p:spTgt>
                                        </p:tgtEl>
                                        <p:attrNameLst>
                                          <p:attrName>style.visibility</p:attrName>
                                        </p:attrNameLst>
                                      </p:cBhvr>
                                      <p:to>
                                        <p:strVal val="visible"/>
                                      </p:to>
                                    </p:set>
                                    <p:anim calcmode="lin" valueType="num">
                                      <p:cBhvr>
                                        <p:cTn id="84" dur="500" fill="hold"/>
                                        <p:tgtEl>
                                          <p:spTgt spid="644099">
                                            <p:txEl>
                                              <p:pRg st="11" end="11"/>
                                            </p:txEl>
                                          </p:spTgt>
                                        </p:tgtEl>
                                        <p:attrNameLst>
                                          <p:attrName>ppt_w</p:attrName>
                                        </p:attrNameLst>
                                      </p:cBhvr>
                                      <p:tavLst>
                                        <p:tav tm="0">
                                          <p:val>
                                            <p:strVal val="#ppt_w*0.70"/>
                                          </p:val>
                                        </p:tav>
                                        <p:tav tm="100000">
                                          <p:val>
                                            <p:strVal val="#ppt_w"/>
                                          </p:val>
                                        </p:tav>
                                      </p:tavLst>
                                    </p:anim>
                                    <p:anim calcmode="lin" valueType="num">
                                      <p:cBhvr>
                                        <p:cTn id="85" dur="500" fill="hold"/>
                                        <p:tgtEl>
                                          <p:spTgt spid="644099">
                                            <p:txEl>
                                              <p:pRg st="11" end="11"/>
                                            </p:txEl>
                                          </p:spTgt>
                                        </p:tgtEl>
                                        <p:attrNameLst>
                                          <p:attrName>ppt_h</p:attrName>
                                        </p:attrNameLst>
                                      </p:cBhvr>
                                      <p:tavLst>
                                        <p:tav tm="0">
                                          <p:val>
                                            <p:strVal val="#ppt_h"/>
                                          </p:val>
                                        </p:tav>
                                        <p:tav tm="100000">
                                          <p:val>
                                            <p:strVal val="#ppt_h"/>
                                          </p:val>
                                        </p:tav>
                                      </p:tavLst>
                                    </p:anim>
                                    <p:animEffect transition="in" filter="fade">
                                      <p:cBhvr>
                                        <p:cTn id="86" dur="500"/>
                                        <p:tgtEl>
                                          <p:spTgt spid="644099">
                                            <p:txEl>
                                              <p:pRg st="11" end="11"/>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5" presetClass="entr" presetSubtype="0" fill="hold" grpId="0" nodeType="clickEffect">
                                  <p:stCondLst>
                                    <p:cond delay="0"/>
                                  </p:stCondLst>
                                  <p:childTnLst>
                                    <p:set>
                                      <p:cBhvr>
                                        <p:cTn id="90" dur="1" fill="hold">
                                          <p:stCondLst>
                                            <p:cond delay="0"/>
                                          </p:stCondLst>
                                        </p:cTn>
                                        <p:tgtEl>
                                          <p:spTgt spid="644099">
                                            <p:txEl>
                                              <p:pRg st="12" end="12"/>
                                            </p:txEl>
                                          </p:spTgt>
                                        </p:tgtEl>
                                        <p:attrNameLst>
                                          <p:attrName>style.visibility</p:attrName>
                                        </p:attrNameLst>
                                      </p:cBhvr>
                                      <p:to>
                                        <p:strVal val="visible"/>
                                      </p:to>
                                    </p:set>
                                    <p:anim calcmode="lin" valueType="num">
                                      <p:cBhvr>
                                        <p:cTn id="91" dur="500" fill="hold"/>
                                        <p:tgtEl>
                                          <p:spTgt spid="644099">
                                            <p:txEl>
                                              <p:pRg st="12" end="12"/>
                                            </p:txEl>
                                          </p:spTgt>
                                        </p:tgtEl>
                                        <p:attrNameLst>
                                          <p:attrName>ppt_w</p:attrName>
                                        </p:attrNameLst>
                                      </p:cBhvr>
                                      <p:tavLst>
                                        <p:tav tm="0">
                                          <p:val>
                                            <p:strVal val="#ppt_w*0.70"/>
                                          </p:val>
                                        </p:tav>
                                        <p:tav tm="100000">
                                          <p:val>
                                            <p:strVal val="#ppt_w"/>
                                          </p:val>
                                        </p:tav>
                                      </p:tavLst>
                                    </p:anim>
                                    <p:anim calcmode="lin" valueType="num">
                                      <p:cBhvr>
                                        <p:cTn id="92" dur="500" fill="hold"/>
                                        <p:tgtEl>
                                          <p:spTgt spid="644099">
                                            <p:txEl>
                                              <p:pRg st="12" end="12"/>
                                            </p:txEl>
                                          </p:spTgt>
                                        </p:tgtEl>
                                        <p:attrNameLst>
                                          <p:attrName>ppt_h</p:attrName>
                                        </p:attrNameLst>
                                      </p:cBhvr>
                                      <p:tavLst>
                                        <p:tav tm="0">
                                          <p:val>
                                            <p:strVal val="#ppt_h"/>
                                          </p:val>
                                        </p:tav>
                                        <p:tav tm="100000">
                                          <p:val>
                                            <p:strVal val="#ppt_h"/>
                                          </p:val>
                                        </p:tav>
                                      </p:tavLst>
                                    </p:anim>
                                    <p:animEffect transition="in" filter="fade">
                                      <p:cBhvr>
                                        <p:cTn id="93" dur="500"/>
                                        <p:tgtEl>
                                          <p:spTgt spid="644099">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409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9" name="Text Box 3"/>
          <p:cNvSpPr txBox="1">
            <a:spLocks noChangeArrowheads="1"/>
          </p:cNvSpPr>
          <p:nvPr/>
        </p:nvSpPr>
        <p:spPr bwMode="auto">
          <a:xfrm>
            <a:off x="214313" y="1160740"/>
            <a:ext cx="8678862" cy="5596404"/>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52438" algn="l"/>
                <a:tab pos="804863" algn="l"/>
                <a:tab pos="1168400" algn="l"/>
                <a:tab pos="1520825" algn="l"/>
                <a:tab pos="1884363" algn="l"/>
                <a:tab pos="2236788" algn="l"/>
                <a:tab pos="2687638" algn="l"/>
              </a:tabLst>
              <a:defRPr>
                <a:solidFill>
                  <a:schemeClr val="tx1"/>
                </a:solidFill>
                <a:latin typeface="Arial" charset="0"/>
              </a:defRPr>
            </a:lvl1pPr>
            <a:lvl2pPr marL="987425">
              <a:tabLst>
                <a:tab pos="452438" algn="l"/>
                <a:tab pos="804863" algn="l"/>
                <a:tab pos="1168400" algn="l"/>
                <a:tab pos="1520825" algn="l"/>
                <a:tab pos="1884363" algn="l"/>
                <a:tab pos="2236788" algn="l"/>
                <a:tab pos="2687638" algn="l"/>
              </a:tabLst>
              <a:defRPr>
                <a:solidFill>
                  <a:schemeClr val="tx1"/>
                </a:solidFill>
                <a:latin typeface="Arial" charset="0"/>
              </a:defRPr>
            </a:lvl2pPr>
            <a:lvl3pPr marL="1166813">
              <a:tabLst>
                <a:tab pos="452438" algn="l"/>
                <a:tab pos="804863" algn="l"/>
                <a:tab pos="1168400" algn="l"/>
                <a:tab pos="1520825" algn="l"/>
                <a:tab pos="1884363" algn="l"/>
                <a:tab pos="2236788" algn="l"/>
                <a:tab pos="2687638" algn="l"/>
              </a:tabLst>
              <a:defRPr>
                <a:solidFill>
                  <a:schemeClr val="tx1"/>
                </a:solidFill>
                <a:latin typeface="Arial" charset="0"/>
              </a:defRPr>
            </a:lvl3pPr>
            <a:lvl4pPr>
              <a:tabLst>
                <a:tab pos="452438" algn="l"/>
                <a:tab pos="804863" algn="l"/>
                <a:tab pos="1168400" algn="l"/>
                <a:tab pos="1520825" algn="l"/>
                <a:tab pos="1884363" algn="l"/>
                <a:tab pos="2236788" algn="l"/>
                <a:tab pos="2687638" algn="l"/>
              </a:tabLst>
              <a:defRPr>
                <a:solidFill>
                  <a:schemeClr val="tx1"/>
                </a:solidFill>
                <a:latin typeface="Arial" charset="0"/>
              </a:defRPr>
            </a:lvl4pPr>
            <a:lvl5pPr>
              <a:tabLst>
                <a:tab pos="452438" algn="l"/>
                <a:tab pos="804863" algn="l"/>
                <a:tab pos="1168400" algn="l"/>
                <a:tab pos="1520825" algn="l"/>
                <a:tab pos="1884363" algn="l"/>
                <a:tab pos="2236788" algn="l"/>
                <a:tab pos="2687638" algn="l"/>
              </a:tabLst>
              <a:defRPr>
                <a:solidFill>
                  <a:schemeClr val="tx1"/>
                </a:solidFill>
                <a:latin typeface="Arial" charset="0"/>
              </a:defRPr>
            </a:lvl5pPr>
            <a:lvl6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6pPr>
            <a:lvl7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7pPr>
            <a:lvl8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8pPr>
            <a:lvl9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9pPr>
          </a:lstStyle>
          <a:p>
            <a:pPr>
              <a:spcAft>
                <a:spcPts val="200"/>
              </a:spcAft>
            </a:pPr>
            <a:r>
              <a:rPr lang="de-DE" sz="2200" b="0" dirty="0">
                <a:cs typeface="Arial" charset="0"/>
              </a:rPr>
              <a:t>					</a:t>
            </a:r>
            <a:r>
              <a:rPr lang="de-DE" sz="2200" b="0" dirty="0" err="1">
                <a:cs typeface="Arial" charset="0"/>
              </a:rPr>
              <a:t>bb</a:t>
            </a:r>
            <a:r>
              <a:rPr lang="de-DE" sz="2200" b="0" dirty="0">
                <a:cs typeface="Arial" charset="0"/>
              </a:rPr>
              <a:t>)Grundschuld „aufgegeben“?</a:t>
            </a:r>
          </a:p>
          <a:p>
            <a:pPr>
              <a:spcAft>
                <a:spcPts val="200"/>
              </a:spcAft>
            </a:pPr>
            <a:r>
              <a:rPr lang="de-DE" sz="2200" b="0" dirty="0">
                <a:cs typeface="Arial" charset="0"/>
              </a:rPr>
              <a:t>						</a:t>
            </a:r>
            <a:r>
              <a:rPr lang="de-DE" sz="2200" u="sng" dirty="0">
                <a:cs typeface="Arial" charset="0"/>
              </a:rPr>
              <a:t>BGH NJW 2013, 2508 ff.</a:t>
            </a:r>
            <a:r>
              <a:rPr lang="de-DE" sz="2200" b="0" dirty="0">
                <a:cs typeface="Arial" charset="0"/>
              </a:rPr>
              <a:t>: (+), jede freiwillige Hand-						</a:t>
            </a:r>
            <a:r>
              <a:rPr lang="de-DE" sz="2200" b="0" dirty="0" err="1">
                <a:cs typeface="Arial" charset="0"/>
              </a:rPr>
              <a:t>lung</a:t>
            </a:r>
            <a:r>
              <a:rPr lang="de-DE" sz="2200" b="0" dirty="0">
                <a:cs typeface="Arial" charset="0"/>
              </a:rPr>
              <a:t>, mit welcher der Gläubiger auf eine eigene							Verwertungsmöglichkeit verzichtet; dazu gehört							auch die Abtretung an Dritte.</a:t>
            </a:r>
          </a:p>
          <a:p>
            <a:pPr>
              <a:spcAft>
                <a:spcPts val="200"/>
              </a:spcAft>
            </a:pPr>
            <a:r>
              <a:rPr lang="de-DE" sz="2200" b="0" dirty="0">
                <a:cs typeface="Arial" charset="0"/>
              </a:rPr>
              <a:t>					=&gt;	also Entscheidung des LG Hamburg insoweit 							Rechtsverletzung </a:t>
            </a:r>
            <a:r>
              <a:rPr lang="de-DE" sz="2200" b="0" dirty="0" err="1">
                <a:cs typeface="Arial" charset="0"/>
              </a:rPr>
              <a:t>iSd</a:t>
            </a:r>
            <a:r>
              <a:rPr lang="de-DE" sz="2200" b="0" dirty="0">
                <a:cs typeface="Arial" charset="0"/>
              </a:rPr>
              <a:t> § 546 ZPO.</a:t>
            </a:r>
          </a:p>
          <a:p>
            <a:pPr>
              <a:spcAft>
                <a:spcPts val="200"/>
              </a:spcAft>
            </a:pPr>
            <a:r>
              <a:rPr lang="de-DE" sz="2200" b="0" dirty="0">
                <a:cs typeface="Arial" charset="0"/>
              </a:rPr>
              <a:t>					cc)Rechtfertigt das abweichende Entscheidung?</a:t>
            </a:r>
          </a:p>
          <a:p>
            <a:pPr>
              <a:spcAft>
                <a:spcPts val="200"/>
              </a:spcAft>
            </a:pPr>
            <a:r>
              <a:rPr lang="de-DE" sz="2200" b="0" dirty="0">
                <a:cs typeface="Arial" charset="0"/>
              </a:rPr>
              <a:t>						das hängt von der Rechtsfolge des § 776 S.1 ab:</a:t>
            </a:r>
          </a:p>
          <a:p>
            <a:pPr>
              <a:spcAft>
                <a:spcPts val="200"/>
              </a:spcAft>
            </a:pPr>
            <a:r>
              <a:rPr lang="de-DE" sz="2200" b="0" dirty="0">
                <a:cs typeface="Arial" charset="0"/>
              </a:rPr>
              <a:t>						der Bürge wird insoweit frei, als er aus dem </a:t>
            </a:r>
            <a:r>
              <a:rPr lang="de-DE" sz="2200" b="0" dirty="0" err="1">
                <a:cs typeface="Arial" charset="0"/>
              </a:rPr>
              <a:t>aufge</a:t>
            </a:r>
            <a:r>
              <a:rPr lang="de-DE" sz="2200" b="0" dirty="0">
                <a:cs typeface="Arial" charset="0"/>
              </a:rPr>
              <a:t>-						</a:t>
            </a:r>
            <a:r>
              <a:rPr lang="de-DE" sz="2200" b="0" dirty="0" err="1">
                <a:cs typeface="Arial" charset="0"/>
              </a:rPr>
              <a:t>gebenen</a:t>
            </a:r>
            <a:r>
              <a:rPr lang="de-DE" sz="2200" b="0" dirty="0">
                <a:cs typeface="Arial" charset="0"/>
              </a:rPr>
              <a:t> Rechte nach § 774 hätte Ersatz erlangen						können.</a:t>
            </a:r>
          </a:p>
          <a:p>
            <a:pPr>
              <a:spcAft>
                <a:spcPts val="200"/>
              </a:spcAft>
            </a:pPr>
            <a:r>
              <a:rPr lang="de-DE" sz="2200" b="0" dirty="0">
                <a:cs typeface="Arial" charset="0"/>
              </a:rPr>
              <a:t>						hier?</a:t>
            </a:r>
          </a:p>
          <a:p>
            <a:pPr>
              <a:spcAft>
                <a:spcPts val="200"/>
              </a:spcAft>
            </a:pPr>
            <a:r>
              <a:rPr lang="de-DE" sz="2200" b="0" dirty="0">
                <a:cs typeface="Arial" charset="0"/>
              </a:rPr>
              <a:t>						</a:t>
            </a:r>
            <a:r>
              <a:rPr lang="de-DE" sz="2200" b="0" dirty="0" err="1">
                <a:cs typeface="Arial" charset="0"/>
              </a:rPr>
              <a:t>Mdt</a:t>
            </a:r>
            <a:r>
              <a:rPr lang="de-DE" sz="2200" b="0" dirty="0">
                <a:cs typeface="Arial" charset="0"/>
              </a:rPr>
              <a:t>. hätte sich (analog §§ 774 Abs. 2, 426 Abs. 1)						zu 100 % aus der Grundschuld befriedigen dürfen,						da sie vom Hauptschuldner bestellt worden war.</a:t>
            </a:r>
          </a:p>
        </p:txBody>
      </p:sp>
      <p:sp>
        <p:nvSpPr>
          <p:cNvPr id="5" name="Text Box 2"/>
          <p:cNvSpPr txBox="1">
            <a:spLocks noChangeArrowheads="1"/>
          </p:cNvSpPr>
          <p:nvPr/>
        </p:nvSpPr>
        <p:spPr bwMode="auto">
          <a:xfrm>
            <a:off x="-507" y="260350"/>
            <a:ext cx="5544616"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12 Jäger ./. Rastatt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428094662"/>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44099">
                                            <p:txEl>
                                              <p:pRg st="0" end="0"/>
                                            </p:txEl>
                                          </p:spTgt>
                                        </p:tgtEl>
                                        <p:attrNameLst>
                                          <p:attrName>style.visibility</p:attrName>
                                        </p:attrNameLst>
                                      </p:cBhvr>
                                      <p:to>
                                        <p:strVal val="visible"/>
                                      </p:to>
                                    </p:set>
                                    <p:anim calcmode="lin" valueType="num">
                                      <p:cBhvr>
                                        <p:cTn id="7" dur="500" fill="hold"/>
                                        <p:tgtEl>
                                          <p:spTgt spid="644099">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644099">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64409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44099">
                                            <p:txEl>
                                              <p:pRg st="1" end="1"/>
                                            </p:txEl>
                                          </p:spTgt>
                                        </p:tgtEl>
                                        <p:attrNameLst>
                                          <p:attrName>style.visibility</p:attrName>
                                        </p:attrNameLst>
                                      </p:cBhvr>
                                      <p:to>
                                        <p:strVal val="visible"/>
                                      </p:to>
                                    </p:set>
                                    <p:anim calcmode="lin" valueType="num">
                                      <p:cBhvr>
                                        <p:cTn id="14" dur="500" fill="hold"/>
                                        <p:tgtEl>
                                          <p:spTgt spid="644099">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644099">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64409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44099">
                                            <p:txEl>
                                              <p:pRg st="2" end="2"/>
                                            </p:txEl>
                                          </p:spTgt>
                                        </p:tgtEl>
                                        <p:attrNameLst>
                                          <p:attrName>style.visibility</p:attrName>
                                        </p:attrNameLst>
                                      </p:cBhvr>
                                      <p:to>
                                        <p:strVal val="visible"/>
                                      </p:to>
                                    </p:set>
                                    <p:anim calcmode="lin" valueType="num">
                                      <p:cBhvr>
                                        <p:cTn id="21" dur="500" fill="hold"/>
                                        <p:tgtEl>
                                          <p:spTgt spid="644099">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644099">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64409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44099">
                                            <p:txEl>
                                              <p:pRg st="3" end="3"/>
                                            </p:txEl>
                                          </p:spTgt>
                                        </p:tgtEl>
                                        <p:attrNameLst>
                                          <p:attrName>style.visibility</p:attrName>
                                        </p:attrNameLst>
                                      </p:cBhvr>
                                      <p:to>
                                        <p:strVal val="visible"/>
                                      </p:to>
                                    </p:set>
                                    <p:anim calcmode="lin" valueType="num">
                                      <p:cBhvr>
                                        <p:cTn id="28" dur="500" fill="hold"/>
                                        <p:tgtEl>
                                          <p:spTgt spid="644099">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644099">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64409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44099">
                                            <p:txEl>
                                              <p:pRg st="4" end="4"/>
                                            </p:txEl>
                                          </p:spTgt>
                                        </p:tgtEl>
                                        <p:attrNameLst>
                                          <p:attrName>style.visibility</p:attrName>
                                        </p:attrNameLst>
                                      </p:cBhvr>
                                      <p:to>
                                        <p:strVal val="visible"/>
                                      </p:to>
                                    </p:set>
                                    <p:anim calcmode="lin" valueType="num">
                                      <p:cBhvr>
                                        <p:cTn id="35" dur="500" fill="hold"/>
                                        <p:tgtEl>
                                          <p:spTgt spid="644099">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644099">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64409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644099">
                                            <p:txEl>
                                              <p:pRg st="5" end="5"/>
                                            </p:txEl>
                                          </p:spTgt>
                                        </p:tgtEl>
                                        <p:attrNameLst>
                                          <p:attrName>style.visibility</p:attrName>
                                        </p:attrNameLst>
                                      </p:cBhvr>
                                      <p:to>
                                        <p:strVal val="visible"/>
                                      </p:to>
                                    </p:set>
                                    <p:anim calcmode="lin" valueType="num">
                                      <p:cBhvr>
                                        <p:cTn id="42" dur="500" fill="hold"/>
                                        <p:tgtEl>
                                          <p:spTgt spid="644099">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644099">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644099">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644099">
                                            <p:txEl>
                                              <p:pRg st="6" end="6"/>
                                            </p:txEl>
                                          </p:spTgt>
                                        </p:tgtEl>
                                        <p:attrNameLst>
                                          <p:attrName>style.visibility</p:attrName>
                                        </p:attrNameLst>
                                      </p:cBhvr>
                                      <p:to>
                                        <p:strVal val="visible"/>
                                      </p:to>
                                    </p:set>
                                    <p:anim calcmode="lin" valueType="num">
                                      <p:cBhvr>
                                        <p:cTn id="49" dur="500" fill="hold"/>
                                        <p:tgtEl>
                                          <p:spTgt spid="644099">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644099">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644099">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644099">
                                            <p:txEl>
                                              <p:pRg st="7" end="7"/>
                                            </p:txEl>
                                          </p:spTgt>
                                        </p:tgtEl>
                                        <p:attrNameLst>
                                          <p:attrName>style.visibility</p:attrName>
                                        </p:attrNameLst>
                                      </p:cBhvr>
                                      <p:to>
                                        <p:strVal val="visible"/>
                                      </p:to>
                                    </p:set>
                                    <p:anim calcmode="lin" valueType="num">
                                      <p:cBhvr>
                                        <p:cTn id="56" dur="500" fill="hold"/>
                                        <p:tgtEl>
                                          <p:spTgt spid="644099">
                                            <p:txEl>
                                              <p:pRg st="7" end="7"/>
                                            </p:txEl>
                                          </p:spTgt>
                                        </p:tgtEl>
                                        <p:attrNameLst>
                                          <p:attrName>ppt_w</p:attrName>
                                        </p:attrNameLst>
                                      </p:cBhvr>
                                      <p:tavLst>
                                        <p:tav tm="0">
                                          <p:val>
                                            <p:strVal val="#ppt_w*0.70"/>
                                          </p:val>
                                        </p:tav>
                                        <p:tav tm="100000">
                                          <p:val>
                                            <p:strVal val="#ppt_w"/>
                                          </p:val>
                                        </p:tav>
                                      </p:tavLst>
                                    </p:anim>
                                    <p:anim calcmode="lin" valueType="num">
                                      <p:cBhvr>
                                        <p:cTn id="57" dur="500" fill="hold"/>
                                        <p:tgtEl>
                                          <p:spTgt spid="644099">
                                            <p:txEl>
                                              <p:pRg st="7" end="7"/>
                                            </p:txEl>
                                          </p:spTgt>
                                        </p:tgtEl>
                                        <p:attrNameLst>
                                          <p:attrName>ppt_h</p:attrName>
                                        </p:attrNameLst>
                                      </p:cBhvr>
                                      <p:tavLst>
                                        <p:tav tm="0">
                                          <p:val>
                                            <p:strVal val="#ppt_h"/>
                                          </p:val>
                                        </p:tav>
                                        <p:tav tm="100000">
                                          <p:val>
                                            <p:strVal val="#ppt_h"/>
                                          </p:val>
                                        </p:tav>
                                      </p:tavLst>
                                    </p:anim>
                                    <p:animEffect transition="in" filter="fade">
                                      <p:cBhvr>
                                        <p:cTn id="58" dur="500"/>
                                        <p:tgtEl>
                                          <p:spTgt spid="6440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409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9" name="Text Box 3"/>
          <p:cNvSpPr txBox="1">
            <a:spLocks noChangeArrowheads="1"/>
          </p:cNvSpPr>
          <p:nvPr/>
        </p:nvSpPr>
        <p:spPr bwMode="auto">
          <a:xfrm>
            <a:off x="214313" y="1160740"/>
            <a:ext cx="8678862" cy="5596404"/>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52438" algn="l"/>
                <a:tab pos="804863" algn="l"/>
                <a:tab pos="1168400" algn="l"/>
                <a:tab pos="1520825" algn="l"/>
                <a:tab pos="1884363" algn="l"/>
                <a:tab pos="2236788" algn="l"/>
                <a:tab pos="2687638" algn="l"/>
              </a:tabLst>
              <a:defRPr>
                <a:solidFill>
                  <a:schemeClr val="tx1"/>
                </a:solidFill>
                <a:latin typeface="Arial" charset="0"/>
              </a:defRPr>
            </a:lvl1pPr>
            <a:lvl2pPr marL="987425">
              <a:tabLst>
                <a:tab pos="452438" algn="l"/>
                <a:tab pos="804863" algn="l"/>
                <a:tab pos="1168400" algn="l"/>
                <a:tab pos="1520825" algn="l"/>
                <a:tab pos="1884363" algn="l"/>
                <a:tab pos="2236788" algn="l"/>
                <a:tab pos="2687638" algn="l"/>
              </a:tabLst>
              <a:defRPr>
                <a:solidFill>
                  <a:schemeClr val="tx1"/>
                </a:solidFill>
                <a:latin typeface="Arial" charset="0"/>
              </a:defRPr>
            </a:lvl2pPr>
            <a:lvl3pPr marL="1166813">
              <a:tabLst>
                <a:tab pos="452438" algn="l"/>
                <a:tab pos="804863" algn="l"/>
                <a:tab pos="1168400" algn="l"/>
                <a:tab pos="1520825" algn="l"/>
                <a:tab pos="1884363" algn="l"/>
                <a:tab pos="2236788" algn="l"/>
                <a:tab pos="2687638" algn="l"/>
              </a:tabLst>
              <a:defRPr>
                <a:solidFill>
                  <a:schemeClr val="tx1"/>
                </a:solidFill>
                <a:latin typeface="Arial" charset="0"/>
              </a:defRPr>
            </a:lvl3pPr>
            <a:lvl4pPr>
              <a:tabLst>
                <a:tab pos="452438" algn="l"/>
                <a:tab pos="804863" algn="l"/>
                <a:tab pos="1168400" algn="l"/>
                <a:tab pos="1520825" algn="l"/>
                <a:tab pos="1884363" algn="l"/>
                <a:tab pos="2236788" algn="l"/>
                <a:tab pos="2687638" algn="l"/>
              </a:tabLst>
              <a:defRPr>
                <a:solidFill>
                  <a:schemeClr val="tx1"/>
                </a:solidFill>
                <a:latin typeface="Arial" charset="0"/>
              </a:defRPr>
            </a:lvl4pPr>
            <a:lvl5pPr>
              <a:tabLst>
                <a:tab pos="452438" algn="l"/>
                <a:tab pos="804863" algn="l"/>
                <a:tab pos="1168400" algn="l"/>
                <a:tab pos="1520825" algn="l"/>
                <a:tab pos="1884363" algn="l"/>
                <a:tab pos="2236788" algn="l"/>
                <a:tab pos="2687638" algn="l"/>
              </a:tabLst>
              <a:defRPr>
                <a:solidFill>
                  <a:schemeClr val="tx1"/>
                </a:solidFill>
                <a:latin typeface="Arial" charset="0"/>
              </a:defRPr>
            </a:lvl5pPr>
            <a:lvl6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6pPr>
            <a:lvl7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7pPr>
            <a:lvl8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8pPr>
            <a:lvl9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9pPr>
          </a:lstStyle>
          <a:p>
            <a:pPr>
              <a:spcAft>
                <a:spcPts val="200"/>
              </a:spcAft>
            </a:pPr>
            <a:r>
              <a:rPr lang="de-DE" sz="2200" b="0" dirty="0">
                <a:cs typeface="Arial" charset="0"/>
              </a:rPr>
              <a:t>					</a:t>
            </a:r>
            <a:r>
              <a:rPr lang="de-DE" sz="2200" b="0" dirty="0" err="1">
                <a:cs typeface="Arial" charset="0"/>
              </a:rPr>
              <a:t>dd</a:t>
            </a:r>
            <a:r>
              <a:rPr lang="de-DE" sz="2200" b="0" dirty="0">
                <a:cs typeface="Arial" charset="0"/>
              </a:rPr>
              <a:t>)Wieviel wären 100 % gewesen?</a:t>
            </a:r>
          </a:p>
          <a:p>
            <a:pPr>
              <a:spcAft>
                <a:spcPts val="200"/>
              </a:spcAft>
            </a:pPr>
            <a:r>
              <a:rPr lang="de-DE" sz="2200" b="0" dirty="0">
                <a:cs typeface="Arial" charset="0"/>
              </a:rPr>
              <a:t>						wohl Euro 1,21 Mio. (d.h. die Bürgschaftsschuld							wäre nur in dieser Höhe erloschen)</a:t>
            </a:r>
          </a:p>
          <a:p>
            <a:pPr>
              <a:spcAft>
                <a:spcPts val="200"/>
              </a:spcAft>
            </a:pPr>
            <a:r>
              <a:rPr lang="de-DE" sz="2200" b="0" dirty="0">
                <a:cs typeface="Arial" charset="0"/>
              </a:rPr>
              <a:t>					</a:t>
            </a:r>
            <a:r>
              <a:rPr lang="de-DE" sz="2200" b="0" dirty="0" err="1">
                <a:cs typeface="Arial" charset="0"/>
              </a:rPr>
              <a:t>ee</a:t>
            </a:r>
            <a:r>
              <a:rPr lang="de-DE" sz="2200" b="0" dirty="0">
                <a:cs typeface="Arial" charset="0"/>
              </a:rPr>
              <a:t>)Hat </a:t>
            </a:r>
            <a:r>
              <a:rPr lang="de-DE" sz="2200" b="0" dirty="0" err="1">
                <a:cs typeface="Arial" charset="0"/>
              </a:rPr>
              <a:t>Mdt</a:t>
            </a:r>
            <a:r>
              <a:rPr lang="de-DE" sz="2200" b="0" dirty="0">
                <a:cs typeface="Arial" charset="0"/>
              </a:rPr>
              <a:t>. auf dieses Recht (durch telefonische							Bestätigung) verzichtet, so dass er sich darauf gar						nicht berufen kann?</a:t>
            </a:r>
          </a:p>
          <a:p>
            <a:pPr>
              <a:spcAft>
                <a:spcPts val="200"/>
              </a:spcAft>
            </a:pPr>
            <a:r>
              <a:rPr lang="de-DE" sz="2200" b="0" dirty="0">
                <a:cs typeface="Arial" charset="0"/>
              </a:rPr>
              <a:t>						(1)	Wirksamer Verzicht erklärt?</a:t>
            </a:r>
          </a:p>
          <a:p>
            <a:pPr>
              <a:spcAft>
                <a:spcPts val="200"/>
              </a:spcAft>
            </a:pPr>
            <a:r>
              <a:rPr lang="de-DE" sz="2200" b="0" dirty="0">
                <a:cs typeface="Arial" charset="0"/>
              </a:rPr>
              <a:t>							(-), das ist wesentliche Änderung des Bürg-								</a:t>
            </a:r>
            <a:r>
              <a:rPr lang="de-DE" sz="2200" b="0" dirty="0" err="1">
                <a:cs typeface="Arial" charset="0"/>
              </a:rPr>
              <a:t>schaftsvertrages</a:t>
            </a:r>
            <a:r>
              <a:rPr lang="de-DE" sz="2200" b="0" dirty="0">
                <a:cs typeface="Arial" charset="0"/>
              </a:rPr>
              <a:t>, die gemäß §§ 125 S.1, 766							S.1 schriftlich hätte erklärt werden müssen.</a:t>
            </a:r>
          </a:p>
          <a:p>
            <a:pPr>
              <a:spcAft>
                <a:spcPts val="200"/>
              </a:spcAft>
            </a:pPr>
            <a:r>
              <a:rPr lang="de-DE" sz="2200" b="0" dirty="0">
                <a:cs typeface="Arial" charset="0"/>
              </a:rPr>
              <a:t>						(2)	Ist dem </a:t>
            </a:r>
            <a:r>
              <a:rPr lang="de-DE" sz="2200" b="0" dirty="0" err="1">
                <a:cs typeface="Arial" charset="0"/>
              </a:rPr>
              <a:t>Mdt</a:t>
            </a:r>
            <a:r>
              <a:rPr lang="de-DE" sz="2200" b="0" dirty="0">
                <a:cs typeface="Arial" charset="0"/>
              </a:rPr>
              <a:t>. die Berufung auf den </a:t>
            </a:r>
            <a:r>
              <a:rPr lang="de-DE" sz="2200" b="0" dirty="0" err="1">
                <a:cs typeface="Arial" charset="0"/>
              </a:rPr>
              <a:t>Formver</a:t>
            </a:r>
            <a:r>
              <a:rPr lang="de-DE" sz="2200" b="0" dirty="0">
                <a:cs typeface="Arial" charset="0"/>
              </a:rPr>
              <a:t>-								stoß gemäß § 242 versagt?</a:t>
            </a:r>
          </a:p>
          <a:p>
            <a:pPr>
              <a:spcAft>
                <a:spcPts val="200"/>
              </a:spcAft>
            </a:pPr>
            <a:r>
              <a:rPr lang="de-DE" sz="2200" b="0" dirty="0">
                <a:cs typeface="Arial" charset="0"/>
              </a:rPr>
              <a:t>							(-), insbes. keine unzulässige Rechtsausübung.</a:t>
            </a:r>
          </a:p>
          <a:p>
            <a:pPr>
              <a:spcAft>
                <a:spcPts val="200"/>
              </a:spcAft>
            </a:pPr>
            <a:r>
              <a:rPr lang="de-DE" sz="2200" b="0" dirty="0">
                <a:cs typeface="Arial" charset="0"/>
              </a:rPr>
              <a:t>					=&gt;also Rechtsverletzung durch LG Hamburg, weil Er-						löschen </a:t>
            </a:r>
            <a:r>
              <a:rPr lang="de-DE" sz="2200" b="0" dirty="0" err="1">
                <a:cs typeface="Arial" charset="0"/>
              </a:rPr>
              <a:t>iHv</a:t>
            </a:r>
            <a:r>
              <a:rPr lang="de-DE" sz="2200" b="0" dirty="0">
                <a:cs typeface="Arial" charset="0"/>
              </a:rPr>
              <a:t> Euro 1,21 Mio. nicht beachtet wurde;						hierfür keine neuen Tatsachen vorzutragen.</a:t>
            </a:r>
          </a:p>
        </p:txBody>
      </p:sp>
      <p:sp>
        <p:nvSpPr>
          <p:cNvPr id="5" name="Text Box 2"/>
          <p:cNvSpPr txBox="1">
            <a:spLocks noChangeArrowheads="1"/>
          </p:cNvSpPr>
          <p:nvPr/>
        </p:nvSpPr>
        <p:spPr bwMode="auto">
          <a:xfrm>
            <a:off x="-507" y="260350"/>
            <a:ext cx="5544616"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12 Jäger ./. Rastatt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742162523"/>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44099">
                                            <p:txEl>
                                              <p:pRg st="0" end="0"/>
                                            </p:txEl>
                                          </p:spTgt>
                                        </p:tgtEl>
                                        <p:attrNameLst>
                                          <p:attrName>style.visibility</p:attrName>
                                        </p:attrNameLst>
                                      </p:cBhvr>
                                      <p:to>
                                        <p:strVal val="visible"/>
                                      </p:to>
                                    </p:set>
                                    <p:anim calcmode="lin" valueType="num">
                                      <p:cBhvr>
                                        <p:cTn id="7" dur="500" fill="hold"/>
                                        <p:tgtEl>
                                          <p:spTgt spid="644099">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644099">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64409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44099">
                                            <p:txEl>
                                              <p:pRg st="1" end="1"/>
                                            </p:txEl>
                                          </p:spTgt>
                                        </p:tgtEl>
                                        <p:attrNameLst>
                                          <p:attrName>style.visibility</p:attrName>
                                        </p:attrNameLst>
                                      </p:cBhvr>
                                      <p:to>
                                        <p:strVal val="visible"/>
                                      </p:to>
                                    </p:set>
                                    <p:anim calcmode="lin" valueType="num">
                                      <p:cBhvr>
                                        <p:cTn id="14" dur="500" fill="hold"/>
                                        <p:tgtEl>
                                          <p:spTgt spid="644099">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644099">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64409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44099">
                                            <p:txEl>
                                              <p:pRg st="2" end="2"/>
                                            </p:txEl>
                                          </p:spTgt>
                                        </p:tgtEl>
                                        <p:attrNameLst>
                                          <p:attrName>style.visibility</p:attrName>
                                        </p:attrNameLst>
                                      </p:cBhvr>
                                      <p:to>
                                        <p:strVal val="visible"/>
                                      </p:to>
                                    </p:set>
                                    <p:anim calcmode="lin" valueType="num">
                                      <p:cBhvr>
                                        <p:cTn id="21" dur="500" fill="hold"/>
                                        <p:tgtEl>
                                          <p:spTgt spid="644099">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644099">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64409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44099">
                                            <p:txEl>
                                              <p:pRg st="3" end="3"/>
                                            </p:txEl>
                                          </p:spTgt>
                                        </p:tgtEl>
                                        <p:attrNameLst>
                                          <p:attrName>style.visibility</p:attrName>
                                        </p:attrNameLst>
                                      </p:cBhvr>
                                      <p:to>
                                        <p:strVal val="visible"/>
                                      </p:to>
                                    </p:set>
                                    <p:anim calcmode="lin" valueType="num">
                                      <p:cBhvr>
                                        <p:cTn id="28" dur="500" fill="hold"/>
                                        <p:tgtEl>
                                          <p:spTgt spid="644099">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644099">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64409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44099">
                                            <p:txEl>
                                              <p:pRg st="4" end="4"/>
                                            </p:txEl>
                                          </p:spTgt>
                                        </p:tgtEl>
                                        <p:attrNameLst>
                                          <p:attrName>style.visibility</p:attrName>
                                        </p:attrNameLst>
                                      </p:cBhvr>
                                      <p:to>
                                        <p:strVal val="visible"/>
                                      </p:to>
                                    </p:set>
                                    <p:anim calcmode="lin" valueType="num">
                                      <p:cBhvr>
                                        <p:cTn id="35" dur="500" fill="hold"/>
                                        <p:tgtEl>
                                          <p:spTgt spid="644099">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644099">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64409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644099">
                                            <p:txEl>
                                              <p:pRg st="5" end="5"/>
                                            </p:txEl>
                                          </p:spTgt>
                                        </p:tgtEl>
                                        <p:attrNameLst>
                                          <p:attrName>style.visibility</p:attrName>
                                        </p:attrNameLst>
                                      </p:cBhvr>
                                      <p:to>
                                        <p:strVal val="visible"/>
                                      </p:to>
                                    </p:set>
                                    <p:anim calcmode="lin" valueType="num">
                                      <p:cBhvr>
                                        <p:cTn id="42" dur="500" fill="hold"/>
                                        <p:tgtEl>
                                          <p:spTgt spid="644099">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644099">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644099">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644099">
                                            <p:txEl>
                                              <p:pRg st="6" end="6"/>
                                            </p:txEl>
                                          </p:spTgt>
                                        </p:tgtEl>
                                        <p:attrNameLst>
                                          <p:attrName>style.visibility</p:attrName>
                                        </p:attrNameLst>
                                      </p:cBhvr>
                                      <p:to>
                                        <p:strVal val="visible"/>
                                      </p:to>
                                    </p:set>
                                    <p:anim calcmode="lin" valueType="num">
                                      <p:cBhvr>
                                        <p:cTn id="49" dur="500" fill="hold"/>
                                        <p:tgtEl>
                                          <p:spTgt spid="644099">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644099">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644099">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644099">
                                            <p:txEl>
                                              <p:pRg st="7" end="7"/>
                                            </p:txEl>
                                          </p:spTgt>
                                        </p:tgtEl>
                                        <p:attrNameLst>
                                          <p:attrName>style.visibility</p:attrName>
                                        </p:attrNameLst>
                                      </p:cBhvr>
                                      <p:to>
                                        <p:strVal val="visible"/>
                                      </p:to>
                                    </p:set>
                                    <p:anim calcmode="lin" valueType="num">
                                      <p:cBhvr>
                                        <p:cTn id="56" dur="500" fill="hold"/>
                                        <p:tgtEl>
                                          <p:spTgt spid="644099">
                                            <p:txEl>
                                              <p:pRg st="7" end="7"/>
                                            </p:txEl>
                                          </p:spTgt>
                                        </p:tgtEl>
                                        <p:attrNameLst>
                                          <p:attrName>ppt_w</p:attrName>
                                        </p:attrNameLst>
                                      </p:cBhvr>
                                      <p:tavLst>
                                        <p:tav tm="0">
                                          <p:val>
                                            <p:strVal val="#ppt_w*0.70"/>
                                          </p:val>
                                        </p:tav>
                                        <p:tav tm="100000">
                                          <p:val>
                                            <p:strVal val="#ppt_w"/>
                                          </p:val>
                                        </p:tav>
                                      </p:tavLst>
                                    </p:anim>
                                    <p:anim calcmode="lin" valueType="num">
                                      <p:cBhvr>
                                        <p:cTn id="57" dur="500" fill="hold"/>
                                        <p:tgtEl>
                                          <p:spTgt spid="644099">
                                            <p:txEl>
                                              <p:pRg st="7" end="7"/>
                                            </p:txEl>
                                          </p:spTgt>
                                        </p:tgtEl>
                                        <p:attrNameLst>
                                          <p:attrName>ppt_h</p:attrName>
                                        </p:attrNameLst>
                                      </p:cBhvr>
                                      <p:tavLst>
                                        <p:tav tm="0">
                                          <p:val>
                                            <p:strVal val="#ppt_h"/>
                                          </p:val>
                                        </p:tav>
                                        <p:tav tm="100000">
                                          <p:val>
                                            <p:strVal val="#ppt_h"/>
                                          </p:val>
                                        </p:tav>
                                      </p:tavLst>
                                    </p:anim>
                                    <p:animEffect transition="in" filter="fade">
                                      <p:cBhvr>
                                        <p:cTn id="58" dur="500"/>
                                        <p:tgtEl>
                                          <p:spTgt spid="6440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409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9" name="Text Box 3"/>
          <p:cNvSpPr txBox="1">
            <a:spLocks noChangeArrowheads="1"/>
          </p:cNvSpPr>
          <p:nvPr/>
        </p:nvSpPr>
        <p:spPr bwMode="auto">
          <a:xfrm>
            <a:off x="214313" y="1160740"/>
            <a:ext cx="8678862" cy="5673348"/>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52438" algn="l"/>
                <a:tab pos="804863" algn="l"/>
                <a:tab pos="1168400" algn="l"/>
                <a:tab pos="1520825" algn="l"/>
                <a:tab pos="1884363" algn="l"/>
                <a:tab pos="2236788" algn="l"/>
                <a:tab pos="2687638" algn="l"/>
              </a:tabLst>
              <a:defRPr>
                <a:solidFill>
                  <a:schemeClr val="tx1"/>
                </a:solidFill>
                <a:latin typeface="Arial" charset="0"/>
              </a:defRPr>
            </a:lvl1pPr>
            <a:lvl2pPr marL="987425">
              <a:tabLst>
                <a:tab pos="452438" algn="l"/>
                <a:tab pos="804863" algn="l"/>
                <a:tab pos="1168400" algn="l"/>
                <a:tab pos="1520825" algn="l"/>
                <a:tab pos="1884363" algn="l"/>
                <a:tab pos="2236788" algn="l"/>
                <a:tab pos="2687638" algn="l"/>
              </a:tabLst>
              <a:defRPr>
                <a:solidFill>
                  <a:schemeClr val="tx1"/>
                </a:solidFill>
                <a:latin typeface="Arial" charset="0"/>
              </a:defRPr>
            </a:lvl2pPr>
            <a:lvl3pPr marL="1166813">
              <a:tabLst>
                <a:tab pos="452438" algn="l"/>
                <a:tab pos="804863" algn="l"/>
                <a:tab pos="1168400" algn="l"/>
                <a:tab pos="1520825" algn="l"/>
                <a:tab pos="1884363" algn="l"/>
                <a:tab pos="2236788" algn="l"/>
                <a:tab pos="2687638" algn="l"/>
              </a:tabLst>
              <a:defRPr>
                <a:solidFill>
                  <a:schemeClr val="tx1"/>
                </a:solidFill>
                <a:latin typeface="Arial" charset="0"/>
              </a:defRPr>
            </a:lvl3pPr>
            <a:lvl4pPr>
              <a:tabLst>
                <a:tab pos="452438" algn="l"/>
                <a:tab pos="804863" algn="l"/>
                <a:tab pos="1168400" algn="l"/>
                <a:tab pos="1520825" algn="l"/>
                <a:tab pos="1884363" algn="l"/>
                <a:tab pos="2236788" algn="l"/>
                <a:tab pos="2687638" algn="l"/>
              </a:tabLst>
              <a:defRPr>
                <a:solidFill>
                  <a:schemeClr val="tx1"/>
                </a:solidFill>
                <a:latin typeface="Arial" charset="0"/>
              </a:defRPr>
            </a:lvl4pPr>
            <a:lvl5pPr>
              <a:tabLst>
                <a:tab pos="452438" algn="l"/>
                <a:tab pos="804863" algn="l"/>
                <a:tab pos="1168400" algn="l"/>
                <a:tab pos="1520825" algn="l"/>
                <a:tab pos="1884363" algn="l"/>
                <a:tab pos="2236788" algn="l"/>
                <a:tab pos="2687638" algn="l"/>
              </a:tabLst>
              <a:defRPr>
                <a:solidFill>
                  <a:schemeClr val="tx1"/>
                </a:solidFill>
                <a:latin typeface="Arial" charset="0"/>
              </a:defRPr>
            </a:lvl5pPr>
            <a:lvl6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6pPr>
            <a:lvl7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7pPr>
            <a:lvl8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8pPr>
            <a:lvl9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9pPr>
          </a:lstStyle>
          <a:p>
            <a:pPr>
              <a:spcAft>
                <a:spcPts val="200"/>
              </a:spcAft>
            </a:pPr>
            <a:r>
              <a:rPr lang="de-DE" sz="2200" b="0" dirty="0">
                <a:cs typeface="Arial" charset="0"/>
              </a:rPr>
              <a:t>				c)	Weitere Einreden gegen die Bürgschaftsschuld?</a:t>
            </a:r>
          </a:p>
          <a:p>
            <a:pPr>
              <a:spcAft>
                <a:spcPts val="200"/>
              </a:spcAft>
            </a:pPr>
            <a:r>
              <a:rPr lang="de-DE" sz="2200" b="0" dirty="0">
                <a:cs typeface="Arial" charset="0"/>
              </a:rPr>
              <a:t>					</a:t>
            </a:r>
            <a:r>
              <a:rPr lang="de-DE" sz="2200" b="0" dirty="0" err="1">
                <a:cs typeface="Arial" charset="0"/>
              </a:rPr>
              <a:t>aa</a:t>
            </a:r>
            <a:r>
              <a:rPr lang="de-DE" sz="2200" b="0" dirty="0">
                <a:cs typeface="Arial" charset="0"/>
              </a:rPr>
              <a:t>)§§ 770, 771?</a:t>
            </a:r>
          </a:p>
          <a:p>
            <a:pPr>
              <a:spcAft>
                <a:spcPts val="200"/>
              </a:spcAft>
            </a:pPr>
            <a:r>
              <a:rPr lang="de-DE" sz="2200" b="0" dirty="0">
                <a:cs typeface="Arial" charset="0"/>
              </a:rPr>
              <a:t>						(-), nicht ersichtlich; auf § 771 hat </a:t>
            </a:r>
            <a:r>
              <a:rPr lang="de-DE" sz="2200" b="0" dirty="0" err="1">
                <a:cs typeface="Arial" charset="0"/>
              </a:rPr>
              <a:t>Mdt</a:t>
            </a:r>
            <a:r>
              <a:rPr lang="de-DE" sz="2200" b="0" dirty="0">
                <a:cs typeface="Arial" charset="0"/>
              </a:rPr>
              <a:t>. sogar wirk-						sam verzichtet, § 773.</a:t>
            </a:r>
          </a:p>
          <a:p>
            <a:pPr>
              <a:spcAft>
                <a:spcPts val="200"/>
              </a:spcAft>
            </a:pPr>
            <a:r>
              <a:rPr lang="de-DE" sz="2200" b="0" dirty="0">
                <a:cs typeface="Arial" charset="0"/>
              </a:rPr>
              <a:t>					</a:t>
            </a:r>
            <a:r>
              <a:rPr lang="de-DE" sz="2200" b="0" dirty="0" err="1">
                <a:cs typeface="Arial" charset="0"/>
              </a:rPr>
              <a:t>bb</a:t>
            </a:r>
            <a:r>
              <a:rPr lang="de-DE" sz="2200" b="0" dirty="0">
                <a:cs typeface="Arial" charset="0"/>
              </a:rPr>
              <a:t>)Verjährung gemäß § 214 Abs. 1 (und zwar der							Hauptschuld), </a:t>
            </a:r>
            <a:r>
              <a:rPr lang="de-DE" sz="2200" b="0" dirty="0" err="1">
                <a:cs typeface="Arial" charset="0"/>
              </a:rPr>
              <a:t>iVm</a:t>
            </a:r>
            <a:r>
              <a:rPr lang="de-DE" sz="2200" b="0" dirty="0">
                <a:cs typeface="Arial" charset="0"/>
              </a:rPr>
              <a:t> § 768 Abs. 1 S.1?</a:t>
            </a:r>
          </a:p>
          <a:p>
            <a:pPr>
              <a:spcAft>
                <a:spcPts val="200"/>
              </a:spcAft>
            </a:pPr>
            <a:r>
              <a:rPr lang="de-DE" sz="2200" b="0" dirty="0">
                <a:cs typeface="Arial" charset="0"/>
              </a:rPr>
              <a:t>						(1)	Wann begann die Verjährungsfrist?</a:t>
            </a:r>
          </a:p>
          <a:p>
            <a:pPr>
              <a:spcAft>
                <a:spcPts val="200"/>
              </a:spcAft>
            </a:pPr>
            <a:r>
              <a:rPr lang="de-DE" sz="2200" b="0" dirty="0">
                <a:cs typeface="Arial" charset="0"/>
              </a:rPr>
              <a:t>							§ 199 Abs. 1: mit dem Ablauf des 31.12.2020.</a:t>
            </a:r>
          </a:p>
          <a:p>
            <a:pPr>
              <a:spcAft>
                <a:spcPts val="200"/>
              </a:spcAft>
            </a:pPr>
            <a:r>
              <a:rPr lang="de-DE" sz="2200" b="0" dirty="0">
                <a:cs typeface="Arial" charset="0"/>
              </a:rPr>
              <a:t>						(2)	Reguläres Verjährungsfristende?</a:t>
            </a:r>
          </a:p>
          <a:p>
            <a:pPr>
              <a:spcAft>
                <a:spcPts val="200"/>
              </a:spcAft>
            </a:pPr>
            <a:r>
              <a:rPr lang="de-DE" sz="2200" b="0" dirty="0">
                <a:cs typeface="Arial" charset="0"/>
              </a:rPr>
              <a:t>							§ 195: mit dem Ablauf des 31.12.2023.</a:t>
            </a:r>
          </a:p>
          <a:p>
            <a:pPr>
              <a:spcAft>
                <a:spcPts val="200"/>
              </a:spcAft>
            </a:pPr>
            <a:r>
              <a:rPr lang="de-DE" sz="2200" b="0" dirty="0">
                <a:cs typeface="Arial" charset="0"/>
              </a:rPr>
              <a:t>						(3)	in jener Zeit verjährungshemmende oder </a:t>
            </a:r>
            <a:r>
              <a:rPr lang="mr-IN" sz="2200" b="0" dirty="0">
                <a:cs typeface="Arial" charset="0"/>
              </a:rPr>
              <a:t>–</a:t>
            </a:r>
            <a:r>
              <a:rPr lang="de-DE" sz="2200" b="0" dirty="0">
                <a:cs typeface="Arial" charset="0"/>
              </a:rPr>
              <a:t>neu-							beginnende Maßnahmen ergriffen?</a:t>
            </a:r>
          </a:p>
          <a:p>
            <a:pPr>
              <a:spcAft>
                <a:spcPts val="200"/>
              </a:spcAft>
            </a:pPr>
            <a:r>
              <a:rPr lang="de-DE" sz="2200" b="0" dirty="0">
                <a:cs typeface="Arial" charset="0"/>
              </a:rPr>
              <a:t>							(-), „Verhandlungen“ </a:t>
            </a:r>
            <a:r>
              <a:rPr lang="de-DE" sz="2200" b="0" dirty="0" err="1">
                <a:cs typeface="Arial" charset="0"/>
              </a:rPr>
              <a:t>iSd</a:t>
            </a:r>
            <a:r>
              <a:rPr lang="de-DE" sz="2200" b="0" dirty="0">
                <a:cs typeface="Arial" charset="0"/>
              </a:rPr>
              <a:t> § 203 S.1 endeten so-							gar vor Fristbeginn, so dass sie nicht </a:t>
            </a:r>
            <a:r>
              <a:rPr lang="de-DE" sz="2200" b="0" dirty="0" err="1">
                <a:cs typeface="Arial" charset="0"/>
              </a:rPr>
              <a:t>einzurech</a:t>
            </a:r>
            <a:r>
              <a:rPr lang="de-DE" sz="2200" b="0" dirty="0">
                <a:cs typeface="Arial" charset="0"/>
              </a:rPr>
              <a:t>-							</a:t>
            </a:r>
            <a:r>
              <a:rPr lang="de-DE" sz="2200" b="0" dirty="0" err="1">
                <a:cs typeface="Arial" charset="0"/>
              </a:rPr>
              <a:t>nen</a:t>
            </a:r>
            <a:r>
              <a:rPr lang="de-DE" sz="2200" b="0" dirty="0">
                <a:cs typeface="Arial" charset="0"/>
              </a:rPr>
              <a:t> wären (</a:t>
            </a:r>
            <a:r>
              <a:rPr lang="de-DE" sz="2200" u="sng" dirty="0">
                <a:cs typeface="Arial" charset="0"/>
              </a:rPr>
              <a:t>BGH NJW 2017, 3144</a:t>
            </a:r>
            <a:r>
              <a:rPr lang="de-DE" sz="2200" b="0" dirty="0">
                <a:cs typeface="Arial" charset="0"/>
              </a:rPr>
              <a:t>).</a:t>
            </a:r>
          </a:p>
          <a:p>
            <a:pPr>
              <a:spcAft>
                <a:spcPts val="200"/>
              </a:spcAft>
            </a:pPr>
            <a:r>
              <a:rPr lang="de-DE" sz="2200" b="0" dirty="0">
                <a:cs typeface="Arial" charset="0"/>
              </a:rPr>
              <a:t>						=&gt;	also ist die Hauptschuld verjährt.</a:t>
            </a:r>
          </a:p>
        </p:txBody>
      </p:sp>
      <p:sp>
        <p:nvSpPr>
          <p:cNvPr id="5" name="Text Box 2"/>
          <p:cNvSpPr txBox="1">
            <a:spLocks noChangeArrowheads="1"/>
          </p:cNvSpPr>
          <p:nvPr/>
        </p:nvSpPr>
        <p:spPr bwMode="auto">
          <a:xfrm>
            <a:off x="-507" y="260350"/>
            <a:ext cx="5544616"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12 Jäger ./. Rastatt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48254431"/>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44099">
                                            <p:txEl>
                                              <p:pRg st="0" end="0"/>
                                            </p:txEl>
                                          </p:spTgt>
                                        </p:tgtEl>
                                        <p:attrNameLst>
                                          <p:attrName>style.visibility</p:attrName>
                                        </p:attrNameLst>
                                      </p:cBhvr>
                                      <p:to>
                                        <p:strVal val="visible"/>
                                      </p:to>
                                    </p:set>
                                    <p:anim calcmode="lin" valueType="num">
                                      <p:cBhvr>
                                        <p:cTn id="7" dur="500" fill="hold"/>
                                        <p:tgtEl>
                                          <p:spTgt spid="644099">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644099">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64409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44099">
                                            <p:txEl>
                                              <p:pRg st="1" end="1"/>
                                            </p:txEl>
                                          </p:spTgt>
                                        </p:tgtEl>
                                        <p:attrNameLst>
                                          <p:attrName>style.visibility</p:attrName>
                                        </p:attrNameLst>
                                      </p:cBhvr>
                                      <p:to>
                                        <p:strVal val="visible"/>
                                      </p:to>
                                    </p:set>
                                    <p:anim calcmode="lin" valueType="num">
                                      <p:cBhvr>
                                        <p:cTn id="14" dur="500" fill="hold"/>
                                        <p:tgtEl>
                                          <p:spTgt spid="644099">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644099">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64409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44099">
                                            <p:txEl>
                                              <p:pRg st="2" end="2"/>
                                            </p:txEl>
                                          </p:spTgt>
                                        </p:tgtEl>
                                        <p:attrNameLst>
                                          <p:attrName>style.visibility</p:attrName>
                                        </p:attrNameLst>
                                      </p:cBhvr>
                                      <p:to>
                                        <p:strVal val="visible"/>
                                      </p:to>
                                    </p:set>
                                    <p:anim calcmode="lin" valueType="num">
                                      <p:cBhvr>
                                        <p:cTn id="21" dur="500" fill="hold"/>
                                        <p:tgtEl>
                                          <p:spTgt spid="644099">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644099">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64409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44099">
                                            <p:txEl>
                                              <p:pRg st="3" end="3"/>
                                            </p:txEl>
                                          </p:spTgt>
                                        </p:tgtEl>
                                        <p:attrNameLst>
                                          <p:attrName>style.visibility</p:attrName>
                                        </p:attrNameLst>
                                      </p:cBhvr>
                                      <p:to>
                                        <p:strVal val="visible"/>
                                      </p:to>
                                    </p:set>
                                    <p:anim calcmode="lin" valueType="num">
                                      <p:cBhvr>
                                        <p:cTn id="28" dur="500" fill="hold"/>
                                        <p:tgtEl>
                                          <p:spTgt spid="644099">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644099">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64409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44099">
                                            <p:txEl>
                                              <p:pRg st="4" end="4"/>
                                            </p:txEl>
                                          </p:spTgt>
                                        </p:tgtEl>
                                        <p:attrNameLst>
                                          <p:attrName>style.visibility</p:attrName>
                                        </p:attrNameLst>
                                      </p:cBhvr>
                                      <p:to>
                                        <p:strVal val="visible"/>
                                      </p:to>
                                    </p:set>
                                    <p:anim calcmode="lin" valueType="num">
                                      <p:cBhvr>
                                        <p:cTn id="35" dur="500" fill="hold"/>
                                        <p:tgtEl>
                                          <p:spTgt spid="644099">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644099">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64409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644099">
                                            <p:txEl>
                                              <p:pRg st="5" end="5"/>
                                            </p:txEl>
                                          </p:spTgt>
                                        </p:tgtEl>
                                        <p:attrNameLst>
                                          <p:attrName>style.visibility</p:attrName>
                                        </p:attrNameLst>
                                      </p:cBhvr>
                                      <p:to>
                                        <p:strVal val="visible"/>
                                      </p:to>
                                    </p:set>
                                    <p:anim calcmode="lin" valueType="num">
                                      <p:cBhvr>
                                        <p:cTn id="42" dur="500" fill="hold"/>
                                        <p:tgtEl>
                                          <p:spTgt spid="644099">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644099">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644099">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644099">
                                            <p:txEl>
                                              <p:pRg st="6" end="6"/>
                                            </p:txEl>
                                          </p:spTgt>
                                        </p:tgtEl>
                                        <p:attrNameLst>
                                          <p:attrName>style.visibility</p:attrName>
                                        </p:attrNameLst>
                                      </p:cBhvr>
                                      <p:to>
                                        <p:strVal val="visible"/>
                                      </p:to>
                                    </p:set>
                                    <p:anim calcmode="lin" valueType="num">
                                      <p:cBhvr>
                                        <p:cTn id="49" dur="500" fill="hold"/>
                                        <p:tgtEl>
                                          <p:spTgt spid="644099">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644099">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644099">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644099">
                                            <p:txEl>
                                              <p:pRg st="7" end="7"/>
                                            </p:txEl>
                                          </p:spTgt>
                                        </p:tgtEl>
                                        <p:attrNameLst>
                                          <p:attrName>style.visibility</p:attrName>
                                        </p:attrNameLst>
                                      </p:cBhvr>
                                      <p:to>
                                        <p:strVal val="visible"/>
                                      </p:to>
                                    </p:set>
                                    <p:anim calcmode="lin" valueType="num">
                                      <p:cBhvr>
                                        <p:cTn id="56" dur="500" fill="hold"/>
                                        <p:tgtEl>
                                          <p:spTgt spid="644099">
                                            <p:txEl>
                                              <p:pRg st="7" end="7"/>
                                            </p:txEl>
                                          </p:spTgt>
                                        </p:tgtEl>
                                        <p:attrNameLst>
                                          <p:attrName>ppt_w</p:attrName>
                                        </p:attrNameLst>
                                      </p:cBhvr>
                                      <p:tavLst>
                                        <p:tav tm="0">
                                          <p:val>
                                            <p:strVal val="#ppt_w*0.70"/>
                                          </p:val>
                                        </p:tav>
                                        <p:tav tm="100000">
                                          <p:val>
                                            <p:strVal val="#ppt_w"/>
                                          </p:val>
                                        </p:tav>
                                      </p:tavLst>
                                    </p:anim>
                                    <p:anim calcmode="lin" valueType="num">
                                      <p:cBhvr>
                                        <p:cTn id="57" dur="500" fill="hold"/>
                                        <p:tgtEl>
                                          <p:spTgt spid="644099">
                                            <p:txEl>
                                              <p:pRg st="7" end="7"/>
                                            </p:txEl>
                                          </p:spTgt>
                                        </p:tgtEl>
                                        <p:attrNameLst>
                                          <p:attrName>ppt_h</p:attrName>
                                        </p:attrNameLst>
                                      </p:cBhvr>
                                      <p:tavLst>
                                        <p:tav tm="0">
                                          <p:val>
                                            <p:strVal val="#ppt_h"/>
                                          </p:val>
                                        </p:tav>
                                        <p:tav tm="100000">
                                          <p:val>
                                            <p:strVal val="#ppt_h"/>
                                          </p:val>
                                        </p:tav>
                                      </p:tavLst>
                                    </p:anim>
                                    <p:animEffect transition="in" filter="fade">
                                      <p:cBhvr>
                                        <p:cTn id="58" dur="500"/>
                                        <p:tgtEl>
                                          <p:spTgt spid="644099">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644099">
                                            <p:txEl>
                                              <p:pRg st="8" end="8"/>
                                            </p:txEl>
                                          </p:spTgt>
                                        </p:tgtEl>
                                        <p:attrNameLst>
                                          <p:attrName>style.visibility</p:attrName>
                                        </p:attrNameLst>
                                      </p:cBhvr>
                                      <p:to>
                                        <p:strVal val="visible"/>
                                      </p:to>
                                    </p:set>
                                    <p:anim calcmode="lin" valueType="num">
                                      <p:cBhvr>
                                        <p:cTn id="63" dur="500" fill="hold"/>
                                        <p:tgtEl>
                                          <p:spTgt spid="644099">
                                            <p:txEl>
                                              <p:pRg st="8" end="8"/>
                                            </p:txEl>
                                          </p:spTgt>
                                        </p:tgtEl>
                                        <p:attrNameLst>
                                          <p:attrName>ppt_w</p:attrName>
                                        </p:attrNameLst>
                                      </p:cBhvr>
                                      <p:tavLst>
                                        <p:tav tm="0">
                                          <p:val>
                                            <p:strVal val="#ppt_w*0.70"/>
                                          </p:val>
                                        </p:tav>
                                        <p:tav tm="100000">
                                          <p:val>
                                            <p:strVal val="#ppt_w"/>
                                          </p:val>
                                        </p:tav>
                                      </p:tavLst>
                                    </p:anim>
                                    <p:anim calcmode="lin" valueType="num">
                                      <p:cBhvr>
                                        <p:cTn id="64" dur="500" fill="hold"/>
                                        <p:tgtEl>
                                          <p:spTgt spid="644099">
                                            <p:txEl>
                                              <p:pRg st="8" end="8"/>
                                            </p:txEl>
                                          </p:spTgt>
                                        </p:tgtEl>
                                        <p:attrNameLst>
                                          <p:attrName>ppt_h</p:attrName>
                                        </p:attrNameLst>
                                      </p:cBhvr>
                                      <p:tavLst>
                                        <p:tav tm="0">
                                          <p:val>
                                            <p:strVal val="#ppt_h"/>
                                          </p:val>
                                        </p:tav>
                                        <p:tav tm="100000">
                                          <p:val>
                                            <p:strVal val="#ppt_h"/>
                                          </p:val>
                                        </p:tav>
                                      </p:tavLst>
                                    </p:anim>
                                    <p:animEffect transition="in" filter="fade">
                                      <p:cBhvr>
                                        <p:cTn id="65" dur="500"/>
                                        <p:tgtEl>
                                          <p:spTgt spid="644099">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644099">
                                            <p:txEl>
                                              <p:pRg st="9" end="9"/>
                                            </p:txEl>
                                          </p:spTgt>
                                        </p:tgtEl>
                                        <p:attrNameLst>
                                          <p:attrName>style.visibility</p:attrName>
                                        </p:attrNameLst>
                                      </p:cBhvr>
                                      <p:to>
                                        <p:strVal val="visible"/>
                                      </p:to>
                                    </p:set>
                                    <p:anim calcmode="lin" valueType="num">
                                      <p:cBhvr>
                                        <p:cTn id="70" dur="500" fill="hold"/>
                                        <p:tgtEl>
                                          <p:spTgt spid="644099">
                                            <p:txEl>
                                              <p:pRg st="9" end="9"/>
                                            </p:txEl>
                                          </p:spTgt>
                                        </p:tgtEl>
                                        <p:attrNameLst>
                                          <p:attrName>ppt_w</p:attrName>
                                        </p:attrNameLst>
                                      </p:cBhvr>
                                      <p:tavLst>
                                        <p:tav tm="0">
                                          <p:val>
                                            <p:strVal val="#ppt_w*0.70"/>
                                          </p:val>
                                        </p:tav>
                                        <p:tav tm="100000">
                                          <p:val>
                                            <p:strVal val="#ppt_w"/>
                                          </p:val>
                                        </p:tav>
                                      </p:tavLst>
                                    </p:anim>
                                    <p:anim calcmode="lin" valueType="num">
                                      <p:cBhvr>
                                        <p:cTn id="71" dur="500" fill="hold"/>
                                        <p:tgtEl>
                                          <p:spTgt spid="644099">
                                            <p:txEl>
                                              <p:pRg st="9" end="9"/>
                                            </p:txEl>
                                          </p:spTgt>
                                        </p:tgtEl>
                                        <p:attrNameLst>
                                          <p:attrName>ppt_h</p:attrName>
                                        </p:attrNameLst>
                                      </p:cBhvr>
                                      <p:tavLst>
                                        <p:tav tm="0">
                                          <p:val>
                                            <p:strVal val="#ppt_h"/>
                                          </p:val>
                                        </p:tav>
                                        <p:tav tm="100000">
                                          <p:val>
                                            <p:strVal val="#ppt_h"/>
                                          </p:val>
                                        </p:tav>
                                      </p:tavLst>
                                    </p:anim>
                                    <p:animEffect transition="in" filter="fade">
                                      <p:cBhvr>
                                        <p:cTn id="72" dur="500"/>
                                        <p:tgtEl>
                                          <p:spTgt spid="644099">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644099">
                                            <p:txEl>
                                              <p:pRg st="10" end="10"/>
                                            </p:txEl>
                                          </p:spTgt>
                                        </p:tgtEl>
                                        <p:attrNameLst>
                                          <p:attrName>style.visibility</p:attrName>
                                        </p:attrNameLst>
                                      </p:cBhvr>
                                      <p:to>
                                        <p:strVal val="visible"/>
                                      </p:to>
                                    </p:set>
                                    <p:anim calcmode="lin" valueType="num">
                                      <p:cBhvr>
                                        <p:cTn id="77" dur="500" fill="hold"/>
                                        <p:tgtEl>
                                          <p:spTgt spid="644099">
                                            <p:txEl>
                                              <p:pRg st="10" end="10"/>
                                            </p:txEl>
                                          </p:spTgt>
                                        </p:tgtEl>
                                        <p:attrNameLst>
                                          <p:attrName>ppt_w</p:attrName>
                                        </p:attrNameLst>
                                      </p:cBhvr>
                                      <p:tavLst>
                                        <p:tav tm="0">
                                          <p:val>
                                            <p:strVal val="#ppt_w*0.70"/>
                                          </p:val>
                                        </p:tav>
                                        <p:tav tm="100000">
                                          <p:val>
                                            <p:strVal val="#ppt_w"/>
                                          </p:val>
                                        </p:tav>
                                      </p:tavLst>
                                    </p:anim>
                                    <p:anim calcmode="lin" valueType="num">
                                      <p:cBhvr>
                                        <p:cTn id="78" dur="500" fill="hold"/>
                                        <p:tgtEl>
                                          <p:spTgt spid="644099">
                                            <p:txEl>
                                              <p:pRg st="10" end="10"/>
                                            </p:txEl>
                                          </p:spTgt>
                                        </p:tgtEl>
                                        <p:attrNameLst>
                                          <p:attrName>ppt_h</p:attrName>
                                        </p:attrNameLst>
                                      </p:cBhvr>
                                      <p:tavLst>
                                        <p:tav tm="0">
                                          <p:val>
                                            <p:strVal val="#ppt_h"/>
                                          </p:val>
                                        </p:tav>
                                        <p:tav tm="100000">
                                          <p:val>
                                            <p:strVal val="#ppt_h"/>
                                          </p:val>
                                        </p:tav>
                                      </p:tavLst>
                                    </p:anim>
                                    <p:animEffect transition="in" filter="fade">
                                      <p:cBhvr>
                                        <p:cTn id="79" dur="500"/>
                                        <p:tgtEl>
                                          <p:spTgt spid="64409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409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9" name="Text Box 3"/>
          <p:cNvSpPr txBox="1">
            <a:spLocks noChangeArrowheads="1"/>
          </p:cNvSpPr>
          <p:nvPr/>
        </p:nvSpPr>
        <p:spPr bwMode="auto">
          <a:xfrm>
            <a:off x="214313" y="1160740"/>
            <a:ext cx="8678862" cy="5596404"/>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52438" algn="l"/>
                <a:tab pos="804863" algn="l"/>
                <a:tab pos="1168400" algn="l"/>
                <a:tab pos="1520825" algn="l"/>
                <a:tab pos="1884363" algn="l"/>
                <a:tab pos="2236788" algn="l"/>
                <a:tab pos="2687638" algn="l"/>
              </a:tabLst>
              <a:defRPr>
                <a:solidFill>
                  <a:schemeClr val="tx1"/>
                </a:solidFill>
                <a:latin typeface="Arial" charset="0"/>
              </a:defRPr>
            </a:lvl1pPr>
            <a:lvl2pPr marL="987425">
              <a:tabLst>
                <a:tab pos="452438" algn="l"/>
                <a:tab pos="804863" algn="l"/>
                <a:tab pos="1168400" algn="l"/>
                <a:tab pos="1520825" algn="l"/>
                <a:tab pos="1884363" algn="l"/>
                <a:tab pos="2236788" algn="l"/>
                <a:tab pos="2687638" algn="l"/>
              </a:tabLst>
              <a:defRPr>
                <a:solidFill>
                  <a:schemeClr val="tx1"/>
                </a:solidFill>
                <a:latin typeface="Arial" charset="0"/>
              </a:defRPr>
            </a:lvl2pPr>
            <a:lvl3pPr marL="1166813">
              <a:tabLst>
                <a:tab pos="452438" algn="l"/>
                <a:tab pos="804863" algn="l"/>
                <a:tab pos="1168400" algn="l"/>
                <a:tab pos="1520825" algn="l"/>
                <a:tab pos="1884363" algn="l"/>
                <a:tab pos="2236788" algn="l"/>
                <a:tab pos="2687638" algn="l"/>
              </a:tabLst>
              <a:defRPr>
                <a:solidFill>
                  <a:schemeClr val="tx1"/>
                </a:solidFill>
                <a:latin typeface="Arial" charset="0"/>
              </a:defRPr>
            </a:lvl3pPr>
            <a:lvl4pPr>
              <a:tabLst>
                <a:tab pos="452438" algn="l"/>
                <a:tab pos="804863" algn="l"/>
                <a:tab pos="1168400" algn="l"/>
                <a:tab pos="1520825" algn="l"/>
                <a:tab pos="1884363" algn="l"/>
                <a:tab pos="2236788" algn="l"/>
                <a:tab pos="2687638" algn="l"/>
              </a:tabLst>
              <a:defRPr>
                <a:solidFill>
                  <a:schemeClr val="tx1"/>
                </a:solidFill>
                <a:latin typeface="Arial" charset="0"/>
              </a:defRPr>
            </a:lvl4pPr>
            <a:lvl5pPr>
              <a:tabLst>
                <a:tab pos="452438" algn="l"/>
                <a:tab pos="804863" algn="l"/>
                <a:tab pos="1168400" algn="l"/>
                <a:tab pos="1520825" algn="l"/>
                <a:tab pos="1884363" algn="l"/>
                <a:tab pos="2236788" algn="l"/>
                <a:tab pos="2687638" algn="l"/>
              </a:tabLst>
              <a:defRPr>
                <a:solidFill>
                  <a:schemeClr val="tx1"/>
                </a:solidFill>
                <a:latin typeface="Arial" charset="0"/>
              </a:defRPr>
            </a:lvl5pPr>
            <a:lvl6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6pPr>
            <a:lvl7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7pPr>
            <a:lvl8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8pPr>
            <a:lvl9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9pPr>
          </a:lstStyle>
          <a:p>
            <a:pPr>
              <a:spcAft>
                <a:spcPts val="200"/>
              </a:spcAft>
            </a:pPr>
            <a:r>
              <a:rPr lang="de-DE" sz="2200" b="0" dirty="0">
                <a:cs typeface="Arial" charset="0"/>
              </a:rPr>
              <a:t>						(4)	Einrede erstinstanzlich erhoben worden?</a:t>
            </a:r>
          </a:p>
          <a:p>
            <a:pPr>
              <a:spcAft>
                <a:spcPts val="200"/>
              </a:spcAft>
            </a:pPr>
            <a:r>
              <a:rPr lang="de-DE" sz="2200" b="0" dirty="0">
                <a:cs typeface="Arial" charset="0"/>
              </a:rPr>
              <a:t>							(-), obwohl dies möglich gewesen wäre, da 								letzte mdl. Verhandlung am 16.04.2024.</a:t>
            </a:r>
          </a:p>
          <a:p>
            <a:pPr>
              <a:spcAft>
                <a:spcPts val="200"/>
              </a:spcAft>
            </a:pPr>
            <a:r>
              <a:rPr lang="de-DE" sz="2200" b="0" dirty="0">
                <a:cs typeface="Arial" charset="0"/>
              </a:rPr>
              <a:t>						(5)	Kann die Einrede jetzt (noch) erhoben werden?</a:t>
            </a:r>
          </a:p>
          <a:p>
            <a:pPr>
              <a:spcAft>
                <a:spcPts val="200"/>
              </a:spcAft>
            </a:pPr>
            <a:r>
              <a:rPr lang="de-DE" sz="2200" b="0" dirty="0">
                <a:cs typeface="Arial" charset="0"/>
              </a:rPr>
              <a:t>							(a)Kann sie überhaupt im Urkundenprozess gel-								    </a:t>
            </a:r>
            <a:r>
              <a:rPr lang="de-DE" sz="2200" b="0" dirty="0" err="1">
                <a:cs typeface="Arial" charset="0"/>
              </a:rPr>
              <a:t>tend</a:t>
            </a:r>
            <a:r>
              <a:rPr lang="de-DE" sz="2200" b="0" dirty="0">
                <a:cs typeface="Arial" charset="0"/>
              </a:rPr>
              <a:t> gemacht werden?</a:t>
            </a:r>
          </a:p>
          <a:p>
            <a:pPr>
              <a:spcAft>
                <a:spcPts val="200"/>
              </a:spcAft>
            </a:pPr>
            <a:r>
              <a:rPr lang="de-DE" sz="2200" b="0" dirty="0">
                <a:cs typeface="Arial" charset="0"/>
              </a:rPr>
              <a:t>								    (+), s. </a:t>
            </a:r>
            <a:r>
              <a:rPr lang="de-DE" sz="2200" dirty="0">
                <a:cs typeface="Arial" charset="0"/>
              </a:rPr>
              <a:t>§ 598 ZPO</a:t>
            </a:r>
            <a:r>
              <a:rPr lang="de-DE" sz="2200" b="0" dirty="0">
                <a:cs typeface="Arial" charset="0"/>
              </a:rPr>
              <a:t>, wenn unstreitig oder ur-								    </a:t>
            </a:r>
            <a:r>
              <a:rPr lang="de-DE" sz="2200" b="0" dirty="0" err="1">
                <a:cs typeface="Arial" charset="0"/>
              </a:rPr>
              <a:t>kundlich</a:t>
            </a:r>
            <a:r>
              <a:rPr lang="de-DE" sz="2200" b="0" dirty="0">
                <a:cs typeface="Arial" charset="0"/>
              </a:rPr>
              <a:t> beweisbar (hier sind die Tatsachen								    - zumindest bislang und prognostizierbar -							    unstreitig und werden es auch bleiben).</a:t>
            </a:r>
          </a:p>
          <a:p>
            <a:pPr>
              <a:spcAft>
                <a:spcPts val="200"/>
              </a:spcAft>
            </a:pPr>
            <a:r>
              <a:rPr lang="de-DE" sz="2200" b="0" dirty="0">
                <a:cs typeface="Arial" charset="0"/>
              </a:rPr>
              <a:t>							(b)Kann Einrede in der Berufungsinstanz noch								   geltend gemacht werden?</a:t>
            </a:r>
          </a:p>
          <a:p>
            <a:pPr>
              <a:spcAft>
                <a:spcPts val="200"/>
              </a:spcAft>
            </a:pPr>
            <a:r>
              <a:rPr lang="de-DE" sz="2200" b="0" dirty="0">
                <a:cs typeface="Arial" charset="0"/>
              </a:rPr>
              <a:t>								   beurteilt sich nach den §§ 529 ff. ZPO</a:t>
            </a:r>
          </a:p>
          <a:p>
            <a:pPr>
              <a:spcAft>
                <a:spcPts val="200"/>
              </a:spcAft>
            </a:pPr>
            <a:r>
              <a:rPr lang="de-DE" sz="2200" b="0" dirty="0">
                <a:cs typeface="Arial" charset="0"/>
              </a:rPr>
              <a:t>								   hier kann Verstoß gegen </a:t>
            </a:r>
            <a:r>
              <a:rPr lang="de-DE" sz="2200" dirty="0">
                <a:cs typeface="Arial" charset="0"/>
              </a:rPr>
              <a:t>§ 531 Abs. 2 S.1									   Nr. 3 ZPO</a:t>
            </a:r>
            <a:r>
              <a:rPr lang="de-DE" sz="2200" b="0" dirty="0">
                <a:cs typeface="Arial" charset="0"/>
              </a:rPr>
              <a:t> vorliegen: es dürfte „nachlässig“								   gewesen sein, sie nicht zu erheben. </a:t>
            </a:r>
          </a:p>
        </p:txBody>
      </p:sp>
      <p:sp>
        <p:nvSpPr>
          <p:cNvPr id="5" name="Text Box 2"/>
          <p:cNvSpPr txBox="1">
            <a:spLocks noChangeArrowheads="1"/>
          </p:cNvSpPr>
          <p:nvPr/>
        </p:nvSpPr>
        <p:spPr bwMode="auto">
          <a:xfrm>
            <a:off x="-507" y="260350"/>
            <a:ext cx="5544616"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12 Jäger ./. Rastatt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210588963"/>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44099">
                                            <p:txEl>
                                              <p:pRg st="0" end="0"/>
                                            </p:txEl>
                                          </p:spTgt>
                                        </p:tgtEl>
                                        <p:attrNameLst>
                                          <p:attrName>style.visibility</p:attrName>
                                        </p:attrNameLst>
                                      </p:cBhvr>
                                      <p:to>
                                        <p:strVal val="visible"/>
                                      </p:to>
                                    </p:set>
                                    <p:anim calcmode="lin" valueType="num">
                                      <p:cBhvr>
                                        <p:cTn id="7" dur="500" fill="hold"/>
                                        <p:tgtEl>
                                          <p:spTgt spid="644099">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644099">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64409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44099">
                                            <p:txEl>
                                              <p:pRg st="1" end="1"/>
                                            </p:txEl>
                                          </p:spTgt>
                                        </p:tgtEl>
                                        <p:attrNameLst>
                                          <p:attrName>style.visibility</p:attrName>
                                        </p:attrNameLst>
                                      </p:cBhvr>
                                      <p:to>
                                        <p:strVal val="visible"/>
                                      </p:to>
                                    </p:set>
                                    <p:anim calcmode="lin" valueType="num">
                                      <p:cBhvr>
                                        <p:cTn id="14" dur="500" fill="hold"/>
                                        <p:tgtEl>
                                          <p:spTgt spid="644099">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644099">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64409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44099">
                                            <p:txEl>
                                              <p:pRg st="2" end="2"/>
                                            </p:txEl>
                                          </p:spTgt>
                                        </p:tgtEl>
                                        <p:attrNameLst>
                                          <p:attrName>style.visibility</p:attrName>
                                        </p:attrNameLst>
                                      </p:cBhvr>
                                      <p:to>
                                        <p:strVal val="visible"/>
                                      </p:to>
                                    </p:set>
                                    <p:anim calcmode="lin" valueType="num">
                                      <p:cBhvr>
                                        <p:cTn id="21" dur="500" fill="hold"/>
                                        <p:tgtEl>
                                          <p:spTgt spid="644099">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644099">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64409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44099">
                                            <p:txEl>
                                              <p:pRg st="3" end="3"/>
                                            </p:txEl>
                                          </p:spTgt>
                                        </p:tgtEl>
                                        <p:attrNameLst>
                                          <p:attrName>style.visibility</p:attrName>
                                        </p:attrNameLst>
                                      </p:cBhvr>
                                      <p:to>
                                        <p:strVal val="visible"/>
                                      </p:to>
                                    </p:set>
                                    <p:anim calcmode="lin" valueType="num">
                                      <p:cBhvr>
                                        <p:cTn id="28" dur="500" fill="hold"/>
                                        <p:tgtEl>
                                          <p:spTgt spid="644099">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644099">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64409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44099">
                                            <p:txEl>
                                              <p:pRg st="4" end="4"/>
                                            </p:txEl>
                                          </p:spTgt>
                                        </p:tgtEl>
                                        <p:attrNameLst>
                                          <p:attrName>style.visibility</p:attrName>
                                        </p:attrNameLst>
                                      </p:cBhvr>
                                      <p:to>
                                        <p:strVal val="visible"/>
                                      </p:to>
                                    </p:set>
                                    <p:anim calcmode="lin" valueType="num">
                                      <p:cBhvr>
                                        <p:cTn id="35" dur="500" fill="hold"/>
                                        <p:tgtEl>
                                          <p:spTgt spid="644099">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644099">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64409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644099">
                                            <p:txEl>
                                              <p:pRg st="5" end="5"/>
                                            </p:txEl>
                                          </p:spTgt>
                                        </p:tgtEl>
                                        <p:attrNameLst>
                                          <p:attrName>style.visibility</p:attrName>
                                        </p:attrNameLst>
                                      </p:cBhvr>
                                      <p:to>
                                        <p:strVal val="visible"/>
                                      </p:to>
                                    </p:set>
                                    <p:anim calcmode="lin" valueType="num">
                                      <p:cBhvr>
                                        <p:cTn id="42" dur="500" fill="hold"/>
                                        <p:tgtEl>
                                          <p:spTgt spid="644099">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644099">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644099">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644099">
                                            <p:txEl>
                                              <p:pRg st="6" end="6"/>
                                            </p:txEl>
                                          </p:spTgt>
                                        </p:tgtEl>
                                        <p:attrNameLst>
                                          <p:attrName>style.visibility</p:attrName>
                                        </p:attrNameLst>
                                      </p:cBhvr>
                                      <p:to>
                                        <p:strVal val="visible"/>
                                      </p:to>
                                    </p:set>
                                    <p:anim calcmode="lin" valueType="num">
                                      <p:cBhvr>
                                        <p:cTn id="49" dur="500" fill="hold"/>
                                        <p:tgtEl>
                                          <p:spTgt spid="644099">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644099">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644099">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644099">
                                            <p:txEl>
                                              <p:pRg st="7" end="7"/>
                                            </p:txEl>
                                          </p:spTgt>
                                        </p:tgtEl>
                                        <p:attrNameLst>
                                          <p:attrName>style.visibility</p:attrName>
                                        </p:attrNameLst>
                                      </p:cBhvr>
                                      <p:to>
                                        <p:strVal val="visible"/>
                                      </p:to>
                                    </p:set>
                                    <p:anim calcmode="lin" valueType="num">
                                      <p:cBhvr>
                                        <p:cTn id="56" dur="500" fill="hold"/>
                                        <p:tgtEl>
                                          <p:spTgt spid="644099">
                                            <p:txEl>
                                              <p:pRg st="7" end="7"/>
                                            </p:txEl>
                                          </p:spTgt>
                                        </p:tgtEl>
                                        <p:attrNameLst>
                                          <p:attrName>ppt_w</p:attrName>
                                        </p:attrNameLst>
                                      </p:cBhvr>
                                      <p:tavLst>
                                        <p:tav tm="0">
                                          <p:val>
                                            <p:strVal val="#ppt_w*0.70"/>
                                          </p:val>
                                        </p:tav>
                                        <p:tav tm="100000">
                                          <p:val>
                                            <p:strVal val="#ppt_w"/>
                                          </p:val>
                                        </p:tav>
                                      </p:tavLst>
                                    </p:anim>
                                    <p:anim calcmode="lin" valueType="num">
                                      <p:cBhvr>
                                        <p:cTn id="57" dur="500" fill="hold"/>
                                        <p:tgtEl>
                                          <p:spTgt spid="644099">
                                            <p:txEl>
                                              <p:pRg st="7" end="7"/>
                                            </p:txEl>
                                          </p:spTgt>
                                        </p:tgtEl>
                                        <p:attrNameLst>
                                          <p:attrName>ppt_h</p:attrName>
                                        </p:attrNameLst>
                                      </p:cBhvr>
                                      <p:tavLst>
                                        <p:tav tm="0">
                                          <p:val>
                                            <p:strVal val="#ppt_h"/>
                                          </p:val>
                                        </p:tav>
                                        <p:tav tm="100000">
                                          <p:val>
                                            <p:strVal val="#ppt_h"/>
                                          </p:val>
                                        </p:tav>
                                      </p:tavLst>
                                    </p:anim>
                                    <p:animEffect transition="in" filter="fade">
                                      <p:cBhvr>
                                        <p:cTn id="58" dur="500"/>
                                        <p:tgtEl>
                                          <p:spTgt spid="6440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409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9" name="Text Box 3"/>
          <p:cNvSpPr txBox="1">
            <a:spLocks noChangeArrowheads="1"/>
          </p:cNvSpPr>
          <p:nvPr/>
        </p:nvSpPr>
        <p:spPr bwMode="auto">
          <a:xfrm>
            <a:off x="214313" y="1160740"/>
            <a:ext cx="8678862" cy="5596404"/>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52438" algn="l"/>
                <a:tab pos="804863" algn="l"/>
                <a:tab pos="1168400" algn="l"/>
                <a:tab pos="1520825" algn="l"/>
                <a:tab pos="1884363" algn="l"/>
                <a:tab pos="2236788" algn="l"/>
                <a:tab pos="2687638" algn="l"/>
              </a:tabLst>
              <a:defRPr>
                <a:solidFill>
                  <a:schemeClr val="tx1"/>
                </a:solidFill>
                <a:latin typeface="Arial" charset="0"/>
              </a:defRPr>
            </a:lvl1pPr>
            <a:lvl2pPr marL="987425">
              <a:tabLst>
                <a:tab pos="452438" algn="l"/>
                <a:tab pos="804863" algn="l"/>
                <a:tab pos="1168400" algn="l"/>
                <a:tab pos="1520825" algn="l"/>
                <a:tab pos="1884363" algn="l"/>
                <a:tab pos="2236788" algn="l"/>
                <a:tab pos="2687638" algn="l"/>
              </a:tabLst>
              <a:defRPr>
                <a:solidFill>
                  <a:schemeClr val="tx1"/>
                </a:solidFill>
                <a:latin typeface="Arial" charset="0"/>
              </a:defRPr>
            </a:lvl2pPr>
            <a:lvl3pPr marL="1166813">
              <a:tabLst>
                <a:tab pos="452438" algn="l"/>
                <a:tab pos="804863" algn="l"/>
                <a:tab pos="1168400" algn="l"/>
                <a:tab pos="1520825" algn="l"/>
                <a:tab pos="1884363" algn="l"/>
                <a:tab pos="2236788" algn="l"/>
                <a:tab pos="2687638" algn="l"/>
              </a:tabLst>
              <a:defRPr>
                <a:solidFill>
                  <a:schemeClr val="tx1"/>
                </a:solidFill>
                <a:latin typeface="Arial" charset="0"/>
              </a:defRPr>
            </a:lvl3pPr>
            <a:lvl4pPr>
              <a:tabLst>
                <a:tab pos="452438" algn="l"/>
                <a:tab pos="804863" algn="l"/>
                <a:tab pos="1168400" algn="l"/>
                <a:tab pos="1520825" algn="l"/>
                <a:tab pos="1884363" algn="l"/>
                <a:tab pos="2236788" algn="l"/>
                <a:tab pos="2687638" algn="l"/>
              </a:tabLst>
              <a:defRPr>
                <a:solidFill>
                  <a:schemeClr val="tx1"/>
                </a:solidFill>
                <a:latin typeface="Arial" charset="0"/>
              </a:defRPr>
            </a:lvl4pPr>
            <a:lvl5pPr>
              <a:tabLst>
                <a:tab pos="452438" algn="l"/>
                <a:tab pos="804863" algn="l"/>
                <a:tab pos="1168400" algn="l"/>
                <a:tab pos="1520825" algn="l"/>
                <a:tab pos="1884363" algn="l"/>
                <a:tab pos="2236788" algn="l"/>
                <a:tab pos="2687638" algn="l"/>
              </a:tabLst>
              <a:defRPr>
                <a:solidFill>
                  <a:schemeClr val="tx1"/>
                </a:solidFill>
                <a:latin typeface="Arial" charset="0"/>
              </a:defRPr>
            </a:lvl5pPr>
            <a:lvl6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6pPr>
            <a:lvl7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7pPr>
            <a:lvl8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8pPr>
            <a:lvl9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9pPr>
          </a:lstStyle>
          <a:p>
            <a:pPr>
              <a:spcAft>
                <a:spcPts val="200"/>
              </a:spcAft>
            </a:pPr>
            <a:r>
              <a:rPr lang="de-DE" sz="2200" b="0" dirty="0">
                <a:cs typeface="Arial" charset="0"/>
              </a:rPr>
              <a:t>								   maßgeblich damit, ob § 531 Abs. 2 S.1 ZPO								   hier gilt.</a:t>
            </a:r>
          </a:p>
          <a:p>
            <a:pPr>
              <a:spcAft>
                <a:spcPts val="200"/>
              </a:spcAft>
            </a:pPr>
            <a:r>
              <a:rPr lang="de-DE" sz="2200" b="0" dirty="0">
                <a:cs typeface="Arial" charset="0"/>
              </a:rPr>
              <a:t>								   das war </a:t>
            </a:r>
            <a:r>
              <a:rPr lang="de-DE" sz="2200" b="0" dirty="0" err="1">
                <a:cs typeface="Arial" charset="0"/>
              </a:rPr>
              <a:t>str.</a:t>
            </a:r>
            <a:r>
              <a:rPr lang="de-DE" sz="2200" b="0" dirty="0">
                <a:cs typeface="Arial" charset="0"/>
              </a:rPr>
              <a:t> zwischen dem X. und dem XI.									   Senat des BGH.</a:t>
            </a:r>
          </a:p>
          <a:p>
            <a:pPr>
              <a:spcAft>
                <a:spcPts val="200"/>
              </a:spcAft>
            </a:pPr>
            <a:r>
              <a:rPr lang="de-DE" sz="2200" b="0" dirty="0">
                <a:cs typeface="Arial" charset="0"/>
              </a:rPr>
              <a:t>								  </a:t>
            </a:r>
            <a:r>
              <a:rPr lang="de-DE" sz="2200" dirty="0">
                <a:cs typeface="Arial" charset="0"/>
              </a:rPr>
              <a:t> </a:t>
            </a:r>
            <a:r>
              <a:rPr lang="de-DE" sz="2200" u="sng" dirty="0">
                <a:cs typeface="Arial" charset="0"/>
              </a:rPr>
              <a:t>BGH </a:t>
            </a:r>
            <a:r>
              <a:rPr lang="mr-IN" sz="2200" u="sng" dirty="0">
                <a:cs typeface="Arial" charset="0"/>
              </a:rPr>
              <a:t>–</a:t>
            </a:r>
            <a:r>
              <a:rPr lang="de-DE" sz="2200" u="sng" dirty="0">
                <a:cs typeface="Arial" charset="0"/>
              </a:rPr>
              <a:t> GSZ </a:t>
            </a:r>
            <a:r>
              <a:rPr lang="mr-IN" sz="2200" u="sng" dirty="0">
                <a:cs typeface="Arial" charset="0"/>
              </a:rPr>
              <a:t>–</a:t>
            </a:r>
            <a:r>
              <a:rPr lang="de-DE" sz="2200" u="sng" dirty="0">
                <a:cs typeface="Arial" charset="0"/>
              </a:rPr>
              <a:t> NJW 2008, 3434 ff.:</a:t>
            </a:r>
          </a:p>
          <a:p>
            <a:pPr>
              <a:spcAft>
                <a:spcPts val="200"/>
              </a:spcAft>
            </a:pPr>
            <a:r>
              <a:rPr lang="de-DE" sz="2200" dirty="0">
                <a:cs typeface="Arial" charset="0"/>
              </a:rPr>
              <a:t>								 </a:t>
            </a:r>
            <a:r>
              <a:rPr lang="de-DE" sz="2200" b="0" dirty="0">
                <a:cs typeface="Arial" charset="0"/>
              </a:rPr>
              <a:t>  - unstreitige Tatsachen müssen ohnehin zu-								     gelassen werden.</a:t>
            </a:r>
          </a:p>
          <a:p>
            <a:pPr>
              <a:spcAft>
                <a:spcPts val="200"/>
              </a:spcAft>
            </a:pPr>
            <a:r>
              <a:rPr lang="de-DE" sz="2200" b="0" dirty="0">
                <a:cs typeface="Arial" charset="0"/>
              </a:rPr>
              <a:t>								   - wäre Verjährung </a:t>
            </a:r>
            <a:r>
              <a:rPr lang="de-DE" sz="2200" b="0" dirty="0" err="1">
                <a:cs typeface="Arial" charset="0"/>
              </a:rPr>
              <a:t>vAw</a:t>
            </a:r>
            <a:r>
              <a:rPr lang="de-DE" sz="2200" b="0" dirty="0">
                <a:cs typeface="Arial" charset="0"/>
              </a:rPr>
              <a:t> zu berücksichtigen,								     müsste sie also beachtet werden.</a:t>
            </a:r>
          </a:p>
          <a:p>
            <a:pPr>
              <a:spcAft>
                <a:spcPts val="200"/>
              </a:spcAft>
            </a:pPr>
            <a:r>
              <a:rPr lang="de-DE" sz="2200" b="0" dirty="0">
                <a:cs typeface="Arial" charset="0"/>
              </a:rPr>
              <a:t>								   - aber Verjährung ist </a:t>
            </a:r>
            <a:r>
              <a:rPr lang="de-DE" sz="2200" b="0" dirty="0" err="1">
                <a:cs typeface="Arial" charset="0"/>
              </a:rPr>
              <a:t>matR</a:t>
            </a:r>
            <a:r>
              <a:rPr lang="de-DE" sz="2200" b="0" dirty="0">
                <a:cs typeface="Arial" charset="0"/>
              </a:rPr>
              <a:t> Einrede, § 214.</a:t>
            </a:r>
          </a:p>
          <a:p>
            <a:pPr>
              <a:spcAft>
                <a:spcPts val="200"/>
              </a:spcAft>
            </a:pPr>
            <a:r>
              <a:rPr lang="de-DE" sz="2200" b="0" dirty="0">
                <a:cs typeface="Arial" charset="0"/>
              </a:rPr>
              <a:t>								   - das ändert aber nichts: die Unterscheidung								     ist dem </a:t>
            </a:r>
            <a:r>
              <a:rPr lang="de-DE" sz="2200" b="0" dirty="0" err="1">
                <a:cs typeface="Arial" charset="0"/>
              </a:rPr>
              <a:t>ProzessR</a:t>
            </a:r>
            <a:r>
              <a:rPr lang="de-DE" sz="2200" b="0" dirty="0">
                <a:cs typeface="Arial" charset="0"/>
              </a:rPr>
              <a:t> fremd, hier gibt es nur									     „Einreden“ (auch Rücktritt oder Kündigung).</a:t>
            </a:r>
          </a:p>
          <a:p>
            <a:pPr>
              <a:spcAft>
                <a:spcPts val="200"/>
              </a:spcAft>
            </a:pPr>
            <a:r>
              <a:rPr lang="de-DE" sz="2200" b="0" dirty="0">
                <a:cs typeface="Arial" charset="0"/>
              </a:rPr>
              <a:t>								  =&gt;also ist die Einrede (ungeachtet des § 531								      Abs. 2 ZPO) zuzulassen, wenn die </a:t>
            </a:r>
            <a:r>
              <a:rPr lang="de-DE" sz="2200" b="0" dirty="0" err="1">
                <a:cs typeface="Arial" charset="0"/>
              </a:rPr>
              <a:t>Tatsa</a:t>
            </a:r>
            <a:r>
              <a:rPr lang="de-DE" sz="2200" b="0" dirty="0">
                <a:cs typeface="Arial" charset="0"/>
              </a:rPr>
              <a:t>-								      </a:t>
            </a:r>
            <a:r>
              <a:rPr lang="de-DE" sz="2200" b="0" dirty="0" err="1">
                <a:cs typeface="Arial" charset="0"/>
              </a:rPr>
              <a:t>chen</a:t>
            </a:r>
            <a:r>
              <a:rPr lang="de-DE" sz="2200" b="0" dirty="0">
                <a:cs typeface="Arial" charset="0"/>
              </a:rPr>
              <a:t> unstreitig sind.</a:t>
            </a:r>
          </a:p>
        </p:txBody>
      </p:sp>
      <p:sp>
        <p:nvSpPr>
          <p:cNvPr id="5" name="Text Box 2"/>
          <p:cNvSpPr txBox="1">
            <a:spLocks noChangeArrowheads="1"/>
          </p:cNvSpPr>
          <p:nvPr/>
        </p:nvSpPr>
        <p:spPr bwMode="auto">
          <a:xfrm>
            <a:off x="-507" y="260350"/>
            <a:ext cx="5544616"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12 Jäger ./. Rastatt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833417569"/>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44099">
                                            <p:txEl>
                                              <p:pRg st="0" end="0"/>
                                            </p:txEl>
                                          </p:spTgt>
                                        </p:tgtEl>
                                        <p:attrNameLst>
                                          <p:attrName>style.visibility</p:attrName>
                                        </p:attrNameLst>
                                      </p:cBhvr>
                                      <p:to>
                                        <p:strVal val="visible"/>
                                      </p:to>
                                    </p:set>
                                    <p:anim calcmode="lin" valueType="num">
                                      <p:cBhvr>
                                        <p:cTn id="7" dur="500" fill="hold"/>
                                        <p:tgtEl>
                                          <p:spTgt spid="644099">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644099">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64409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44099">
                                            <p:txEl>
                                              <p:pRg st="1" end="1"/>
                                            </p:txEl>
                                          </p:spTgt>
                                        </p:tgtEl>
                                        <p:attrNameLst>
                                          <p:attrName>style.visibility</p:attrName>
                                        </p:attrNameLst>
                                      </p:cBhvr>
                                      <p:to>
                                        <p:strVal val="visible"/>
                                      </p:to>
                                    </p:set>
                                    <p:anim calcmode="lin" valueType="num">
                                      <p:cBhvr>
                                        <p:cTn id="14" dur="500" fill="hold"/>
                                        <p:tgtEl>
                                          <p:spTgt spid="644099">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644099">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64409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44099">
                                            <p:txEl>
                                              <p:pRg st="2" end="2"/>
                                            </p:txEl>
                                          </p:spTgt>
                                        </p:tgtEl>
                                        <p:attrNameLst>
                                          <p:attrName>style.visibility</p:attrName>
                                        </p:attrNameLst>
                                      </p:cBhvr>
                                      <p:to>
                                        <p:strVal val="visible"/>
                                      </p:to>
                                    </p:set>
                                    <p:anim calcmode="lin" valueType="num">
                                      <p:cBhvr>
                                        <p:cTn id="21" dur="500" fill="hold"/>
                                        <p:tgtEl>
                                          <p:spTgt spid="644099">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644099">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64409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44099">
                                            <p:txEl>
                                              <p:pRg st="3" end="3"/>
                                            </p:txEl>
                                          </p:spTgt>
                                        </p:tgtEl>
                                        <p:attrNameLst>
                                          <p:attrName>style.visibility</p:attrName>
                                        </p:attrNameLst>
                                      </p:cBhvr>
                                      <p:to>
                                        <p:strVal val="visible"/>
                                      </p:to>
                                    </p:set>
                                    <p:anim calcmode="lin" valueType="num">
                                      <p:cBhvr>
                                        <p:cTn id="28" dur="500" fill="hold"/>
                                        <p:tgtEl>
                                          <p:spTgt spid="644099">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644099">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64409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44099">
                                            <p:txEl>
                                              <p:pRg st="4" end="4"/>
                                            </p:txEl>
                                          </p:spTgt>
                                        </p:tgtEl>
                                        <p:attrNameLst>
                                          <p:attrName>style.visibility</p:attrName>
                                        </p:attrNameLst>
                                      </p:cBhvr>
                                      <p:to>
                                        <p:strVal val="visible"/>
                                      </p:to>
                                    </p:set>
                                    <p:anim calcmode="lin" valueType="num">
                                      <p:cBhvr>
                                        <p:cTn id="35" dur="500" fill="hold"/>
                                        <p:tgtEl>
                                          <p:spTgt spid="644099">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644099">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64409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644099">
                                            <p:txEl>
                                              <p:pRg st="5" end="5"/>
                                            </p:txEl>
                                          </p:spTgt>
                                        </p:tgtEl>
                                        <p:attrNameLst>
                                          <p:attrName>style.visibility</p:attrName>
                                        </p:attrNameLst>
                                      </p:cBhvr>
                                      <p:to>
                                        <p:strVal val="visible"/>
                                      </p:to>
                                    </p:set>
                                    <p:anim calcmode="lin" valueType="num">
                                      <p:cBhvr>
                                        <p:cTn id="42" dur="500" fill="hold"/>
                                        <p:tgtEl>
                                          <p:spTgt spid="644099">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644099">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644099">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644099">
                                            <p:txEl>
                                              <p:pRg st="6" end="6"/>
                                            </p:txEl>
                                          </p:spTgt>
                                        </p:tgtEl>
                                        <p:attrNameLst>
                                          <p:attrName>style.visibility</p:attrName>
                                        </p:attrNameLst>
                                      </p:cBhvr>
                                      <p:to>
                                        <p:strVal val="visible"/>
                                      </p:to>
                                    </p:set>
                                    <p:anim calcmode="lin" valueType="num">
                                      <p:cBhvr>
                                        <p:cTn id="49" dur="500" fill="hold"/>
                                        <p:tgtEl>
                                          <p:spTgt spid="644099">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644099">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644099">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644099">
                                            <p:txEl>
                                              <p:pRg st="7" end="7"/>
                                            </p:txEl>
                                          </p:spTgt>
                                        </p:tgtEl>
                                        <p:attrNameLst>
                                          <p:attrName>style.visibility</p:attrName>
                                        </p:attrNameLst>
                                      </p:cBhvr>
                                      <p:to>
                                        <p:strVal val="visible"/>
                                      </p:to>
                                    </p:set>
                                    <p:anim calcmode="lin" valueType="num">
                                      <p:cBhvr>
                                        <p:cTn id="56" dur="500" fill="hold"/>
                                        <p:tgtEl>
                                          <p:spTgt spid="644099">
                                            <p:txEl>
                                              <p:pRg st="7" end="7"/>
                                            </p:txEl>
                                          </p:spTgt>
                                        </p:tgtEl>
                                        <p:attrNameLst>
                                          <p:attrName>ppt_w</p:attrName>
                                        </p:attrNameLst>
                                      </p:cBhvr>
                                      <p:tavLst>
                                        <p:tav tm="0">
                                          <p:val>
                                            <p:strVal val="#ppt_w*0.70"/>
                                          </p:val>
                                        </p:tav>
                                        <p:tav tm="100000">
                                          <p:val>
                                            <p:strVal val="#ppt_w"/>
                                          </p:val>
                                        </p:tav>
                                      </p:tavLst>
                                    </p:anim>
                                    <p:anim calcmode="lin" valueType="num">
                                      <p:cBhvr>
                                        <p:cTn id="57" dur="500" fill="hold"/>
                                        <p:tgtEl>
                                          <p:spTgt spid="644099">
                                            <p:txEl>
                                              <p:pRg st="7" end="7"/>
                                            </p:txEl>
                                          </p:spTgt>
                                        </p:tgtEl>
                                        <p:attrNameLst>
                                          <p:attrName>ppt_h</p:attrName>
                                        </p:attrNameLst>
                                      </p:cBhvr>
                                      <p:tavLst>
                                        <p:tav tm="0">
                                          <p:val>
                                            <p:strVal val="#ppt_h"/>
                                          </p:val>
                                        </p:tav>
                                        <p:tav tm="100000">
                                          <p:val>
                                            <p:strVal val="#ppt_h"/>
                                          </p:val>
                                        </p:tav>
                                      </p:tavLst>
                                    </p:anim>
                                    <p:animEffect transition="in" filter="fade">
                                      <p:cBhvr>
                                        <p:cTn id="58" dur="500"/>
                                        <p:tgtEl>
                                          <p:spTgt spid="6440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4099"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9" name="Text Box 3"/>
          <p:cNvSpPr txBox="1">
            <a:spLocks noChangeArrowheads="1"/>
          </p:cNvSpPr>
          <p:nvPr/>
        </p:nvSpPr>
        <p:spPr bwMode="auto">
          <a:xfrm>
            <a:off x="214313" y="1160740"/>
            <a:ext cx="8678862" cy="5622052"/>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52438" algn="l"/>
                <a:tab pos="804863" algn="l"/>
                <a:tab pos="1168400" algn="l"/>
                <a:tab pos="1520825" algn="l"/>
                <a:tab pos="1884363" algn="l"/>
                <a:tab pos="2236788" algn="l"/>
                <a:tab pos="2687638" algn="l"/>
              </a:tabLst>
              <a:defRPr>
                <a:solidFill>
                  <a:schemeClr val="tx1"/>
                </a:solidFill>
                <a:latin typeface="Arial" charset="0"/>
              </a:defRPr>
            </a:lvl1pPr>
            <a:lvl2pPr marL="987425">
              <a:tabLst>
                <a:tab pos="452438" algn="l"/>
                <a:tab pos="804863" algn="l"/>
                <a:tab pos="1168400" algn="l"/>
                <a:tab pos="1520825" algn="l"/>
                <a:tab pos="1884363" algn="l"/>
                <a:tab pos="2236788" algn="l"/>
                <a:tab pos="2687638" algn="l"/>
              </a:tabLst>
              <a:defRPr>
                <a:solidFill>
                  <a:schemeClr val="tx1"/>
                </a:solidFill>
                <a:latin typeface="Arial" charset="0"/>
              </a:defRPr>
            </a:lvl2pPr>
            <a:lvl3pPr marL="1166813">
              <a:tabLst>
                <a:tab pos="452438" algn="l"/>
                <a:tab pos="804863" algn="l"/>
                <a:tab pos="1168400" algn="l"/>
                <a:tab pos="1520825" algn="l"/>
                <a:tab pos="1884363" algn="l"/>
                <a:tab pos="2236788" algn="l"/>
                <a:tab pos="2687638" algn="l"/>
              </a:tabLst>
              <a:defRPr>
                <a:solidFill>
                  <a:schemeClr val="tx1"/>
                </a:solidFill>
                <a:latin typeface="Arial" charset="0"/>
              </a:defRPr>
            </a:lvl3pPr>
            <a:lvl4pPr>
              <a:tabLst>
                <a:tab pos="452438" algn="l"/>
                <a:tab pos="804863" algn="l"/>
                <a:tab pos="1168400" algn="l"/>
                <a:tab pos="1520825" algn="l"/>
                <a:tab pos="1884363" algn="l"/>
                <a:tab pos="2236788" algn="l"/>
                <a:tab pos="2687638" algn="l"/>
              </a:tabLst>
              <a:defRPr>
                <a:solidFill>
                  <a:schemeClr val="tx1"/>
                </a:solidFill>
                <a:latin typeface="Arial" charset="0"/>
              </a:defRPr>
            </a:lvl4pPr>
            <a:lvl5pPr>
              <a:tabLst>
                <a:tab pos="452438" algn="l"/>
                <a:tab pos="804863" algn="l"/>
                <a:tab pos="1168400" algn="l"/>
                <a:tab pos="1520825" algn="l"/>
                <a:tab pos="1884363" algn="l"/>
                <a:tab pos="2236788" algn="l"/>
                <a:tab pos="2687638" algn="l"/>
              </a:tabLst>
              <a:defRPr>
                <a:solidFill>
                  <a:schemeClr val="tx1"/>
                </a:solidFill>
                <a:latin typeface="Arial" charset="0"/>
              </a:defRPr>
            </a:lvl5pPr>
            <a:lvl6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6pPr>
            <a:lvl7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7pPr>
            <a:lvl8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8pPr>
            <a:lvl9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9pPr>
          </a:lstStyle>
          <a:p>
            <a:pPr>
              <a:spcAft>
                <a:spcPts val="200"/>
              </a:spcAft>
            </a:pPr>
            <a:r>
              <a:rPr lang="de-DE" sz="2200" b="0" dirty="0">
                <a:cs typeface="Arial" charset="0"/>
              </a:rPr>
              <a:t>							=&gt;also kann die Einrede noch erhoben werden.</a:t>
            </a:r>
          </a:p>
          <a:p>
            <a:pPr>
              <a:spcAft>
                <a:spcPts val="200"/>
              </a:spcAft>
            </a:pPr>
            <a:r>
              <a:rPr lang="de-DE" sz="2200" b="0" dirty="0">
                <a:cs typeface="Arial" charset="0"/>
              </a:rPr>
              <a:t>				d)	damit ist der Anspruch aus § 765 Abs. 1 insgesamt						nicht durchsetzbar.</a:t>
            </a:r>
          </a:p>
          <a:p>
            <a:pPr>
              <a:spcAft>
                <a:spcPts val="200"/>
              </a:spcAft>
            </a:pPr>
            <a:r>
              <a:rPr lang="de-DE" sz="2200" b="0" dirty="0">
                <a:cs typeface="Arial" charset="0"/>
              </a:rPr>
              <a:t>		III.	die Klage wäre also in der Berufungsinstanz insgesamt ab-			zuweisen, und zwar in der Sache (§ 597 Abs. 1 ZPO).</a:t>
            </a:r>
          </a:p>
          <a:p>
            <a:pPr>
              <a:spcAft>
                <a:spcPts val="200"/>
              </a:spcAft>
            </a:pPr>
            <a:r>
              <a:rPr lang="de-DE" sz="2200" dirty="0">
                <a:cs typeface="Arial" charset="0"/>
              </a:rPr>
              <a:t>	D.	Zweckmäßigkeitserwägungen</a:t>
            </a:r>
          </a:p>
          <a:p>
            <a:pPr>
              <a:spcAft>
                <a:spcPts val="200"/>
              </a:spcAft>
            </a:pPr>
            <a:r>
              <a:rPr lang="de-DE" sz="2200" b="0" dirty="0">
                <a:cs typeface="Arial" charset="0"/>
              </a:rPr>
              <a:t>		I.	Da die Berufung zulässig und </a:t>
            </a:r>
            <a:r>
              <a:rPr lang="mr-IN" sz="2200" b="0" dirty="0">
                <a:cs typeface="Arial" charset="0"/>
              </a:rPr>
              <a:t>–</a:t>
            </a:r>
            <a:r>
              <a:rPr lang="de-DE" sz="2200" b="0" dirty="0">
                <a:cs typeface="Arial" charset="0"/>
              </a:rPr>
              <a:t> prognostiziert - </a:t>
            </a:r>
            <a:r>
              <a:rPr lang="de-DE" sz="2200" b="0" dirty="0" err="1">
                <a:cs typeface="Arial" charset="0"/>
              </a:rPr>
              <a:t>erfolgver</a:t>
            </a:r>
            <a:r>
              <a:rPr lang="de-DE" sz="2200" b="0" dirty="0">
                <a:cs typeface="Arial" charset="0"/>
              </a:rPr>
              <a:t>-			sprechend ist, sollte sie zeitnah eingelegt werden.</a:t>
            </a:r>
          </a:p>
          <a:p>
            <a:pPr>
              <a:spcAft>
                <a:spcPts val="200"/>
              </a:spcAft>
            </a:pPr>
            <a:r>
              <a:rPr lang="de-DE" sz="2200" b="0" dirty="0">
                <a:cs typeface="Arial" charset="0"/>
              </a:rPr>
              <a:t>		II.	zu beachten ist § 97 Abs. 2 ZPO:</a:t>
            </a:r>
          </a:p>
          <a:p>
            <a:pPr>
              <a:spcAft>
                <a:spcPts val="200"/>
              </a:spcAft>
            </a:pPr>
            <a:r>
              <a:rPr lang="de-DE" sz="2200" b="0" dirty="0">
                <a:cs typeface="Arial" charset="0"/>
              </a:rPr>
              <a:t>			</a:t>
            </a:r>
            <a:r>
              <a:rPr lang="de-DE" sz="2200" b="0" dirty="0" err="1">
                <a:cs typeface="Arial" charset="0"/>
              </a:rPr>
              <a:t>Mdt</a:t>
            </a:r>
            <a:r>
              <a:rPr lang="de-DE" sz="2200" b="0" dirty="0">
                <a:cs typeface="Arial" charset="0"/>
              </a:rPr>
              <a:t>. wird ggf. die Kosten der Berufung zu tragen haben				(=&gt; SE-Pflicht des früheren Prozessbevollmächtigten;				aber keine Streitverkündung, s. Seite 4 </a:t>
            </a:r>
            <a:r>
              <a:rPr lang="de-DE" sz="2200" b="0" dirty="0" err="1">
                <a:cs typeface="Arial" charset="0"/>
              </a:rPr>
              <a:t>d.A</a:t>
            </a:r>
            <a:r>
              <a:rPr lang="de-DE" sz="2200" b="0" dirty="0">
                <a:cs typeface="Arial" charset="0"/>
              </a:rPr>
              <a:t>., 2. </a:t>
            </a:r>
            <a:r>
              <a:rPr lang="de-DE" sz="2200" b="0">
                <a:cs typeface="Arial" charset="0"/>
              </a:rPr>
              <a:t>Absatz).</a:t>
            </a:r>
            <a:endParaRPr lang="de-DE" sz="2200" b="0" dirty="0">
              <a:cs typeface="Arial" charset="0"/>
            </a:endParaRPr>
          </a:p>
          <a:p>
            <a:pPr>
              <a:spcAft>
                <a:spcPts val="200"/>
              </a:spcAft>
            </a:pPr>
            <a:r>
              <a:rPr lang="de-DE" sz="2200" b="0" dirty="0">
                <a:cs typeface="Arial" charset="0"/>
              </a:rPr>
              <a:t>		III.	Vorläufige Einstellung der ZV beantragen (da nach § 708				Nr. 4 ZPO ohne </a:t>
            </a:r>
            <a:r>
              <a:rPr lang="de-DE" sz="2200" b="0" dirty="0" err="1">
                <a:cs typeface="Arial" charset="0"/>
              </a:rPr>
              <a:t>SiLeist</a:t>
            </a:r>
            <a:r>
              <a:rPr lang="de-DE" sz="2200" b="0" dirty="0">
                <a:cs typeface="Arial" charset="0"/>
              </a:rPr>
              <a:t> vollstreckt werden kann)?</a:t>
            </a:r>
          </a:p>
          <a:p>
            <a:pPr>
              <a:spcAft>
                <a:spcPts val="200"/>
              </a:spcAft>
            </a:pPr>
            <a:r>
              <a:rPr lang="de-DE" sz="2200" b="0" dirty="0">
                <a:cs typeface="Arial" charset="0"/>
              </a:rPr>
              <a:t>			(+), zweckmäßig und statthaft gemäß §§ 719 Abs. 1 S.1,				707 ZPO.</a:t>
            </a:r>
          </a:p>
        </p:txBody>
      </p:sp>
      <p:sp>
        <p:nvSpPr>
          <p:cNvPr id="5" name="Text Box 2"/>
          <p:cNvSpPr txBox="1">
            <a:spLocks noChangeArrowheads="1"/>
          </p:cNvSpPr>
          <p:nvPr/>
        </p:nvSpPr>
        <p:spPr bwMode="auto">
          <a:xfrm>
            <a:off x="-507" y="260350"/>
            <a:ext cx="5544616"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12 Jäger ./. Rastatt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33040408"/>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44099">
                                            <p:txEl>
                                              <p:pRg st="0" end="0"/>
                                            </p:txEl>
                                          </p:spTgt>
                                        </p:tgtEl>
                                        <p:attrNameLst>
                                          <p:attrName>style.visibility</p:attrName>
                                        </p:attrNameLst>
                                      </p:cBhvr>
                                      <p:to>
                                        <p:strVal val="visible"/>
                                      </p:to>
                                    </p:set>
                                    <p:anim calcmode="lin" valueType="num">
                                      <p:cBhvr>
                                        <p:cTn id="7" dur="500" fill="hold"/>
                                        <p:tgtEl>
                                          <p:spTgt spid="644099">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644099">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64409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44099">
                                            <p:txEl>
                                              <p:pRg st="1" end="1"/>
                                            </p:txEl>
                                          </p:spTgt>
                                        </p:tgtEl>
                                        <p:attrNameLst>
                                          <p:attrName>style.visibility</p:attrName>
                                        </p:attrNameLst>
                                      </p:cBhvr>
                                      <p:to>
                                        <p:strVal val="visible"/>
                                      </p:to>
                                    </p:set>
                                    <p:anim calcmode="lin" valueType="num">
                                      <p:cBhvr>
                                        <p:cTn id="14" dur="500" fill="hold"/>
                                        <p:tgtEl>
                                          <p:spTgt spid="644099">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644099">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64409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44099">
                                            <p:txEl>
                                              <p:pRg st="2" end="2"/>
                                            </p:txEl>
                                          </p:spTgt>
                                        </p:tgtEl>
                                        <p:attrNameLst>
                                          <p:attrName>style.visibility</p:attrName>
                                        </p:attrNameLst>
                                      </p:cBhvr>
                                      <p:to>
                                        <p:strVal val="visible"/>
                                      </p:to>
                                    </p:set>
                                    <p:anim calcmode="lin" valueType="num">
                                      <p:cBhvr>
                                        <p:cTn id="21" dur="500" fill="hold"/>
                                        <p:tgtEl>
                                          <p:spTgt spid="644099">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644099">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64409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44099">
                                            <p:txEl>
                                              <p:pRg st="3" end="3"/>
                                            </p:txEl>
                                          </p:spTgt>
                                        </p:tgtEl>
                                        <p:attrNameLst>
                                          <p:attrName>style.visibility</p:attrName>
                                        </p:attrNameLst>
                                      </p:cBhvr>
                                      <p:to>
                                        <p:strVal val="visible"/>
                                      </p:to>
                                    </p:set>
                                    <p:anim calcmode="lin" valueType="num">
                                      <p:cBhvr>
                                        <p:cTn id="28" dur="500" fill="hold"/>
                                        <p:tgtEl>
                                          <p:spTgt spid="644099">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644099">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64409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44099">
                                            <p:txEl>
                                              <p:pRg st="4" end="4"/>
                                            </p:txEl>
                                          </p:spTgt>
                                        </p:tgtEl>
                                        <p:attrNameLst>
                                          <p:attrName>style.visibility</p:attrName>
                                        </p:attrNameLst>
                                      </p:cBhvr>
                                      <p:to>
                                        <p:strVal val="visible"/>
                                      </p:to>
                                    </p:set>
                                    <p:anim calcmode="lin" valueType="num">
                                      <p:cBhvr>
                                        <p:cTn id="35" dur="500" fill="hold"/>
                                        <p:tgtEl>
                                          <p:spTgt spid="644099">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644099">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64409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644099">
                                            <p:txEl>
                                              <p:pRg st="5" end="5"/>
                                            </p:txEl>
                                          </p:spTgt>
                                        </p:tgtEl>
                                        <p:attrNameLst>
                                          <p:attrName>style.visibility</p:attrName>
                                        </p:attrNameLst>
                                      </p:cBhvr>
                                      <p:to>
                                        <p:strVal val="visible"/>
                                      </p:to>
                                    </p:set>
                                    <p:anim calcmode="lin" valueType="num">
                                      <p:cBhvr>
                                        <p:cTn id="42" dur="500" fill="hold"/>
                                        <p:tgtEl>
                                          <p:spTgt spid="644099">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644099">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644099">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644099">
                                            <p:txEl>
                                              <p:pRg st="6" end="6"/>
                                            </p:txEl>
                                          </p:spTgt>
                                        </p:tgtEl>
                                        <p:attrNameLst>
                                          <p:attrName>style.visibility</p:attrName>
                                        </p:attrNameLst>
                                      </p:cBhvr>
                                      <p:to>
                                        <p:strVal val="visible"/>
                                      </p:to>
                                    </p:set>
                                    <p:anim calcmode="lin" valueType="num">
                                      <p:cBhvr>
                                        <p:cTn id="49" dur="500" fill="hold"/>
                                        <p:tgtEl>
                                          <p:spTgt spid="644099">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644099">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644099">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644099">
                                            <p:txEl>
                                              <p:pRg st="7" end="7"/>
                                            </p:txEl>
                                          </p:spTgt>
                                        </p:tgtEl>
                                        <p:attrNameLst>
                                          <p:attrName>style.visibility</p:attrName>
                                        </p:attrNameLst>
                                      </p:cBhvr>
                                      <p:to>
                                        <p:strVal val="visible"/>
                                      </p:to>
                                    </p:set>
                                    <p:anim calcmode="lin" valueType="num">
                                      <p:cBhvr>
                                        <p:cTn id="56" dur="500" fill="hold"/>
                                        <p:tgtEl>
                                          <p:spTgt spid="644099">
                                            <p:txEl>
                                              <p:pRg st="7" end="7"/>
                                            </p:txEl>
                                          </p:spTgt>
                                        </p:tgtEl>
                                        <p:attrNameLst>
                                          <p:attrName>ppt_w</p:attrName>
                                        </p:attrNameLst>
                                      </p:cBhvr>
                                      <p:tavLst>
                                        <p:tav tm="0">
                                          <p:val>
                                            <p:strVal val="#ppt_w*0.70"/>
                                          </p:val>
                                        </p:tav>
                                        <p:tav tm="100000">
                                          <p:val>
                                            <p:strVal val="#ppt_w"/>
                                          </p:val>
                                        </p:tav>
                                      </p:tavLst>
                                    </p:anim>
                                    <p:anim calcmode="lin" valueType="num">
                                      <p:cBhvr>
                                        <p:cTn id="57" dur="500" fill="hold"/>
                                        <p:tgtEl>
                                          <p:spTgt spid="644099">
                                            <p:txEl>
                                              <p:pRg st="7" end="7"/>
                                            </p:txEl>
                                          </p:spTgt>
                                        </p:tgtEl>
                                        <p:attrNameLst>
                                          <p:attrName>ppt_h</p:attrName>
                                        </p:attrNameLst>
                                      </p:cBhvr>
                                      <p:tavLst>
                                        <p:tav tm="0">
                                          <p:val>
                                            <p:strVal val="#ppt_h"/>
                                          </p:val>
                                        </p:tav>
                                        <p:tav tm="100000">
                                          <p:val>
                                            <p:strVal val="#ppt_h"/>
                                          </p:val>
                                        </p:tav>
                                      </p:tavLst>
                                    </p:anim>
                                    <p:animEffect transition="in" filter="fade">
                                      <p:cBhvr>
                                        <p:cTn id="58" dur="500"/>
                                        <p:tgtEl>
                                          <p:spTgt spid="644099">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644099">
                                            <p:txEl>
                                              <p:pRg st="8" end="8"/>
                                            </p:txEl>
                                          </p:spTgt>
                                        </p:tgtEl>
                                        <p:attrNameLst>
                                          <p:attrName>style.visibility</p:attrName>
                                        </p:attrNameLst>
                                      </p:cBhvr>
                                      <p:to>
                                        <p:strVal val="visible"/>
                                      </p:to>
                                    </p:set>
                                    <p:anim calcmode="lin" valueType="num">
                                      <p:cBhvr>
                                        <p:cTn id="63" dur="500" fill="hold"/>
                                        <p:tgtEl>
                                          <p:spTgt spid="644099">
                                            <p:txEl>
                                              <p:pRg st="8" end="8"/>
                                            </p:txEl>
                                          </p:spTgt>
                                        </p:tgtEl>
                                        <p:attrNameLst>
                                          <p:attrName>ppt_w</p:attrName>
                                        </p:attrNameLst>
                                      </p:cBhvr>
                                      <p:tavLst>
                                        <p:tav tm="0">
                                          <p:val>
                                            <p:strVal val="#ppt_w*0.70"/>
                                          </p:val>
                                        </p:tav>
                                        <p:tav tm="100000">
                                          <p:val>
                                            <p:strVal val="#ppt_w"/>
                                          </p:val>
                                        </p:tav>
                                      </p:tavLst>
                                    </p:anim>
                                    <p:anim calcmode="lin" valueType="num">
                                      <p:cBhvr>
                                        <p:cTn id="64" dur="500" fill="hold"/>
                                        <p:tgtEl>
                                          <p:spTgt spid="644099">
                                            <p:txEl>
                                              <p:pRg st="8" end="8"/>
                                            </p:txEl>
                                          </p:spTgt>
                                        </p:tgtEl>
                                        <p:attrNameLst>
                                          <p:attrName>ppt_h</p:attrName>
                                        </p:attrNameLst>
                                      </p:cBhvr>
                                      <p:tavLst>
                                        <p:tav tm="0">
                                          <p:val>
                                            <p:strVal val="#ppt_h"/>
                                          </p:val>
                                        </p:tav>
                                        <p:tav tm="100000">
                                          <p:val>
                                            <p:strVal val="#ppt_h"/>
                                          </p:val>
                                        </p:tav>
                                      </p:tavLst>
                                    </p:anim>
                                    <p:animEffect transition="in" filter="fade">
                                      <p:cBhvr>
                                        <p:cTn id="65" dur="500"/>
                                        <p:tgtEl>
                                          <p:spTgt spid="6440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4099"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9" name="Text Box 3"/>
          <p:cNvSpPr txBox="1">
            <a:spLocks noChangeArrowheads="1"/>
          </p:cNvSpPr>
          <p:nvPr/>
        </p:nvSpPr>
        <p:spPr bwMode="auto">
          <a:xfrm>
            <a:off x="214313" y="1160740"/>
            <a:ext cx="8678862" cy="1431161"/>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52438" algn="l"/>
                <a:tab pos="804863" algn="l"/>
                <a:tab pos="1168400" algn="l"/>
                <a:tab pos="1520825" algn="l"/>
                <a:tab pos="1884363" algn="l"/>
                <a:tab pos="2236788" algn="l"/>
                <a:tab pos="2687638" algn="l"/>
              </a:tabLst>
              <a:defRPr>
                <a:solidFill>
                  <a:schemeClr val="tx1"/>
                </a:solidFill>
                <a:latin typeface="Arial" charset="0"/>
              </a:defRPr>
            </a:lvl1pPr>
            <a:lvl2pPr marL="987425">
              <a:tabLst>
                <a:tab pos="452438" algn="l"/>
                <a:tab pos="804863" algn="l"/>
                <a:tab pos="1168400" algn="l"/>
                <a:tab pos="1520825" algn="l"/>
                <a:tab pos="1884363" algn="l"/>
                <a:tab pos="2236788" algn="l"/>
                <a:tab pos="2687638" algn="l"/>
              </a:tabLst>
              <a:defRPr>
                <a:solidFill>
                  <a:schemeClr val="tx1"/>
                </a:solidFill>
                <a:latin typeface="Arial" charset="0"/>
              </a:defRPr>
            </a:lvl2pPr>
            <a:lvl3pPr marL="1166813">
              <a:tabLst>
                <a:tab pos="452438" algn="l"/>
                <a:tab pos="804863" algn="l"/>
                <a:tab pos="1168400" algn="l"/>
                <a:tab pos="1520825" algn="l"/>
                <a:tab pos="1884363" algn="l"/>
                <a:tab pos="2236788" algn="l"/>
                <a:tab pos="2687638" algn="l"/>
              </a:tabLst>
              <a:defRPr>
                <a:solidFill>
                  <a:schemeClr val="tx1"/>
                </a:solidFill>
                <a:latin typeface="Arial" charset="0"/>
              </a:defRPr>
            </a:lvl3pPr>
            <a:lvl4pPr>
              <a:tabLst>
                <a:tab pos="452438" algn="l"/>
                <a:tab pos="804863" algn="l"/>
                <a:tab pos="1168400" algn="l"/>
                <a:tab pos="1520825" algn="l"/>
                <a:tab pos="1884363" algn="l"/>
                <a:tab pos="2236788" algn="l"/>
                <a:tab pos="2687638" algn="l"/>
              </a:tabLst>
              <a:defRPr>
                <a:solidFill>
                  <a:schemeClr val="tx1"/>
                </a:solidFill>
                <a:latin typeface="Arial" charset="0"/>
              </a:defRPr>
            </a:lvl4pPr>
            <a:lvl5pPr>
              <a:tabLst>
                <a:tab pos="452438" algn="l"/>
                <a:tab pos="804863" algn="l"/>
                <a:tab pos="1168400" algn="l"/>
                <a:tab pos="1520825" algn="l"/>
                <a:tab pos="1884363" algn="l"/>
                <a:tab pos="2236788" algn="l"/>
                <a:tab pos="2687638" algn="l"/>
              </a:tabLst>
              <a:defRPr>
                <a:solidFill>
                  <a:schemeClr val="tx1"/>
                </a:solidFill>
                <a:latin typeface="Arial" charset="0"/>
              </a:defRPr>
            </a:lvl5pPr>
            <a:lvl6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6pPr>
            <a:lvl7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7pPr>
            <a:lvl8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8pPr>
            <a:lvl9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9pPr>
          </a:lstStyle>
          <a:p>
            <a:pPr>
              <a:spcAft>
                <a:spcPts val="200"/>
              </a:spcAft>
            </a:pPr>
            <a:r>
              <a:rPr lang="de-DE" sz="2200" dirty="0">
                <a:cs typeface="Arial" charset="0"/>
              </a:rPr>
              <a:t>	E.	Umsetzung</a:t>
            </a:r>
          </a:p>
          <a:p>
            <a:pPr>
              <a:spcAft>
                <a:spcPts val="200"/>
              </a:spcAft>
            </a:pPr>
            <a:r>
              <a:rPr lang="de-DE" sz="2200" b="0" dirty="0">
                <a:cs typeface="Arial" charset="0"/>
              </a:rPr>
              <a:t>		Berufungsschrift (zur Form s. § 519 ZPO) +</a:t>
            </a:r>
          </a:p>
          <a:p>
            <a:pPr>
              <a:spcAft>
                <a:spcPts val="200"/>
              </a:spcAft>
            </a:pPr>
            <a:r>
              <a:rPr lang="de-DE" sz="2200" b="0" dirty="0">
                <a:cs typeface="Arial" charset="0"/>
              </a:rPr>
              <a:t>		Berufungsbegründung (zur Form s. § 520 Abs. 1, 3-5 ZPO) +</a:t>
            </a:r>
          </a:p>
          <a:p>
            <a:pPr>
              <a:spcAft>
                <a:spcPts val="200"/>
              </a:spcAft>
            </a:pPr>
            <a:r>
              <a:rPr lang="de-DE" sz="2200" b="0" dirty="0">
                <a:cs typeface="Arial" charset="0"/>
              </a:rPr>
              <a:t>		Antrag auf einstweilige Einstellung der ZV (§§ 719, 707 ZPO).</a:t>
            </a:r>
          </a:p>
        </p:txBody>
      </p:sp>
      <p:sp>
        <p:nvSpPr>
          <p:cNvPr id="5" name="Text Box 2"/>
          <p:cNvSpPr txBox="1">
            <a:spLocks noChangeArrowheads="1"/>
          </p:cNvSpPr>
          <p:nvPr/>
        </p:nvSpPr>
        <p:spPr bwMode="auto">
          <a:xfrm>
            <a:off x="-507" y="260350"/>
            <a:ext cx="5544616"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12 Jäger ./. Rastatt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459240594"/>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44099">
                                            <p:txEl>
                                              <p:pRg st="0" end="0"/>
                                            </p:txEl>
                                          </p:spTgt>
                                        </p:tgtEl>
                                        <p:attrNameLst>
                                          <p:attrName>style.visibility</p:attrName>
                                        </p:attrNameLst>
                                      </p:cBhvr>
                                      <p:to>
                                        <p:strVal val="visible"/>
                                      </p:to>
                                    </p:set>
                                    <p:anim calcmode="lin" valueType="num">
                                      <p:cBhvr>
                                        <p:cTn id="7" dur="500" fill="hold"/>
                                        <p:tgtEl>
                                          <p:spTgt spid="644099">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644099">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64409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44099">
                                            <p:txEl>
                                              <p:pRg st="1" end="1"/>
                                            </p:txEl>
                                          </p:spTgt>
                                        </p:tgtEl>
                                        <p:attrNameLst>
                                          <p:attrName>style.visibility</p:attrName>
                                        </p:attrNameLst>
                                      </p:cBhvr>
                                      <p:to>
                                        <p:strVal val="visible"/>
                                      </p:to>
                                    </p:set>
                                    <p:anim calcmode="lin" valueType="num">
                                      <p:cBhvr>
                                        <p:cTn id="14" dur="500" fill="hold"/>
                                        <p:tgtEl>
                                          <p:spTgt spid="644099">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644099">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64409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44099">
                                            <p:txEl>
                                              <p:pRg st="2" end="2"/>
                                            </p:txEl>
                                          </p:spTgt>
                                        </p:tgtEl>
                                        <p:attrNameLst>
                                          <p:attrName>style.visibility</p:attrName>
                                        </p:attrNameLst>
                                      </p:cBhvr>
                                      <p:to>
                                        <p:strVal val="visible"/>
                                      </p:to>
                                    </p:set>
                                    <p:anim calcmode="lin" valueType="num">
                                      <p:cBhvr>
                                        <p:cTn id="21" dur="500" fill="hold"/>
                                        <p:tgtEl>
                                          <p:spTgt spid="644099">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644099">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64409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44099">
                                            <p:txEl>
                                              <p:pRg st="3" end="3"/>
                                            </p:txEl>
                                          </p:spTgt>
                                        </p:tgtEl>
                                        <p:attrNameLst>
                                          <p:attrName>style.visibility</p:attrName>
                                        </p:attrNameLst>
                                      </p:cBhvr>
                                      <p:to>
                                        <p:strVal val="visible"/>
                                      </p:to>
                                    </p:set>
                                    <p:anim calcmode="lin" valueType="num">
                                      <p:cBhvr>
                                        <p:cTn id="28" dur="500" fill="hold"/>
                                        <p:tgtEl>
                                          <p:spTgt spid="644099">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644099">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64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409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7" name="Text Box 3"/>
          <p:cNvSpPr txBox="1">
            <a:spLocks noChangeArrowheads="1"/>
          </p:cNvSpPr>
          <p:nvPr/>
        </p:nvSpPr>
        <p:spPr bwMode="auto">
          <a:xfrm>
            <a:off x="179388" y="13414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b="0" dirty="0">
                <a:solidFill>
                  <a:schemeClr val="tx1"/>
                </a:solidFill>
                <a:latin typeface="Arial" charset="0"/>
              </a:rPr>
              <a:t>●	</a:t>
            </a:r>
            <a:r>
              <a:rPr lang="de-DE" dirty="0">
                <a:solidFill>
                  <a:schemeClr val="tx1"/>
                </a:solidFill>
                <a:latin typeface="Arial" charset="0"/>
              </a:rPr>
              <a:t>Zweck:</a:t>
            </a:r>
          </a:p>
          <a:p>
            <a:pPr eaLnBrk="1" hangingPunct="1"/>
            <a:r>
              <a:rPr lang="de-DE" b="0" dirty="0">
                <a:solidFill>
                  <a:schemeClr val="tx1"/>
                </a:solidFill>
                <a:latin typeface="Arial" charset="0"/>
              </a:rPr>
              <a:t>	nicht zur Durchsetzung von Ansprüchen, sondern zur (regel-	mäßig vorbereitenden) Feststellung des Bestehens oder		Nichtbestehens eines Rechtsverhältnisses zwischen Kläger	und Beklagtem; daher Subsidiarität der Feststellungsklage</a:t>
            </a:r>
          </a:p>
          <a:p>
            <a:pPr eaLnBrk="1" hangingPunct="1"/>
            <a:endParaRPr lang="de-DE" b="0" dirty="0">
              <a:solidFill>
                <a:schemeClr val="tx1"/>
              </a:solidFill>
              <a:latin typeface="Arial" charset="0"/>
            </a:endParaRPr>
          </a:p>
          <a:p>
            <a:pPr eaLnBrk="1" hangingPunct="1"/>
            <a:r>
              <a:rPr lang="de-DE" b="0" dirty="0">
                <a:solidFill>
                  <a:schemeClr val="tx1"/>
                </a:solidFill>
                <a:latin typeface="Arial" charset="0"/>
              </a:rPr>
              <a:t>●	</a:t>
            </a:r>
            <a:r>
              <a:rPr lang="de-DE" dirty="0">
                <a:solidFill>
                  <a:schemeClr val="tx1"/>
                </a:solidFill>
                <a:latin typeface="Arial" charset="0"/>
              </a:rPr>
              <a:t>Zulässigkeit der Feststellungsklage:</a:t>
            </a:r>
          </a:p>
          <a:p>
            <a:pPr eaLnBrk="1" hangingPunct="1"/>
            <a:r>
              <a:rPr lang="de-DE" b="0" dirty="0">
                <a:solidFill>
                  <a:schemeClr val="tx1"/>
                </a:solidFill>
                <a:latin typeface="Arial" charset="0"/>
              </a:rPr>
              <a:t>	(besondere Prozessvoraussetzungen)</a:t>
            </a:r>
          </a:p>
          <a:p>
            <a:pPr eaLnBrk="1" hangingPunct="1"/>
            <a:r>
              <a:rPr lang="de-DE" b="0" dirty="0">
                <a:solidFill>
                  <a:schemeClr val="tx1"/>
                </a:solidFill>
                <a:latin typeface="Arial" charset="0"/>
              </a:rPr>
              <a:t>	1.	Behauptung des Bestehens oder Nichtbestehens eines		„Rechtsverhältnisses“ (auch bei der </a:t>
            </a:r>
            <a:r>
              <a:rPr lang="de-DE" b="0" dirty="0" err="1">
                <a:solidFill>
                  <a:schemeClr val="tx1"/>
                </a:solidFill>
                <a:latin typeface="Arial" charset="0"/>
              </a:rPr>
              <a:t>Zwischenfeststellungs</a:t>
            </a:r>
            <a:r>
              <a:rPr lang="de-DE" b="0" dirty="0">
                <a:solidFill>
                  <a:schemeClr val="tx1"/>
                </a:solidFill>
                <a:latin typeface="Arial" charset="0"/>
              </a:rPr>
              <a:t>		klage </a:t>
            </a:r>
            <a:r>
              <a:rPr lang="de-DE" b="0" dirty="0" err="1">
                <a:solidFill>
                  <a:schemeClr val="tx1"/>
                </a:solidFill>
                <a:latin typeface="Arial" charset="0"/>
              </a:rPr>
              <a:t>iSd</a:t>
            </a:r>
            <a:r>
              <a:rPr lang="de-DE" b="0" dirty="0">
                <a:solidFill>
                  <a:schemeClr val="tx1"/>
                </a:solidFill>
                <a:latin typeface="Arial" charset="0"/>
              </a:rPr>
              <a:t> § 256 Abs. 2 ZPO)</a:t>
            </a:r>
          </a:p>
          <a:p>
            <a:pPr eaLnBrk="1" hangingPunct="1"/>
            <a:r>
              <a:rPr lang="de-DE" b="0" dirty="0">
                <a:solidFill>
                  <a:schemeClr val="tx1"/>
                </a:solidFill>
                <a:latin typeface="Arial" charset="0"/>
              </a:rPr>
              <a:t>		-	„Rechtsverhältnis“ ist jede „aus einem vorgetragenen 			Sachverhalt abgeleitete rechtliche Beziehung zwischen			Personen oder einer Person zu einer Sache“</a:t>
            </a:r>
          </a:p>
          <a:p>
            <a:pPr eaLnBrk="1" hangingPunct="1"/>
            <a:r>
              <a:rPr lang="de-DE" b="0" dirty="0">
                <a:solidFill>
                  <a:schemeClr val="tx1"/>
                </a:solidFill>
                <a:latin typeface="Arial" charset="0"/>
              </a:rPr>
              <a:t>		-	Rechtsverhältnis muss konkret und gegenwärtig sein</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Feststellungsklagen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606089646"/>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5427">
                                            <p:txEl>
                                              <p:pRg st="0" end="0"/>
                                            </p:txEl>
                                          </p:spTgt>
                                        </p:tgtEl>
                                        <p:attrNameLst>
                                          <p:attrName>style.visibility</p:attrName>
                                        </p:attrNameLst>
                                      </p:cBhvr>
                                      <p:to>
                                        <p:strVal val="visible"/>
                                      </p:to>
                                    </p:set>
                                    <p:anim calcmode="lin" valueType="num">
                                      <p:cBhvr additive="base">
                                        <p:cTn id="7" dur="500" fill="hold"/>
                                        <p:tgtEl>
                                          <p:spTgt spid="6154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54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5427">
                                            <p:txEl>
                                              <p:pRg st="1" end="1"/>
                                            </p:txEl>
                                          </p:spTgt>
                                        </p:tgtEl>
                                        <p:attrNameLst>
                                          <p:attrName>style.visibility</p:attrName>
                                        </p:attrNameLst>
                                      </p:cBhvr>
                                      <p:to>
                                        <p:strVal val="visible"/>
                                      </p:to>
                                    </p:set>
                                    <p:anim calcmode="lin" valueType="num">
                                      <p:cBhvr additive="base">
                                        <p:cTn id="13" dur="500" fill="hold"/>
                                        <p:tgtEl>
                                          <p:spTgt spid="6154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54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5427">
                                            <p:txEl>
                                              <p:pRg st="3" end="3"/>
                                            </p:txEl>
                                          </p:spTgt>
                                        </p:tgtEl>
                                        <p:attrNameLst>
                                          <p:attrName>style.visibility</p:attrName>
                                        </p:attrNameLst>
                                      </p:cBhvr>
                                      <p:to>
                                        <p:strVal val="visible"/>
                                      </p:to>
                                    </p:set>
                                    <p:anim calcmode="lin" valueType="num">
                                      <p:cBhvr additive="base">
                                        <p:cTn id="19" dur="500" fill="hold"/>
                                        <p:tgtEl>
                                          <p:spTgt spid="61542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54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15427">
                                            <p:txEl>
                                              <p:pRg st="4" end="4"/>
                                            </p:txEl>
                                          </p:spTgt>
                                        </p:tgtEl>
                                        <p:attrNameLst>
                                          <p:attrName>style.visibility</p:attrName>
                                        </p:attrNameLst>
                                      </p:cBhvr>
                                      <p:to>
                                        <p:strVal val="visible"/>
                                      </p:to>
                                    </p:set>
                                    <p:anim calcmode="lin" valueType="num">
                                      <p:cBhvr additive="base">
                                        <p:cTn id="25" dur="500" fill="hold"/>
                                        <p:tgtEl>
                                          <p:spTgt spid="61542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54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15427">
                                            <p:txEl>
                                              <p:pRg st="5" end="5"/>
                                            </p:txEl>
                                          </p:spTgt>
                                        </p:tgtEl>
                                        <p:attrNameLst>
                                          <p:attrName>style.visibility</p:attrName>
                                        </p:attrNameLst>
                                      </p:cBhvr>
                                      <p:to>
                                        <p:strVal val="visible"/>
                                      </p:to>
                                    </p:set>
                                    <p:anim calcmode="lin" valueType="num">
                                      <p:cBhvr additive="base">
                                        <p:cTn id="31" dur="500" fill="hold"/>
                                        <p:tgtEl>
                                          <p:spTgt spid="61542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54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15427">
                                            <p:txEl>
                                              <p:pRg st="6" end="6"/>
                                            </p:txEl>
                                          </p:spTgt>
                                        </p:tgtEl>
                                        <p:attrNameLst>
                                          <p:attrName>style.visibility</p:attrName>
                                        </p:attrNameLst>
                                      </p:cBhvr>
                                      <p:to>
                                        <p:strVal val="visible"/>
                                      </p:to>
                                    </p:set>
                                    <p:anim calcmode="lin" valueType="num">
                                      <p:cBhvr additive="base">
                                        <p:cTn id="37" dur="500" fill="hold"/>
                                        <p:tgtEl>
                                          <p:spTgt spid="615427">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54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15427">
                                            <p:txEl>
                                              <p:pRg st="7" end="7"/>
                                            </p:txEl>
                                          </p:spTgt>
                                        </p:tgtEl>
                                        <p:attrNameLst>
                                          <p:attrName>style.visibility</p:attrName>
                                        </p:attrNameLst>
                                      </p:cBhvr>
                                      <p:to>
                                        <p:strVal val="visible"/>
                                      </p:to>
                                    </p:set>
                                    <p:anim calcmode="lin" valueType="num">
                                      <p:cBhvr additive="base">
                                        <p:cTn id="43" dur="500" fill="hold"/>
                                        <p:tgtEl>
                                          <p:spTgt spid="615427">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542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7" name="Text Box 3"/>
          <p:cNvSpPr txBox="1">
            <a:spLocks noChangeArrowheads="1"/>
          </p:cNvSpPr>
          <p:nvPr/>
        </p:nvSpPr>
        <p:spPr bwMode="auto">
          <a:xfrm>
            <a:off x="179388" y="13414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b="0" dirty="0">
                <a:solidFill>
                  <a:schemeClr val="tx1"/>
                </a:solidFill>
                <a:latin typeface="Arial" charset="0"/>
              </a:rPr>
              <a:t>	2.	Rechtliches Interesse an alsbaldiger Feststellung			(„Feststellungsinteresse“; besondere Ausprägung des			Rechtsschutzbedürfnisses)</a:t>
            </a:r>
          </a:p>
          <a:p>
            <a:pPr eaLnBrk="1" hangingPunct="1"/>
            <a:r>
              <a:rPr lang="de-DE" b="0" dirty="0">
                <a:solidFill>
                  <a:schemeClr val="tx1"/>
                </a:solidFill>
                <a:latin typeface="Arial" charset="0"/>
              </a:rPr>
              <a:t>		-	ein bloß wirtschaftliches oder ideelles Interesse reicht			nicht aus</a:t>
            </a:r>
          </a:p>
          <a:p>
            <a:pPr eaLnBrk="1" hangingPunct="1"/>
            <a:r>
              <a:rPr lang="de-DE" b="0" dirty="0">
                <a:solidFill>
                  <a:schemeClr val="tx1"/>
                </a:solidFill>
                <a:latin typeface="Arial" charset="0"/>
              </a:rPr>
              <a:t>		-	es besteht, wenn das Rechtsverhältnis durch eine				tatsächliche Unsicherheit gefährdet und eine </a:t>
            </a:r>
            <a:r>
              <a:rPr lang="de-DE" b="0" dirty="0" err="1">
                <a:solidFill>
                  <a:schemeClr val="tx1"/>
                </a:solidFill>
                <a:latin typeface="Arial" charset="0"/>
              </a:rPr>
              <a:t>alsbal</a:t>
            </a:r>
            <a:r>
              <a:rPr lang="de-DE" b="0" dirty="0">
                <a:solidFill>
                  <a:schemeClr val="tx1"/>
                </a:solidFill>
                <a:latin typeface="Arial" charset="0"/>
              </a:rPr>
              <a:t>-			</a:t>
            </a:r>
            <a:r>
              <a:rPr lang="de-DE" b="0" dirty="0" err="1">
                <a:solidFill>
                  <a:schemeClr val="tx1"/>
                </a:solidFill>
                <a:latin typeface="Arial" charset="0"/>
              </a:rPr>
              <a:t>dige</a:t>
            </a:r>
            <a:r>
              <a:rPr lang="de-DE" b="0" dirty="0">
                <a:solidFill>
                  <a:schemeClr val="tx1"/>
                </a:solidFill>
                <a:latin typeface="Arial" charset="0"/>
              </a:rPr>
              <a:t> Feststellung erforderlich ist, um diese Unsicher-			</a:t>
            </a:r>
            <a:r>
              <a:rPr lang="de-DE" b="0" dirty="0" err="1">
                <a:solidFill>
                  <a:schemeClr val="tx1"/>
                </a:solidFill>
                <a:latin typeface="Arial" charset="0"/>
              </a:rPr>
              <a:t>heit</a:t>
            </a:r>
            <a:r>
              <a:rPr lang="de-DE" b="0" dirty="0">
                <a:solidFill>
                  <a:schemeClr val="tx1"/>
                </a:solidFill>
                <a:latin typeface="Arial" charset="0"/>
              </a:rPr>
              <a:t> zu beseitigen</a:t>
            </a:r>
          </a:p>
          <a:p>
            <a:pPr eaLnBrk="1" hangingPunct="1"/>
            <a:r>
              <a:rPr lang="de-DE" b="0" dirty="0">
                <a:solidFill>
                  <a:schemeClr val="tx1"/>
                </a:solidFill>
                <a:latin typeface="Arial" charset="0"/>
              </a:rPr>
              <a:t>		-	es fehlt, wenn ein einfacherer, schnellerer oder </a:t>
            </a:r>
            <a:r>
              <a:rPr lang="de-DE" b="0" dirty="0" err="1">
                <a:solidFill>
                  <a:schemeClr val="tx1"/>
                </a:solidFill>
                <a:latin typeface="Arial" charset="0"/>
              </a:rPr>
              <a:t>effek</a:t>
            </a:r>
            <a:r>
              <a:rPr lang="de-DE" b="0" dirty="0">
                <a:solidFill>
                  <a:schemeClr val="tx1"/>
                </a:solidFill>
                <a:latin typeface="Arial" charset="0"/>
              </a:rPr>
              <a:t>-			</a:t>
            </a:r>
            <a:r>
              <a:rPr lang="de-DE" b="0" dirty="0" err="1">
                <a:solidFill>
                  <a:schemeClr val="tx1"/>
                </a:solidFill>
                <a:latin typeface="Arial" charset="0"/>
              </a:rPr>
              <a:t>tiverer</a:t>
            </a:r>
            <a:r>
              <a:rPr lang="de-DE" b="0" dirty="0">
                <a:solidFill>
                  <a:schemeClr val="tx1"/>
                </a:solidFill>
                <a:latin typeface="Arial" charset="0"/>
              </a:rPr>
              <a:t> Weg existiert, um die Unsicherheit zu beseitigen</a:t>
            </a:r>
          </a:p>
          <a:p>
            <a:pPr eaLnBrk="1" hangingPunct="1"/>
            <a:endParaRPr lang="de-DE" b="0" dirty="0">
              <a:solidFill>
                <a:schemeClr val="tx1"/>
              </a:solidFill>
              <a:latin typeface="Arial" charset="0"/>
            </a:endParaRPr>
          </a:p>
          <a:p>
            <a:pPr eaLnBrk="1" hangingPunct="1"/>
            <a:r>
              <a:rPr lang="de-DE" b="0" dirty="0">
                <a:solidFill>
                  <a:schemeClr val="tx1"/>
                </a:solidFill>
                <a:latin typeface="Arial" charset="0"/>
              </a:rPr>
              <a:t>●	</a:t>
            </a:r>
            <a:r>
              <a:rPr lang="de-DE" dirty="0">
                <a:solidFill>
                  <a:schemeClr val="tx1"/>
                </a:solidFill>
                <a:latin typeface="Arial" charset="0"/>
              </a:rPr>
              <a:t>Streitwert der Feststellungsklage:</a:t>
            </a:r>
          </a:p>
          <a:p>
            <a:pPr eaLnBrk="1" hangingPunct="1"/>
            <a:r>
              <a:rPr lang="de-DE" b="0" dirty="0">
                <a:solidFill>
                  <a:schemeClr val="tx1"/>
                </a:solidFill>
                <a:latin typeface="Arial" charset="0"/>
              </a:rPr>
              <a:t>	-	bei positiver Feststellungsklage:</a:t>
            </a:r>
          </a:p>
          <a:p>
            <a:pPr eaLnBrk="1" hangingPunct="1"/>
            <a:r>
              <a:rPr lang="de-DE" b="0" dirty="0">
                <a:solidFill>
                  <a:schemeClr val="tx1"/>
                </a:solidFill>
                <a:latin typeface="Arial" charset="0"/>
              </a:rPr>
              <a:t>		üblich: 20 – 50%iger Abschlag auf das Leistungsinteresse</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Feststellungsklagen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033742601"/>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15427">
                                            <p:txEl>
                                              <p:pRg st="0" end="0"/>
                                            </p:txEl>
                                          </p:spTgt>
                                        </p:tgtEl>
                                        <p:attrNameLst>
                                          <p:attrName>style.visibility</p:attrName>
                                        </p:attrNameLst>
                                      </p:cBhvr>
                                      <p:to>
                                        <p:strVal val="visible"/>
                                      </p:to>
                                    </p:set>
                                    <p:anim calcmode="lin" valueType="num">
                                      <p:cBhvr additive="base">
                                        <p:cTn id="7" dur="500" fill="hold"/>
                                        <p:tgtEl>
                                          <p:spTgt spid="6154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54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5427">
                                            <p:txEl>
                                              <p:pRg st="1" end="1"/>
                                            </p:txEl>
                                          </p:spTgt>
                                        </p:tgtEl>
                                        <p:attrNameLst>
                                          <p:attrName>style.visibility</p:attrName>
                                        </p:attrNameLst>
                                      </p:cBhvr>
                                      <p:to>
                                        <p:strVal val="visible"/>
                                      </p:to>
                                    </p:set>
                                    <p:anim calcmode="lin" valueType="num">
                                      <p:cBhvr additive="base">
                                        <p:cTn id="13" dur="500" fill="hold"/>
                                        <p:tgtEl>
                                          <p:spTgt spid="6154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54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5427">
                                            <p:txEl>
                                              <p:pRg st="2" end="2"/>
                                            </p:txEl>
                                          </p:spTgt>
                                        </p:tgtEl>
                                        <p:attrNameLst>
                                          <p:attrName>style.visibility</p:attrName>
                                        </p:attrNameLst>
                                      </p:cBhvr>
                                      <p:to>
                                        <p:strVal val="visible"/>
                                      </p:to>
                                    </p:set>
                                    <p:anim calcmode="lin" valueType="num">
                                      <p:cBhvr additive="base">
                                        <p:cTn id="19" dur="500" fill="hold"/>
                                        <p:tgtEl>
                                          <p:spTgt spid="6154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54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15427">
                                            <p:txEl>
                                              <p:pRg st="3" end="3"/>
                                            </p:txEl>
                                          </p:spTgt>
                                        </p:tgtEl>
                                        <p:attrNameLst>
                                          <p:attrName>style.visibility</p:attrName>
                                        </p:attrNameLst>
                                      </p:cBhvr>
                                      <p:to>
                                        <p:strVal val="visible"/>
                                      </p:to>
                                    </p:set>
                                    <p:anim calcmode="lin" valueType="num">
                                      <p:cBhvr additive="base">
                                        <p:cTn id="25" dur="500" fill="hold"/>
                                        <p:tgtEl>
                                          <p:spTgt spid="6154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54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15427">
                                            <p:txEl>
                                              <p:pRg st="5" end="5"/>
                                            </p:txEl>
                                          </p:spTgt>
                                        </p:tgtEl>
                                        <p:attrNameLst>
                                          <p:attrName>style.visibility</p:attrName>
                                        </p:attrNameLst>
                                      </p:cBhvr>
                                      <p:to>
                                        <p:strVal val="visible"/>
                                      </p:to>
                                    </p:set>
                                    <p:anim calcmode="lin" valueType="num">
                                      <p:cBhvr additive="base">
                                        <p:cTn id="31" dur="500" fill="hold"/>
                                        <p:tgtEl>
                                          <p:spTgt spid="61542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54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15427">
                                            <p:txEl>
                                              <p:pRg st="6" end="6"/>
                                            </p:txEl>
                                          </p:spTgt>
                                        </p:tgtEl>
                                        <p:attrNameLst>
                                          <p:attrName>style.visibility</p:attrName>
                                        </p:attrNameLst>
                                      </p:cBhvr>
                                      <p:to>
                                        <p:strVal val="visible"/>
                                      </p:to>
                                    </p:set>
                                    <p:anim calcmode="lin" valueType="num">
                                      <p:cBhvr additive="base">
                                        <p:cTn id="37" dur="500" fill="hold"/>
                                        <p:tgtEl>
                                          <p:spTgt spid="615427">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54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15427">
                                            <p:txEl>
                                              <p:pRg st="7" end="7"/>
                                            </p:txEl>
                                          </p:spTgt>
                                        </p:tgtEl>
                                        <p:attrNameLst>
                                          <p:attrName>style.visibility</p:attrName>
                                        </p:attrNameLst>
                                      </p:cBhvr>
                                      <p:to>
                                        <p:strVal val="visible"/>
                                      </p:to>
                                    </p:set>
                                    <p:anim calcmode="lin" valueType="num">
                                      <p:cBhvr additive="base">
                                        <p:cTn id="43" dur="500" fill="hold"/>
                                        <p:tgtEl>
                                          <p:spTgt spid="615427">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542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7" name="Text Box 3"/>
          <p:cNvSpPr txBox="1">
            <a:spLocks noChangeArrowheads="1"/>
          </p:cNvSpPr>
          <p:nvPr/>
        </p:nvSpPr>
        <p:spPr bwMode="auto">
          <a:xfrm>
            <a:off x="179388" y="1341438"/>
            <a:ext cx="8712200" cy="221599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b="0" dirty="0">
                <a:solidFill>
                  <a:schemeClr val="tx1"/>
                </a:solidFill>
                <a:latin typeface="Arial" charset="0"/>
              </a:rPr>
              <a:t>	-	bei negativer Feststellungsklage:</a:t>
            </a:r>
          </a:p>
          <a:p>
            <a:pPr eaLnBrk="1" hangingPunct="1"/>
            <a:r>
              <a:rPr lang="de-DE" b="0" dirty="0">
                <a:solidFill>
                  <a:schemeClr val="tx1"/>
                </a:solidFill>
                <a:latin typeface="Arial" charset="0"/>
              </a:rPr>
              <a:t>		derselbe Streitwert wie positive Leistungsklage</a:t>
            </a:r>
          </a:p>
          <a:p>
            <a:pPr eaLnBrk="1" hangingPunct="1"/>
            <a:endParaRPr lang="de-DE" b="0" dirty="0">
              <a:solidFill>
                <a:schemeClr val="tx1"/>
              </a:solidFill>
              <a:latin typeface="Arial" charset="0"/>
            </a:endParaRPr>
          </a:p>
          <a:p>
            <a:pPr eaLnBrk="1" hangingPunct="1"/>
            <a:r>
              <a:rPr lang="de-DE" b="0" dirty="0">
                <a:solidFill>
                  <a:schemeClr val="tx1"/>
                </a:solidFill>
                <a:latin typeface="Arial" charset="0"/>
              </a:rPr>
              <a:t>●	</a:t>
            </a:r>
            <a:r>
              <a:rPr lang="de-DE" dirty="0" err="1">
                <a:solidFill>
                  <a:schemeClr val="tx1"/>
                </a:solidFill>
                <a:latin typeface="Arial" charset="0"/>
              </a:rPr>
              <a:t>Tenorierung</a:t>
            </a:r>
            <a:r>
              <a:rPr lang="de-DE" dirty="0">
                <a:solidFill>
                  <a:schemeClr val="tx1"/>
                </a:solidFill>
                <a:latin typeface="Arial" charset="0"/>
              </a:rPr>
              <a:t> der Feststellungsklage:</a:t>
            </a:r>
          </a:p>
          <a:p>
            <a:pPr eaLnBrk="1" hangingPunct="1"/>
            <a:r>
              <a:rPr lang="de-DE" b="0" dirty="0">
                <a:solidFill>
                  <a:schemeClr val="tx1"/>
                </a:solidFill>
                <a:latin typeface="Arial" charset="0"/>
              </a:rPr>
              <a:t>	„Es wird festgestellt, dass…“ oder „Die Klage wird </a:t>
            </a:r>
            <a:r>
              <a:rPr lang="de-DE" b="0" dirty="0" err="1">
                <a:solidFill>
                  <a:schemeClr val="tx1"/>
                </a:solidFill>
                <a:latin typeface="Arial" charset="0"/>
              </a:rPr>
              <a:t>abge</a:t>
            </a:r>
            <a:r>
              <a:rPr lang="de-DE" b="0" dirty="0">
                <a:solidFill>
                  <a:schemeClr val="tx1"/>
                </a:solidFill>
                <a:latin typeface="Arial" charset="0"/>
              </a:rPr>
              <a:t>-		wiesen“.</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Feststellungsklagen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969190777"/>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15427">
                                            <p:txEl>
                                              <p:pRg st="0" end="0"/>
                                            </p:txEl>
                                          </p:spTgt>
                                        </p:tgtEl>
                                        <p:attrNameLst>
                                          <p:attrName>style.visibility</p:attrName>
                                        </p:attrNameLst>
                                      </p:cBhvr>
                                      <p:to>
                                        <p:strVal val="visible"/>
                                      </p:to>
                                    </p:set>
                                    <p:anim calcmode="lin" valueType="num">
                                      <p:cBhvr additive="base">
                                        <p:cTn id="7" dur="500" fill="hold"/>
                                        <p:tgtEl>
                                          <p:spTgt spid="6154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54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5427">
                                            <p:txEl>
                                              <p:pRg st="1" end="1"/>
                                            </p:txEl>
                                          </p:spTgt>
                                        </p:tgtEl>
                                        <p:attrNameLst>
                                          <p:attrName>style.visibility</p:attrName>
                                        </p:attrNameLst>
                                      </p:cBhvr>
                                      <p:to>
                                        <p:strVal val="visible"/>
                                      </p:to>
                                    </p:set>
                                    <p:anim calcmode="lin" valueType="num">
                                      <p:cBhvr additive="base">
                                        <p:cTn id="13" dur="500" fill="hold"/>
                                        <p:tgtEl>
                                          <p:spTgt spid="6154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54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5427">
                                            <p:txEl>
                                              <p:pRg st="3" end="3"/>
                                            </p:txEl>
                                          </p:spTgt>
                                        </p:tgtEl>
                                        <p:attrNameLst>
                                          <p:attrName>style.visibility</p:attrName>
                                        </p:attrNameLst>
                                      </p:cBhvr>
                                      <p:to>
                                        <p:strVal val="visible"/>
                                      </p:to>
                                    </p:set>
                                    <p:anim calcmode="lin" valueType="num">
                                      <p:cBhvr additive="base">
                                        <p:cTn id="19" dur="500" fill="hold"/>
                                        <p:tgtEl>
                                          <p:spTgt spid="61542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54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15427">
                                            <p:txEl>
                                              <p:pRg st="4" end="4"/>
                                            </p:txEl>
                                          </p:spTgt>
                                        </p:tgtEl>
                                        <p:attrNameLst>
                                          <p:attrName>style.visibility</p:attrName>
                                        </p:attrNameLst>
                                      </p:cBhvr>
                                      <p:to>
                                        <p:strVal val="visible"/>
                                      </p:to>
                                    </p:set>
                                    <p:anim calcmode="lin" valueType="num">
                                      <p:cBhvr additive="base">
                                        <p:cTn id="25" dur="500" fill="hold"/>
                                        <p:tgtEl>
                                          <p:spTgt spid="61542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542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555367"/>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endParaRPr lang="de-DE" sz="1000" b="0" dirty="0"/>
          </a:p>
          <a:p>
            <a:r>
              <a:rPr lang="de-DE" sz="2300" b="0" dirty="0"/>
              <a:t>1. 	Die Beklagten werden als Gesamtschuldner verurteilt, an den Kläger Schadensersatz in Höhe von Euro 3.000,- zu zahlen. Die Beklagten werden darüber hinaus als Gesamtschuldner </a:t>
            </a:r>
            <a:r>
              <a:rPr lang="de-DE" sz="2300" b="0" dirty="0" err="1"/>
              <a:t>verur</a:t>
            </a:r>
            <a:r>
              <a:rPr lang="de-DE" sz="2300" b="0" dirty="0"/>
              <a:t>-teilt, an den Kläger ein Schmerzensgeld in Höhe von Euro 2.500 zu zahlen. Es wird festgestellt, dass die Beklagten verpflichtet sind, dem Kläger aus dem Unfallereignis vom […] auch jeden weiteren, zukünftig entstehenden materiellen und immateriellen Schaden, letzteren, soweit dieser nicht vorhersehbar war, als Gesamtschuldner zu ersetzen, soweit Ansprüche nicht auf einen Sozialversicherungsträger oder sonstige Dritte übergegangen sind. Im Übrigen wird die Klage abgewiesen.</a:t>
            </a:r>
          </a:p>
          <a:p>
            <a:endParaRPr lang="de-DE" sz="800" b="0" dirty="0"/>
          </a:p>
          <a:p>
            <a:r>
              <a:rPr lang="de-DE" sz="2300" b="0" dirty="0"/>
              <a:t>2.	Die Kosten des Rechtsstreits haben die Beklagten zu tragen.</a:t>
            </a:r>
          </a:p>
          <a:p>
            <a:endParaRPr lang="de-DE" sz="800" b="0" dirty="0"/>
          </a:p>
          <a:p>
            <a:r>
              <a:rPr lang="de-DE" sz="2300" b="0" dirty="0"/>
              <a:t>3.	Das Urteil ist gegen Sicherheitsleistung in Höhe von 110 % des jeweils zu vollstreckenden Betrages vorläufig vollstreckbar.</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29 Feststellungsklagen 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52592654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537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7" name="Text Box 3"/>
          <p:cNvSpPr txBox="1">
            <a:spLocks noChangeArrowheads="1"/>
          </p:cNvSpPr>
          <p:nvPr/>
        </p:nvSpPr>
        <p:spPr bwMode="auto">
          <a:xfrm>
            <a:off x="179388" y="1345406"/>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b="0" dirty="0">
                <a:solidFill>
                  <a:schemeClr val="tx1"/>
                </a:solidFill>
                <a:latin typeface="Arial" charset="0"/>
              </a:rPr>
              <a:t>●	</a:t>
            </a:r>
            <a:r>
              <a:rPr lang="de-DE" dirty="0">
                <a:solidFill>
                  <a:schemeClr val="tx1"/>
                </a:solidFill>
                <a:latin typeface="Arial" charset="0"/>
              </a:rPr>
              <a:t>geregelt in den §§ 592 ff. ZPO</a:t>
            </a:r>
          </a:p>
          <a:p>
            <a:pPr eaLnBrk="1" hangingPunct="1"/>
            <a:r>
              <a:rPr lang="de-DE" b="0" dirty="0">
                <a:solidFill>
                  <a:schemeClr val="tx1"/>
                </a:solidFill>
                <a:latin typeface="Arial" charset="0"/>
              </a:rPr>
              <a:t>●	</a:t>
            </a:r>
            <a:r>
              <a:rPr lang="de-DE" dirty="0">
                <a:solidFill>
                  <a:schemeClr val="tx1"/>
                </a:solidFill>
                <a:latin typeface="Arial" charset="0"/>
              </a:rPr>
              <a:t>Ablauf:</a:t>
            </a:r>
          </a:p>
          <a:p>
            <a:pPr eaLnBrk="1" hangingPunct="1"/>
            <a:r>
              <a:rPr lang="de-DE" b="0" dirty="0">
                <a:solidFill>
                  <a:schemeClr val="tx1"/>
                </a:solidFill>
                <a:latin typeface="Arial" charset="0"/>
              </a:rPr>
              <a:t>	</a:t>
            </a:r>
            <a:r>
              <a:rPr lang="de-DE" b="0" dirty="0">
                <a:solidFill>
                  <a:schemeClr val="tx1"/>
                </a:solidFill>
                <a:latin typeface="Frutiger Linotype"/>
              </a:rPr>
              <a:t>▶	</a:t>
            </a:r>
            <a:r>
              <a:rPr lang="de-DE" b="0" dirty="0">
                <a:solidFill>
                  <a:schemeClr val="tx1"/>
                </a:solidFill>
                <a:latin typeface="Arial" charset="0"/>
              </a:rPr>
              <a:t>Klage „im Urkundenprozess“, § 593 Abs. 1 ZPO</a:t>
            </a:r>
          </a:p>
          <a:p>
            <a:pPr eaLnBrk="1" hangingPunct="1"/>
            <a:r>
              <a:rPr lang="de-DE" b="0" dirty="0">
                <a:solidFill>
                  <a:schemeClr val="tx1"/>
                </a:solidFill>
                <a:latin typeface="Arial" charset="0"/>
              </a:rPr>
              <a:t>	</a:t>
            </a:r>
            <a:r>
              <a:rPr lang="de-DE" b="0" dirty="0">
                <a:solidFill>
                  <a:schemeClr val="tx1"/>
                </a:solidFill>
                <a:latin typeface="Frutiger Linotype"/>
              </a:rPr>
              <a:t>▶	</a:t>
            </a:r>
            <a:r>
              <a:rPr lang="de-DE" b="0" dirty="0">
                <a:solidFill>
                  <a:schemeClr val="tx1"/>
                </a:solidFill>
                <a:latin typeface="Arial" charset="0"/>
              </a:rPr>
              <a:t>zulässige Beweismittel (sofern streitig) </a:t>
            </a:r>
            <a:r>
              <a:rPr lang="de-DE" b="0" dirty="0" err="1">
                <a:solidFill>
                  <a:schemeClr val="tx1"/>
                </a:solidFill>
                <a:latin typeface="Arial" charset="0"/>
              </a:rPr>
              <a:t>grds</a:t>
            </a:r>
            <a:r>
              <a:rPr lang="de-DE" b="0" dirty="0">
                <a:solidFill>
                  <a:schemeClr val="tx1"/>
                </a:solidFill>
                <a:latin typeface="Arial" charset="0"/>
              </a:rPr>
              <a:t>. nur Urkunden</a:t>
            </a:r>
          </a:p>
          <a:p>
            <a:pPr eaLnBrk="1" hangingPunct="1"/>
            <a:r>
              <a:rPr lang="de-DE" b="0" dirty="0">
                <a:solidFill>
                  <a:schemeClr val="tx1"/>
                </a:solidFill>
                <a:latin typeface="Arial" charset="0"/>
              </a:rPr>
              <a:t>	</a:t>
            </a:r>
            <a:r>
              <a:rPr lang="de-DE" b="0" dirty="0">
                <a:solidFill>
                  <a:schemeClr val="tx1"/>
                </a:solidFill>
                <a:latin typeface="Frutiger Linotype"/>
              </a:rPr>
              <a:t>▶	</a:t>
            </a:r>
            <a:r>
              <a:rPr lang="de-DE" b="0" dirty="0">
                <a:solidFill>
                  <a:schemeClr val="tx1"/>
                </a:solidFill>
                <a:latin typeface="Arial" charset="0"/>
              </a:rPr>
              <a:t>wenn Urkundenprozess statthaft und Klage begründet:</a:t>
            </a:r>
          </a:p>
          <a:p>
            <a:pPr eaLnBrk="1" hangingPunct="1"/>
            <a:r>
              <a:rPr lang="de-DE" b="0" dirty="0">
                <a:solidFill>
                  <a:schemeClr val="tx1"/>
                </a:solidFill>
                <a:latin typeface="Arial" charset="0"/>
              </a:rPr>
              <a:t>		Vorbehaltsurteil gemäß § 599 ZPO</a:t>
            </a:r>
          </a:p>
          <a:p>
            <a:pPr eaLnBrk="1" hangingPunct="1"/>
            <a:r>
              <a:rPr lang="de-DE" b="0" dirty="0">
                <a:solidFill>
                  <a:schemeClr val="tx1"/>
                </a:solidFill>
                <a:latin typeface="Arial" charset="0"/>
              </a:rPr>
              <a:t>	</a:t>
            </a:r>
            <a:r>
              <a:rPr lang="de-DE" b="0" dirty="0">
                <a:solidFill>
                  <a:schemeClr val="tx1"/>
                </a:solidFill>
                <a:latin typeface="Frutiger Linotype"/>
              </a:rPr>
              <a:t>▶	</a:t>
            </a:r>
            <a:r>
              <a:rPr lang="de-DE" b="0" dirty="0">
                <a:solidFill>
                  <a:schemeClr val="tx1"/>
                </a:solidFill>
                <a:latin typeface="Arial" charset="0"/>
              </a:rPr>
              <a:t>wenn unstatthaft:</a:t>
            </a:r>
          </a:p>
          <a:p>
            <a:pPr eaLnBrk="1" hangingPunct="1"/>
            <a:r>
              <a:rPr lang="de-DE" b="0" dirty="0">
                <a:solidFill>
                  <a:schemeClr val="tx1"/>
                </a:solidFill>
                <a:latin typeface="Arial" charset="0"/>
              </a:rPr>
              <a:t>		Abweisung als in der gewählten Prozessart unzulässig,		§ 597 Abs. 2 ZPO</a:t>
            </a:r>
          </a:p>
          <a:p>
            <a:pPr eaLnBrk="1" hangingPunct="1"/>
            <a:r>
              <a:rPr lang="de-DE" b="0" dirty="0">
                <a:solidFill>
                  <a:schemeClr val="tx1"/>
                </a:solidFill>
                <a:latin typeface="Arial" charset="0"/>
              </a:rPr>
              <a:t>	</a:t>
            </a:r>
            <a:r>
              <a:rPr lang="de-DE" b="0" dirty="0">
                <a:solidFill>
                  <a:schemeClr val="tx1"/>
                </a:solidFill>
                <a:latin typeface="Frutiger Linotype"/>
              </a:rPr>
              <a:t>▶	</a:t>
            </a:r>
            <a:r>
              <a:rPr lang="de-DE" b="0" dirty="0">
                <a:solidFill>
                  <a:schemeClr val="tx1"/>
                </a:solidFill>
                <a:latin typeface="Arial" charset="0"/>
              </a:rPr>
              <a:t>wenn statthaft aber unbegründet:</a:t>
            </a:r>
          </a:p>
          <a:p>
            <a:pPr eaLnBrk="1" hangingPunct="1"/>
            <a:r>
              <a:rPr lang="de-DE" b="0" dirty="0">
                <a:solidFill>
                  <a:schemeClr val="tx1"/>
                </a:solidFill>
                <a:latin typeface="Arial" charset="0"/>
              </a:rPr>
              <a:t>		Abweisung in der Sache, § 597 Abs. 1 ZPO</a:t>
            </a:r>
          </a:p>
          <a:p>
            <a:pPr eaLnBrk="1" hangingPunct="1"/>
            <a:r>
              <a:rPr lang="de-DE" b="0" dirty="0">
                <a:solidFill>
                  <a:schemeClr val="tx1"/>
                </a:solidFill>
                <a:latin typeface="Arial" charset="0"/>
              </a:rPr>
              <a:t>	</a:t>
            </a:r>
            <a:r>
              <a:rPr lang="de-DE" b="0" dirty="0">
                <a:solidFill>
                  <a:schemeClr val="tx1"/>
                </a:solidFill>
                <a:latin typeface="Frutiger Linotype"/>
              </a:rPr>
              <a:t>▶	</a:t>
            </a:r>
            <a:r>
              <a:rPr lang="de-DE" b="0" dirty="0">
                <a:solidFill>
                  <a:schemeClr val="tx1"/>
                </a:solidFill>
                <a:latin typeface="Arial" charset="0"/>
              </a:rPr>
              <a:t>an § 599 (= Vorbehaltsurteil) schließt sich automatisch			das Nachverfahren an, § 600 ZPO</a:t>
            </a:r>
          </a:p>
          <a:p>
            <a:pPr eaLnBrk="1" hangingPunct="1"/>
            <a:r>
              <a:rPr lang="de-DE" b="0" dirty="0">
                <a:solidFill>
                  <a:schemeClr val="tx1"/>
                </a:solidFill>
                <a:latin typeface="Arial" charset="0"/>
              </a:rPr>
              <a:t>		dort wird das Vorbehaltsurteil entweder für vorbehaltslos		erklärt oder aufgehoben und Klage abgewiesen</a:t>
            </a:r>
            <a:endParaRPr lang="de-DE" dirty="0">
              <a:solidFill>
                <a:schemeClr val="tx1"/>
              </a:solidFill>
              <a:latin typeface="Arial" charset="0"/>
            </a:endParaRP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Urkundenprozess</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04733956"/>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5427">
                                            <p:txEl>
                                              <p:pRg st="0" end="0"/>
                                            </p:txEl>
                                          </p:spTgt>
                                        </p:tgtEl>
                                        <p:attrNameLst>
                                          <p:attrName>style.visibility</p:attrName>
                                        </p:attrNameLst>
                                      </p:cBhvr>
                                      <p:to>
                                        <p:strVal val="visible"/>
                                      </p:to>
                                    </p:set>
                                    <p:anim calcmode="lin" valueType="num">
                                      <p:cBhvr additive="base">
                                        <p:cTn id="7" dur="500" fill="hold"/>
                                        <p:tgtEl>
                                          <p:spTgt spid="6154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54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5427">
                                            <p:txEl>
                                              <p:pRg st="1" end="1"/>
                                            </p:txEl>
                                          </p:spTgt>
                                        </p:tgtEl>
                                        <p:attrNameLst>
                                          <p:attrName>style.visibility</p:attrName>
                                        </p:attrNameLst>
                                      </p:cBhvr>
                                      <p:to>
                                        <p:strVal val="visible"/>
                                      </p:to>
                                    </p:set>
                                    <p:anim calcmode="lin" valueType="num">
                                      <p:cBhvr additive="base">
                                        <p:cTn id="13" dur="500" fill="hold"/>
                                        <p:tgtEl>
                                          <p:spTgt spid="6154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54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5427">
                                            <p:txEl>
                                              <p:pRg st="2" end="2"/>
                                            </p:txEl>
                                          </p:spTgt>
                                        </p:tgtEl>
                                        <p:attrNameLst>
                                          <p:attrName>style.visibility</p:attrName>
                                        </p:attrNameLst>
                                      </p:cBhvr>
                                      <p:to>
                                        <p:strVal val="visible"/>
                                      </p:to>
                                    </p:set>
                                    <p:anim calcmode="lin" valueType="num">
                                      <p:cBhvr additive="base">
                                        <p:cTn id="19" dur="500" fill="hold"/>
                                        <p:tgtEl>
                                          <p:spTgt spid="6154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54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15427">
                                            <p:txEl>
                                              <p:pRg st="3" end="3"/>
                                            </p:txEl>
                                          </p:spTgt>
                                        </p:tgtEl>
                                        <p:attrNameLst>
                                          <p:attrName>style.visibility</p:attrName>
                                        </p:attrNameLst>
                                      </p:cBhvr>
                                      <p:to>
                                        <p:strVal val="visible"/>
                                      </p:to>
                                    </p:set>
                                    <p:anim calcmode="lin" valueType="num">
                                      <p:cBhvr additive="base">
                                        <p:cTn id="25" dur="500" fill="hold"/>
                                        <p:tgtEl>
                                          <p:spTgt spid="6154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54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15427">
                                            <p:txEl>
                                              <p:pRg st="4" end="4"/>
                                            </p:txEl>
                                          </p:spTgt>
                                        </p:tgtEl>
                                        <p:attrNameLst>
                                          <p:attrName>style.visibility</p:attrName>
                                        </p:attrNameLst>
                                      </p:cBhvr>
                                      <p:to>
                                        <p:strVal val="visible"/>
                                      </p:to>
                                    </p:set>
                                    <p:anim calcmode="lin" valueType="num">
                                      <p:cBhvr additive="base">
                                        <p:cTn id="31" dur="500" fill="hold"/>
                                        <p:tgtEl>
                                          <p:spTgt spid="61542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54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15427">
                                            <p:txEl>
                                              <p:pRg st="5" end="5"/>
                                            </p:txEl>
                                          </p:spTgt>
                                        </p:tgtEl>
                                        <p:attrNameLst>
                                          <p:attrName>style.visibility</p:attrName>
                                        </p:attrNameLst>
                                      </p:cBhvr>
                                      <p:to>
                                        <p:strVal val="visible"/>
                                      </p:to>
                                    </p:set>
                                    <p:anim calcmode="lin" valueType="num">
                                      <p:cBhvr additive="base">
                                        <p:cTn id="37" dur="500" fill="hold"/>
                                        <p:tgtEl>
                                          <p:spTgt spid="61542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54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15427">
                                            <p:txEl>
                                              <p:pRg st="6" end="6"/>
                                            </p:txEl>
                                          </p:spTgt>
                                        </p:tgtEl>
                                        <p:attrNameLst>
                                          <p:attrName>style.visibility</p:attrName>
                                        </p:attrNameLst>
                                      </p:cBhvr>
                                      <p:to>
                                        <p:strVal val="visible"/>
                                      </p:to>
                                    </p:set>
                                    <p:anim calcmode="lin" valueType="num">
                                      <p:cBhvr additive="base">
                                        <p:cTn id="43" dur="500" fill="hold"/>
                                        <p:tgtEl>
                                          <p:spTgt spid="61542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54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15427">
                                            <p:txEl>
                                              <p:pRg st="7" end="7"/>
                                            </p:txEl>
                                          </p:spTgt>
                                        </p:tgtEl>
                                        <p:attrNameLst>
                                          <p:attrName>style.visibility</p:attrName>
                                        </p:attrNameLst>
                                      </p:cBhvr>
                                      <p:to>
                                        <p:strVal val="visible"/>
                                      </p:to>
                                    </p:set>
                                    <p:anim calcmode="lin" valueType="num">
                                      <p:cBhvr additive="base">
                                        <p:cTn id="49" dur="500" fill="hold"/>
                                        <p:tgtEl>
                                          <p:spTgt spid="61542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154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15427">
                                            <p:txEl>
                                              <p:pRg st="8" end="8"/>
                                            </p:txEl>
                                          </p:spTgt>
                                        </p:tgtEl>
                                        <p:attrNameLst>
                                          <p:attrName>style.visibility</p:attrName>
                                        </p:attrNameLst>
                                      </p:cBhvr>
                                      <p:to>
                                        <p:strVal val="visible"/>
                                      </p:to>
                                    </p:set>
                                    <p:anim calcmode="lin" valueType="num">
                                      <p:cBhvr additive="base">
                                        <p:cTn id="55" dur="500" fill="hold"/>
                                        <p:tgtEl>
                                          <p:spTgt spid="615427">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1542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15427">
                                            <p:txEl>
                                              <p:pRg st="9" end="9"/>
                                            </p:txEl>
                                          </p:spTgt>
                                        </p:tgtEl>
                                        <p:attrNameLst>
                                          <p:attrName>style.visibility</p:attrName>
                                        </p:attrNameLst>
                                      </p:cBhvr>
                                      <p:to>
                                        <p:strVal val="visible"/>
                                      </p:to>
                                    </p:set>
                                    <p:anim calcmode="lin" valueType="num">
                                      <p:cBhvr additive="base">
                                        <p:cTn id="61" dur="500" fill="hold"/>
                                        <p:tgtEl>
                                          <p:spTgt spid="615427">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1542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615427">
                                            <p:txEl>
                                              <p:pRg st="10" end="10"/>
                                            </p:txEl>
                                          </p:spTgt>
                                        </p:tgtEl>
                                        <p:attrNameLst>
                                          <p:attrName>style.visibility</p:attrName>
                                        </p:attrNameLst>
                                      </p:cBhvr>
                                      <p:to>
                                        <p:strVal val="visible"/>
                                      </p:to>
                                    </p:set>
                                    <p:anim calcmode="lin" valueType="num">
                                      <p:cBhvr additive="base">
                                        <p:cTn id="67" dur="500" fill="hold"/>
                                        <p:tgtEl>
                                          <p:spTgt spid="615427">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1542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615427">
                                            <p:txEl>
                                              <p:pRg st="11" end="11"/>
                                            </p:txEl>
                                          </p:spTgt>
                                        </p:tgtEl>
                                        <p:attrNameLst>
                                          <p:attrName>style.visibility</p:attrName>
                                        </p:attrNameLst>
                                      </p:cBhvr>
                                      <p:to>
                                        <p:strVal val="visible"/>
                                      </p:to>
                                    </p:set>
                                    <p:anim calcmode="lin" valueType="num">
                                      <p:cBhvr additive="base">
                                        <p:cTn id="73" dur="500" fill="hold"/>
                                        <p:tgtEl>
                                          <p:spTgt spid="615427">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15427">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7" name="Text Box 3"/>
          <p:cNvSpPr txBox="1">
            <a:spLocks noChangeArrowheads="1"/>
          </p:cNvSpPr>
          <p:nvPr/>
        </p:nvSpPr>
        <p:spPr bwMode="auto">
          <a:xfrm>
            <a:off x="179388" y="1345406"/>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b="0" dirty="0">
                <a:solidFill>
                  <a:schemeClr val="tx1"/>
                </a:solidFill>
                <a:latin typeface="Arial" charset="0"/>
              </a:rPr>
              <a:t>●	</a:t>
            </a:r>
            <a:r>
              <a:rPr lang="de-DE" dirty="0">
                <a:solidFill>
                  <a:schemeClr val="tx1"/>
                </a:solidFill>
                <a:latin typeface="Arial" charset="0"/>
              </a:rPr>
              <a:t>Statthaftigkeit des Urkundenprozesses (besondere 	Prozessvoraussetzungen für den Urkundenprozess)</a:t>
            </a:r>
          </a:p>
          <a:p>
            <a:pPr eaLnBrk="1" hangingPunct="1"/>
            <a:r>
              <a:rPr lang="de-DE" b="0" dirty="0">
                <a:solidFill>
                  <a:schemeClr val="tx1"/>
                </a:solidFill>
                <a:latin typeface="Arial" charset="0"/>
              </a:rPr>
              <a:t>	</a:t>
            </a:r>
            <a:r>
              <a:rPr lang="de-DE" b="0" dirty="0">
                <a:solidFill>
                  <a:schemeClr val="tx1"/>
                </a:solidFill>
                <a:latin typeface="Frutiger Linotype"/>
              </a:rPr>
              <a:t>▶	</a:t>
            </a:r>
            <a:r>
              <a:rPr lang="de-DE" b="0" dirty="0">
                <a:solidFill>
                  <a:schemeClr val="tx1"/>
                </a:solidFill>
                <a:latin typeface="Arial" charset="0"/>
              </a:rPr>
              <a:t>Anspruch auf Geld oder vertretbare Sachen </a:t>
            </a:r>
          </a:p>
          <a:p>
            <a:pPr eaLnBrk="1" hangingPunct="1"/>
            <a:r>
              <a:rPr lang="de-DE" b="0" dirty="0">
                <a:solidFill>
                  <a:schemeClr val="tx1"/>
                </a:solidFill>
                <a:latin typeface="Arial" charset="0"/>
              </a:rPr>
              <a:t>		(s. auch § 592 S.2 ZPO)</a:t>
            </a:r>
          </a:p>
          <a:p>
            <a:pPr eaLnBrk="1" hangingPunct="1"/>
            <a:r>
              <a:rPr lang="de-DE" b="0" dirty="0">
                <a:solidFill>
                  <a:schemeClr val="tx1"/>
                </a:solidFill>
                <a:latin typeface="Arial" charset="0"/>
              </a:rPr>
              <a:t> 	</a:t>
            </a:r>
            <a:r>
              <a:rPr lang="de-DE" b="0" dirty="0">
                <a:solidFill>
                  <a:schemeClr val="tx1"/>
                </a:solidFill>
                <a:latin typeface="Frutiger Linotype"/>
              </a:rPr>
              <a:t>▶	</a:t>
            </a:r>
            <a:r>
              <a:rPr lang="de-DE" b="0" dirty="0">
                <a:solidFill>
                  <a:schemeClr val="tx1"/>
                </a:solidFill>
                <a:latin typeface="Arial" charset="0"/>
              </a:rPr>
              <a:t>Leistungsklage</a:t>
            </a:r>
          </a:p>
          <a:p>
            <a:pPr eaLnBrk="1" hangingPunct="1"/>
            <a:r>
              <a:rPr lang="de-DE" b="0" dirty="0">
                <a:solidFill>
                  <a:schemeClr val="tx1"/>
                </a:solidFill>
                <a:latin typeface="Frutiger Linotype"/>
              </a:rPr>
              <a:t>	▶	</a:t>
            </a:r>
            <a:r>
              <a:rPr lang="de-DE" b="0" dirty="0">
                <a:solidFill>
                  <a:schemeClr val="tx1"/>
                </a:solidFill>
                <a:latin typeface="Arial" charset="0"/>
              </a:rPr>
              <a:t>kein Ausschluss des Urkundenprozesses vereinbart</a:t>
            </a:r>
          </a:p>
          <a:p>
            <a:pPr eaLnBrk="1" hangingPunct="1"/>
            <a:r>
              <a:rPr lang="de-DE" b="0" dirty="0">
                <a:solidFill>
                  <a:schemeClr val="tx1"/>
                </a:solidFill>
                <a:latin typeface="Arial" charset="0"/>
              </a:rPr>
              <a:t>	</a:t>
            </a:r>
            <a:r>
              <a:rPr lang="de-DE" b="0" dirty="0">
                <a:solidFill>
                  <a:schemeClr val="tx1"/>
                </a:solidFill>
                <a:latin typeface="Frutiger Linotype"/>
              </a:rPr>
              <a:t>▶	</a:t>
            </a:r>
            <a:r>
              <a:rPr lang="de-DE" b="0" dirty="0">
                <a:solidFill>
                  <a:schemeClr val="tx1"/>
                </a:solidFill>
                <a:latin typeface="Arial" charset="0"/>
              </a:rPr>
              <a:t>Beweisbarkeit sämtlicher anspruchsbegründender Vor-			</a:t>
            </a:r>
            <a:r>
              <a:rPr lang="de-DE" b="0" dirty="0" err="1">
                <a:solidFill>
                  <a:schemeClr val="tx1"/>
                </a:solidFill>
                <a:latin typeface="Arial" charset="0"/>
              </a:rPr>
              <a:t>aussetzungen</a:t>
            </a:r>
            <a:r>
              <a:rPr lang="de-DE" b="0" dirty="0">
                <a:solidFill>
                  <a:schemeClr val="tx1"/>
                </a:solidFill>
                <a:latin typeface="Arial" charset="0"/>
              </a:rPr>
              <a:t> durch Urkunden</a:t>
            </a:r>
          </a:p>
          <a:p>
            <a:pPr eaLnBrk="1" hangingPunct="1"/>
            <a:r>
              <a:rPr lang="de-DE" b="0" dirty="0">
                <a:solidFill>
                  <a:schemeClr val="tx1"/>
                </a:solidFill>
                <a:latin typeface="Arial" charset="0"/>
              </a:rPr>
              <a:t>		→	bezieht sich nur auf Anspruchsvoraussetzungen</a:t>
            </a:r>
          </a:p>
          <a:p>
            <a:pPr eaLnBrk="1" hangingPunct="1"/>
            <a:r>
              <a:rPr lang="de-DE" b="0" dirty="0">
                <a:solidFill>
                  <a:schemeClr val="tx1"/>
                </a:solidFill>
                <a:latin typeface="Arial" charset="0"/>
              </a:rPr>
              <a:t>		→ 	gilt nicht für unstreitige, offenkundige oder gerichts-				bekannte Tatsachen (</a:t>
            </a:r>
            <a:r>
              <a:rPr lang="de-DE" b="0" dirty="0" err="1">
                <a:solidFill>
                  <a:schemeClr val="tx1"/>
                </a:solidFill>
                <a:latin typeface="Arial" charset="0"/>
              </a:rPr>
              <a:t>str.</a:t>
            </a:r>
            <a:r>
              <a:rPr lang="de-DE" b="0" dirty="0">
                <a:solidFill>
                  <a:schemeClr val="tx1"/>
                </a:solidFill>
                <a:latin typeface="Arial" charset="0"/>
              </a:rPr>
              <a:t> wegen § 597 Abs. 2 ZPO)</a:t>
            </a:r>
          </a:p>
          <a:p>
            <a:pPr eaLnBrk="1" hangingPunct="1"/>
            <a:r>
              <a:rPr lang="de-DE" b="0" dirty="0">
                <a:solidFill>
                  <a:schemeClr val="tx1"/>
                </a:solidFill>
                <a:latin typeface="Arial" charset="0"/>
              </a:rPr>
              <a:t>●	</a:t>
            </a:r>
            <a:r>
              <a:rPr lang="de-DE" dirty="0">
                <a:solidFill>
                  <a:schemeClr val="tx1"/>
                </a:solidFill>
                <a:latin typeface="Arial" charset="0"/>
              </a:rPr>
              <a:t>wenn unstatthaft: § 597 Abs. 2 ZPO</a:t>
            </a:r>
          </a:p>
          <a:p>
            <a:pPr eaLnBrk="1" hangingPunct="1"/>
            <a:r>
              <a:rPr lang="de-DE" b="0" dirty="0">
                <a:solidFill>
                  <a:schemeClr val="tx1"/>
                </a:solidFill>
                <a:latin typeface="Arial" charset="0"/>
              </a:rPr>
              <a:t>	</a:t>
            </a:r>
            <a:r>
              <a:rPr lang="de-DE" b="0" dirty="0">
                <a:solidFill>
                  <a:schemeClr val="tx1"/>
                </a:solidFill>
                <a:latin typeface="Frutiger Linotype"/>
              </a:rPr>
              <a:t>▶	</a:t>
            </a:r>
            <a:r>
              <a:rPr lang="de-DE" b="0" dirty="0">
                <a:solidFill>
                  <a:schemeClr val="tx1"/>
                </a:solidFill>
                <a:latin typeface="Arial" charset="0"/>
              </a:rPr>
              <a:t>vermeidbar nach § 596 ZPO durch Abstehen vom Ur-			</a:t>
            </a:r>
            <a:r>
              <a:rPr lang="de-DE" b="0" dirty="0" err="1">
                <a:solidFill>
                  <a:schemeClr val="tx1"/>
                </a:solidFill>
                <a:latin typeface="Arial" charset="0"/>
              </a:rPr>
              <a:t>kundenprozess</a:t>
            </a:r>
            <a:r>
              <a:rPr lang="de-DE" b="0" dirty="0">
                <a:solidFill>
                  <a:schemeClr val="tx1"/>
                </a:solidFill>
                <a:latin typeface="Arial" charset="0"/>
              </a:rPr>
              <a:t> (jederzeit bis zum Schluss der mdl. </a:t>
            </a:r>
            <a:r>
              <a:rPr lang="de-DE" b="0" dirty="0" err="1">
                <a:solidFill>
                  <a:schemeClr val="tx1"/>
                </a:solidFill>
                <a:latin typeface="Arial" charset="0"/>
              </a:rPr>
              <a:t>Ver</a:t>
            </a:r>
            <a:r>
              <a:rPr lang="de-DE" b="0" dirty="0">
                <a:solidFill>
                  <a:schemeClr val="tx1"/>
                </a:solidFill>
                <a:latin typeface="Arial" charset="0"/>
              </a:rPr>
              <a:t>-		</a:t>
            </a:r>
            <a:r>
              <a:rPr lang="de-DE" b="0" dirty="0" err="1">
                <a:solidFill>
                  <a:schemeClr val="tx1"/>
                </a:solidFill>
                <a:latin typeface="Arial" charset="0"/>
              </a:rPr>
              <a:t>handlung</a:t>
            </a:r>
            <a:r>
              <a:rPr lang="de-DE" b="0" dirty="0">
                <a:solidFill>
                  <a:schemeClr val="tx1"/>
                </a:solidFill>
                <a:latin typeface="Arial" charset="0"/>
              </a:rPr>
              <a:t>)</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Urkundenprozess</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682227465"/>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15427">
                                            <p:txEl>
                                              <p:pRg st="0" end="0"/>
                                            </p:txEl>
                                          </p:spTgt>
                                        </p:tgtEl>
                                        <p:attrNameLst>
                                          <p:attrName>style.visibility</p:attrName>
                                        </p:attrNameLst>
                                      </p:cBhvr>
                                      <p:to>
                                        <p:strVal val="visible"/>
                                      </p:to>
                                    </p:set>
                                    <p:anim calcmode="lin" valueType="num">
                                      <p:cBhvr additive="base">
                                        <p:cTn id="7" dur="500" fill="hold"/>
                                        <p:tgtEl>
                                          <p:spTgt spid="6154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54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5427">
                                            <p:txEl>
                                              <p:pRg st="1" end="1"/>
                                            </p:txEl>
                                          </p:spTgt>
                                        </p:tgtEl>
                                        <p:attrNameLst>
                                          <p:attrName>style.visibility</p:attrName>
                                        </p:attrNameLst>
                                      </p:cBhvr>
                                      <p:to>
                                        <p:strVal val="visible"/>
                                      </p:to>
                                    </p:set>
                                    <p:anim calcmode="lin" valueType="num">
                                      <p:cBhvr additive="base">
                                        <p:cTn id="13" dur="500" fill="hold"/>
                                        <p:tgtEl>
                                          <p:spTgt spid="6154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54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5427">
                                            <p:txEl>
                                              <p:pRg st="2" end="2"/>
                                            </p:txEl>
                                          </p:spTgt>
                                        </p:tgtEl>
                                        <p:attrNameLst>
                                          <p:attrName>style.visibility</p:attrName>
                                        </p:attrNameLst>
                                      </p:cBhvr>
                                      <p:to>
                                        <p:strVal val="visible"/>
                                      </p:to>
                                    </p:set>
                                    <p:anim calcmode="lin" valueType="num">
                                      <p:cBhvr additive="base">
                                        <p:cTn id="19" dur="500" fill="hold"/>
                                        <p:tgtEl>
                                          <p:spTgt spid="6154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54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15427">
                                            <p:txEl>
                                              <p:pRg st="3" end="3"/>
                                            </p:txEl>
                                          </p:spTgt>
                                        </p:tgtEl>
                                        <p:attrNameLst>
                                          <p:attrName>style.visibility</p:attrName>
                                        </p:attrNameLst>
                                      </p:cBhvr>
                                      <p:to>
                                        <p:strVal val="visible"/>
                                      </p:to>
                                    </p:set>
                                    <p:anim calcmode="lin" valueType="num">
                                      <p:cBhvr additive="base">
                                        <p:cTn id="25" dur="500" fill="hold"/>
                                        <p:tgtEl>
                                          <p:spTgt spid="6154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54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15427">
                                            <p:txEl>
                                              <p:pRg st="4" end="4"/>
                                            </p:txEl>
                                          </p:spTgt>
                                        </p:tgtEl>
                                        <p:attrNameLst>
                                          <p:attrName>style.visibility</p:attrName>
                                        </p:attrNameLst>
                                      </p:cBhvr>
                                      <p:to>
                                        <p:strVal val="visible"/>
                                      </p:to>
                                    </p:set>
                                    <p:anim calcmode="lin" valueType="num">
                                      <p:cBhvr additive="base">
                                        <p:cTn id="31" dur="500" fill="hold"/>
                                        <p:tgtEl>
                                          <p:spTgt spid="61542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54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15427">
                                            <p:txEl>
                                              <p:pRg st="5" end="5"/>
                                            </p:txEl>
                                          </p:spTgt>
                                        </p:tgtEl>
                                        <p:attrNameLst>
                                          <p:attrName>style.visibility</p:attrName>
                                        </p:attrNameLst>
                                      </p:cBhvr>
                                      <p:to>
                                        <p:strVal val="visible"/>
                                      </p:to>
                                    </p:set>
                                    <p:anim calcmode="lin" valueType="num">
                                      <p:cBhvr additive="base">
                                        <p:cTn id="37" dur="500" fill="hold"/>
                                        <p:tgtEl>
                                          <p:spTgt spid="61542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54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15427">
                                            <p:txEl>
                                              <p:pRg st="6" end="6"/>
                                            </p:txEl>
                                          </p:spTgt>
                                        </p:tgtEl>
                                        <p:attrNameLst>
                                          <p:attrName>style.visibility</p:attrName>
                                        </p:attrNameLst>
                                      </p:cBhvr>
                                      <p:to>
                                        <p:strVal val="visible"/>
                                      </p:to>
                                    </p:set>
                                    <p:anim calcmode="lin" valueType="num">
                                      <p:cBhvr additive="base">
                                        <p:cTn id="43" dur="500" fill="hold"/>
                                        <p:tgtEl>
                                          <p:spTgt spid="61542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54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15427">
                                            <p:txEl>
                                              <p:pRg st="7" end="7"/>
                                            </p:txEl>
                                          </p:spTgt>
                                        </p:tgtEl>
                                        <p:attrNameLst>
                                          <p:attrName>style.visibility</p:attrName>
                                        </p:attrNameLst>
                                      </p:cBhvr>
                                      <p:to>
                                        <p:strVal val="visible"/>
                                      </p:to>
                                    </p:set>
                                    <p:anim calcmode="lin" valueType="num">
                                      <p:cBhvr additive="base">
                                        <p:cTn id="49" dur="500" fill="hold"/>
                                        <p:tgtEl>
                                          <p:spTgt spid="61542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154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15427">
                                            <p:txEl>
                                              <p:pRg st="8" end="8"/>
                                            </p:txEl>
                                          </p:spTgt>
                                        </p:tgtEl>
                                        <p:attrNameLst>
                                          <p:attrName>style.visibility</p:attrName>
                                        </p:attrNameLst>
                                      </p:cBhvr>
                                      <p:to>
                                        <p:strVal val="visible"/>
                                      </p:to>
                                    </p:set>
                                    <p:anim calcmode="lin" valueType="num">
                                      <p:cBhvr additive="base">
                                        <p:cTn id="55" dur="500" fill="hold"/>
                                        <p:tgtEl>
                                          <p:spTgt spid="615427">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1542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15427">
                                            <p:txEl>
                                              <p:pRg st="9" end="9"/>
                                            </p:txEl>
                                          </p:spTgt>
                                        </p:tgtEl>
                                        <p:attrNameLst>
                                          <p:attrName>style.visibility</p:attrName>
                                        </p:attrNameLst>
                                      </p:cBhvr>
                                      <p:to>
                                        <p:strVal val="visible"/>
                                      </p:to>
                                    </p:set>
                                    <p:anim calcmode="lin" valueType="num">
                                      <p:cBhvr additive="base">
                                        <p:cTn id="61" dur="500" fill="hold"/>
                                        <p:tgtEl>
                                          <p:spTgt spid="615427">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1542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1</a:t>
            </a:r>
          </a:p>
          <a:p>
            <a:pPr algn="ctr"/>
            <a:endParaRPr lang="de-DE" b="0" u="sng" dirty="0"/>
          </a:p>
          <a:p>
            <a:pPr algn="ctr"/>
            <a:r>
              <a:rPr lang="de-DE" b="0" u="sng" dirty="0"/>
              <a:t>(Vorbehaltsurteil)</a:t>
            </a:r>
          </a:p>
          <a:p>
            <a:endParaRPr lang="de-DE" sz="1200" b="0" dirty="0"/>
          </a:p>
          <a:p>
            <a:r>
              <a:rPr lang="de-DE" b="0" dirty="0"/>
              <a:t>1. 	Die Beklagte wird verurteilt, an den Kläger Euro 50.000,- zu zahlen.</a:t>
            </a:r>
          </a:p>
          <a:p>
            <a:endParaRPr lang="de-DE" sz="1200" b="0" dirty="0"/>
          </a:p>
          <a:p>
            <a:r>
              <a:rPr lang="de-DE" b="0" dirty="0"/>
              <a:t>2.	Die Beklagte hat die Kosten des Rechtsstreits zu tragen.</a:t>
            </a:r>
          </a:p>
          <a:p>
            <a:endParaRPr lang="de-DE" sz="1200" b="0" dirty="0"/>
          </a:p>
          <a:p>
            <a:r>
              <a:rPr lang="de-DE" b="0" dirty="0"/>
              <a:t>3.	Das Urteil ist vorläufig vollstreckbar. Die Beklagte darf die Vollstreckung durch Sicherheitsleistung in Höhe von 110 % des aufgrund des Urteils vollstreckbaren Betrages abwenden, wenn nicht der Kläger vor der Vollstreckung Sicherheit in </a:t>
            </a:r>
            <a:r>
              <a:rPr lang="de-DE" b="0" dirty="0" err="1"/>
              <a:t>Hö</a:t>
            </a:r>
            <a:r>
              <a:rPr lang="de-DE" b="0" dirty="0"/>
              <a:t>-he von 110 % des jeweils zu vollstreckenden Betrages leistet.</a:t>
            </a:r>
          </a:p>
          <a:p>
            <a:endParaRPr lang="de-DE" sz="1200" b="0" dirty="0"/>
          </a:p>
          <a:p>
            <a:r>
              <a:rPr lang="de-DE" b="0" dirty="0"/>
              <a:t>4.	Der Beklagten bleibt die Ausführung ihrer Rechte im Nachverfahren vorbehalten.</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30 Urkundenprozess</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69479599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85379">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8537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petitorium">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Repetitorium KissAkademie">
  <a:themeElements>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ck Akademie">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ck Akadem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ck Akadem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ck Akadem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ck Akadem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ck Akadem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ck Akademi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ck Akadem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ck Akadem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ck Akadem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ck Akadem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ck Akadem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4297</Words>
  <Application>Microsoft Macintosh PowerPoint</Application>
  <PresentationFormat>Bildschirmpräsentation (4:3)</PresentationFormat>
  <Paragraphs>282</Paragraphs>
  <Slides>29</Slides>
  <Notes>0</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29</vt:i4>
      </vt:variant>
    </vt:vector>
  </HeadingPairs>
  <TitlesOfParts>
    <vt:vector size="35" baseType="lpstr">
      <vt:lpstr>Arial</vt:lpstr>
      <vt:lpstr>Frutiger Linotype</vt:lpstr>
      <vt:lpstr>Frutiger LT 57 Cn</vt:lpstr>
      <vt:lpstr>Verdana</vt:lpstr>
      <vt:lpstr>Repetitorium</vt:lpstr>
      <vt:lpstr>Repetitorium KissAkademie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Beck Akademie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Assessorkurs ZPO 1</dc:title>
  <dc:creator>Henning Kiss</dc:creator>
  <cp:lastModifiedBy>Henning Kiss</cp:lastModifiedBy>
  <cp:revision>268</cp:revision>
  <dcterms:created xsi:type="dcterms:W3CDTF">2001-11-01T00:49:16Z</dcterms:created>
  <dcterms:modified xsi:type="dcterms:W3CDTF">2024-08-12T05:03:47Z</dcterms:modified>
</cp:coreProperties>
</file>