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5"/>
  </p:notesMasterIdLst>
  <p:sldIdLst>
    <p:sldId id="529" r:id="rId3"/>
    <p:sldId id="574" r:id="rId4"/>
    <p:sldId id="540" r:id="rId5"/>
    <p:sldId id="545" r:id="rId6"/>
    <p:sldId id="546" r:id="rId7"/>
    <p:sldId id="547" r:id="rId8"/>
    <p:sldId id="548" r:id="rId9"/>
    <p:sldId id="518" r:id="rId10"/>
    <p:sldId id="535" r:id="rId11"/>
    <p:sldId id="519" r:id="rId12"/>
    <p:sldId id="495" r:id="rId13"/>
    <p:sldId id="536" r:id="rId14"/>
    <p:sldId id="537" r:id="rId15"/>
    <p:sldId id="538" r:id="rId16"/>
    <p:sldId id="496" r:id="rId17"/>
    <p:sldId id="497" r:id="rId18"/>
    <p:sldId id="498" r:id="rId19"/>
    <p:sldId id="499" r:id="rId20"/>
    <p:sldId id="500" r:id="rId21"/>
    <p:sldId id="501" r:id="rId22"/>
    <p:sldId id="502" r:id="rId23"/>
    <p:sldId id="503" r:id="rId24"/>
    <p:sldId id="504" r:id="rId25"/>
    <p:sldId id="505" r:id="rId26"/>
    <p:sldId id="507" r:id="rId27"/>
    <p:sldId id="508" r:id="rId28"/>
    <p:sldId id="509" r:id="rId29"/>
    <p:sldId id="510" r:id="rId30"/>
    <p:sldId id="512" r:id="rId31"/>
    <p:sldId id="513" r:id="rId32"/>
    <p:sldId id="514" r:id="rId33"/>
    <p:sldId id="515" r:id="rId34"/>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D7BB6A-8891-AB47-8F8D-08DCB9C40717}" v="32" dt="2024-08-19T05:58:14.2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57" autoAdjust="0"/>
    <p:restoredTop sz="92890" autoAdjust="0"/>
  </p:normalViewPr>
  <p:slideViewPr>
    <p:cSldViewPr>
      <p:cViewPr varScale="1">
        <p:scale>
          <a:sx n="99" d="100"/>
          <a:sy n="99" d="100"/>
        </p:scale>
        <p:origin x="21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44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AAD0E85-43E2-FB42-94FE-F27B8A1EEA98}"/>
    <pc:docChg chg="addSld delSld modSld">
      <pc:chgData name="Henning Kiss" userId="a0df8af1cba7f864" providerId="LiveId" clId="{5AAD0E85-43E2-FB42-94FE-F27B8A1EEA98}" dt="2022-08-15T04:16:33.709" v="85" actId="20577"/>
      <pc:docMkLst>
        <pc:docMk/>
      </pc:docMkLst>
      <pc:sldChg chg="modSp">
        <pc:chgData name="Henning Kiss" userId="a0df8af1cba7f864" providerId="LiveId" clId="{5AAD0E85-43E2-FB42-94FE-F27B8A1EEA98}" dt="2022-08-15T04:14:17.315" v="42" actId="20577"/>
        <pc:sldMkLst>
          <pc:docMk/>
          <pc:sldMk cId="3430431080" sldId="496"/>
        </pc:sldMkLst>
        <pc:spChg chg="mod">
          <ac:chgData name="Henning Kiss" userId="a0df8af1cba7f864" providerId="LiveId" clId="{5AAD0E85-43E2-FB42-94FE-F27B8A1EEA98}" dt="2022-08-15T04:14:17.315" v="42" actId="20577"/>
          <ac:spMkLst>
            <pc:docMk/>
            <pc:sldMk cId="3430431080" sldId="496"/>
            <ac:spMk id="679939" creationId="{00000000-0000-0000-0000-000000000000}"/>
          </ac:spMkLst>
        </pc:spChg>
      </pc:sldChg>
      <pc:sldChg chg="modSp">
        <pc:chgData name="Henning Kiss" userId="a0df8af1cba7f864" providerId="LiveId" clId="{5AAD0E85-43E2-FB42-94FE-F27B8A1EEA98}" dt="2022-08-15T04:14:23.363" v="44" actId="20577"/>
        <pc:sldMkLst>
          <pc:docMk/>
          <pc:sldMk cId="3157658222" sldId="497"/>
        </pc:sldMkLst>
        <pc:spChg chg="mod">
          <ac:chgData name="Henning Kiss" userId="a0df8af1cba7f864" providerId="LiveId" clId="{5AAD0E85-43E2-FB42-94FE-F27B8A1EEA98}" dt="2022-08-15T04:14:23.363" v="44" actId="20577"/>
          <ac:spMkLst>
            <pc:docMk/>
            <pc:sldMk cId="3157658222" sldId="497"/>
            <ac:spMk id="715779" creationId="{00000000-0000-0000-0000-000000000000}"/>
          </ac:spMkLst>
        </pc:spChg>
      </pc:sldChg>
      <pc:sldChg chg="modSp">
        <pc:chgData name="Henning Kiss" userId="a0df8af1cba7f864" providerId="LiveId" clId="{5AAD0E85-43E2-FB42-94FE-F27B8A1EEA98}" dt="2022-08-15T04:14:35.182" v="48" actId="20577"/>
        <pc:sldMkLst>
          <pc:docMk/>
          <pc:sldMk cId="1568314863" sldId="498"/>
        </pc:sldMkLst>
        <pc:spChg chg="mod">
          <ac:chgData name="Henning Kiss" userId="a0df8af1cba7f864" providerId="LiveId" clId="{5AAD0E85-43E2-FB42-94FE-F27B8A1EEA98}" dt="2022-08-15T04:14:35.182" v="48" actId="20577"/>
          <ac:spMkLst>
            <pc:docMk/>
            <pc:sldMk cId="1568314863" sldId="498"/>
            <ac:spMk id="716803" creationId="{00000000-0000-0000-0000-000000000000}"/>
          </ac:spMkLst>
        </pc:spChg>
      </pc:sldChg>
      <pc:sldChg chg="modSp">
        <pc:chgData name="Henning Kiss" userId="a0df8af1cba7f864" providerId="LiveId" clId="{5AAD0E85-43E2-FB42-94FE-F27B8A1EEA98}" dt="2022-08-15T04:14:47.310" v="52" actId="20577"/>
        <pc:sldMkLst>
          <pc:docMk/>
          <pc:sldMk cId="3753305319" sldId="500"/>
        </pc:sldMkLst>
        <pc:spChg chg="mod">
          <ac:chgData name="Henning Kiss" userId="a0df8af1cba7f864" providerId="LiveId" clId="{5AAD0E85-43E2-FB42-94FE-F27B8A1EEA98}" dt="2022-08-15T04:14:47.310" v="52" actId="20577"/>
          <ac:spMkLst>
            <pc:docMk/>
            <pc:sldMk cId="3753305319" sldId="500"/>
            <ac:spMk id="718851" creationId="{00000000-0000-0000-0000-000000000000}"/>
          </ac:spMkLst>
        </pc:spChg>
      </pc:sldChg>
      <pc:sldChg chg="modSp">
        <pc:chgData name="Henning Kiss" userId="a0df8af1cba7f864" providerId="LiveId" clId="{5AAD0E85-43E2-FB42-94FE-F27B8A1EEA98}" dt="2022-08-15T04:15:10.265" v="64" actId="20577"/>
        <pc:sldMkLst>
          <pc:docMk/>
          <pc:sldMk cId="2683756612" sldId="501"/>
        </pc:sldMkLst>
        <pc:spChg chg="mod">
          <ac:chgData name="Henning Kiss" userId="a0df8af1cba7f864" providerId="LiveId" clId="{5AAD0E85-43E2-FB42-94FE-F27B8A1EEA98}" dt="2022-08-15T04:15:10.265" v="64" actId="20577"/>
          <ac:spMkLst>
            <pc:docMk/>
            <pc:sldMk cId="2683756612" sldId="501"/>
            <ac:spMk id="719875" creationId="{00000000-0000-0000-0000-000000000000}"/>
          </ac:spMkLst>
        </pc:spChg>
      </pc:sldChg>
      <pc:sldChg chg="modSp">
        <pc:chgData name="Henning Kiss" userId="a0df8af1cba7f864" providerId="LiveId" clId="{5AAD0E85-43E2-FB42-94FE-F27B8A1EEA98}" dt="2022-08-15T04:15:31.793" v="74" actId="20577"/>
        <pc:sldMkLst>
          <pc:docMk/>
          <pc:sldMk cId="725221736" sldId="502"/>
        </pc:sldMkLst>
        <pc:spChg chg="mod">
          <ac:chgData name="Henning Kiss" userId="a0df8af1cba7f864" providerId="LiveId" clId="{5AAD0E85-43E2-FB42-94FE-F27B8A1EEA98}" dt="2022-08-15T04:15:31.793" v="74" actId="20577"/>
          <ac:spMkLst>
            <pc:docMk/>
            <pc:sldMk cId="725221736" sldId="502"/>
            <ac:spMk id="720899" creationId="{00000000-0000-0000-0000-000000000000}"/>
          </ac:spMkLst>
        </pc:spChg>
      </pc:sldChg>
      <pc:sldChg chg="modSp">
        <pc:chgData name="Henning Kiss" userId="a0df8af1cba7f864" providerId="LiveId" clId="{5AAD0E85-43E2-FB42-94FE-F27B8A1EEA98}" dt="2022-08-15T04:15:40.077" v="78" actId="20577"/>
        <pc:sldMkLst>
          <pc:docMk/>
          <pc:sldMk cId="2067039469" sldId="503"/>
        </pc:sldMkLst>
        <pc:spChg chg="mod">
          <ac:chgData name="Henning Kiss" userId="a0df8af1cba7f864" providerId="LiveId" clId="{5AAD0E85-43E2-FB42-94FE-F27B8A1EEA98}" dt="2022-08-15T04:15:40.077" v="78" actId="20577"/>
          <ac:spMkLst>
            <pc:docMk/>
            <pc:sldMk cId="2067039469" sldId="503"/>
            <ac:spMk id="721923" creationId="{00000000-0000-0000-0000-000000000000}"/>
          </ac:spMkLst>
        </pc:spChg>
      </pc:sldChg>
      <pc:sldChg chg="modSp">
        <pc:chgData name="Henning Kiss" userId="a0df8af1cba7f864" providerId="LiveId" clId="{5AAD0E85-43E2-FB42-94FE-F27B8A1EEA98}" dt="2022-08-15T04:15:49.926" v="79" actId="20577"/>
        <pc:sldMkLst>
          <pc:docMk/>
          <pc:sldMk cId="1925643067" sldId="504"/>
        </pc:sldMkLst>
        <pc:spChg chg="mod">
          <ac:chgData name="Henning Kiss" userId="a0df8af1cba7f864" providerId="LiveId" clId="{5AAD0E85-43E2-FB42-94FE-F27B8A1EEA98}" dt="2022-08-15T04:15:49.926" v="79" actId="20577"/>
          <ac:spMkLst>
            <pc:docMk/>
            <pc:sldMk cId="1925643067" sldId="504"/>
            <ac:spMk id="722947" creationId="{00000000-0000-0000-0000-000000000000}"/>
          </ac:spMkLst>
        </pc:spChg>
      </pc:sldChg>
      <pc:sldChg chg="modSp">
        <pc:chgData name="Henning Kiss" userId="a0df8af1cba7f864" providerId="LiveId" clId="{5AAD0E85-43E2-FB42-94FE-F27B8A1EEA98}" dt="2022-08-15T04:15:56.044" v="81" actId="20577"/>
        <pc:sldMkLst>
          <pc:docMk/>
          <pc:sldMk cId="869491452" sldId="505"/>
        </pc:sldMkLst>
        <pc:spChg chg="mod">
          <ac:chgData name="Henning Kiss" userId="a0df8af1cba7f864" providerId="LiveId" clId="{5AAD0E85-43E2-FB42-94FE-F27B8A1EEA98}" dt="2022-08-15T04:15:56.044" v="81" actId="20577"/>
          <ac:spMkLst>
            <pc:docMk/>
            <pc:sldMk cId="869491452" sldId="505"/>
            <ac:spMk id="723971" creationId="{00000000-0000-0000-0000-000000000000}"/>
          </ac:spMkLst>
        </pc:spChg>
      </pc:sldChg>
      <pc:sldChg chg="modSp">
        <pc:chgData name="Henning Kiss" userId="a0df8af1cba7f864" providerId="LiveId" clId="{5AAD0E85-43E2-FB42-94FE-F27B8A1EEA98}" dt="2022-08-15T04:16:33.709" v="85" actId="20577"/>
        <pc:sldMkLst>
          <pc:docMk/>
          <pc:sldMk cId="2414485498" sldId="515"/>
        </pc:sldMkLst>
        <pc:spChg chg="mod">
          <ac:chgData name="Henning Kiss" userId="a0df8af1cba7f864" providerId="LiveId" clId="{5AAD0E85-43E2-FB42-94FE-F27B8A1EEA98}" dt="2022-08-15T04:16:33.709" v="85" actId="20577"/>
          <ac:spMkLst>
            <pc:docMk/>
            <pc:sldMk cId="2414485498" sldId="515"/>
            <ac:spMk id="733187" creationId="{00000000-0000-0000-0000-000000000000}"/>
          </ac:spMkLst>
        </pc:spChg>
      </pc:sldChg>
      <pc:sldChg chg="modSp">
        <pc:chgData name="Henning Kiss" userId="a0df8af1cba7f864" providerId="LiveId" clId="{5AAD0E85-43E2-FB42-94FE-F27B8A1EEA98}" dt="2022-08-15T04:10:21.709" v="41" actId="20577"/>
        <pc:sldMkLst>
          <pc:docMk/>
          <pc:sldMk cId="496424522" sldId="540"/>
        </pc:sldMkLst>
        <pc:spChg chg="mod">
          <ac:chgData name="Henning Kiss" userId="a0df8af1cba7f864" providerId="LiveId" clId="{5AAD0E85-43E2-FB42-94FE-F27B8A1EEA98}" dt="2022-08-15T04:10:21.709" v="41" actId="20577"/>
          <ac:spMkLst>
            <pc:docMk/>
            <pc:sldMk cId="496424522" sldId="540"/>
            <ac:spMk id="4" creationId="{00000000-0000-0000-0000-000000000000}"/>
          </ac:spMkLst>
        </pc:spChg>
      </pc:sldChg>
      <pc:sldChg chg="del">
        <pc:chgData name="Henning Kiss" userId="a0df8af1cba7f864" providerId="LiveId" clId="{5AAD0E85-43E2-FB42-94FE-F27B8A1EEA98}" dt="2022-08-15T04:09:18.591" v="5" actId="2696"/>
        <pc:sldMkLst>
          <pc:docMk/>
          <pc:sldMk cId="114845787" sldId="548"/>
        </pc:sldMkLst>
      </pc:sldChg>
      <pc:sldChg chg="modSp add mod">
        <pc:chgData name="Henning Kiss" userId="a0df8af1cba7f864" providerId="LiveId" clId="{5AAD0E85-43E2-FB42-94FE-F27B8A1EEA98}" dt="2022-08-15T04:09:13.314" v="4" actId="207"/>
        <pc:sldMkLst>
          <pc:docMk/>
          <pc:sldMk cId="1506059514" sldId="565"/>
        </pc:sldMkLst>
        <pc:spChg chg="mod">
          <ac:chgData name="Henning Kiss" userId="a0df8af1cba7f864" providerId="LiveId" clId="{5AAD0E85-43E2-FB42-94FE-F27B8A1EEA98}" dt="2022-08-15T04:09:08.401" v="2" actId="20577"/>
          <ac:spMkLst>
            <pc:docMk/>
            <pc:sldMk cId="1506059514" sldId="565"/>
            <ac:spMk id="3" creationId="{00000000-0000-0000-0000-000000000000}"/>
          </ac:spMkLst>
        </pc:spChg>
        <pc:spChg chg="mod">
          <ac:chgData name="Henning Kiss" userId="a0df8af1cba7f864" providerId="LiveId" clId="{5AAD0E85-43E2-FB42-94FE-F27B8A1EEA98}" dt="2022-08-15T04:09:13.314" v="4" actId="207"/>
          <ac:spMkLst>
            <pc:docMk/>
            <pc:sldMk cId="1506059514" sldId="565"/>
            <ac:spMk id="4" creationId="{00000000-0000-0000-0000-000000000000}"/>
          </ac:spMkLst>
        </pc:spChg>
      </pc:sldChg>
    </pc:docChg>
  </pc:docChgLst>
  <pc:docChgLst>
    <pc:chgData name="Henning Kiss" userId="a0df8af1cba7f864" providerId="LiveId" clId="{87D7BB6A-8891-AB47-8F8D-08DCB9C40717}"/>
    <pc:docChg chg="addSld delSld modSld">
      <pc:chgData name="Henning Kiss" userId="a0df8af1cba7f864" providerId="LiveId" clId="{87D7BB6A-8891-AB47-8F8D-08DCB9C40717}" dt="2024-08-19T05:58:14.206" v="36" actId="20577"/>
      <pc:docMkLst>
        <pc:docMk/>
      </pc:docMkLst>
      <pc:sldChg chg="modSp">
        <pc:chgData name="Henning Kiss" userId="a0df8af1cba7f864" providerId="LiveId" clId="{87D7BB6A-8891-AB47-8F8D-08DCB9C40717}" dt="2024-08-19T05:56:14.277" v="13" actId="20577"/>
        <pc:sldMkLst>
          <pc:docMk/>
          <pc:sldMk cId="3430431080" sldId="496"/>
        </pc:sldMkLst>
        <pc:spChg chg="mod">
          <ac:chgData name="Henning Kiss" userId="a0df8af1cba7f864" providerId="LiveId" clId="{87D7BB6A-8891-AB47-8F8D-08DCB9C40717}" dt="2024-08-19T05:56:14.277" v="13" actId="20577"/>
          <ac:spMkLst>
            <pc:docMk/>
            <pc:sldMk cId="3430431080" sldId="496"/>
            <ac:spMk id="679939" creationId="{00000000-0000-0000-0000-000000000000}"/>
          </ac:spMkLst>
        </pc:spChg>
      </pc:sldChg>
      <pc:sldChg chg="modSp">
        <pc:chgData name="Henning Kiss" userId="a0df8af1cba7f864" providerId="LiveId" clId="{87D7BB6A-8891-AB47-8F8D-08DCB9C40717}" dt="2024-08-19T05:56:23.462" v="14" actId="20577"/>
        <pc:sldMkLst>
          <pc:docMk/>
          <pc:sldMk cId="3157658222" sldId="497"/>
        </pc:sldMkLst>
        <pc:spChg chg="mod">
          <ac:chgData name="Henning Kiss" userId="a0df8af1cba7f864" providerId="LiveId" clId="{87D7BB6A-8891-AB47-8F8D-08DCB9C40717}" dt="2024-08-19T05:56:23.462" v="14" actId="20577"/>
          <ac:spMkLst>
            <pc:docMk/>
            <pc:sldMk cId="3157658222" sldId="497"/>
            <ac:spMk id="715779" creationId="{00000000-0000-0000-0000-000000000000}"/>
          </ac:spMkLst>
        </pc:spChg>
      </pc:sldChg>
      <pc:sldChg chg="modSp">
        <pc:chgData name="Henning Kiss" userId="a0df8af1cba7f864" providerId="LiveId" clId="{87D7BB6A-8891-AB47-8F8D-08DCB9C40717}" dt="2024-08-19T05:56:34.660" v="16" actId="20577"/>
        <pc:sldMkLst>
          <pc:docMk/>
          <pc:sldMk cId="1568314863" sldId="498"/>
        </pc:sldMkLst>
        <pc:spChg chg="mod">
          <ac:chgData name="Henning Kiss" userId="a0df8af1cba7f864" providerId="LiveId" clId="{87D7BB6A-8891-AB47-8F8D-08DCB9C40717}" dt="2024-08-19T05:56:34.660" v="16" actId="20577"/>
          <ac:spMkLst>
            <pc:docMk/>
            <pc:sldMk cId="1568314863" sldId="498"/>
            <ac:spMk id="716803" creationId="{00000000-0000-0000-0000-000000000000}"/>
          </ac:spMkLst>
        </pc:spChg>
      </pc:sldChg>
      <pc:sldChg chg="modSp">
        <pc:chgData name="Henning Kiss" userId="a0df8af1cba7f864" providerId="LiveId" clId="{87D7BB6A-8891-AB47-8F8D-08DCB9C40717}" dt="2024-08-19T05:56:46.649" v="18" actId="20577"/>
        <pc:sldMkLst>
          <pc:docMk/>
          <pc:sldMk cId="3753305319" sldId="500"/>
        </pc:sldMkLst>
        <pc:spChg chg="mod">
          <ac:chgData name="Henning Kiss" userId="a0df8af1cba7f864" providerId="LiveId" clId="{87D7BB6A-8891-AB47-8F8D-08DCB9C40717}" dt="2024-08-19T05:56:46.649" v="18" actId="20577"/>
          <ac:spMkLst>
            <pc:docMk/>
            <pc:sldMk cId="3753305319" sldId="500"/>
            <ac:spMk id="718851" creationId="{00000000-0000-0000-0000-000000000000}"/>
          </ac:spMkLst>
        </pc:spChg>
      </pc:sldChg>
      <pc:sldChg chg="modSp">
        <pc:chgData name="Henning Kiss" userId="a0df8af1cba7f864" providerId="LiveId" clId="{87D7BB6A-8891-AB47-8F8D-08DCB9C40717}" dt="2024-08-19T05:57:06.096" v="24" actId="20577"/>
        <pc:sldMkLst>
          <pc:docMk/>
          <pc:sldMk cId="2683756612" sldId="501"/>
        </pc:sldMkLst>
        <pc:spChg chg="mod">
          <ac:chgData name="Henning Kiss" userId="a0df8af1cba7f864" providerId="LiveId" clId="{87D7BB6A-8891-AB47-8F8D-08DCB9C40717}" dt="2024-08-19T05:57:06.096" v="24" actId="20577"/>
          <ac:spMkLst>
            <pc:docMk/>
            <pc:sldMk cId="2683756612" sldId="501"/>
            <ac:spMk id="719875" creationId="{00000000-0000-0000-0000-000000000000}"/>
          </ac:spMkLst>
        </pc:spChg>
      </pc:sldChg>
      <pc:sldChg chg="modSp">
        <pc:chgData name="Henning Kiss" userId="a0df8af1cba7f864" providerId="LiveId" clId="{87D7BB6A-8891-AB47-8F8D-08DCB9C40717}" dt="2024-08-19T05:57:20.272" v="29" actId="20577"/>
        <pc:sldMkLst>
          <pc:docMk/>
          <pc:sldMk cId="725221736" sldId="502"/>
        </pc:sldMkLst>
        <pc:spChg chg="mod">
          <ac:chgData name="Henning Kiss" userId="a0df8af1cba7f864" providerId="LiveId" clId="{87D7BB6A-8891-AB47-8F8D-08DCB9C40717}" dt="2024-08-19T05:57:20.272" v="29" actId="20577"/>
          <ac:spMkLst>
            <pc:docMk/>
            <pc:sldMk cId="725221736" sldId="502"/>
            <ac:spMk id="720899" creationId="{00000000-0000-0000-0000-000000000000}"/>
          </ac:spMkLst>
        </pc:spChg>
      </pc:sldChg>
      <pc:sldChg chg="modSp">
        <pc:chgData name="Henning Kiss" userId="a0df8af1cba7f864" providerId="LiveId" clId="{87D7BB6A-8891-AB47-8F8D-08DCB9C40717}" dt="2024-08-19T05:57:27.542" v="31" actId="20577"/>
        <pc:sldMkLst>
          <pc:docMk/>
          <pc:sldMk cId="2067039469" sldId="503"/>
        </pc:sldMkLst>
        <pc:spChg chg="mod">
          <ac:chgData name="Henning Kiss" userId="a0df8af1cba7f864" providerId="LiveId" clId="{87D7BB6A-8891-AB47-8F8D-08DCB9C40717}" dt="2024-08-19T05:57:27.542" v="31" actId="20577"/>
          <ac:spMkLst>
            <pc:docMk/>
            <pc:sldMk cId="2067039469" sldId="503"/>
            <ac:spMk id="721923" creationId="{00000000-0000-0000-0000-000000000000}"/>
          </ac:spMkLst>
        </pc:spChg>
      </pc:sldChg>
      <pc:sldChg chg="modSp">
        <pc:chgData name="Henning Kiss" userId="a0df8af1cba7f864" providerId="LiveId" clId="{87D7BB6A-8891-AB47-8F8D-08DCB9C40717}" dt="2024-08-19T05:57:35.569" v="33" actId="20577"/>
        <pc:sldMkLst>
          <pc:docMk/>
          <pc:sldMk cId="1925643067" sldId="504"/>
        </pc:sldMkLst>
        <pc:spChg chg="mod">
          <ac:chgData name="Henning Kiss" userId="a0df8af1cba7f864" providerId="LiveId" clId="{87D7BB6A-8891-AB47-8F8D-08DCB9C40717}" dt="2024-08-19T05:57:35.569" v="33" actId="20577"/>
          <ac:spMkLst>
            <pc:docMk/>
            <pc:sldMk cId="1925643067" sldId="504"/>
            <ac:spMk id="722947" creationId="{00000000-0000-0000-0000-000000000000}"/>
          </ac:spMkLst>
        </pc:spChg>
      </pc:sldChg>
      <pc:sldChg chg="modSp">
        <pc:chgData name="Henning Kiss" userId="a0df8af1cba7f864" providerId="LiveId" clId="{87D7BB6A-8891-AB47-8F8D-08DCB9C40717}" dt="2024-08-19T05:57:39.997" v="34" actId="20577"/>
        <pc:sldMkLst>
          <pc:docMk/>
          <pc:sldMk cId="869491452" sldId="505"/>
        </pc:sldMkLst>
        <pc:spChg chg="mod">
          <ac:chgData name="Henning Kiss" userId="a0df8af1cba7f864" providerId="LiveId" clId="{87D7BB6A-8891-AB47-8F8D-08DCB9C40717}" dt="2024-08-19T05:57:39.997" v="34" actId="20577"/>
          <ac:spMkLst>
            <pc:docMk/>
            <pc:sldMk cId="869491452" sldId="505"/>
            <ac:spMk id="723971" creationId="{00000000-0000-0000-0000-000000000000}"/>
          </ac:spMkLst>
        </pc:spChg>
      </pc:sldChg>
      <pc:sldChg chg="modSp">
        <pc:chgData name="Henning Kiss" userId="a0df8af1cba7f864" providerId="LiveId" clId="{87D7BB6A-8891-AB47-8F8D-08DCB9C40717}" dt="2024-08-19T05:58:14.206" v="36" actId="20577"/>
        <pc:sldMkLst>
          <pc:docMk/>
          <pc:sldMk cId="2414485498" sldId="515"/>
        </pc:sldMkLst>
        <pc:spChg chg="mod">
          <ac:chgData name="Henning Kiss" userId="a0df8af1cba7f864" providerId="LiveId" clId="{87D7BB6A-8891-AB47-8F8D-08DCB9C40717}" dt="2024-08-19T05:58:14.206" v="36" actId="20577"/>
          <ac:spMkLst>
            <pc:docMk/>
            <pc:sldMk cId="2414485498" sldId="515"/>
            <ac:spMk id="733187" creationId="{00000000-0000-0000-0000-000000000000}"/>
          </ac:spMkLst>
        </pc:spChg>
      </pc:sldChg>
      <pc:sldChg chg="modSp">
        <pc:chgData name="Henning Kiss" userId="a0df8af1cba7f864" providerId="LiveId" clId="{87D7BB6A-8891-AB47-8F8D-08DCB9C40717}" dt="2024-08-19T05:53:58.611" v="11" actId="20577"/>
        <pc:sldMkLst>
          <pc:docMk/>
          <pc:sldMk cId="496424522" sldId="540"/>
        </pc:sldMkLst>
        <pc:spChg chg="mod">
          <ac:chgData name="Henning Kiss" userId="a0df8af1cba7f864" providerId="LiveId" clId="{87D7BB6A-8891-AB47-8F8D-08DCB9C40717}" dt="2024-08-19T05:53:58.611" v="11" actId="20577"/>
          <ac:spMkLst>
            <pc:docMk/>
            <pc:sldMk cId="496424522" sldId="540"/>
            <ac:spMk id="4" creationId="{00000000-0000-0000-0000-000000000000}"/>
          </ac:spMkLst>
        </pc:spChg>
      </pc:sldChg>
      <pc:sldChg chg="add">
        <pc:chgData name="Henning Kiss" userId="a0df8af1cba7f864" providerId="LiveId" clId="{87D7BB6A-8891-AB47-8F8D-08DCB9C40717}" dt="2024-08-19T05:52:44.076" v="0"/>
        <pc:sldMkLst>
          <pc:docMk/>
          <pc:sldMk cId="1694329756" sldId="545"/>
        </pc:sldMkLst>
      </pc:sldChg>
      <pc:sldChg chg="add">
        <pc:chgData name="Henning Kiss" userId="a0df8af1cba7f864" providerId="LiveId" clId="{87D7BB6A-8891-AB47-8F8D-08DCB9C40717}" dt="2024-08-19T05:52:44.076" v="0"/>
        <pc:sldMkLst>
          <pc:docMk/>
          <pc:sldMk cId="883361209" sldId="546"/>
        </pc:sldMkLst>
      </pc:sldChg>
      <pc:sldChg chg="add">
        <pc:chgData name="Henning Kiss" userId="a0df8af1cba7f864" providerId="LiveId" clId="{87D7BB6A-8891-AB47-8F8D-08DCB9C40717}" dt="2024-08-19T05:52:44.076" v="0"/>
        <pc:sldMkLst>
          <pc:docMk/>
          <pc:sldMk cId="1784750274" sldId="547"/>
        </pc:sldMkLst>
      </pc:sldChg>
      <pc:sldChg chg="add">
        <pc:chgData name="Henning Kiss" userId="a0df8af1cba7f864" providerId="LiveId" clId="{87D7BB6A-8891-AB47-8F8D-08DCB9C40717}" dt="2024-08-19T05:52:44.076" v="0"/>
        <pc:sldMkLst>
          <pc:docMk/>
          <pc:sldMk cId="125137992" sldId="548"/>
        </pc:sldMkLst>
      </pc:sldChg>
      <pc:sldChg chg="del">
        <pc:chgData name="Henning Kiss" userId="a0df8af1cba7f864" providerId="LiveId" clId="{87D7BB6A-8891-AB47-8F8D-08DCB9C40717}" dt="2024-08-19T05:53:17.998" v="8" actId="2696"/>
        <pc:sldMkLst>
          <pc:docMk/>
          <pc:sldMk cId="474475834" sldId="566"/>
        </pc:sldMkLst>
      </pc:sldChg>
      <pc:sldChg chg="modSp add mod">
        <pc:chgData name="Henning Kiss" userId="a0df8af1cba7f864" providerId="LiveId" clId="{87D7BB6A-8891-AB47-8F8D-08DCB9C40717}" dt="2024-08-19T05:53:10.438" v="7" actId="207"/>
        <pc:sldMkLst>
          <pc:docMk/>
          <pc:sldMk cId="1072071123" sldId="574"/>
        </pc:sldMkLst>
        <pc:spChg chg="mod">
          <ac:chgData name="Henning Kiss" userId="a0df8af1cba7f864" providerId="LiveId" clId="{87D7BB6A-8891-AB47-8F8D-08DCB9C40717}" dt="2024-08-19T05:53:04.364" v="5" actId="20577"/>
          <ac:spMkLst>
            <pc:docMk/>
            <pc:sldMk cId="1072071123" sldId="574"/>
            <ac:spMk id="3" creationId="{00000000-0000-0000-0000-000000000000}"/>
          </ac:spMkLst>
        </pc:spChg>
        <pc:spChg chg="mod">
          <ac:chgData name="Henning Kiss" userId="a0df8af1cba7f864" providerId="LiveId" clId="{87D7BB6A-8891-AB47-8F8D-08DCB9C40717}" dt="2024-08-19T05:53:10.438" v="7" actId="207"/>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246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14. Woche</a:t>
            </a:r>
          </a:p>
        </p:txBody>
      </p:sp>
    </p:spTree>
    <p:extLst>
      <p:ext uri="{BB962C8B-B14F-4D97-AF65-F5344CB8AC3E}">
        <p14:creationId xmlns:p14="http://schemas.microsoft.com/office/powerpoint/2010/main" val="32200594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b)	Wird kein Widerspruch eingelegt, so erlässt der 				Rechtspfleger (auf Antrag, der erst nach Ablauf der				2-Wochen-Frist gestellt werden kann!) den					Vollstreckungsbescheid, </a:t>
            </a:r>
            <a:r>
              <a:rPr lang="de-DE" dirty="0">
                <a:solidFill>
                  <a:schemeClr val="tx1"/>
                </a:solidFill>
                <a:latin typeface="Arial" charset="0"/>
              </a:rPr>
              <a:t>§ 699 Abs. 1 ZPO</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der VB steht einem für vorläufig vollstreckbar					erklärten VU gleich, </a:t>
            </a:r>
            <a:r>
              <a:rPr lang="de-DE" dirty="0">
                <a:solidFill>
                  <a:schemeClr val="tx1"/>
                </a:solidFill>
                <a:latin typeface="Arial" charset="0"/>
              </a:rPr>
              <a:t>§ 700 Abs. 1 ZPO</a:t>
            </a: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also kann der AG Einspruch gegen den VB					einlegen, §§ 700 Abs. 1, 338 ff. ZPO</a:t>
            </a:r>
          </a:p>
          <a:p>
            <a:pPr eaLnBrk="1" hangingPunct="1"/>
            <a:r>
              <a:rPr lang="de-DE" b="0" dirty="0">
                <a:solidFill>
                  <a:schemeClr val="tx1"/>
                </a:solidFill>
                <a:latin typeface="Arial" charset="0"/>
              </a:rPr>
              <a:t>				-	tut er dies, so schließt sich ein streitiges </a:t>
            </a:r>
            <a:r>
              <a:rPr lang="de-DE" b="0" dirty="0" err="1">
                <a:solidFill>
                  <a:schemeClr val="tx1"/>
                </a:solidFill>
                <a:latin typeface="Arial" charset="0"/>
              </a:rPr>
              <a:t>Ver</a:t>
            </a:r>
            <a:r>
              <a:rPr lang="de-DE" b="0" dirty="0">
                <a:solidFill>
                  <a:schemeClr val="tx1"/>
                </a:solidFill>
                <a:latin typeface="Arial" charset="0"/>
              </a:rPr>
              <a:t>-					fahren an, </a:t>
            </a:r>
            <a:r>
              <a:rPr lang="de-DE" dirty="0">
                <a:solidFill>
                  <a:schemeClr val="tx1"/>
                </a:solidFill>
                <a:latin typeface="Arial" charset="0"/>
              </a:rPr>
              <a:t>§§ 700 Abs. 3, Abs. 4 ZPO</a:t>
            </a:r>
          </a:p>
          <a:p>
            <a:pPr eaLnBrk="1" hangingPunct="1"/>
            <a:r>
              <a:rPr lang="de-DE" b="0" dirty="0">
                <a:solidFill>
                  <a:schemeClr val="tx1"/>
                </a:solidFill>
                <a:latin typeface="Arial" charset="0"/>
              </a:rPr>
              <a:t>				-	tut er dies nicht, wird der VB rechtskräftig; aus					ihm findet die ZV statt, </a:t>
            </a:r>
            <a:r>
              <a:rPr lang="de-DE" dirty="0">
                <a:solidFill>
                  <a:schemeClr val="tx1"/>
                </a:solidFill>
                <a:latin typeface="Arial" charset="0"/>
              </a:rPr>
              <a:t>§ 794 Abs. 1 Nr. 4 ZPO</a:t>
            </a:r>
          </a:p>
          <a:p>
            <a:pPr eaLnBrk="1" hangingPunct="1"/>
            <a:r>
              <a:rPr lang="de-DE" b="0" dirty="0">
                <a:solidFill>
                  <a:schemeClr val="tx1"/>
                </a:solidFill>
                <a:latin typeface="Arial" charset="0"/>
              </a:rPr>
              <a:t>				-	Verfahren ist günstiger als Klage, wenn kein					Widerspruch / Einspruch eingelegt wird, s. 						</a:t>
            </a:r>
            <a:r>
              <a:rPr lang="de-DE" dirty="0">
                <a:solidFill>
                  <a:schemeClr val="tx1"/>
                </a:solidFill>
                <a:latin typeface="Arial" charset="0"/>
              </a:rPr>
              <a:t>Nr. 1100 Anlage 1 GKG</a:t>
            </a:r>
            <a:r>
              <a:rPr lang="de-DE" b="0" dirty="0">
                <a:solidFill>
                  <a:schemeClr val="tx1"/>
                </a:solidFill>
                <a:latin typeface="Arial" charset="0"/>
              </a:rPr>
              <a:t>: 0,5 Gebühren.</a:t>
            </a:r>
          </a:p>
        </p:txBody>
      </p:sp>
      <p:sp>
        <p:nvSpPr>
          <p:cNvPr id="6" name="Text Box 8"/>
          <p:cNvSpPr txBox="1">
            <a:spLocks noChangeArrowheads="1"/>
          </p:cNvSpPr>
          <p:nvPr/>
        </p:nvSpPr>
        <p:spPr bwMode="auto">
          <a:xfrm>
            <a:off x="-508" y="260648"/>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615950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pPr marL="514350" indent="-514350">
              <a:buAutoNum type="romanUcPeriod"/>
            </a:pPr>
            <a:r>
              <a:rPr lang="de-DE" b="0" dirty="0"/>
              <a:t>Der Beklagte zu 1 wird verurteilt, an die [… Bezeichnung der Ehefrau des K] Euro 300.000,- zu zahlen. Die Klage gegen den Beklagten zu 2. wird als unzulässig abgewiesen.</a:t>
            </a:r>
          </a:p>
          <a:p>
            <a:pPr marL="514350" indent="-514350">
              <a:buAutoNum type="romanUcPeriod"/>
            </a:pPr>
            <a:endParaRPr lang="de-DE" sz="1200" b="0" dirty="0"/>
          </a:p>
          <a:p>
            <a:pPr marL="514350" indent="-514350">
              <a:buAutoNum type="romanUcPeriod"/>
            </a:pPr>
            <a:r>
              <a:rPr lang="de-DE" b="0" dirty="0"/>
              <a:t>Die Gerichtskosten haben der Kläger und der Beklagte zu 1. je zur Hälfte zu tragen. Die außergerichtlichen Kosten des Beklagten zu 2. hat der Kläger, die des Beklagten zu 1. dieser selbst und diejenigen des Klägers dieser und der Beklagte zu 1. je zur Hälfte zu tragen. Im Übrigen findet eine Kostenerstattung nicht statt. </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32 Mahnverfahren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690811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167577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9546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Teil II</a:t>
            </a:r>
          </a:p>
          <a:p>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die Klägerin (B)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33 Mahnverfahren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058612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5853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514350" indent="-514350">
              <a:buAutoNum type="romanUcPeriod"/>
            </a:pPr>
            <a:endParaRPr lang="de-DE" b="0" dirty="0"/>
          </a:p>
          <a:p>
            <a:pPr marL="514350" indent="-514350">
              <a:buAutoNum type="romanUcPeriod"/>
            </a:pPr>
            <a:r>
              <a:rPr lang="de-DE" b="0" dirty="0"/>
              <a:t>Die Klage wird abgewiesen.</a:t>
            </a:r>
          </a:p>
          <a:p>
            <a:pPr marL="514350" indent="-514350">
              <a:buAutoNum type="romanUcPeriod"/>
            </a:pPr>
            <a:endParaRPr lang="de-DE" sz="1200" b="0" dirty="0"/>
          </a:p>
          <a:p>
            <a:pPr marL="514350" indent="-514350">
              <a:buAutoNum type="romanUcPeriod"/>
            </a:pPr>
            <a:r>
              <a:rPr lang="de-DE" b="0" dirty="0"/>
              <a:t>Die Kosten des Rechtsstreits hat der Kläger zu tragen.</a:t>
            </a:r>
          </a:p>
          <a:p>
            <a:pPr marL="514350" indent="-514350">
              <a:buAutoNum type="romanUcPeriod"/>
            </a:pPr>
            <a:endParaRPr lang="de-DE" sz="1200" b="0" dirty="0"/>
          </a:p>
          <a:p>
            <a:pPr marL="514350" indent="-514350">
              <a:buAutoNum type="romanUcPeriod"/>
            </a:pPr>
            <a:r>
              <a:rPr lang="de-DE" b="0" dirty="0"/>
              <a:t>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34 Mahnverfahren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444173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 calcmode="lin" valueType="num">
                                      <p:cBhvr additive="base">
                                        <p:cTn id="7" dur="500" fill="hold"/>
                                        <p:tgtEl>
                                          <p:spTgt spid="4853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53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5379">
                                            <p:txEl>
                                              <p:pRg st="3" end="3"/>
                                            </p:txEl>
                                          </p:spTgt>
                                        </p:tgtEl>
                                        <p:attrNameLst>
                                          <p:attrName>style.visibility</p:attrName>
                                        </p:attrNameLst>
                                      </p:cBhvr>
                                      <p:to>
                                        <p:strVal val="visible"/>
                                      </p:to>
                                    </p:set>
                                    <p:anim calcmode="lin" valueType="num">
                                      <p:cBhvr additive="base">
                                        <p:cTn id="13" dur="500" fill="hold"/>
                                        <p:tgtEl>
                                          <p:spTgt spid="48537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5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85379">
                                            <p:txEl>
                                              <p:pRg st="5" end="5"/>
                                            </p:txEl>
                                          </p:spTgt>
                                        </p:tgtEl>
                                        <p:attrNameLst>
                                          <p:attrName>style.visibility</p:attrName>
                                        </p:attrNameLst>
                                      </p:cBhvr>
                                      <p:to>
                                        <p:strVal val="visible"/>
                                      </p:to>
                                    </p:set>
                                    <p:anim calcmode="lin" valueType="num">
                                      <p:cBhvr additive="base">
                                        <p:cTn id="19" dur="500" fill="hold"/>
                                        <p:tgtEl>
                                          <p:spTgt spid="4853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53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39" name="Text Box 3"/>
          <p:cNvSpPr txBox="1">
            <a:spLocks noChangeArrowheads="1"/>
          </p:cNvSpPr>
          <p:nvPr/>
        </p:nvSpPr>
        <p:spPr bwMode="auto">
          <a:xfrm>
            <a:off x="214313" y="1124744"/>
            <a:ext cx="8678862" cy="5721566"/>
          </a:xfrm>
          <a:prstGeom prst="rect">
            <a:avLst/>
          </a:prstGeom>
          <a:noFill/>
          <a:ln w="9525" algn="ctr">
            <a:no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u="sng" dirty="0">
                <a:cs typeface="Arial" charset="0"/>
              </a:rPr>
              <a:t>Tatbestand</a:t>
            </a:r>
          </a:p>
          <a:p>
            <a:pPr>
              <a:spcAft>
                <a:spcPct val="30000"/>
              </a:spcAft>
            </a:pPr>
            <a:r>
              <a:rPr lang="de-DE" sz="2200" b="0" dirty="0">
                <a:cs typeface="Arial" charset="0"/>
              </a:rPr>
              <a:t>Die Klägerin begehrt von den Beklagten Schadensersatz sowie Zahlung eines Schmerzensgeldes aus einem Reitunfall.</a:t>
            </a:r>
          </a:p>
          <a:p>
            <a:pPr>
              <a:spcAft>
                <a:spcPct val="30000"/>
              </a:spcAft>
            </a:pPr>
            <a:r>
              <a:rPr lang="de-DE" sz="2200" b="0" dirty="0">
                <a:cs typeface="Arial" charset="0"/>
              </a:rPr>
              <a:t>Der Beklagte zu 2., ein Immobilienmakler, war Eigentümer einer Hannoveraner Stute namens Karina, die in einem Reitstall in Burgwedel steht. Bei der Beklagten zu 1. besteht eine Tierhalterhaft-pflichtversicherung für das Tier. Im Dezember 2020 übereignete der Beklagte zu 2. das Pferd an Herrn Bernd </a:t>
            </a:r>
            <a:r>
              <a:rPr lang="de-DE" sz="2200" b="0" dirty="0" err="1">
                <a:cs typeface="Arial" charset="0"/>
              </a:rPr>
              <a:t>Jütlich</a:t>
            </a:r>
            <a:r>
              <a:rPr lang="de-DE" sz="2200" b="0" dirty="0">
                <a:cs typeface="Arial" charset="0"/>
              </a:rPr>
              <a:t> in Hannover zur Absicherung eines ihm gewährten Darlehens. Er kümmerte sich jedoch weiterhin allein um das Tier und verpflegte es auf seine Kosten. Dafür konnte er es unentgeltlich reiten. Zugunsten des Beklagten zu 2. bestand diesbezüglich ein Rückkaufrecht. Einmal die Woche gab er der Tochter seines Bruders Reitunterricht, wofür ihm sein Bruder eine Futterbeteiligung von € 50,00 im Monat zahlte.</a:t>
            </a:r>
          </a:p>
          <a:p>
            <a:pPr>
              <a:spcAft>
                <a:spcPct val="30000"/>
              </a:spcAft>
            </a:pPr>
            <a:r>
              <a:rPr lang="de-DE" sz="2200" b="0" dirty="0">
                <a:cs typeface="Arial" charset="0"/>
              </a:rPr>
              <a:t>Die Klägerin hatte das ehemalige Pferd des Beklagten zu 2. früher mehrfach geritten.→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3043108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679939">
                                            <p:txEl>
                                              <p:pRg st="0" end="0"/>
                                            </p:txEl>
                                          </p:spTgt>
                                        </p:tgtEl>
                                        <p:attrNameLst>
                                          <p:attrName>style.visibility</p:attrName>
                                        </p:attrNameLst>
                                      </p:cBhvr>
                                      <p:to>
                                        <p:strVal val="visible"/>
                                      </p:to>
                                    </p:set>
                                    <p:anim calcmode="lin" valueType="num">
                                      <p:cBhvr>
                                        <p:cTn id="7" dur="500" fill="hold"/>
                                        <p:tgtEl>
                                          <p:spTgt spid="6799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6799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679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79939">
                                            <p:txEl>
                                              <p:pRg st="1" end="1"/>
                                            </p:txEl>
                                          </p:spTgt>
                                        </p:tgtEl>
                                        <p:attrNameLst>
                                          <p:attrName>style.visibility</p:attrName>
                                        </p:attrNameLst>
                                      </p:cBhvr>
                                      <p:to>
                                        <p:strVal val="visible"/>
                                      </p:to>
                                    </p:set>
                                    <p:anim calcmode="lin" valueType="num">
                                      <p:cBhvr>
                                        <p:cTn id="14" dur="500" fill="hold"/>
                                        <p:tgtEl>
                                          <p:spTgt spid="6799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6799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6799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79939">
                                            <p:txEl>
                                              <p:pRg st="2" end="2"/>
                                            </p:txEl>
                                          </p:spTgt>
                                        </p:tgtEl>
                                        <p:attrNameLst>
                                          <p:attrName>style.visibility</p:attrName>
                                        </p:attrNameLst>
                                      </p:cBhvr>
                                      <p:to>
                                        <p:strVal val="visible"/>
                                      </p:to>
                                    </p:set>
                                    <p:anim calcmode="lin" valueType="num">
                                      <p:cBhvr>
                                        <p:cTn id="21" dur="500" fill="hold"/>
                                        <p:tgtEl>
                                          <p:spTgt spid="6799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6799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67993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79939">
                                            <p:txEl>
                                              <p:pRg st="3" end="3"/>
                                            </p:txEl>
                                          </p:spTgt>
                                        </p:tgtEl>
                                        <p:attrNameLst>
                                          <p:attrName>style.visibility</p:attrName>
                                        </p:attrNameLst>
                                      </p:cBhvr>
                                      <p:to>
                                        <p:strVal val="visible"/>
                                      </p:to>
                                    </p:set>
                                    <p:anim calcmode="lin" valueType="num">
                                      <p:cBhvr>
                                        <p:cTn id="28" dur="500" fill="hold"/>
                                        <p:tgtEl>
                                          <p:spTgt spid="6799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6799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67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993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9"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Am 29.04.2023 gegen 17.00 Uhr wollte die Klägerin das Pferd ihres Lebensgefährten, welches ebenfalls in dem Reitstall in Burgwedel steht, reiten. Das Pferd lahmte jedoch. Der Beklagte zu 2., der eben-falls anwesend war, fragte sie daraufhin, ob sie stattdessen seine Stute Karina reiten wolle. Er fügte hinzu, dass das Pferd unbedingt an diesem Tage noch bewegt werden müsse, er selbst jedoch dazu nicht mehr komme, da er noch das andere Pferd reiten müsse. Die Klägerin sagte zu, da ihr das Pferd bekannt war, sie gerne reiten und zudem auch dem Beklagten zu 2. einen Gefallen tun wollte.</a:t>
            </a:r>
          </a:p>
          <a:p>
            <a:pPr>
              <a:spcAft>
                <a:spcPct val="30000"/>
              </a:spcAft>
            </a:pPr>
            <a:r>
              <a:rPr lang="de-DE" sz="2200" b="0" dirty="0">
                <a:cs typeface="Arial" charset="0"/>
              </a:rPr>
              <a:t>Die Klägerin ritt daraufhin auf dem Pferd Karina zusammen mit dem Beklagten zu 2., der auf seinem Wallach Eddi ritt, sowie dem Zeugen Arndt Scholz, der sein Pferd Donna ritt, in ein nahes Waldgelände in Burgwedel. Da seit Tagen heftiger Regen gefallen war, war der Boden sehr nass. Die drei kamen an eine Stelle, an der sich eine große Pfütze befand, die ca. 3 Meter breit und ca. 30 cm tief war. Auf dem Hinweg passierten alle Pferde die Stelle problemlos.→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65822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5779">
                                            <p:txEl>
                                              <p:pRg st="0" end="0"/>
                                            </p:txEl>
                                          </p:spTgt>
                                        </p:tgtEl>
                                        <p:attrNameLst>
                                          <p:attrName>style.visibility</p:attrName>
                                        </p:attrNameLst>
                                      </p:cBhvr>
                                      <p:to>
                                        <p:strVal val="visible"/>
                                      </p:to>
                                    </p:set>
                                    <p:anim calcmode="lin" valueType="num">
                                      <p:cBhvr>
                                        <p:cTn id="7" dur="500" fill="hold"/>
                                        <p:tgtEl>
                                          <p:spTgt spid="71577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577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577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5779">
                                            <p:txEl>
                                              <p:pRg st="1" end="1"/>
                                            </p:txEl>
                                          </p:spTgt>
                                        </p:tgtEl>
                                        <p:attrNameLst>
                                          <p:attrName>style.visibility</p:attrName>
                                        </p:attrNameLst>
                                      </p:cBhvr>
                                      <p:to>
                                        <p:strVal val="visible"/>
                                      </p:to>
                                    </p:set>
                                    <p:anim calcmode="lin" valueType="num">
                                      <p:cBhvr>
                                        <p:cTn id="14" dur="500" fill="hold"/>
                                        <p:tgtEl>
                                          <p:spTgt spid="71577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577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57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3"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Auf dem Rückweg allerdings weigerte sich das Pferd Donna des Zeugen Scholz, durch die Pfütze zu gehen. Der Zeuge stieg daraufhin ab und führte das Pferd durch die Pfütze hindurch. Nunmehr weigerte sich auch das Pferd Karina, die Stelle zu durchreiten. Die Klägerin stieg daraufhin ebenfalls ab. Auch sie wollte das Pferd durch die Pfütze führen. Der Beklagte zu 2. rief der Klägerin aber zu, dass sie wieder aufsitzen solle. Ein solches Verhalten könne man diesem Pferd nicht durchgehen lassen. Es sei sein Pferd. Er habe der Klägerin das Pferd nicht gegeben, damit sie dann machen könne, was sie wolle. Die Klägerin saß daraufhin wieder auf. In diesem Moment wieherte das Pferd Karina und stieg und buckelte. Die Klägerin fiel herunter und wurde beim Wiederaufsetzen des Pferdes von einer Hufe am Oberschenkel getroffen und erlitt einen Trümmerbruch am rechten Bein.</a:t>
            </a:r>
          </a:p>
          <a:p>
            <a:pPr>
              <a:spcAft>
                <a:spcPct val="30000"/>
              </a:spcAft>
            </a:pPr>
            <a:r>
              <a:rPr lang="de-DE" sz="2200" b="0" dirty="0">
                <a:cs typeface="Arial" charset="0"/>
              </a:rPr>
              <a:t>Die Klägerin wurde stationär bis zum 16.05.2023 behandelt. Noch am 30.04.2023 erfolgte eine Operation.→</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6831486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6803">
                                            <p:txEl>
                                              <p:pRg st="0" end="0"/>
                                            </p:txEl>
                                          </p:spTgt>
                                        </p:tgtEl>
                                        <p:attrNameLst>
                                          <p:attrName>style.visibility</p:attrName>
                                        </p:attrNameLst>
                                      </p:cBhvr>
                                      <p:to>
                                        <p:strVal val="visible"/>
                                      </p:to>
                                    </p:set>
                                    <p:anim calcmode="lin" valueType="num">
                                      <p:cBhvr>
                                        <p:cTn id="7" dur="500" fill="hold"/>
                                        <p:tgtEl>
                                          <p:spTgt spid="71680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680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680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6803">
                                            <p:txEl>
                                              <p:pRg st="1" end="1"/>
                                            </p:txEl>
                                          </p:spTgt>
                                        </p:tgtEl>
                                        <p:attrNameLst>
                                          <p:attrName>style.visibility</p:attrName>
                                        </p:attrNameLst>
                                      </p:cBhvr>
                                      <p:to>
                                        <p:strVal val="visible"/>
                                      </p:to>
                                    </p:set>
                                    <p:anim calcmode="lin" valueType="num">
                                      <p:cBhvr>
                                        <p:cTn id="14" dur="500" fill="hold"/>
                                        <p:tgtEl>
                                          <p:spTgt spid="71680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680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6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7" name="Text Box 3"/>
          <p:cNvSpPr txBox="1">
            <a:spLocks noChangeArrowheads="1"/>
          </p:cNvSpPr>
          <p:nvPr/>
        </p:nvSpPr>
        <p:spPr bwMode="auto">
          <a:xfrm>
            <a:off x="214313" y="1341438"/>
            <a:ext cx="8678862" cy="5518434"/>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Dabei wurde eine dynamische Hüftscheibe inklusive Platte, die mit vier Schrauben befestigt wurde, eingesetzt. Das verletzte Bein wurde dadurch um einen Zentimeter kürzer als das andere Bein. Diese Beeinträchtigung wird dauerhaft verbleiben.</a:t>
            </a:r>
          </a:p>
          <a:p>
            <a:pPr>
              <a:spcAft>
                <a:spcPct val="30000"/>
              </a:spcAft>
            </a:pPr>
            <a:r>
              <a:rPr lang="de-DE" sz="2200" b="0" dirty="0">
                <a:cs typeface="Arial" charset="0"/>
              </a:rPr>
              <a:t>Die Klägerin ist bei der AOK Hannover pflichtversichert. Als Zuzahlung für das von ihr in Anspruch genommene Einzelzimmer musste sie einen Betrag von € 476,00 aufwenden, den ihr die Versicherung nicht erstattete. Bei dem Sturz vom Pferd war die Reithose der Klägerin, die sie zwei Tage zuvor zum Preis von € 84,00 angeschafft hatte, zerrissen. Ferner erstattete die Klägerin ihrem Ehemann für 10 aus ärztlicher Sicht notwendige und </a:t>
            </a:r>
            <a:r>
              <a:rPr lang="de-DE" sz="2200" b="0" dirty="0" err="1">
                <a:cs typeface="Arial" charset="0"/>
              </a:rPr>
              <a:t>ange-messene</a:t>
            </a:r>
            <a:r>
              <a:rPr lang="de-DE" sz="2200" b="0" dirty="0">
                <a:cs typeface="Arial" charset="0"/>
              </a:rPr>
              <a:t> Besuche im Krankenhaus Fahrtkosten in Höhe von € 0,20 pro Kilometer, bei einer einfachen Wegstrecke von 10 km also insgesamt € 40,00. Da die Klägerin in dieser Zeit nicht zuhause war, wurde eine Babysitterin für ihre vierjährige Tochter angestellt, die an insgesamt 10 Tagen das Kind vom Kindergarten abholte und…→</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0931212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7827">
                                            <p:txEl>
                                              <p:pRg st="0" end="0"/>
                                            </p:txEl>
                                          </p:spTgt>
                                        </p:tgtEl>
                                        <p:attrNameLst>
                                          <p:attrName>style.visibility</p:attrName>
                                        </p:attrNameLst>
                                      </p:cBhvr>
                                      <p:to>
                                        <p:strVal val="visible"/>
                                      </p:to>
                                    </p:set>
                                    <p:anim calcmode="lin" valueType="num">
                                      <p:cBhvr>
                                        <p:cTn id="7" dur="500" fill="hold"/>
                                        <p:tgtEl>
                                          <p:spTgt spid="71782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782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78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827">
                                            <p:txEl>
                                              <p:pRg st="1" end="1"/>
                                            </p:txEl>
                                          </p:spTgt>
                                        </p:tgtEl>
                                        <p:attrNameLst>
                                          <p:attrName>style.visibility</p:attrName>
                                        </p:attrNameLst>
                                      </p:cBhvr>
                                      <p:to>
                                        <p:strVal val="visible"/>
                                      </p:to>
                                    </p:set>
                                    <p:anim calcmode="lin" valueType="num">
                                      <p:cBhvr>
                                        <p:cTn id="14" dur="500" fill="hold"/>
                                        <p:tgtEl>
                                          <p:spTgt spid="71782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782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7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1" name="Text Box 3"/>
          <p:cNvSpPr txBox="1">
            <a:spLocks noChangeArrowheads="1"/>
          </p:cNvSpPr>
          <p:nvPr/>
        </p:nvSpPr>
        <p:spPr bwMode="auto">
          <a:xfrm>
            <a:off x="214313" y="1341438"/>
            <a:ext cx="8678862" cy="5404556"/>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 dann vier Stunden bis zur Rückkehr des Ehemannes der Klägerin betreute. Die Klägerin zahlte dem Babysitter bei einem Stundensatz von € 10,00 insgesamt € 400,00. Schließlich wurde die Kl. an zwei Tagen von ihrer Schwester im Krankenhaus besucht. Hierfür </a:t>
            </a:r>
            <a:r>
              <a:rPr lang="de-DE" sz="2200" b="0" dirty="0" err="1">
                <a:cs typeface="Arial" charset="0"/>
              </a:rPr>
              <a:t>erstat</a:t>
            </a:r>
            <a:r>
              <a:rPr lang="de-DE" sz="2200" b="0" dirty="0">
                <a:cs typeface="Arial" charset="0"/>
              </a:rPr>
              <a:t>-tete sie der Schwester für eine Fahrstrecke von insges. 80 km € 16,-.</a:t>
            </a:r>
          </a:p>
          <a:p>
            <a:pPr>
              <a:spcAft>
                <a:spcPct val="30000"/>
              </a:spcAft>
            </a:pPr>
            <a:r>
              <a:rPr lang="de-DE" sz="2200" b="0" dirty="0">
                <a:cs typeface="Arial" charset="0"/>
              </a:rPr>
              <a:t>Mit Schreiben vom 30.05.2023 forderte die Klägerin die Beklagten zu 1. und zu 2. unter Fristsetzung bis zum 23.06.2023 zur Zahlung der genannten Beträge sowie eines Schmerzensgeldes von € 4.500,00, insgesamt also € 5.516,00 auf. Der Beklagte zu 2. verwies auf die Beklagte zu 1. Diese lehnte eine Zahlung ab. 		                </a:t>
            </a:r>
            <a:r>
              <a:rPr lang="de-DE" sz="800" b="0" dirty="0">
                <a:cs typeface="Arial" charset="0"/>
              </a:rPr>
              <a:t>s</a:t>
            </a:r>
          </a:p>
          <a:p>
            <a:pPr>
              <a:spcAft>
                <a:spcPct val="30000"/>
              </a:spcAft>
            </a:pPr>
            <a:r>
              <a:rPr lang="de-DE" sz="2200" b="0" i="1" dirty="0">
                <a:cs typeface="Arial" charset="0"/>
              </a:rPr>
              <a:t>Die Klägerin behauptet, dass der Reitunfall bereits im Zeitpunkt des Aufsitzens auf das Pferd eintrat. Die Zeit, irgendwelche Reitbefehle zu geben, habe sie nicht gehabt. Das Pferd habe gebuckelt und sie, die Klägerin, abgeworfen, weil ein Fuchs quer über den Weg geschossen sei. </a:t>
            </a:r>
            <a:r>
              <a:rPr lang="de-DE" sz="2200" b="0" dirty="0">
                <a:cs typeface="Arial" charset="0"/>
              </a:rPr>
              <a:t>→							     </a:t>
            </a:r>
            <a:r>
              <a:rPr lang="de-DE" sz="800" b="0" dirty="0">
                <a:cs typeface="Arial" charset="0"/>
              </a:rPr>
              <a:t>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5330531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8851">
                                            <p:txEl>
                                              <p:pRg st="0" end="0"/>
                                            </p:txEl>
                                          </p:spTgt>
                                        </p:tgtEl>
                                        <p:attrNameLst>
                                          <p:attrName>style.visibility</p:attrName>
                                        </p:attrNameLst>
                                      </p:cBhvr>
                                      <p:to>
                                        <p:strVal val="visible"/>
                                      </p:to>
                                    </p:set>
                                    <p:anim calcmode="lin" valueType="num">
                                      <p:cBhvr>
                                        <p:cTn id="7" dur="500" fill="hold"/>
                                        <p:tgtEl>
                                          <p:spTgt spid="71885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885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88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8851">
                                            <p:txEl>
                                              <p:pRg st="1" end="1"/>
                                            </p:txEl>
                                          </p:spTgt>
                                        </p:tgtEl>
                                        <p:attrNameLst>
                                          <p:attrName>style.visibility</p:attrName>
                                        </p:attrNameLst>
                                      </p:cBhvr>
                                      <p:to>
                                        <p:strVal val="visible"/>
                                      </p:to>
                                    </p:set>
                                    <p:anim calcmode="lin" valueType="num">
                                      <p:cBhvr>
                                        <p:cTn id="14" dur="500" fill="hold"/>
                                        <p:tgtEl>
                                          <p:spTgt spid="71885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885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885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8851">
                                            <p:txEl>
                                              <p:pRg st="2" end="2"/>
                                            </p:txEl>
                                          </p:spTgt>
                                        </p:tgtEl>
                                        <p:attrNameLst>
                                          <p:attrName>style.visibility</p:attrName>
                                        </p:attrNameLst>
                                      </p:cBhvr>
                                      <p:to>
                                        <p:strVal val="visible"/>
                                      </p:to>
                                    </p:set>
                                    <p:anim calcmode="lin" valueType="num">
                                      <p:cBhvr>
                                        <p:cTn id="21" dur="500" fill="hold"/>
                                        <p:tgtEl>
                                          <p:spTgt spid="71885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1885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188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5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388" y="1196752"/>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22.04.): 	Die einzelnen Klausurtypen</a:t>
            </a: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01</a:t>
            </a:r>
            <a:r>
              <a:rPr lang="de-DE" sz="2400" dirty="0">
                <a:solidFill>
                  <a:srgbClr val="F77515"/>
                </a:solidFill>
                <a:latin typeface="Frutiger Linotype" pitchFamily="34" charset="0"/>
              </a:rPr>
              <a:t>.07.2024):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(08.07.2024):	Widerklagen</a:t>
            </a:r>
          </a:p>
          <a:p>
            <a:pPr>
              <a:spcBef>
                <a:spcPts val="600"/>
              </a:spcBef>
            </a:pPr>
            <a:r>
              <a:rPr lang="de-DE" dirty="0">
                <a:solidFill>
                  <a:srgbClr val="F77515"/>
                </a:solidFill>
                <a:latin typeface="Frutiger Linotype" pitchFamily="34" charset="0"/>
              </a:rPr>
              <a:t>	12.	Woche (15.07.2024):	Erledigung und Rücknahme</a:t>
            </a:r>
          </a:p>
          <a:p>
            <a:pPr>
              <a:spcBef>
                <a:spcPts val="600"/>
              </a:spcBef>
            </a:pPr>
            <a:r>
              <a:rPr lang="de-DE" dirty="0">
                <a:solidFill>
                  <a:srgbClr val="F77515"/>
                </a:solidFill>
                <a:latin typeface="Frutiger Linotype" pitchFamily="34" charset="0"/>
              </a:rPr>
              <a:t>	13.	Woche (12.08.2024):	Besondere Prozesssituationen I</a:t>
            </a:r>
          </a:p>
          <a:p>
            <a:pPr>
              <a:spcBef>
                <a:spcPts val="600"/>
              </a:spcBef>
            </a:pPr>
            <a:r>
              <a:rPr lang="de-DE" dirty="0">
                <a:solidFill>
                  <a:srgbClr val="F77515"/>
                </a:solidFill>
                <a:latin typeface="Frutiger Linotype" pitchFamily="34" charset="0"/>
              </a:rPr>
              <a:t>	14. Woche (19.08.2024):	Besondere Prozesssituationen II</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15. Woche (26.08.2024):	Beweisaufnahme</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5"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[Sie meint daher, dass ihr die Beklagte zu 1. als Tierhalterhaftpflicht-versicherung und der Beklagte zu 2. als Halter des Pferdes zum Schadensersatz und zur Zahlung von Schmerzensgeld verpflichtet seien. Das Schmerzensgeld von € 4.500,00 sei ob der eingetretenen Verletzungen, der Behandlungszeit und der Verletzungsfolgen angemessen.]							    </a:t>
            </a:r>
            <a:r>
              <a:rPr lang="de-DE" sz="800" b="0" dirty="0">
                <a:cs typeface="Arial" charset="0"/>
              </a:rPr>
              <a:t>p</a:t>
            </a:r>
          </a:p>
          <a:p>
            <a:pPr>
              <a:spcAft>
                <a:spcPct val="30000"/>
              </a:spcAft>
            </a:pPr>
            <a:r>
              <a:rPr lang="de-DE" sz="2200" b="0" u="sng" dirty="0">
                <a:cs typeface="Arial" charset="0"/>
              </a:rPr>
              <a:t>Am 29.08.2023 ist auf Antrag der Klägerin durch das Amtsgericht Uelzen ein Vollstreckungsbescheid (Az.: 23-8976564-0-8) gegen die Beklagte zu 1. wegen der Hauptforderung auf Schadensersatz und Schmerzensgeld aus dem Reitunfall vom 29.04.2023 über € 5.516,00 nebst Kosten in Höhe von € 68,00 sowie laufende Zinsen in Höhe von 5 Prozentpunkten über dem Basiszinssatz seit dem 24.06.2023 erlassen worden, welcher der Beklagten zu 1. am 02.09.2023 zugestellt worden ist. Die Beklagte zu 1. hat hiergegen mit am 08.09.2023 eingegangenem Schreiben Einspruch eingelegt, der sich gegen den Anspruch insgesamt richtet.</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8375661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19875">
                                            <p:txEl>
                                              <p:pRg st="0" end="0"/>
                                            </p:txEl>
                                          </p:spTgt>
                                        </p:tgtEl>
                                        <p:attrNameLst>
                                          <p:attrName>style.visibility</p:attrName>
                                        </p:attrNameLst>
                                      </p:cBhvr>
                                      <p:to>
                                        <p:strVal val="visible"/>
                                      </p:to>
                                    </p:set>
                                    <p:anim calcmode="lin" valueType="num">
                                      <p:cBhvr>
                                        <p:cTn id="7" dur="500" fill="hold"/>
                                        <p:tgtEl>
                                          <p:spTgt spid="71987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987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987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9875">
                                            <p:txEl>
                                              <p:pRg st="1" end="1"/>
                                            </p:txEl>
                                          </p:spTgt>
                                        </p:tgtEl>
                                        <p:attrNameLst>
                                          <p:attrName>style.visibility</p:attrName>
                                        </p:attrNameLst>
                                      </p:cBhvr>
                                      <p:to>
                                        <p:strVal val="visible"/>
                                      </p:to>
                                    </p:set>
                                    <p:anim calcmode="lin" valueType="num">
                                      <p:cBhvr>
                                        <p:cTn id="14" dur="500" fill="hold"/>
                                        <p:tgtEl>
                                          <p:spTgt spid="71987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987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98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9" name="Text Box 3"/>
          <p:cNvSpPr txBox="1">
            <a:spLocks noChangeArrowheads="1"/>
          </p:cNvSpPr>
          <p:nvPr/>
        </p:nvSpPr>
        <p:spPr bwMode="auto">
          <a:xfrm>
            <a:off x="214313" y="1341438"/>
            <a:ext cx="8678862" cy="536892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Mit den Beklagten am 29.09.2023 zugestellter Begründung hat die Klägerin beantragt, den Vollstreckungsbescheid des Amtsgerichts Uelzen aufrecht zu erhalten. Darüber hinaus hat sie mit diesem Schriftsatz Klage gegen den Beklagten zu 2 erhoben. Das Gericht hat Termin zur Güteverhandlung nebst anschließender mündlicher Verhandlung auf den 12.12.2023 bestimmt und eine Frist von 3 Wo-</a:t>
            </a:r>
            <a:r>
              <a:rPr lang="de-DE" sz="2200" b="0" u="sng" dirty="0" err="1">
                <a:cs typeface="Arial" charset="0"/>
              </a:rPr>
              <a:t>chen</a:t>
            </a:r>
            <a:r>
              <a:rPr lang="de-DE" sz="2200" b="0" u="sng" dirty="0">
                <a:cs typeface="Arial" charset="0"/>
              </a:rPr>
              <a:t> zur Erwiderung auf die Antragsbegründung gesetzt. Von Seiten der Beklagten zu 1. ist mit Schriftsatz vom 04.10.2023, bei Gericht eingegangen am 06.10.2023, lediglich eine Vertretungsanzeige der Prozessbevollmächtigten sowie die </a:t>
            </a:r>
            <a:r>
              <a:rPr lang="de-DE" sz="2200" b="0" u="sng" dirty="0" err="1">
                <a:cs typeface="Arial" charset="0"/>
              </a:rPr>
              <a:t>Inaussichtstellung</a:t>
            </a:r>
            <a:r>
              <a:rPr lang="de-DE" sz="2200" b="0" u="sng" dirty="0">
                <a:cs typeface="Arial" charset="0"/>
              </a:rPr>
              <a:t> eines Antra-</a:t>
            </a:r>
            <a:r>
              <a:rPr lang="de-DE" sz="2200" b="0" u="sng" dirty="0" err="1">
                <a:cs typeface="Arial" charset="0"/>
              </a:rPr>
              <a:t>ges</a:t>
            </a:r>
            <a:r>
              <a:rPr lang="de-DE" sz="2200" b="0" u="sng" dirty="0">
                <a:cs typeface="Arial" charset="0"/>
              </a:rPr>
              <a:t> gerichtet auf Aufhebung des Vollstreckungsbescheides und Ab-weisung der Klage eingegangen. Eine Begründung ist einem </a:t>
            </a:r>
            <a:r>
              <a:rPr lang="de-DE" sz="2200" b="0" u="sng" dirty="0" err="1">
                <a:cs typeface="Arial" charset="0"/>
              </a:rPr>
              <a:t>geson-derten</a:t>
            </a:r>
            <a:r>
              <a:rPr lang="de-DE" sz="2200" b="0" u="sng" dirty="0">
                <a:cs typeface="Arial" charset="0"/>
              </a:rPr>
              <a:t> Schriftsatz vorbehalten worden. Ein solcher ist jedoch nicht eingegangen. In der mündlichen Verhandlung vom 12.12.2023 sind lediglich die vertretene Klägerin und der vertretene Beklagte zu 2 erschienen.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2522173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0899">
                                            <p:txEl>
                                              <p:pRg st="0" end="0"/>
                                            </p:txEl>
                                          </p:spTgt>
                                        </p:tgtEl>
                                        <p:attrNameLst>
                                          <p:attrName>style.visibility</p:attrName>
                                        </p:attrNameLst>
                                      </p:cBhvr>
                                      <p:to>
                                        <p:strVal val="visible"/>
                                      </p:to>
                                    </p:set>
                                    <p:anim calcmode="lin" valueType="num">
                                      <p:cBhvr>
                                        <p:cTn id="7" dur="500" fill="hold"/>
                                        <p:tgtEl>
                                          <p:spTgt spid="72089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089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08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89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3" name="Text Box 3"/>
          <p:cNvSpPr txBox="1">
            <a:spLocks noChangeArrowheads="1"/>
          </p:cNvSpPr>
          <p:nvPr/>
        </p:nvSpPr>
        <p:spPr bwMode="auto">
          <a:xfrm>
            <a:off x="214313" y="1341438"/>
            <a:ext cx="8678862" cy="529907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u="sng" dirty="0">
                <a:cs typeface="Arial" charset="0"/>
              </a:rPr>
              <a:t>Für die Beklagte zu 1. ist auch nach nochmaligem Aufruf 15 Minuten später niemand erschienen.</a:t>
            </a:r>
          </a:p>
          <a:p>
            <a:pPr>
              <a:spcAft>
                <a:spcPct val="30000"/>
              </a:spcAft>
            </a:pPr>
            <a:r>
              <a:rPr lang="de-DE" sz="2200" dirty="0">
                <a:cs typeface="Arial" charset="0"/>
              </a:rPr>
              <a:t>Die Klägerin beantragt nunmehr,</a:t>
            </a:r>
          </a:p>
          <a:p>
            <a:pPr>
              <a:spcAft>
                <a:spcPct val="30000"/>
              </a:spcAft>
            </a:pPr>
            <a:r>
              <a:rPr lang="de-DE" sz="2200" dirty="0">
                <a:cs typeface="Arial" charset="0"/>
              </a:rPr>
              <a:t>1. den Einspruch der Beklagten zu 1. gegen den Vollstreckungsbescheid vom 29.08.2023 zu verwerfen und</a:t>
            </a:r>
          </a:p>
          <a:p>
            <a:pPr>
              <a:spcAft>
                <a:spcPct val="30000"/>
              </a:spcAft>
            </a:pPr>
            <a:r>
              <a:rPr lang="de-DE" sz="2200" dirty="0">
                <a:cs typeface="Arial" charset="0"/>
              </a:rPr>
              <a:t>2. den Beklagten zu 2. zur Zahlung von € 5.516,00 nebst Zinsen in Höhe von 5 Prozentpunkten über dem Basiszinssatz seit dem 24.06.2023 zu verurteilen.</a:t>
            </a:r>
          </a:p>
          <a:p>
            <a:pPr>
              <a:spcAft>
                <a:spcPct val="30000"/>
              </a:spcAft>
            </a:pPr>
            <a:r>
              <a:rPr lang="de-DE" sz="2200" dirty="0">
                <a:cs typeface="Arial" charset="0"/>
              </a:rPr>
              <a:t>Die Beklagte zu 1. stellt keinen Antrag.</a:t>
            </a:r>
          </a:p>
          <a:p>
            <a:pPr>
              <a:spcAft>
                <a:spcPct val="30000"/>
              </a:spcAft>
            </a:pPr>
            <a:r>
              <a:rPr lang="de-DE" sz="2200" dirty="0">
                <a:cs typeface="Arial" charset="0"/>
              </a:rPr>
              <a:t>Der Beklagte zu 2. beantragt, die Klage abzuweisen.</a:t>
            </a:r>
          </a:p>
          <a:p>
            <a:pPr>
              <a:spcAft>
                <a:spcPct val="30000"/>
              </a:spcAft>
            </a:pPr>
            <a:r>
              <a:rPr lang="de-DE" sz="2200" b="0" i="1" dirty="0">
                <a:cs typeface="Arial" charset="0"/>
              </a:rPr>
              <a:t>Er behauptet, dass die Klägerin im Zeitpunkt des Reitunfalls bereits aufgesessen gewesen sei und schon einen Reitbefehl gegeben habe. Sie habe dem Pferd mit einer Gerte heftig auf den Hals geschlagen.</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06703946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1923">
                                            <p:txEl>
                                              <p:pRg st="0" end="0"/>
                                            </p:txEl>
                                          </p:spTgt>
                                        </p:tgtEl>
                                        <p:attrNameLst>
                                          <p:attrName>style.visibility</p:attrName>
                                        </p:attrNameLst>
                                      </p:cBhvr>
                                      <p:to>
                                        <p:strVal val="visible"/>
                                      </p:to>
                                    </p:set>
                                    <p:anim calcmode="lin" valueType="num">
                                      <p:cBhvr>
                                        <p:cTn id="7" dur="500" fill="hold"/>
                                        <p:tgtEl>
                                          <p:spTgt spid="72192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192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19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1923">
                                            <p:txEl>
                                              <p:pRg st="1" end="1"/>
                                            </p:txEl>
                                          </p:spTgt>
                                        </p:tgtEl>
                                        <p:attrNameLst>
                                          <p:attrName>style.visibility</p:attrName>
                                        </p:attrNameLst>
                                      </p:cBhvr>
                                      <p:to>
                                        <p:strVal val="visible"/>
                                      </p:to>
                                    </p:set>
                                    <p:anim calcmode="lin" valueType="num">
                                      <p:cBhvr>
                                        <p:cTn id="14" dur="500" fill="hold"/>
                                        <p:tgtEl>
                                          <p:spTgt spid="72192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192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1923">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21923">
                                            <p:txEl>
                                              <p:pRg st="2" end="2"/>
                                            </p:txEl>
                                          </p:spTgt>
                                        </p:tgtEl>
                                        <p:attrNameLst>
                                          <p:attrName>style.visibility</p:attrName>
                                        </p:attrNameLst>
                                      </p:cBhvr>
                                      <p:to>
                                        <p:strVal val="visible"/>
                                      </p:to>
                                    </p:set>
                                    <p:anim calcmode="lin" valueType="num">
                                      <p:cBhvr>
                                        <p:cTn id="19" dur="500" fill="hold"/>
                                        <p:tgtEl>
                                          <p:spTgt spid="72192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72192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721923">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721923">
                                            <p:txEl>
                                              <p:pRg st="3" end="3"/>
                                            </p:txEl>
                                          </p:spTgt>
                                        </p:tgtEl>
                                        <p:attrNameLst>
                                          <p:attrName>style.visibility</p:attrName>
                                        </p:attrNameLst>
                                      </p:cBhvr>
                                      <p:to>
                                        <p:strVal val="visible"/>
                                      </p:to>
                                    </p:set>
                                    <p:anim calcmode="lin" valueType="num">
                                      <p:cBhvr>
                                        <p:cTn id="24" dur="500" fill="hold"/>
                                        <p:tgtEl>
                                          <p:spTgt spid="721923">
                                            <p:txEl>
                                              <p:pRg st="3" end="3"/>
                                            </p:txEl>
                                          </p:spTgt>
                                        </p:tgtEl>
                                        <p:attrNameLst>
                                          <p:attrName>ppt_w</p:attrName>
                                        </p:attrNameLst>
                                      </p:cBhvr>
                                      <p:tavLst>
                                        <p:tav tm="0">
                                          <p:val>
                                            <p:strVal val="#ppt_w*0.70"/>
                                          </p:val>
                                        </p:tav>
                                        <p:tav tm="100000">
                                          <p:val>
                                            <p:strVal val="#ppt_w"/>
                                          </p:val>
                                        </p:tav>
                                      </p:tavLst>
                                    </p:anim>
                                    <p:anim calcmode="lin" valueType="num">
                                      <p:cBhvr>
                                        <p:cTn id="25" dur="500" fill="hold"/>
                                        <p:tgtEl>
                                          <p:spTgt spid="721923">
                                            <p:txEl>
                                              <p:pRg st="3" end="3"/>
                                            </p:txEl>
                                          </p:spTgt>
                                        </p:tgtEl>
                                        <p:attrNameLst>
                                          <p:attrName>ppt_h</p:attrName>
                                        </p:attrNameLst>
                                      </p:cBhvr>
                                      <p:tavLst>
                                        <p:tav tm="0">
                                          <p:val>
                                            <p:strVal val="#ppt_h"/>
                                          </p:val>
                                        </p:tav>
                                        <p:tav tm="100000">
                                          <p:val>
                                            <p:strVal val="#ppt_h"/>
                                          </p:val>
                                        </p:tav>
                                      </p:tavLst>
                                    </p:anim>
                                    <p:animEffect transition="in" filter="fade">
                                      <p:cBhvr>
                                        <p:cTn id="26" dur="500"/>
                                        <p:tgtEl>
                                          <p:spTgt spid="721923">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721923">
                                            <p:txEl>
                                              <p:pRg st="4" end="4"/>
                                            </p:txEl>
                                          </p:spTgt>
                                        </p:tgtEl>
                                        <p:attrNameLst>
                                          <p:attrName>style.visibility</p:attrName>
                                        </p:attrNameLst>
                                      </p:cBhvr>
                                      <p:to>
                                        <p:strVal val="visible"/>
                                      </p:to>
                                    </p:set>
                                    <p:anim calcmode="lin" valueType="num">
                                      <p:cBhvr>
                                        <p:cTn id="31" dur="500" fill="hold"/>
                                        <p:tgtEl>
                                          <p:spTgt spid="721923">
                                            <p:txEl>
                                              <p:pRg st="4" end="4"/>
                                            </p:txEl>
                                          </p:spTgt>
                                        </p:tgtEl>
                                        <p:attrNameLst>
                                          <p:attrName>ppt_w</p:attrName>
                                        </p:attrNameLst>
                                      </p:cBhvr>
                                      <p:tavLst>
                                        <p:tav tm="0">
                                          <p:val>
                                            <p:strVal val="#ppt_w*0.70"/>
                                          </p:val>
                                        </p:tav>
                                        <p:tav tm="100000">
                                          <p:val>
                                            <p:strVal val="#ppt_w"/>
                                          </p:val>
                                        </p:tav>
                                      </p:tavLst>
                                    </p:anim>
                                    <p:anim calcmode="lin" valueType="num">
                                      <p:cBhvr>
                                        <p:cTn id="32" dur="500" fill="hold"/>
                                        <p:tgtEl>
                                          <p:spTgt spid="721923">
                                            <p:txEl>
                                              <p:pRg st="4" end="4"/>
                                            </p:txEl>
                                          </p:spTgt>
                                        </p:tgtEl>
                                        <p:attrNameLst>
                                          <p:attrName>ppt_h</p:attrName>
                                        </p:attrNameLst>
                                      </p:cBhvr>
                                      <p:tavLst>
                                        <p:tav tm="0">
                                          <p:val>
                                            <p:strVal val="#ppt_h"/>
                                          </p:val>
                                        </p:tav>
                                        <p:tav tm="100000">
                                          <p:val>
                                            <p:strVal val="#ppt_h"/>
                                          </p:val>
                                        </p:tav>
                                      </p:tavLst>
                                    </p:anim>
                                    <p:animEffect transition="in" filter="fade">
                                      <p:cBhvr>
                                        <p:cTn id="33" dur="500"/>
                                        <p:tgtEl>
                                          <p:spTgt spid="721923">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721923">
                                            <p:txEl>
                                              <p:pRg st="5" end="5"/>
                                            </p:txEl>
                                          </p:spTgt>
                                        </p:tgtEl>
                                        <p:attrNameLst>
                                          <p:attrName>style.visibility</p:attrName>
                                        </p:attrNameLst>
                                      </p:cBhvr>
                                      <p:to>
                                        <p:strVal val="visible"/>
                                      </p:to>
                                    </p:set>
                                    <p:anim calcmode="lin" valueType="num">
                                      <p:cBhvr>
                                        <p:cTn id="38" dur="500" fill="hold"/>
                                        <p:tgtEl>
                                          <p:spTgt spid="721923">
                                            <p:txEl>
                                              <p:pRg st="5" end="5"/>
                                            </p:txEl>
                                          </p:spTgt>
                                        </p:tgtEl>
                                        <p:attrNameLst>
                                          <p:attrName>ppt_w</p:attrName>
                                        </p:attrNameLst>
                                      </p:cBhvr>
                                      <p:tavLst>
                                        <p:tav tm="0">
                                          <p:val>
                                            <p:strVal val="#ppt_w*0.70"/>
                                          </p:val>
                                        </p:tav>
                                        <p:tav tm="100000">
                                          <p:val>
                                            <p:strVal val="#ppt_w"/>
                                          </p:val>
                                        </p:tav>
                                      </p:tavLst>
                                    </p:anim>
                                    <p:anim calcmode="lin" valueType="num">
                                      <p:cBhvr>
                                        <p:cTn id="39" dur="500" fill="hold"/>
                                        <p:tgtEl>
                                          <p:spTgt spid="721923">
                                            <p:txEl>
                                              <p:pRg st="5" end="5"/>
                                            </p:txEl>
                                          </p:spTgt>
                                        </p:tgtEl>
                                        <p:attrNameLst>
                                          <p:attrName>ppt_h</p:attrName>
                                        </p:attrNameLst>
                                      </p:cBhvr>
                                      <p:tavLst>
                                        <p:tav tm="0">
                                          <p:val>
                                            <p:strVal val="#ppt_h"/>
                                          </p:val>
                                        </p:tav>
                                        <p:tav tm="100000">
                                          <p:val>
                                            <p:strVal val="#ppt_h"/>
                                          </p:val>
                                        </p:tav>
                                      </p:tavLst>
                                    </p:anim>
                                    <p:animEffect transition="in" filter="fade">
                                      <p:cBhvr>
                                        <p:cTn id="40" dur="500"/>
                                        <p:tgtEl>
                                          <p:spTgt spid="721923">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721923">
                                            <p:txEl>
                                              <p:pRg st="6" end="6"/>
                                            </p:txEl>
                                          </p:spTgt>
                                        </p:tgtEl>
                                        <p:attrNameLst>
                                          <p:attrName>style.visibility</p:attrName>
                                        </p:attrNameLst>
                                      </p:cBhvr>
                                      <p:to>
                                        <p:strVal val="visible"/>
                                      </p:to>
                                    </p:set>
                                    <p:anim calcmode="lin" valueType="num">
                                      <p:cBhvr>
                                        <p:cTn id="45" dur="500" fill="hold"/>
                                        <p:tgtEl>
                                          <p:spTgt spid="721923">
                                            <p:txEl>
                                              <p:pRg st="6" end="6"/>
                                            </p:txEl>
                                          </p:spTgt>
                                        </p:tgtEl>
                                        <p:attrNameLst>
                                          <p:attrName>ppt_w</p:attrName>
                                        </p:attrNameLst>
                                      </p:cBhvr>
                                      <p:tavLst>
                                        <p:tav tm="0">
                                          <p:val>
                                            <p:strVal val="#ppt_w*0.70"/>
                                          </p:val>
                                        </p:tav>
                                        <p:tav tm="100000">
                                          <p:val>
                                            <p:strVal val="#ppt_w"/>
                                          </p:val>
                                        </p:tav>
                                      </p:tavLst>
                                    </p:anim>
                                    <p:anim calcmode="lin" valueType="num">
                                      <p:cBhvr>
                                        <p:cTn id="46" dur="500" fill="hold"/>
                                        <p:tgtEl>
                                          <p:spTgt spid="721923">
                                            <p:txEl>
                                              <p:pRg st="6" end="6"/>
                                            </p:txEl>
                                          </p:spTgt>
                                        </p:tgtEl>
                                        <p:attrNameLst>
                                          <p:attrName>ppt_h</p:attrName>
                                        </p:attrNameLst>
                                      </p:cBhvr>
                                      <p:tavLst>
                                        <p:tav tm="0">
                                          <p:val>
                                            <p:strVal val="#ppt_h"/>
                                          </p:val>
                                        </p:tav>
                                        <p:tav tm="100000">
                                          <p:val>
                                            <p:strVal val="#ppt_h"/>
                                          </p:val>
                                        </p:tav>
                                      </p:tavLst>
                                    </p:anim>
                                    <p:animEffect transition="in" filter="fade">
                                      <p:cBhvr>
                                        <p:cTn id="47" dur="500"/>
                                        <p:tgtEl>
                                          <p:spTgt spid="721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7" name="Text Box 3"/>
          <p:cNvSpPr txBox="1">
            <a:spLocks noChangeArrowheads="1"/>
          </p:cNvSpPr>
          <p:nvPr/>
        </p:nvSpPr>
        <p:spPr bwMode="auto">
          <a:xfrm>
            <a:off x="214313" y="1341438"/>
            <a:ext cx="8678862" cy="5468937"/>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Dabei sei ihr bewusst gewesen, dass das Pferd nach solch einem Schlag „ausflippen“ werde. Einen Fuchs habe er, der Beklagten zu 2., nicht wahrgenommen.</a:t>
            </a:r>
          </a:p>
          <a:p>
            <a:pPr>
              <a:spcAft>
                <a:spcPct val="30000"/>
              </a:spcAft>
            </a:pPr>
            <a:r>
              <a:rPr lang="de-DE" sz="2200" b="0" i="1" dirty="0">
                <a:cs typeface="Arial" charset="0"/>
              </a:rPr>
              <a:t>[Der Beklagte zu 2. meint, dass die Klage gegen ihn bereits unzulässig sei. Das Gericht sei örtlich nicht zuständig. Er sei infolge der Übereignung des Pferdes im Dezember 2020 auch nicht mehr Halter des Tieres. Die Klägerin falle als Reiterin in persönlicher Hinsicht aus dem Schutzbereich der Haftungsnorm. Auch der Reitunfall selbst falle aus dem Schutzbereich der Haftungsnorm, da die Klägerin im Zeitpunkt der Verletzung schon vom Pferd gefallen war. Darüber hinaus hafte der Beklagte zu 2. nach leihvertraglichen Grundsätzen allenfalls für Vorsatz und grobe Fahrlässigkeit. Es sei auch davon auszugehen, dass die Parteien einen stillschweigenden Haftungsausschluss vereinbart hätten. Eine Tierhalterhaftung scheitere daran, dass es sich nicht um ein Haus-, sondern um ein Nutztier handele.</a:t>
            </a:r>
            <a:r>
              <a:rPr lang="de-DE" sz="2200" b="0" dirty="0">
                <a:cs typeface="Arial" charset="0"/>
              </a:rPr>
              <a: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2564306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2947">
                                            <p:txEl>
                                              <p:pRg st="0" end="0"/>
                                            </p:txEl>
                                          </p:spTgt>
                                        </p:tgtEl>
                                        <p:attrNameLst>
                                          <p:attrName>style.visibility</p:attrName>
                                        </p:attrNameLst>
                                      </p:cBhvr>
                                      <p:to>
                                        <p:strVal val="visible"/>
                                      </p:to>
                                    </p:set>
                                    <p:anim calcmode="lin" valueType="num">
                                      <p:cBhvr>
                                        <p:cTn id="7" dur="500" fill="hold"/>
                                        <p:tgtEl>
                                          <p:spTgt spid="72294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294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29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2947">
                                            <p:txEl>
                                              <p:pRg st="1" end="1"/>
                                            </p:txEl>
                                          </p:spTgt>
                                        </p:tgtEl>
                                        <p:attrNameLst>
                                          <p:attrName>style.visibility</p:attrName>
                                        </p:attrNameLst>
                                      </p:cBhvr>
                                      <p:to>
                                        <p:strVal val="visible"/>
                                      </p:to>
                                    </p:set>
                                    <p:anim calcmode="lin" valueType="num">
                                      <p:cBhvr>
                                        <p:cTn id="14" dur="500" fill="hold"/>
                                        <p:tgtEl>
                                          <p:spTgt spid="72294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294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2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9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1" name="Text Box 3"/>
          <p:cNvSpPr txBox="1">
            <a:spLocks noChangeArrowheads="1"/>
          </p:cNvSpPr>
          <p:nvPr/>
        </p:nvSpPr>
        <p:spPr bwMode="auto">
          <a:xfrm>
            <a:off x="214313" y="1341438"/>
            <a:ext cx="8678862" cy="3124200"/>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Der Klägerin stehe der Anspruch auch der Höhe nach nicht zu. Sie habe keinen Anspruch auf Erstattung des Einzelzimmerzuschlages. Auch die geltend gemachten Fahrt- und </a:t>
            </a:r>
            <a:r>
              <a:rPr lang="de-DE" sz="2200" b="0" i="1" dirty="0" err="1">
                <a:cs typeface="Arial" charset="0"/>
              </a:rPr>
              <a:t>Babysitterkosten</a:t>
            </a:r>
            <a:r>
              <a:rPr lang="de-DE" sz="2200" b="0" i="1" dirty="0">
                <a:cs typeface="Arial" charset="0"/>
              </a:rPr>
              <a:t> seien nicht ersatzfähig.]</a:t>
            </a:r>
          </a:p>
          <a:p>
            <a:pPr>
              <a:spcAft>
                <a:spcPct val="30000"/>
              </a:spcAft>
            </a:pPr>
            <a:r>
              <a:rPr lang="de-DE" sz="2200" b="0" u="sng" dirty="0">
                <a:cs typeface="Arial" charset="0"/>
              </a:rPr>
              <a:t>Das Gericht hat zu den Umständen des Reitunfalles, insbesondere zu der Frage eines Gerteneinsatzes durch die Klägerin, Beweis erhoben durch Vernehmung des Zeugen Arndt Scholz. Bezüglich des Ergebnisses der Beweisaufnahme wird auf das Sitzungsprotokoll vom 12.12.2023 Bezug genommen. ---</a:t>
            </a:r>
            <a:endParaRPr lang="de-DE" sz="2200" b="0" dirty="0">
              <a:cs typeface="Arial" charset="0"/>
            </a:endParaRP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6949145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p:cTn id="7" dur="500" fill="hold"/>
                                        <p:tgtEl>
                                          <p:spTgt spid="72397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397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39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3971">
                                            <p:txEl>
                                              <p:pRg st="1" end="1"/>
                                            </p:txEl>
                                          </p:spTgt>
                                        </p:tgtEl>
                                        <p:attrNameLst>
                                          <p:attrName>style.visibility</p:attrName>
                                        </p:attrNameLst>
                                      </p:cBhvr>
                                      <p:to>
                                        <p:strVal val="visible"/>
                                      </p:to>
                                    </p:set>
                                    <p:anim calcmode="lin" valueType="num">
                                      <p:cBhvr>
                                        <p:cTn id="14" dur="500" fill="hold"/>
                                        <p:tgtEl>
                                          <p:spTgt spid="72397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397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39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7" name="Text Box 3"/>
          <p:cNvSpPr txBox="1">
            <a:spLocks noChangeArrowheads="1"/>
          </p:cNvSpPr>
          <p:nvPr/>
        </p:nvSpPr>
        <p:spPr bwMode="auto">
          <a:xfrm>
            <a:off x="214313" y="1232756"/>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A.	Klage gegen die Beklagte zu 1.</a:t>
            </a:r>
          </a:p>
          <a:p>
            <a:pPr>
              <a:spcAft>
                <a:spcPts val="0"/>
              </a:spcAft>
            </a:pPr>
            <a:r>
              <a:rPr lang="de-DE" sz="2200" b="0" dirty="0">
                <a:cs typeface="Arial" charset="0"/>
              </a:rPr>
              <a:t>	I.	Zulässigkeit des Einspruchs gegen den VB</a:t>
            </a:r>
          </a:p>
          <a:p>
            <a:pPr>
              <a:spcAft>
                <a:spcPts val="0"/>
              </a:spcAft>
            </a:pPr>
            <a:r>
              <a:rPr lang="de-DE" sz="2200" b="0" dirty="0">
                <a:cs typeface="Arial" charset="0"/>
              </a:rPr>
              <a:t>		(+), §§ 700 Abs. 1 </a:t>
            </a:r>
            <a:r>
              <a:rPr lang="de-DE" sz="2200" b="0" dirty="0" err="1">
                <a:cs typeface="Arial" charset="0"/>
              </a:rPr>
              <a:t>iVm</a:t>
            </a:r>
            <a:r>
              <a:rPr lang="de-DE" sz="2200" b="0" dirty="0">
                <a:cs typeface="Arial" charset="0"/>
              </a:rPr>
              <a:t> 338 ff. ZPO (statthaft, form- und frist-		gerecht; Verstoß gegen § 340 Abs. 3 ZPO führt nicht zur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sondern allenfalls zur Präklusion, s. Abs. 3 S.3)</a:t>
            </a:r>
          </a:p>
          <a:p>
            <a:pPr>
              <a:spcAft>
                <a:spcPts val="0"/>
              </a:spcAft>
            </a:pPr>
            <a:r>
              <a:rPr lang="de-DE" sz="2200" b="0" dirty="0">
                <a:cs typeface="Arial" charset="0"/>
              </a:rPr>
              <a:t>	II.	Zulässigkeit der Klage gegen die Beklagte zu 1.</a:t>
            </a:r>
          </a:p>
          <a:p>
            <a:pPr>
              <a:spcAft>
                <a:spcPts val="0"/>
              </a:spcAft>
            </a:pPr>
            <a:r>
              <a:rPr lang="de-DE" sz="2200" b="0" dirty="0">
                <a:cs typeface="Arial" charset="0"/>
              </a:rPr>
              <a:t>		(+), </a:t>
            </a:r>
            <a:r>
              <a:rPr lang="de-DE" sz="2200" b="0" dirty="0" err="1">
                <a:cs typeface="Arial" charset="0"/>
              </a:rPr>
              <a:t>vAw</a:t>
            </a:r>
            <a:r>
              <a:rPr lang="de-DE" sz="2200" b="0" dirty="0">
                <a:cs typeface="Arial" charset="0"/>
              </a:rPr>
              <a:t> zu prüfen, aber unproblematisch zu bejahen.</a:t>
            </a:r>
          </a:p>
          <a:p>
            <a:pPr>
              <a:spcAft>
                <a:spcPts val="0"/>
              </a:spcAft>
            </a:pPr>
            <a:r>
              <a:rPr lang="de-DE" sz="2200" b="0" dirty="0">
                <a:cs typeface="Arial" charset="0"/>
              </a:rPr>
              <a:t>	III.	Schlüssigkeit der Klage?</a:t>
            </a:r>
          </a:p>
          <a:p>
            <a:pPr>
              <a:spcAft>
                <a:spcPts val="0"/>
              </a:spcAft>
            </a:pPr>
            <a:r>
              <a:rPr lang="de-DE" sz="2200" b="0" dirty="0">
                <a:cs typeface="Arial" charset="0"/>
              </a:rPr>
              <a:t>		1.	Darf/muss diese überhaupt geprüft werden?</a:t>
            </a:r>
          </a:p>
          <a:p>
            <a:pPr>
              <a:spcAft>
                <a:spcPts val="0"/>
              </a:spcAft>
            </a:pPr>
            <a:r>
              <a:rPr lang="de-DE" sz="2200" b="0" dirty="0">
                <a:cs typeface="Arial" charset="0"/>
              </a:rPr>
              <a:t>			(+), §§ 700 Abs. 6, 345 ZPO; anders als beim zweiten VU			muss hier (erstmals) die Schlüssigkeit geprüft werden.</a:t>
            </a:r>
          </a:p>
          <a:p>
            <a:pPr>
              <a:spcAft>
                <a:spcPts val="0"/>
              </a:spcAft>
            </a:pPr>
            <a:r>
              <a:rPr lang="de-DE" sz="2200" b="0" dirty="0">
                <a:cs typeface="Arial" charset="0"/>
              </a:rPr>
              <a:t>		2.	Ist die Klage gegen die Beklagte zu 1. schlüssig?</a:t>
            </a:r>
          </a:p>
          <a:p>
            <a:pPr>
              <a:spcAft>
                <a:spcPts val="0"/>
              </a:spcAft>
            </a:pPr>
            <a:r>
              <a:rPr lang="de-DE" sz="2200" b="0" dirty="0">
                <a:cs typeface="Arial" charset="0"/>
              </a:rPr>
              <a:t>			(-), ein Direktanspruch gegen den Versicherer ist nur in den			Fällen des § 115 VVG vorgesehen; hier nicht ersichtlich.</a:t>
            </a:r>
            <a:endParaRPr lang="de-DE" sz="1000" dirty="0">
              <a:cs typeface="Arial" charset="0"/>
            </a:endParaRPr>
          </a:p>
          <a:p>
            <a:pPr>
              <a:spcAft>
                <a:spcPts val="0"/>
              </a:spcAft>
            </a:pPr>
            <a:r>
              <a:rPr lang="de-DE" sz="2200" dirty="0">
                <a:cs typeface="Arial" charset="0"/>
              </a:rPr>
              <a:t>B.	Klage gegen den Beklagten zu 2.</a:t>
            </a:r>
          </a:p>
          <a:p>
            <a:pPr>
              <a:spcAft>
                <a:spcPts val="0"/>
              </a:spcAft>
            </a:pPr>
            <a:r>
              <a:rPr lang="de-DE" sz="2200" b="0" dirty="0">
                <a:cs typeface="Arial" charset="0"/>
              </a:rPr>
              <a:t>	I.	Zulässigkeit der Parteierweiterung auf den Beklagten zu 2.?</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8280174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02467">
                                            <p:txEl>
                                              <p:pRg st="0" end="0"/>
                                            </p:txEl>
                                          </p:spTgt>
                                        </p:tgtEl>
                                        <p:attrNameLst>
                                          <p:attrName>style.visibility</p:attrName>
                                        </p:attrNameLst>
                                      </p:cBhvr>
                                      <p:to>
                                        <p:strVal val="visible"/>
                                      </p:to>
                                    </p:set>
                                    <p:anim calcmode="lin" valueType="num">
                                      <p:cBhvr>
                                        <p:cTn id="7" dur="500" fill="hold"/>
                                        <p:tgtEl>
                                          <p:spTgt spid="70246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0246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024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02467">
                                            <p:txEl>
                                              <p:pRg st="1" end="1"/>
                                            </p:txEl>
                                          </p:spTgt>
                                        </p:tgtEl>
                                        <p:attrNameLst>
                                          <p:attrName>style.visibility</p:attrName>
                                        </p:attrNameLst>
                                      </p:cBhvr>
                                      <p:to>
                                        <p:strVal val="visible"/>
                                      </p:to>
                                    </p:set>
                                    <p:anim calcmode="lin" valueType="num">
                                      <p:cBhvr>
                                        <p:cTn id="14" dur="500" fill="hold"/>
                                        <p:tgtEl>
                                          <p:spTgt spid="70246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0246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0246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02467">
                                            <p:txEl>
                                              <p:pRg st="2" end="2"/>
                                            </p:txEl>
                                          </p:spTgt>
                                        </p:tgtEl>
                                        <p:attrNameLst>
                                          <p:attrName>style.visibility</p:attrName>
                                        </p:attrNameLst>
                                      </p:cBhvr>
                                      <p:to>
                                        <p:strVal val="visible"/>
                                      </p:to>
                                    </p:set>
                                    <p:anim calcmode="lin" valueType="num">
                                      <p:cBhvr>
                                        <p:cTn id="21" dur="500" fill="hold"/>
                                        <p:tgtEl>
                                          <p:spTgt spid="70246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0246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0246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02467">
                                            <p:txEl>
                                              <p:pRg st="3" end="3"/>
                                            </p:txEl>
                                          </p:spTgt>
                                        </p:tgtEl>
                                        <p:attrNameLst>
                                          <p:attrName>style.visibility</p:attrName>
                                        </p:attrNameLst>
                                      </p:cBhvr>
                                      <p:to>
                                        <p:strVal val="visible"/>
                                      </p:to>
                                    </p:set>
                                    <p:anim calcmode="lin" valueType="num">
                                      <p:cBhvr>
                                        <p:cTn id="28" dur="500" fill="hold"/>
                                        <p:tgtEl>
                                          <p:spTgt spid="70246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0246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0246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02467">
                                            <p:txEl>
                                              <p:pRg st="4" end="4"/>
                                            </p:txEl>
                                          </p:spTgt>
                                        </p:tgtEl>
                                        <p:attrNameLst>
                                          <p:attrName>style.visibility</p:attrName>
                                        </p:attrNameLst>
                                      </p:cBhvr>
                                      <p:to>
                                        <p:strVal val="visible"/>
                                      </p:to>
                                    </p:set>
                                    <p:anim calcmode="lin" valueType="num">
                                      <p:cBhvr>
                                        <p:cTn id="35" dur="500" fill="hold"/>
                                        <p:tgtEl>
                                          <p:spTgt spid="702467">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02467">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0246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02467">
                                            <p:txEl>
                                              <p:pRg st="5" end="5"/>
                                            </p:txEl>
                                          </p:spTgt>
                                        </p:tgtEl>
                                        <p:attrNameLst>
                                          <p:attrName>style.visibility</p:attrName>
                                        </p:attrNameLst>
                                      </p:cBhvr>
                                      <p:to>
                                        <p:strVal val="visible"/>
                                      </p:to>
                                    </p:set>
                                    <p:anim calcmode="lin" valueType="num">
                                      <p:cBhvr>
                                        <p:cTn id="42" dur="500" fill="hold"/>
                                        <p:tgtEl>
                                          <p:spTgt spid="702467">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02467">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0246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02467">
                                            <p:txEl>
                                              <p:pRg st="6" end="6"/>
                                            </p:txEl>
                                          </p:spTgt>
                                        </p:tgtEl>
                                        <p:attrNameLst>
                                          <p:attrName>style.visibility</p:attrName>
                                        </p:attrNameLst>
                                      </p:cBhvr>
                                      <p:to>
                                        <p:strVal val="visible"/>
                                      </p:to>
                                    </p:set>
                                    <p:anim calcmode="lin" valueType="num">
                                      <p:cBhvr>
                                        <p:cTn id="49" dur="500" fill="hold"/>
                                        <p:tgtEl>
                                          <p:spTgt spid="702467">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02467">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02467">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02467">
                                            <p:txEl>
                                              <p:pRg st="7" end="7"/>
                                            </p:txEl>
                                          </p:spTgt>
                                        </p:tgtEl>
                                        <p:attrNameLst>
                                          <p:attrName>style.visibility</p:attrName>
                                        </p:attrNameLst>
                                      </p:cBhvr>
                                      <p:to>
                                        <p:strVal val="visible"/>
                                      </p:to>
                                    </p:set>
                                    <p:anim calcmode="lin" valueType="num">
                                      <p:cBhvr>
                                        <p:cTn id="56" dur="500" fill="hold"/>
                                        <p:tgtEl>
                                          <p:spTgt spid="702467">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02467">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02467">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02467">
                                            <p:txEl>
                                              <p:pRg st="8" end="8"/>
                                            </p:txEl>
                                          </p:spTgt>
                                        </p:tgtEl>
                                        <p:attrNameLst>
                                          <p:attrName>style.visibility</p:attrName>
                                        </p:attrNameLst>
                                      </p:cBhvr>
                                      <p:to>
                                        <p:strVal val="visible"/>
                                      </p:to>
                                    </p:set>
                                    <p:anim calcmode="lin" valueType="num">
                                      <p:cBhvr>
                                        <p:cTn id="63" dur="500" fill="hold"/>
                                        <p:tgtEl>
                                          <p:spTgt spid="702467">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02467">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02467">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02467">
                                            <p:txEl>
                                              <p:pRg st="9" end="9"/>
                                            </p:txEl>
                                          </p:spTgt>
                                        </p:tgtEl>
                                        <p:attrNameLst>
                                          <p:attrName>style.visibility</p:attrName>
                                        </p:attrNameLst>
                                      </p:cBhvr>
                                      <p:to>
                                        <p:strVal val="visible"/>
                                      </p:to>
                                    </p:set>
                                    <p:anim calcmode="lin" valueType="num">
                                      <p:cBhvr>
                                        <p:cTn id="70" dur="500" fill="hold"/>
                                        <p:tgtEl>
                                          <p:spTgt spid="702467">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02467">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02467">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02467">
                                            <p:txEl>
                                              <p:pRg st="10" end="10"/>
                                            </p:txEl>
                                          </p:spTgt>
                                        </p:tgtEl>
                                        <p:attrNameLst>
                                          <p:attrName>style.visibility</p:attrName>
                                        </p:attrNameLst>
                                      </p:cBhvr>
                                      <p:to>
                                        <p:strVal val="visible"/>
                                      </p:to>
                                    </p:set>
                                    <p:anim calcmode="lin" valueType="num">
                                      <p:cBhvr>
                                        <p:cTn id="77" dur="500" fill="hold"/>
                                        <p:tgtEl>
                                          <p:spTgt spid="702467">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02467">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02467">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02467">
                                            <p:txEl>
                                              <p:pRg st="11" end="11"/>
                                            </p:txEl>
                                          </p:spTgt>
                                        </p:tgtEl>
                                        <p:attrNameLst>
                                          <p:attrName>style.visibility</p:attrName>
                                        </p:attrNameLst>
                                      </p:cBhvr>
                                      <p:to>
                                        <p:strVal val="visible"/>
                                      </p:to>
                                    </p:set>
                                    <p:anim calcmode="lin" valueType="num">
                                      <p:cBhvr>
                                        <p:cTn id="84" dur="500" fill="hold"/>
                                        <p:tgtEl>
                                          <p:spTgt spid="702467">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02467">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0246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99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a:t>
            </a:r>
            <a:r>
              <a:rPr lang="de-DE" sz="2200" dirty="0">
                <a:cs typeface="Arial" charset="0"/>
              </a:rPr>
              <a:t>BGH:</a:t>
            </a:r>
            <a:r>
              <a:rPr lang="de-DE" sz="2200" b="0" dirty="0">
                <a:cs typeface="Arial" charset="0"/>
              </a:rPr>
              <a:t>	gewillkürte Parteierweiterung auf Beklagtenseite steht				einer Klageänderung gleich (sog. </a:t>
            </a:r>
            <a:r>
              <a:rPr lang="de-DE" sz="2200" b="0" dirty="0" err="1">
                <a:cs typeface="Arial" charset="0"/>
              </a:rPr>
              <a:t>Klageänderungstheo</a:t>
            </a:r>
            <a:r>
              <a:rPr lang="de-DE" sz="2200" b="0" dirty="0">
                <a:cs typeface="Arial" charset="0"/>
              </a:rPr>
              <a:t>-				</a:t>
            </a:r>
            <a:r>
              <a:rPr lang="de-DE" sz="2200" b="0" dirty="0" err="1">
                <a:cs typeface="Arial" charset="0"/>
              </a:rPr>
              <a:t>rie</a:t>
            </a:r>
            <a:r>
              <a:rPr lang="de-DE" sz="2200" b="0" dirty="0">
                <a:cs typeface="Arial" charset="0"/>
              </a:rPr>
              <a:t>), so dass die §§ 263 ff. ZPO analog gelten (bei </a:t>
            </a:r>
            <a:r>
              <a:rPr lang="de-DE" sz="2200" b="0" dirty="0" err="1">
                <a:cs typeface="Arial" charset="0"/>
              </a:rPr>
              <a:t>Un</a:t>
            </a:r>
            <a:r>
              <a:rPr lang="de-DE" sz="2200" b="0" dirty="0">
                <a:cs typeface="Arial" charset="0"/>
              </a:rPr>
              <a:t>-				</a:t>
            </a:r>
            <a:r>
              <a:rPr lang="de-DE" sz="2200" b="0" dirty="0" err="1">
                <a:cs typeface="Arial" charset="0"/>
              </a:rPr>
              <a:t>zulässigkeit</a:t>
            </a:r>
            <a:r>
              <a:rPr lang="de-DE" sz="2200" b="0" dirty="0">
                <a:cs typeface="Arial" charset="0"/>
              </a:rPr>
              <a:t> also Klagabweisung)</a:t>
            </a:r>
          </a:p>
          <a:p>
            <a:pPr>
              <a:spcAft>
                <a:spcPts val="0"/>
              </a:spcAft>
            </a:pPr>
            <a:r>
              <a:rPr lang="de-DE" sz="2200" b="0" dirty="0">
                <a:cs typeface="Arial" charset="0"/>
              </a:rPr>
              <a:t>		</a:t>
            </a:r>
            <a:r>
              <a:rPr lang="de-DE" sz="2200" dirty="0" err="1">
                <a:cs typeface="Arial" charset="0"/>
              </a:rPr>
              <a:t>hL</a:t>
            </a:r>
            <a:r>
              <a:rPr lang="de-DE" sz="2200" dirty="0">
                <a:cs typeface="Arial" charset="0"/>
              </a:rPr>
              <a:t>:</a:t>
            </a:r>
            <a:r>
              <a:rPr lang="de-DE" sz="2200" b="0" dirty="0">
                <a:cs typeface="Arial" charset="0"/>
              </a:rPr>
              <a:t>	gewillkürte Parteierweiterung ist lediglich nachträgliche 				Begründung von Streitgenossenschaft </a:t>
            </a:r>
            <a:r>
              <a:rPr lang="de-DE" sz="2200" b="0" dirty="0" err="1">
                <a:cs typeface="Arial" charset="0"/>
              </a:rPr>
              <a:t>iSd</a:t>
            </a:r>
            <a:r>
              <a:rPr lang="de-DE" sz="2200" b="0" dirty="0">
                <a:cs typeface="Arial" charset="0"/>
              </a:rPr>
              <a:t> §§ 59 ff. ZPO				(bei Unzulässigkeit lediglich Trennung, § 145 ZPO).</a:t>
            </a:r>
          </a:p>
          <a:p>
            <a:pPr>
              <a:spcAft>
                <a:spcPts val="0"/>
              </a:spcAft>
            </a:pPr>
            <a:r>
              <a:rPr lang="de-DE" sz="2200" b="0" dirty="0">
                <a:cs typeface="Arial" charset="0"/>
              </a:rPr>
              <a:t>		hier:	nach beiden Ansichten (+), da Erweiterung sachdienlich				</a:t>
            </a:r>
            <a:r>
              <a:rPr lang="de-DE" sz="2200" b="0" dirty="0" err="1">
                <a:cs typeface="Arial" charset="0"/>
              </a:rPr>
              <a:t>iSd</a:t>
            </a:r>
            <a:r>
              <a:rPr lang="de-DE" sz="2200" b="0" dirty="0">
                <a:cs typeface="Arial" charset="0"/>
              </a:rPr>
              <a:t> § 263, 2. </a:t>
            </a:r>
            <a:r>
              <a:rPr lang="de-DE" sz="2200" b="0" dirty="0" err="1">
                <a:cs typeface="Arial" charset="0"/>
              </a:rPr>
              <a:t>Var</a:t>
            </a:r>
            <a:r>
              <a:rPr lang="de-DE" sz="2200" b="0" dirty="0">
                <a:cs typeface="Arial" charset="0"/>
              </a:rPr>
              <a:t>. ZPO (BGH) und Beklagte gemäß 					§ 60 ZPO Streitgenossen sind; außerdem § 267 ZPO.</a:t>
            </a:r>
          </a:p>
          <a:p>
            <a:pPr>
              <a:spcAft>
                <a:spcPts val="0"/>
              </a:spcAft>
            </a:pPr>
            <a:r>
              <a:rPr lang="de-DE" sz="2200" b="0" dirty="0">
                <a:cs typeface="Arial" charset="0"/>
              </a:rPr>
              <a:t>		=&gt;		also gewillkürte Parteierweiterung zulässig.</a:t>
            </a:r>
          </a:p>
          <a:p>
            <a:pPr>
              <a:spcAft>
                <a:spcPts val="0"/>
              </a:spcAft>
            </a:pPr>
            <a:r>
              <a:rPr lang="de-DE" sz="2200" b="0" dirty="0">
                <a:cs typeface="Arial" charset="0"/>
              </a:rPr>
              <a:t>	II.	(Weitere) Zulässigkeit der Klage</a:t>
            </a:r>
          </a:p>
          <a:p>
            <a:pPr>
              <a:spcAft>
                <a:spcPts val="0"/>
              </a:spcAft>
            </a:pPr>
            <a:r>
              <a:rPr lang="de-DE" sz="2200" b="0" dirty="0">
                <a:cs typeface="Arial" charset="0"/>
              </a:rPr>
              <a:t>		(+), Zuständigkeit des LG Hannover ergibt sich sachlich aus		§§ 23 Nr. 1, 71 Abs. 1 GVG und örtlich aus § 32 ZPO.</a:t>
            </a:r>
          </a:p>
          <a:p>
            <a:pPr>
              <a:spcAft>
                <a:spcPts val="0"/>
              </a:spcAft>
            </a:pPr>
            <a:r>
              <a:rPr lang="de-DE" sz="2200" b="0" dirty="0">
                <a:cs typeface="Arial" charset="0"/>
              </a:rPr>
              <a:t>	III.	Begründetheit der Klage gegen den Beklagten zu 2.</a:t>
            </a:r>
          </a:p>
          <a:p>
            <a:pPr>
              <a:spcAft>
                <a:spcPts val="0"/>
              </a:spcAft>
            </a:pPr>
            <a:r>
              <a:rPr lang="de-DE" sz="2200" b="0" dirty="0">
                <a:cs typeface="Arial" charset="0"/>
              </a:rPr>
              <a:t>		1.	Anspruch aus § 280 Abs. 1 </a:t>
            </a:r>
            <a:r>
              <a:rPr lang="de-DE" sz="2200" b="0" dirty="0" err="1">
                <a:cs typeface="Arial" charset="0"/>
              </a:rPr>
              <a:t>iVm</a:t>
            </a:r>
            <a:r>
              <a:rPr lang="de-DE" sz="2200" b="0" dirty="0">
                <a:cs typeface="Arial" charset="0"/>
              </a:rPr>
              <a:t> § 598 BGB</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2017251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4995">
                                            <p:txEl>
                                              <p:pRg st="0" end="0"/>
                                            </p:txEl>
                                          </p:spTgt>
                                        </p:tgtEl>
                                        <p:attrNameLst>
                                          <p:attrName>style.visibility</p:attrName>
                                        </p:attrNameLst>
                                      </p:cBhvr>
                                      <p:to>
                                        <p:strVal val="visible"/>
                                      </p:to>
                                    </p:set>
                                    <p:anim calcmode="lin" valueType="num">
                                      <p:cBhvr>
                                        <p:cTn id="7" dur="500" fill="hold"/>
                                        <p:tgtEl>
                                          <p:spTgt spid="72499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499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4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4995">
                                            <p:txEl>
                                              <p:pRg st="1" end="1"/>
                                            </p:txEl>
                                          </p:spTgt>
                                        </p:tgtEl>
                                        <p:attrNameLst>
                                          <p:attrName>style.visibility</p:attrName>
                                        </p:attrNameLst>
                                      </p:cBhvr>
                                      <p:to>
                                        <p:strVal val="visible"/>
                                      </p:to>
                                    </p:set>
                                    <p:anim calcmode="lin" valueType="num">
                                      <p:cBhvr>
                                        <p:cTn id="14" dur="500" fill="hold"/>
                                        <p:tgtEl>
                                          <p:spTgt spid="72499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499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49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4995">
                                            <p:txEl>
                                              <p:pRg st="2" end="2"/>
                                            </p:txEl>
                                          </p:spTgt>
                                        </p:tgtEl>
                                        <p:attrNameLst>
                                          <p:attrName>style.visibility</p:attrName>
                                        </p:attrNameLst>
                                      </p:cBhvr>
                                      <p:to>
                                        <p:strVal val="visible"/>
                                      </p:to>
                                    </p:set>
                                    <p:anim calcmode="lin" valueType="num">
                                      <p:cBhvr>
                                        <p:cTn id="21" dur="500" fill="hold"/>
                                        <p:tgtEl>
                                          <p:spTgt spid="72499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499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49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4995">
                                            <p:txEl>
                                              <p:pRg st="3" end="3"/>
                                            </p:txEl>
                                          </p:spTgt>
                                        </p:tgtEl>
                                        <p:attrNameLst>
                                          <p:attrName>style.visibility</p:attrName>
                                        </p:attrNameLst>
                                      </p:cBhvr>
                                      <p:to>
                                        <p:strVal val="visible"/>
                                      </p:to>
                                    </p:set>
                                    <p:anim calcmode="lin" valueType="num">
                                      <p:cBhvr>
                                        <p:cTn id="28" dur="500" fill="hold"/>
                                        <p:tgtEl>
                                          <p:spTgt spid="72499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499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49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4995">
                                            <p:txEl>
                                              <p:pRg st="4" end="4"/>
                                            </p:txEl>
                                          </p:spTgt>
                                        </p:tgtEl>
                                        <p:attrNameLst>
                                          <p:attrName>style.visibility</p:attrName>
                                        </p:attrNameLst>
                                      </p:cBhvr>
                                      <p:to>
                                        <p:strVal val="visible"/>
                                      </p:to>
                                    </p:set>
                                    <p:anim calcmode="lin" valueType="num">
                                      <p:cBhvr>
                                        <p:cTn id="35" dur="500" fill="hold"/>
                                        <p:tgtEl>
                                          <p:spTgt spid="72499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499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499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4995">
                                            <p:txEl>
                                              <p:pRg st="5" end="5"/>
                                            </p:txEl>
                                          </p:spTgt>
                                        </p:tgtEl>
                                        <p:attrNameLst>
                                          <p:attrName>style.visibility</p:attrName>
                                        </p:attrNameLst>
                                      </p:cBhvr>
                                      <p:to>
                                        <p:strVal val="visible"/>
                                      </p:to>
                                    </p:set>
                                    <p:anim calcmode="lin" valueType="num">
                                      <p:cBhvr>
                                        <p:cTn id="42" dur="500" fill="hold"/>
                                        <p:tgtEl>
                                          <p:spTgt spid="72499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499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499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4995">
                                            <p:txEl>
                                              <p:pRg st="6" end="6"/>
                                            </p:txEl>
                                          </p:spTgt>
                                        </p:tgtEl>
                                        <p:attrNameLst>
                                          <p:attrName>style.visibility</p:attrName>
                                        </p:attrNameLst>
                                      </p:cBhvr>
                                      <p:to>
                                        <p:strVal val="visible"/>
                                      </p:to>
                                    </p:set>
                                    <p:anim calcmode="lin" valueType="num">
                                      <p:cBhvr>
                                        <p:cTn id="49" dur="500" fill="hold"/>
                                        <p:tgtEl>
                                          <p:spTgt spid="724995">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4995">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499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4995">
                                            <p:txEl>
                                              <p:pRg st="7" end="7"/>
                                            </p:txEl>
                                          </p:spTgt>
                                        </p:tgtEl>
                                        <p:attrNameLst>
                                          <p:attrName>style.visibility</p:attrName>
                                        </p:attrNameLst>
                                      </p:cBhvr>
                                      <p:to>
                                        <p:strVal val="visible"/>
                                      </p:to>
                                    </p:set>
                                    <p:anim calcmode="lin" valueType="num">
                                      <p:cBhvr>
                                        <p:cTn id="56" dur="500" fill="hold"/>
                                        <p:tgtEl>
                                          <p:spTgt spid="724995">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4995">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49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499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9"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nach übereinstimmendem Sachvortrag beiderseits kein			Rechtsbindungswille, sondern bloße Gefälligkeit im außer-			rechtlichen Bereich, daher keine Willenserklärungen.</a:t>
            </a:r>
          </a:p>
          <a:p>
            <a:pPr>
              <a:spcAft>
                <a:spcPts val="0"/>
              </a:spcAft>
            </a:pPr>
            <a:r>
              <a:rPr lang="de-DE" sz="2200" b="0" dirty="0">
                <a:cs typeface="Arial" charset="0"/>
              </a:rPr>
              <a:t>		2.	Anspruch aus § 833 S.1 BGB</a:t>
            </a:r>
          </a:p>
          <a:p>
            <a:pPr>
              <a:spcAft>
                <a:spcPts val="0"/>
              </a:spcAft>
            </a:pPr>
            <a:r>
              <a:rPr lang="de-DE" sz="2200" b="0" dirty="0">
                <a:cs typeface="Arial" charset="0"/>
              </a:rPr>
              <a:t>			a)	Haftungsbegründender Tatbestand</a:t>
            </a:r>
          </a:p>
          <a:p>
            <a:pPr>
              <a:spcAft>
                <a:spcPts val="0"/>
              </a:spcAft>
            </a:pPr>
            <a:r>
              <a:rPr lang="de-DE" sz="2200" b="0" dirty="0">
                <a:cs typeface="Arial" charset="0"/>
              </a:rPr>
              <a:t>				</a:t>
            </a:r>
            <a:r>
              <a:rPr lang="de-DE" sz="2200" b="0" dirty="0" err="1">
                <a:cs typeface="Arial" charset="0"/>
              </a:rPr>
              <a:t>aa</a:t>
            </a:r>
            <a:r>
              <a:rPr lang="de-DE" sz="2200" b="0" dirty="0">
                <a:cs typeface="Arial" charset="0"/>
              </a:rPr>
              <a:t>)	Erfolg eingetreten</a:t>
            </a:r>
          </a:p>
          <a:p>
            <a:pPr>
              <a:spcAft>
                <a:spcPts val="0"/>
              </a:spcAft>
            </a:pPr>
            <a:r>
              <a:rPr lang="de-DE" sz="2200" b="0" dirty="0">
                <a:cs typeface="Arial" charset="0"/>
              </a:rPr>
              <a:t>						(+), Körperverletzung, Gesundheitsbeschädigung.</a:t>
            </a:r>
          </a:p>
          <a:p>
            <a:pPr>
              <a:spcAft>
                <a:spcPts val="0"/>
              </a:spcAft>
            </a:pPr>
            <a:r>
              <a:rPr lang="de-DE" sz="2200" b="0" dirty="0">
                <a:cs typeface="Arial" charset="0"/>
              </a:rPr>
              <a:t>				</a:t>
            </a:r>
            <a:r>
              <a:rPr lang="de-DE" sz="2200" b="0" dirty="0" err="1">
                <a:cs typeface="Arial" charset="0"/>
              </a:rPr>
              <a:t>bb</a:t>
            </a:r>
            <a:r>
              <a:rPr lang="de-DE" sz="2200" b="0" dirty="0">
                <a:cs typeface="Arial" charset="0"/>
              </a:rPr>
              <a:t>)	„durch ein Tier“?</a:t>
            </a:r>
          </a:p>
          <a:p>
            <a:pPr>
              <a:spcAft>
                <a:spcPts val="0"/>
              </a:spcAft>
            </a:pPr>
            <a:r>
              <a:rPr lang="de-DE" sz="2200" b="0" dirty="0">
                <a:cs typeface="Arial" charset="0"/>
              </a:rPr>
              <a:t>						(1)	Realisierung einer typischen Tiergefahr?</a:t>
            </a:r>
          </a:p>
          <a:p>
            <a:pPr>
              <a:spcAft>
                <a:spcPts val="0"/>
              </a:spcAft>
            </a:pPr>
            <a:r>
              <a:rPr lang="de-DE" sz="2200" b="0" dirty="0">
                <a:cs typeface="Arial" charset="0"/>
              </a:rPr>
              <a:t>							(+), typisch unberechenbares Tierverhalten								(selbst bei Gertenschlag, da dies allenfalls </a:t>
            </a:r>
            <a:r>
              <a:rPr lang="de-DE" sz="2200" b="0" dirty="0" err="1">
                <a:cs typeface="Arial" charset="0"/>
              </a:rPr>
              <a:t>iRv</a:t>
            </a:r>
            <a:r>
              <a:rPr lang="de-DE" sz="2200" b="0" dirty="0">
                <a:cs typeface="Arial" charset="0"/>
              </a:rPr>
              <a:t>							§ 254 BGB berücksichtigt würde).</a:t>
            </a:r>
          </a:p>
          <a:p>
            <a:pPr>
              <a:spcAft>
                <a:spcPts val="0"/>
              </a:spcAft>
            </a:pPr>
            <a:r>
              <a:rPr lang="de-DE" sz="2200" b="0" dirty="0">
                <a:cs typeface="Arial" charset="0"/>
              </a:rPr>
              <a:t>						(2)	Lehre vom Schutzzweck der Norm?</a:t>
            </a:r>
          </a:p>
          <a:p>
            <a:pPr>
              <a:spcAft>
                <a:spcPts val="0"/>
              </a:spcAft>
            </a:pPr>
            <a:r>
              <a:rPr lang="de-DE" sz="2200" b="0" dirty="0">
                <a:cs typeface="Arial" charset="0"/>
              </a:rPr>
              <a:t>							(a) Fällt der Reiter generell aus dem </a:t>
            </a:r>
            <a:r>
              <a:rPr lang="de-DE" sz="2200" b="0" dirty="0" err="1">
                <a:cs typeface="Arial" charset="0"/>
              </a:rPr>
              <a:t>SchutzB</a:t>
            </a:r>
            <a:r>
              <a:rPr lang="de-DE" sz="2200" b="0" dirty="0">
                <a:cs typeface="Arial" charset="0"/>
              </a:rPr>
              <a:t>?</a:t>
            </a:r>
          </a:p>
          <a:p>
            <a:pPr>
              <a:spcAft>
                <a:spcPts val="0"/>
              </a:spcAft>
            </a:pPr>
            <a:r>
              <a:rPr lang="de-DE" sz="2200" b="0" dirty="0">
                <a:cs typeface="Arial" charset="0"/>
              </a:rPr>
              <a:t>							      (-), typischer Anwendungsfall des § 833							            so dass Gegenteil im Gesetz stehen muss.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10055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6019">
                                            <p:txEl>
                                              <p:pRg st="0" end="0"/>
                                            </p:txEl>
                                          </p:spTgt>
                                        </p:tgtEl>
                                        <p:attrNameLst>
                                          <p:attrName>style.visibility</p:attrName>
                                        </p:attrNameLst>
                                      </p:cBhvr>
                                      <p:to>
                                        <p:strVal val="visible"/>
                                      </p:to>
                                    </p:set>
                                    <p:anim calcmode="lin" valueType="num">
                                      <p:cBhvr>
                                        <p:cTn id="7" dur="500" fill="hold"/>
                                        <p:tgtEl>
                                          <p:spTgt spid="72601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601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60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6019">
                                            <p:txEl>
                                              <p:pRg st="1" end="1"/>
                                            </p:txEl>
                                          </p:spTgt>
                                        </p:tgtEl>
                                        <p:attrNameLst>
                                          <p:attrName>style.visibility</p:attrName>
                                        </p:attrNameLst>
                                      </p:cBhvr>
                                      <p:to>
                                        <p:strVal val="visible"/>
                                      </p:to>
                                    </p:set>
                                    <p:anim calcmode="lin" valueType="num">
                                      <p:cBhvr>
                                        <p:cTn id="14" dur="500" fill="hold"/>
                                        <p:tgtEl>
                                          <p:spTgt spid="72601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601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601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6019">
                                            <p:txEl>
                                              <p:pRg st="2" end="2"/>
                                            </p:txEl>
                                          </p:spTgt>
                                        </p:tgtEl>
                                        <p:attrNameLst>
                                          <p:attrName>style.visibility</p:attrName>
                                        </p:attrNameLst>
                                      </p:cBhvr>
                                      <p:to>
                                        <p:strVal val="visible"/>
                                      </p:to>
                                    </p:set>
                                    <p:anim calcmode="lin" valueType="num">
                                      <p:cBhvr>
                                        <p:cTn id="21" dur="500" fill="hold"/>
                                        <p:tgtEl>
                                          <p:spTgt spid="72601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601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601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6019">
                                            <p:txEl>
                                              <p:pRg st="3" end="3"/>
                                            </p:txEl>
                                          </p:spTgt>
                                        </p:tgtEl>
                                        <p:attrNameLst>
                                          <p:attrName>style.visibility</p:attrName>
                                        </p:attrNameLst>
                                      </p:cBhvr>
                                      <p:to>
                                        <p:strVal val="visible"/>
                                      </p:to>
                                    </p:set>
                                    <p:anim calcmode="lin" valueType="num">
                                      <p:cBhvr>
                                        <p:cTn id="28" dur="500" fill="hold"/>
                                        <p:tgtEl>
                                          <p:spTgt spid="72601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601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601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6019">
                                            <p:txEl>
                                              <p:pRg st="4" end="4"/>
                                            </p:txEl>
                                          </p:spTgt>
                                        </p:tgtEl>
                                        <p:attrNameLst>
                                          <p:attrName>style.visibility</p:attrName>
                                        </p:attrNameLst>
                                      </p:cBhvr>
                                      <p:to>
                                        <p:strVal val="visible"/>
                                      </p:to>
                                    </p:set>
                                    <p:anim calcmode="lin" valueType="num">
                                      <p:cBhvr>
                                        <p:cTn id="35" dur="500" fill="hold"/>
                                        <p:tgtEl>
                                          <p:spTgt spid="72601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601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6019">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6019">
                                            <p:txEl>
                                              <p:pRg st="5" end="5"/>
                                            </p:txEl>
                                          </p:spTgt>
                                        </p:tgtEl>
                                        <p:attrNameLst>
                                          <p:attrName>style.visibility</p:attrName>
                                        </p:attrNameLst>
                                      </p:cBhvr>
                                      <p:to>
                                        <p:strVal val="visible"/>
                                      </p:to>
                                    </p:set>
                                    <p:anim calcmode="lin" valueType="num">
                                      <p:cBhvr>
                                        <p:cTn id="42" dur="500" fill="hold"/>
                                        <p:tgtEl>
                                          <p:spTgt spid="72601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601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6019">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6019">
                                            <p:txEl>
                                              <p:pRg st="6" end="6"/>
                                            </p:txEl>
                                          </p:spTgt>
                                        </p:tgtEl>
                                        <p:attrNameLst>
                                          <p:attrName>style.visibility</p:attrName>
                                        </p:attrNameLst>
                                      </p:cBhvr>
                                      <p:to>
                                        <p:strVal val="visible"/>
                                      </p:to>
                                    </p:set>
                                    <p:anim calcmode="lin" valueType="num">
                                      <p:cBhvr>
                                        <p:cTn id="49" dur="500" fill="hold"/>
                                        <p:tgtEl>
                                          <p:spTgt spid="72601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601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6019">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6019">
                                            <p:txEl>
                                              <p:pRg st="7" end="7"/>
                                            </p:txEl>
                                          </p:spTgt>
                                        </p:tgtEl>
                                        <p:attrNameLst>
                                          <p:attrName>style.visibility</p:attrName>
                                        </p:attrNameLst>
                                      </p:cBhvr>
                                      <p:to>
                                        <p:strVal val="visible"/>
                                      </p:to>
                                    </p:set>
                                    <p:anim calcmode="lin" valueType="num">
                                      <p:cBhvr>
                                        <p:cTn id="56" dur="500" fill="hold"/>
                                        <p:tgtEl>
                                          <p:spTgt spid="726019">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6019">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6019">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6019">
                                            <p:txEl>
                                              <p:pRg st="8" end="8"/>
                                            </p:txEl>
                                          </p:spTgt>
                                        </p:tgtEl>
                                        <p:attrNameLst>
                                          <p:attrName>style.visibility</p:attrName>
                                        </p:attrNameLst>
                                      </p:cBhvr>
                                      <p:to>
                                        <p:strVal val="visible"/>
                                      </p:to>
                                    </p:set>
                                    <p:anim calcmode="lin" valueType="num">
                                      <p:cBhvr>
                                        <p:cTn id="63" dur="500" fill="hold"/>
                                        <p:tgtEl>
                                          <p:spTgt spid="726019">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6019">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601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6019">
                                            <p:txEl>
                                              <p:pRg st="9" end="9"/>
                                            </p:txEl>
                                          </p:spTgt>
                                        </p:tgtEl>
                                        <p:attrNameLst>
                                          <p:attrName>style.visibility</p:attrName>
                                        </p:attrNameLst>
                                      </p:cBhvr>
                                      <p:to>
                                        <p:strVal val="visible"/>
                                      </p:to>
                                    </p:set>
                                    <p:anim calcmode="lin" valueType="num">
                                      <p:cBhvr>
                                        <p:cTn id="70" dur="500" fill="hold"/>
                                        <p:tgtEl>
                                          <p:spTgt spid="726019">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6019">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6019">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6019">
                                            <p:txEl>
                                              <p:pRg st="10" end="10"/>
                                            </p:txEl>
                                          </p:spTgt>
                                        </p:tgtEl>
                                        <p:attrNameLst>
                                          <p:attrName>style.visibility</p:attrName>
                                        </p:attrNameLst>
                                      </p:cBhvr>
                                      <p:to>
                                        <p:strVal val="visible"/>
                                      </p:to>
                                    </p:set>
                                    <p:anim calcmode="lin" valueType="num">
                                      <p:cBhvr>
                                        <p:cTn id="77" dur="500" fill="hold"/>
                                        <p:tgtEl>
                                          <p:spTgt spid="726019">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6019">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60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1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3"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(b)	Hier besonderes Risiko übernommen?</a:t>
            </a:r>
          </a:p>
          <a:p>
            <a:pPr>
              <a:spcAft>
                <a:spcPts val="0"/>
              </a:spcAft>
            </a:pPr>
            <a:r>
              <a:rPr lang="de-DE" sz="2200" b="0" dirty="0">
                <a:cs typeface="Arial" charset="0"/>
              </a:rPr>
              <a:t>								(-), keine Anhaltspunkte für generell </a:t>
            </a:r>
            <a:r>
              <a:rPr lang="de-DE" sz="2200" b="0" dirty="0" err="1">
                <a:cs typeface="Arial" charset="0"/>
              </a:rPr>
              <a:t>be</a:t>
            </a:r>
            <a:r>
              <a:rPr lang="de-DE" sz="2200" b="0" dirty="0">
                <a:cs typeface="Arial" charset="0"/>
              </a:rPr>
              <a:t>-									sonders gefährliche Reitsituation.</a:t>
            </a:r>
          </a:p>
          <a:p>
            <a:pPr>
              <a:spcAft>
                <a:spcPts val="0"/>
              </a:spcAft>
            </a:pPr>
            <a:r>
              <a:rPr lang="de-DE" sz="2200" b="0" dirty="0">
                <a:cs typeface="Arial" charset="0"/>
              </a:rPr>
              <a:t>							(c)	Ausnahme bei „Reiten in vorwiegend </a:t>
            </a:r>
            <a:r>
              <a:rPr lang="de-DE" sz="2200" b="0" dirty="0" err="1">
                <a:cs typeface="Arial" charset="0"/>
              </a:rPr>
              <a:t>eige</a:t>
            </a:r>
            <a:r>
              <a:rPr lang="de-DE" sz="2200" b="0" dirty="0">
                <a:cs typeface="Arial" charset="0"/>
              </a:rPr>
              <a:t>-								</a:t>
            </a:r>
            <a:r>
              <a:rPr lang="de-DE" sz="2200" b="0" dirty="0" err="1">
                <a:cs typeface="Arial" charset="0"/>
              </a:rPr>
              <a:t>nem</a:t>
            </a:r>
            <a:r>
              <a:rPr lang="de-DE" sz="2200" b="0" dirty="0">
                <a:cs typeface="Arial" charset="0"/>
              </a:rPr>
              <a:t> Interesse“?</a:t>
            </a:r>
          </a:p>
          <a:p>
            <a:pPr>
              <a:spcAft>
                <a:spcPts val="0"/>
              </a:spcAft>
            </a:pPr>
            <a:r>
              <a:rPr lang="de-DE" sz="2200" b="0" dirty="0">
                <a:cs typeface="Arial" charset="0"/>
              </a:rPr>
              <a:t>								(-), hier einigermaßen gleichgewichtige In-								</a:t>
            </a:r>
            <a:r>
              <a:rPr lang="de-DE" sz="2200" b="0" dirty="0" err="1">
                <a:cs typeface="Arial" charset="0"/>
              </a:rPr>
              <a:t>teressen</a:t>
            </a:r>
            <a:r>
              <a:rPr lang="de-DE" sz="2200" b="0" dirty="0">
                <a:cs typeface="Arial" charset="0"/>
              </a:rPr>
              <a:t> gegeben, also Zurechnung (+).</a:t>
            </a:r>
          </a:p>
          <a:p>
            <a:pPr>
              <a:spcAft>
                <a:spcPts val="0"/>
              </a:spcAft>
            </a:pPr>
            <a:r>
              <a:rPr lang="de-DE" sz="2200" b="0" dirty="0">
                <a:cs typeface="Arial" charset="0"/>
              </a:rPr>
              <a:t>				cc)	Verschulden erforderlich?</a:t>
            </a:r>
          </a:p>
          <a:p>
            <a:pPr>
              <a:spcAft>
                <a:spcPts val="0"/>
              </a:spcAft>
            </a:pPr>
            <a:r>
              <a:rPr lang="de-DE" sz="2200" b="0" dirty="0">
                <a:cs typeface="Arial" charset="0"/>
              </a:rPr>
              <a:t>						(1)	</a:t>
            </a:r>
            <a:r>
              <a:rPr lang="de-DE" sz="2200" b="0" dirty="0" err="1">
                <a:cs typeface="Arial" charset="0"/>
              </a:rPr>
              <a:t>grds</a:t>
            </a:r>
            <a:r>
              <a:rPr lang="de-DE" sz="2200" b="0" dirty="0">
                <a:cs typeface="Arial" charset="0"/>
              </a:rPr>
              <a:t>. (-), § 833 S.1 ist Gefährdungshaftung.</a:t>
            </a:r>
          </a:p>
          <a:p>
            <a:pPr>
              <a:spcAft>
                <a:spcPts val="0"/>
              </a:spcAft>
            </a:pPr>
            <a:r>
              <a:rPr lang="de-DE" sz="2200" b="0" dirty="0">
                <a:cs typeface="Arial" charset="0"/>
              </a:rPr>
              <a:t>						(2)	Ausnahme gemäß § 833 S.2?</a:t>
            </a:r>
          </a:p>
          <a:p>
            <a:pPr>
              <a:spcAft>
                <a:spcPts val="0"/>
              </a:spcAft>
            </a:pPr>
            <a:r>
              <a:rPr lang="de-DE" sz="2200" b="0" dirty="0">
                <a:cs typeface="Arial" charset="0"/>
              </a:rPr>
              <a:t>							(-), Pferd war kein Haus-Nutztier; </a:t>
            </a:r>
            <a:r>
              <a:rPr lang="de-DE" sz="2200" b="0" dirty="0" err="1">
                <a:cs typeface="Arial" charset="0"/>
              </a:rPr>
              <a:t>gelegentli</a:t>
            </a:r>
            <a:r>
              <a:rPr lang="de-DE" sz="2200" b="0" dirty="0">
                <a:cs typeface="Arial" charset="0"/>
              </a:rPr>
              <a:t>-							</a:t>
            </a:r>
            <a:r>
              <a:rPr lang="de-DE" sz="2200" b="0" dirty="0" err="1">
                <a:cs typeface="Arial" charset="0"/>
              </a:rPr>
              <a:t>cher</a:t>
            </a:r>
            <a:r>
              <a:rPr lang="de-DE" sz="2200" b="0" dirty="0">
                <a:cs typeface="Arial" charset="0"/>
              </a:rPr>
              <a:t> Reitunterricht reicht nicht.</a:t>
            </a:r>
          </a:p>
          <a:p>
            <a:pPr>
              <a:spcAft>
                <a:spcPts val="0"/>
              </a:spcAft>
            </a:pPr>
            <a:r>
              <a:rPr lang="de-DE" sz="2200" b="0" dirty="0">
                <a:cs typeface="Arial" charset="0"/>
              </a:rPr>
              <a:t>						(3)	Ausnahme analog § 599 BGB?</a:t>
            </a:r>
          </a:p>
          <a:p>
            <a:pPr>
              <a:spcAft>
                <a:spcPts val="0"/>
              </a:spcAft>
            </a:pPr>
            <a:r>
              <a:rPr lang="de-DE" sz="2200" b="0" dirty="0">
                <a:cs typeface="Arial" charset="0"/>
              </a:rPr>
              <a:t>							(-), weder direkt (s.o.) noch analog, da keine							Rechtfertigung außerhalb von Leihverträgen.</a:t>
            </a:r>
          </a:p>
          <a:p>
            <a:pPr>
              <a:spcAft>
                <a:spcPts val="0"/>
              </a:spcAft>
            </a:pPr>
            <a:r>
              <a:rPr lang="de-DE" sz="2200" b="0" dirty="0">
                <a:cs typeface="Arial" charset="0"/>
              </a:rPr>
              <a:t>				</a:t>
            </a:r>
            <a:r>
              <a:rPr lang="de-DE" sz="2200" b="0" dirty="0" err="1">
                <a:cs typeface="Arial" charset="0"/>
              </a:rPr>
              <a:t>dd</a:t>
            </a:r>
            <a:r>
              <a:rPr lang="de-DE" sz="2200" b="0" dirty="0">
                <a:cs typeface="Arial" charset="0"/>
              </a:rPr>
              <a:t>)	(stillschweigender) Haftungsausschluss?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6524760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7043">
                                            <p:txEl>
                                              <p:pRg st="0" end="0"/>
                                            </p:txEl>
                                          </p:spTgt>
                                        </p:tgtEl>
                                        <p:attrNameLst>
                                          <p:attrName>style.visibility</p:attrName>
                                        </p:attrNameLst>
                                      </p:cBhvr>
                                      <p:to>
                                        <p:strVal val="visible"/>
                                      </p:to>
                                    </p:set>
                                    <p:anim calcmode="lin" valueType="num">
                                      <p:cBhvr>
                                        <p:cTn id="7" dur="500" fill="hold"/>
                                        <p:tgtEl>
                                          <p:spTgt spid="72704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704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70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7043">
                                            <p:txEl>
                                              <p:pRg st="1" end="1"/>
                                            </p:txEl>
                                          </p:spTgt>
                                        </p:tgtEl>
                                        <p:attrNameLst>
                                          <p:attrName>style.visibility</p:attrName>
                                        </p:attrNameLst>
                                      </p:cBhvr>
                                      <p:to>
                                        <p:strVal val="visible"/>
                                      </p:to>
                                    </p:set>
                                    <p:anim calcmode="lin" valueType="num">
                                      <p:cBhvr>
                                        <p:cTn id="14" dur="500" fill="hold"/>
                                        <p:tgtEl>
                                          <p:spTgt spid="72704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704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704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7043">
                                            <p:txEl>
                                              <p:pRg st="2" end="2"/>
                                            </p:txEl>
                                          </p:spTgt>
                                        </p:tgtEl>
                                        <p:attrNameLst>
                                          <p:attrName>style.visibility</p:attrName>
                                        </p:attrNameLst>
                                      </p:cBhvr>
                                      <p:to>
                                        <p:strVal val="visible"/>
                                      </p:to>
                                    </p:set>
                                    <p:anim calcmode="lin" valueType="num">
                                      <p:cBhvr>
                                        <p:cTn id="21" dur="500" fill="hold"/>
                                        <p:tgtEl>
                                          <p:spTgt spid="72704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704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70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7043">
                                            <p:txEl>
                                              <p:pRg st="3" end="3"/>
                                            </p:txEl>
                                          </p:spTgt>
                                        </p:tgtEl>
                                        <p:attrNameLst>
                                          <p:attrName>style.visibility</p:attrName>
                                        </p:attrNameLst>
                                      </p:cBhvr>
                                      <p:to>
                                        <p:strVal val="visible"/>
                                      </p:to>
                                    </p:set>
                                    <p:anim calcmode="lin" valueType="num">
                                      <p:cBhvr>
                                        <p:cTn id="28" dur="500" fill="hold"/>
                                        <p:tgtEl>
                                          <p:spTgt spid="72704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704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704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7043">
                                            <p:txEl>
                                              <p:pRg st="4" end="4"/>
                                            </p:txEl>
                                          </p:spTgt>
                                        </p:tgtEl>
                                        <p:attrNameLst>
                                          <p:attrName>style.visibility</p:attrName>
                                        </p:attrNameLst>
                                      </p:cBhvr>
                                      <p:to>
                                        <p:strVal val="visible"/>
                                      </p:to>
                                    </p:set>
                                    <p:anim calcmode="lin" valueType="num">
                                      <p:cBhvr>
                                        <p:cTn id="35" dur="500" fill="hold"/>
                                        <p:tgtEl>
                                          <p:spTgt spid="72704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704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704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7043">
                                            <p:txEl>
                                              <p:pRg st="5" end="5"/>
                                            </p:txEl>
                                          </p:spTgt>
                                        </p:tgtEl>
                                        <p:attrNameLst>
                                          <p:attrName>style.visibility</p:attrName>
                                        </p:attrNameLst>
                                      </p:cBhvr>
                                      <p:to>
                                        <p:strVal val="visible"/>
                                      </p:to>
                                    </p:set>
                                    <p:anim calcmode="lin" valueType="num">
                                      <p:cBhvr>
                                        <p:cTn id="42" dur="500" fill="hold"/>
                                        <p:tgtEl>
                                          <p:spTgt spid="72704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704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704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7043">
                                            <p:txEl>
                                              <p:pRg st="6" end="6"/>
                                            </p:txEl>
                                          </p:spTgt>
                                        </p:tgtEl>
                                        <p:attrNameLst>
                                          <p:attrName>style.visibility</p:attrName>
                                        </p:attrNameLst>
                                      </p:cBhvr>
                                      <p:to>
                                        <p:strVal val="visible"/>
                                      </p:to>
                                    </p:set>
                                    <p:anim calcmode="lin" valueType="num">
                                      <p:cBhvr>
                                        <p:cTn id="49" dur="500" fill="hold"/>
                                        <p:tgtEl>
                                          <p:spTgt spid="72704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704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704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7043">
                                            <p:txEl>
                                              <p:pRg st="7" end="7"/>
                                            </p:txEl>
                                          </p:spTgt>
                                        </p:tgtEl>
                                        <p:attrNameLst>
                                          <p:attrName>style.visibility</p:attrName>
                                        </p:attrNameLst>
                                      </p:cBhvr>
                                      <p:to>
                                        <p:strVal val="visible"/>
                                      </p:to>
                                    </p:set>
                                    <p:anim calcmode="lin" valueType="num">
                                      <p:cBhvr>
                                        <p:cTn id="56" dur="500" fill="hold"/>
                                        <p:tgtEl>
                                          <p:spTgt spid="72704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704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704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7043">
                                            <p:txEl>
                                              <p:pRg st="8" end="8"/>
                                            </p:txEl>
                                          </p:spTgt>
                                        </p:tgtEl>
                                        <p:attrNameLst>
                                          <p:attrName>style.visibility</p:attrName>
                                        </p:attrNameLst>
                                      </p:cBhvr>
                                      <p:to>
                                        <p:strVal val="visible"/>
                                      </p:to>
                                    </p:set>
                                    <p:anim calcmode="lin" valueType="num">
                                      <p:cBhvr>
                                        <p:cTn id="63" dur="500" fill="hold"/>
                                        <p:tgtEl>
                                          <p:spTgt spid="727043">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7043">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7043">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7043">
                                            <p:txEl>
                                              <p:pRg st="9" end="9"/>
                                            </p:txEl>
                                          </p:spTgt>
                                        </p:tgtEl>
                                        <p:attrNameLst>
                                          <p:attrName>style.visibility</p:attrName>
                                        </p:attrNameLst>
                                      </p:cBhvr>
                                      <p:to>
                                        <p:strVal val="visible"/>
                                      </p:to>
                                    </p:set>
                                    <p:anim calcmode="lin" valueType="num">
                                      <p:cBhvr>
                                        <p:cTn id="70" dur="500" fill="hold"/>
                                        <p:tgtEl>
                                          <p:spTgt spid="727043">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7043">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7043">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7043">
                                            <p:txEl>
                                              <p:pRg st="10" end="10"/>
                                            </p:txEl>
                                          </p:spTgt>
                                        </p:tgtEl>
                                        <p:attrNameLst>
                                          <p:attrName>style.visibility</p:attrName>
                                        </p:attrNameLst>
                                      </p:cBhvr>
                                      <p:to>
                                        <p:strVal val="visible"/>
                                      </p:to>
                                    </p:set>
                                    <p:anim calcmode="lin" valueType="num">
                                      <p:cBhvr>
                                        <p:cTn id="77" dur="500" fill="hold"/>
                                        <p:tgtEl>
                                          <p:spTgt spid="727043">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7043">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704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1"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kein Erfordernis; Verweigerung eines Haftungs-						</a:t>
            </a:r>
            <a:r>
              <a:rPr lang="de-DE" sz="2200" b="0" dirty="0" err="1">
                <a:cs typeface="Arial" charset="0"/>
              </a:rPr>
              <a:t>verzichts</a:t>
            </a:r>
            <a:r>
              <a:rPr lang="de-DE" sz="2200" b="0" dirty="0">
                <a:cs typeface="Arial" charset="0"/>
              </a:rPr>
              <a:t> wäre nicht treuwidrig gemäß § 242 BGB.</a:t>
            </a:r>
          </a:p>
          <a:p>
            <a:pPr>
              <a:spcAft>
                <a:spcPts val="0"/>
              </a:spcAft>
            </a:pPr>
            <a:r>
              <a:rPr lang="de-DE" sz="2200" b="0" dirty="0">
                <a:cs typeface="Arial" charset="0"/>
              </a:rPr>
              <a:t>				</a:t>
            </a:r>
            <a:r>
              <a:rPr lang="de-DE" sz="2200" b="0" dirty="0" err="1">
                <a:cs typeface="Arial" charset="0"/>
              </a:rPr>
              <a:t>ee</a:t>
            </a:r>
            <a:r>
              <a:rPr lang="de-DE" sz="2200" b="0" dirty="0">
                <a:cs typeface="Arial" charset="0"/>
              </a:rPr>
              <a:t>)	Beklagter zu 2. = Halter?</a:t>
            </a:r>
          </a:p>
          <a:p>
            <a:pPr>
              <a:spcAft>
                <a:spcPts val="0"/>
              </a:spcAft>
            </a:pPr>
            <a:r>
              <a:rPr lang="de-DE" sz="2200" b="0" dirty="0">
                <a:cs typeface="Arial" charset="0"/>
              </a:rPr>
              <a:t>						(+), muss nicht Eigentümer sein.</a:t>
            </a:r>
          </a:p>
          <a:p>
            <a:pPr>
              <a:spcAft>
                <a:spcPts val="0"/>
              </a:spcAft>
            </a:pPr>
            <a:r>
              <a:rPr lang="de-DE" sz="2200" b="0" dirty="0">
                <a:cs typeface="Arial" charset="0"/>
              </a:rPr>
              <a:t>				=&gt;		also haftungsbegründender Tatbestand erfüllt.</a:t>
            </a:r>
          </a:p>
          <a:p>
            <a:pPr>
              <a:spcAft>
                <a:spcPts val="0"/>
              </a:spcAft>
            </a:pPr>
            <a:r>
              <a:rPr lang="de-DE" sz="2200" b="0" dirty="0">
                <a:cs typeface="Arial" charset="0"/>
              </a:rPr>
              <a:t>			b)	Haftungsausfüllender Tatbestand</a:t>
            </a:r>
          </a:p>
          <a:p>
            <a:pPr>
              <a:spcAft>
                <a:spcPts val="0"/>
              </a:spcAft>
            </a:pPr>
            <a:r>
              <a:rPr lang="de-DE" sz="2200" b="0" dirty="0">
                <a:cs typeface="Arial" charset="0"/>
              </a:rPr>
              <a:t>				kausale und ersatzfähige Schäden der Klägerin?</a:t>
            </a:r>
          </a:p>
          <a:p>
            <a:pPr>
              <a:spcAft>
                <a:spcPts val="0"/>
              </a:spcAft>
            </a:pPr>
            <a:r>
              <a:rPr lang="de-DE" sz="2200" b="0" dirty="0">
                <a:cs typeface="Arial" charset="0"/>
              </a:rPr>
              <a:t>				</a:t>
            </a:r>
            <a:r>
              <a:rPr lang="de-DE" sz="2200" b="0" dirty="0" err="1">
                <a:cs typeface="Arial" charset="0"/>
              </a:rPr>
              <a:t>aa</a:t>
            </a:r>
            <a:r>
              <a:rPr lang="de-DE" sz="2200" b="0" dirty="0">
                <a:cs typeface="Arial" charset="0"/>
              </a:rPr>
              <a:t>)	Schmerzensgeld?</a:t>
            </a:r>
          </a:p>
          <a:p>
            <a:pPr>
              <a:spcAft>
                <a:spcPts val="0"/>
              </a:spcAft>
            </a:pPr>
            <a:r>
              <a:rPr lang="de-DE" sz="2200" b="0" dirty="0">
                <a:cs typeface="Arial" charset="0"/>
              </a:rPr>
              <a:t>						(+), § 253 Abs. 2 BGB, </a:t>
            </a:r>
            <a:r>
              <a:rPr lang="de-DE" sz="2200" b="0" dirty="0" err="1">
                <a:cs typeface="Arial" charset="0"/>
              </a:rPr>
              <a:t>iHv</a:t>
            </a:r>
            <a:r>
              <a:rPr lang="de-DE" sz="2200" b="0" dirty="0">
                <a:cs typeface="Arial" charset="0"/>
              </a:rPr>
              <a:t> Euro 4.500,- </a:t>
            </a:r>
            <a:r>
              <a:rPr lang="de-DE" sz="2200" b="0" dirty="0" err="1">
                <a:cs typeface="Arial" charset="0"/>
              </a:rPr>
              <a:t>angemes</a:t>
            </a:r>
            <a:r>
              <a:rPr lang="de-DE" sz="2200" b="0" dirty="0">
                <a:cs typeface="Arial" charset="0"/>
              </a:rPr>
              <a:t>-						</a:t>
            </a:r>
            <a:r>
              <a:rPr lang="de-DE" sz="2200" b="0" dirty="0" err="1">
                <a:cs typeface="Arial" charset="0"/>
              </a:rPr>
              <a:t>sen</a:t>
            </a:r>
            <a:r>
              <a:rPr lang="de-DE" sz="2200" b="0" dirty="0">
                <a:cs typeface="Arial" charset="0"/>
              </a:rPr>
              <a:t> (s. </a:t>
            </a:r>
            <a:r>
              <a:rPr lang="de-DE" sz="2200" b="0" dirty="0" err="1">
                <a:cs typeface="Arial" charset="0"/>
              </a:rPr>
              <a:t>Bearbeitervermerk</a:t>
            </a:r>
            <a:r>
              <a:rPr lang="de-DE" sz="2200" b="0" dirty="0">
                <a:cs typeface="Arial" charset="0"/>
              </a:rPr>
              <a:t>).</a:t>
            </a:r>
          </a:p>
          <a:p>
            <a:pPr>
              <a:spcAft>
                <a:spcPts val="0"/>
              </a:spcAft>
            </a:pPr>
            <a:r>
              <a:rPr lang="de-DE" sz="2200" b="0" dirty="0">
                <a:cs typeface="Arial" charset="0"/>
              </a:rPr>
              <a:t>				</a:t>
            </a:r>
            <a:r>
              <a:rPr lang="de-DE" sz="2200" b="0" dirty="0" err="1">
                <a:cs typeface="Arial" charset="0"/>
              </a:rPr>
              <a:t>bb</a:t>
            </a:r>
            <a:r>
              <a:rPr lang="de-DE" sz="2200" b="0" dirty="0">
                <a:cs typeface="Arial" charset="0"/>
              </a:rPr>
              <a:t>)	Reithose, Euro 84,-?</a:t>
            </a:r>
          </a:p>
          <a:p>
            <a:pPr>
              <a:spcAft>
                <a:spcPts val="0"/>
              </a:spcAft>
            </a:pPr>
            <a:r>
              <a:rPr lang="de-DE" sz="2200" b="0" dirty="0">
                <a:cs typeface="Arial" charset="0"/>
              </a:rPr>
              <a:t>						(+), kein Abzug „neu für alt“, da Reithose erst </a:t>
            </a:r>
            <a:r>
              <a:rPr lang="de-DE" sz="2200" b="0" dirty="0" err="1">
                <a:cs typeface="Arial" charset="0"/>
              </a:rPr>
              <a:t>we</a:t>
            </a:r>
            <a:r>
              <a:rPr lang="de-DE" sz="2200" b="0" dirty="0">
                <a:cs typeface="Arial" charset="0"/>
              </a:rPr>
              <a:t>-						</a:t>
            </a:r>
            <a:r>
              <a:rPr lang="de-DE" sz="2200" b="0" dirty="0" err="1">
                <a:cs typeface="Arial" charset="0"/>
              </a:rPr>
              <a:t>nige</a:t>
            </a:r>
            <a:r>
              <a:rPr lang="de-DE" sz="2200" b="0" dirty="0">
                <a:cs typeface="Arial" charset="0"/>
              </a:rPr>
              <a:t> Tage alt war (§ 249 Abs. 2 S.1 BGB).</a:t>
            </a:r>
          </a:p>
          <a:p>
            <a:pPr>
              <a:spcAft>
                <a:spcPts val="0"/>
              </a:spcAft>
            </a:pPr>
            <a:r>
              <a:rPr lang="de-DE" sz="2200" b="0" dirty="0">
                <a:cs typeface="Arial" charset="0"/>
              </a:rPr>
              <a:t>				cc)	</a:t>
            </a:r>
            <a:r>
              <a:rPr lang="de-DE" sz="2200" b="0" dirty="0" err="1">
                <a:cs typeface="Arial" charset="0"/>
              </a:rPr>
              <a:t>Babysitterkosten</a:t>
            </a:r>
            <a:r>
              <a:rPr lang="de-DE" sz="2200" b="0" dirty="0">
                <a:cs typeface="Arial" charset="0"/>
              </a:rPr>
              <a:t>, Euro 400,-?</a:t>
            </a:r>
          </a:p>
          <a:p>
            <a:pPr>
              <a:spcAft>
                <a:spcPts val="0"/>
              </a:spcAft>
            </a:pPr>
            <a:r>
              <a:rPr lang="de-DE" sz="2200" b="0" dirty="0">
                <a:cs typeface="Arial" charset="0"/>
              </a:rPr>
              <a:t>						(+), da zur </a:t>
            </a:r>
            <a:r>
              <a:rPr lang="de-DE" sz="2200" b="0" dirty="0" err="1">
                <a:cs typeface="Arial" charset="0"/>
              </a:rPr>
              <a:t>NatRestitution</a:t>
            </a:r>
            <a:r>
              <a:rPr lang="de-DE" sz="2200" b="0" dirty="0">
                <a:cs typeface="Arial" charset="0"/>
              </a:rPr>
              <a:t> erforderlich, § 249 Abs. 2</a:t>
            </a:r>
          </a:p>
          <a:p>
            <a:pPr>
              <a:spcAft>
                <a:spcPts val="0"/>
              </a:spcAft>
            </a:pPr>
            <a:r>
              <a:rPr lang="de-DE" sz="2200" b="0" dirty="0">
                <a:cs typeface="Arial" charset="0"/>
              </a:rPr>
              <a:t>				</a:t>
            </a:r>
            <a:r>
              <a:rPr lang="de-DE" sz="2200" b="0" dirty="0" err="1">
                <a:cs typeface="Arial" charset="0"/>
              </a:rPr>
              <a:t>dd</a:t>
            </a:r>
            <a:r>
              <a:rPr lang="de-DE" sz="2200" b="0" dirty="0">
                <a:cs typeface="Arial" charset="0"/>
              </a:rPr>
              <a:t>)	Fahrtkosten des Ehemannes, Euro 40,-?</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164478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29091">
                                            <p:txEl>
                                              <p:pRg st="0" end="0"/>
                                            </p:txEl>
                                          </p:spTgt>
                                        </p:tgtEl>
                                        <p:attrNameLst>
                                          <p:attrName>style.visibility</p:attrName>
                                        </p:attrNameLst>
                                      </p:cBhvr>
                                      <p:to>
                                        <p:strVal val="visible"/>
                                      </p:to>
                                    </p:set>
                                    <p:anim calcmode="lin" valueType="num">
                                      <p:cBhvr>
                                        <p:cTn id="7" dur="500" fill="hold"/>
                                        <p:tgtEl>
                                          <p:spTgt spid="72909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2909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290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29091">
                                            <p:txEl>
                                              <p:pRg st="1" end="1"/>
                                            </p:txEl>
                                          </p:spTgt>
                                        </p:tgtEl>
                                        <p:attrNameLst>
                                          <p:attrName>style.visibility</p:attrName>
                                        </p:attrNameLst>
                                      </p:cBhvr>
                                      <p:to>
                                        <p:strVal val="visible"/>
                                      </p:to>
                                    </p:set>
                                    <p:anim calcmode="lin" valueType="num">
                                      <p:cBhvr>
                                        <p:cTn id="14" dur="500" fill="hold"/>
                                        <p:tgtEl>
                                          <p:spTgt spid="72909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2909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2909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29091">
                                            <p:txEl>
                                              <p:pRg st="2" end="2"/>
                                            </p:txEl>
                                          </p:spTgt>
                                        </p:tgtEl>
                                        <p:attrNameLst>
                                          <p:attrName>style.visibility</p:attrName>
                                        </p:attrNameLst>
                                      </p:cBhvr>
                                      <p:to>
                                        <p:strVal val="visible"/>
                                      </p:to>
                                    </p:set>
                                    <p:anim calcmode="lin" valueType="num">
                                      <p:cBhvr>
                                        <p:cTn id="21" dur="500" fill="hold"/>
                                        <p:tgtEl>
                                          <p:spTgt spid="72909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2909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2909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29091">
                                            <p:txEl>
                                              <p:pRg st="3" end="3"/>
                                            </p:txEl>
                                          </p:spTgt>
                                        </p:tgtEl>
                                        <p:attrNameLst>
                                          <p:attrName>style.visibility</p:attrName>
                                        </p:attrNameLst>
                                      </p:cBhvr>
                                      <p:to>
                                        <p:strVal val="visible"/>
                                      </p:to>
                                    </p:set>
                                    <p:anim calcmode="lin" valueType="num">
                                      <p:cBhvr>
                                        <p:cTn id="28" dur="500" fill="hold"/>
                                        <p:tgtEl>
                                          <p:spTgt spid="729091">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29091">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29091">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29091">
                                            <p:txEl>
                                              <p:pRg st="4" end="4"/>
                                            </p:txEl>
                                          </p:spTgt>
                                        </p:tgtEl>
                                        <p:attrNameLst>
                                          <p:attrName>style.visibility</p:attrName>
                                        </p:attrNameLst>
                                      </p:cBhvr>
                                      <p:to>
                                        <p:strVal val="visible"/>
                                      </p:to>
                                    </p:set>
                                    <p:anim calcmode="lin" valueType="num">
                                      <p:cBhvr>
                                        <p:cTn id="35" dur="500" fill="hold"/>
                                        <p:tgtEl>
                                          <p:spTgt spid="729091">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29091">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2909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29091">
                                            <p:txEl>
                                              <p:pRg st="5" end="5"/>
                                            </p:txEl>
                                          </p:spTgt>
                                        </p:tgtEl>
                                        <p:attrNameLst>
                                          <p:attrName>style.visibility</p:attrName>
                                        </p:attrNameLst>
                                      </p:cBhvr>
                                      <p:to>
                                        <p:strVal val="visible"/>
                                      </p:to>
                                    </p:set>
                                    <p:anim calcmode="lin" valueType="num">
                                      <p:cBhvr>
                                        <p:cTn id="42" dur="500" fill="hold"/>
                                        <p:tgtEl>
                                          <p:spTgt spid="729091">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29091">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29091">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29091">
                                            <p:txEl>
                                              <p:pRg st="6" end="6"/>
                                            </p:txEl>
                                          </p:spTgt>
                                        </p:tgtEl>
                                        <p:attrNameLst>
                                          <p:attrName>style.visibility</p:attrName>
                                        </p:attrNameLst>
                                      </p:cBhvr>
                                      <p:to>
                                        <p:strVal val="visible"/>
                                      </p:to>
                                    </p:set>
                                    <p:anim calcmode="lin" valueType="num">
                                      <p:cBhvr>
                                        <p:cTn id="49" dur="500" fill="hold"/>
                                        <p:tgtEl>
                                          <p:spTgt spid="729091">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29091">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29091">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29091">
                                            <p:txEl>
                                              <p:pRg st="7" end="7"/>
                                            </p:txEl>
                                          </p:spTgt>
                                        </p:tgtEl>
                                        <p:attrNameLst>
                                          <p:attrName>style.visibility</p:attrName>
                                        </p:attrNameLst>
                                      </p:cBhvr>
                                      <p:to>
                                        <p:strVal val="visible"/>
                                      </p:to>
                                    </p:set>
                                    <p:anim calcmode="lin" valueType="num">
                                      <p:cBhvr>
                                        <p:cTn id="56" dur="500" fill="hold"/>
                                        <p:tgtEl>
                                          <p:spTgt spid="729091">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729091">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729091">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29091">
                                            <p:txEl>
                                              <p:pRg st="8" end="8"/>
                                            </p:txEl>
                                          </p:spTgt>
                                        </p:tgtEl>
                                        <p:attrNameLst>
                                          <p:attrName>style.visibility</p:attrName>
                                        </p:attrNameLst>
                                      </p:cBhvr>
                                      <p:to>
                                        <p:strVal val="visible"/>
                                      </p:to>
                                    </p:set>
                                    <p:anim calcmode="lin" valueType="num">
                                      <p:cBhvr>
                                        <p:cTn id="63" dur="500" fill="hold"/>
                                        <p:tgtEl>
                                          <p:spTgt spid="729091">
                                            <p:txEl>
                                              <p:pRg st="8" end="8"/>
                                            </p:txEl>
                                          </p:spTgt>
                                        </p:tgtEl>
                                        <p:attrNameLst>
                                          <p:attrName>ppt_w</p:attrName>
                                        </p:attrNameLst>
                                      </p:cBhvr>
                                      <p:tavLst>
                                        <p:tav tm="0">
                                          <p:val>
                                            <p:strVal val="#ppt_w*0.70"/>
                                          </p:val>
                                        </p:tav>
                                        <p:tav tm="100000">
                                          <p:val>
                                            <p:strVal val="#ppt_w"/>
                                          </p:val>
                                        </p:tav>
                                      </p:tavLst>
                                    </p:anim>
                                    <p:anim calcmode="lin" valueType="num">
                                      <p:cBhvr>
                                        <p:cTn id="64" dur="500" fill="hold"/>
                                        <p:tgtEl>
                                          <p:spTgt spid="729091">
                                            <p:txEl>
                                              <p:pRg st="8" end="8"/>
                                            </p:txEl>
                                          </p:spTgt>
                                        </p:tgtEl>
                                        <p:attrNameLst>
                                          <p:attrName>ppt_h</p:attrName>
                                        </p:attrNameLst>
                                      </p:cBhvr>
                                      <p:tavLst>
                                        <p:tav tm="0">
                                          <p:val>
                                            <p:strVal val="#ppt_h"/>
                                          </p:val>
                                        </p:tav>
                                        <p:tav tm="100000">
                                          <p:val>
                                            <p:strVal val="#ppt_h"/>
                                          </p:val>
                                        </p:tav>
                                      </p:tavLst>
                                    </p:anim>
                                    <p:animEffect transition="in" filter="fade">
                                      <p:cBhvr>
                                        <p:cTn id="65" dur="500"/>
                                        <p:tgtEl>
                                          <p:spTgt spid="729091">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729091">
                                            <p:txEl>
                                              <p:pRg st="9" end="9"/>
                                            </p:txEl>
                                          </p:spTgt>
                                        </p:tgtEl>
                                        <p:attrNameLst>
                                          <p:attrName>style.visibility</p:attrName>
                                        </p:attrNameLst>
                                      </p:cBhvr>
                                      <p:to>
                                        <p:strVal val="visible"/>
                                      </p:to>
                                    </p:set>
                                    <p:anim calcmode="lin" valueType="num">
                                      <p:cBhvr>
                                        <p:cTn id="70" dur="500" fill="hold"/>
                                        <p:tgtEl>
                                          <p:spTgt spid="729091">
                                            <p:txEl>
                                              <p:pRg st="9" end="9"/>
                                            </p:txEl>
                                          </p:spTgt>
                                        </p:tgtEl>
                                        <p:attrNameLst>
                                          <p:attrName>ppt_w</p:attrName>
                                        </p:attrNameLst>
                                      </p:cBhvr>
                                      <p:tavLst>
                                        <p:tav tm="0">
                                          <p:val>
                                            <p:strVal val="#ppt_w*0.70"/>
                                          </p:val>
                                        </p:tav>
                                        <p:tav tm="100000">
                                          <p:val>
                                            <p:strVal val="#ppt_w"/>
                                          </p:val>
                                        </p:tav>
                                      </p:tavLst>
                                    </p:anim>
                                    <p:anim calcmode="lin" valueType="num">
                                      <p:cBhvr>
                                        <p:cTn id="71" dur="500" fill="hold"/>
                                        <p:tgtEl>
                                          <p:spTgt spid="729091">
                                            <p:txEl>
                                              <p:pRg st="9" end="9"/>
                                            </p:txEl>
                                          </p:spTgt>
                                        </p:tgtEl>
                                        <p:attrNameLst>
                                          <p:attrName>ppt_h</p:attrName>
                                        </p:attrNameLst>
                                      </p:cBhvr>
                                      <p:tavLst>
                                        <p:tav tm="0">
                                          <p:val>
                                            <p:strVal val="#ppt_h"/>
                                          </p:val>
                                        </p:tav>
                                        <p:tav tm="100000">
                                          <p:val>
                                            <p:strVal val="#ppt_h"/>
                                          </p:val>
                                        </p:tav>
                                      </p:tavLst>
                                    </p:anim>
                                    <p:animEffect transition="in" filter="fade">
                                      <p:cBhvr>
                                        <p:cTn id="72" dur="500"/>
                                        <p:tgtEl>
                                          <p:spTgt spid="729091">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729091">
                                            <p:txEl>
                                              <p:pRg st="10" end="10"/>
                                            </p:txEl>
                                          </p:spTgt>
                                        </p:tgtEl>
                                        <p:attrNameLst>
                                          <p:attrName>style.visibility</p:attrName>
                                        </p:attrNameLst>
                                      </p:cBhvr>
                                      <p:to>
                                        <p:strVal val="visible"/>
                                      </p:to>
                                    </p:set>
                                    <p:anim calcmode="lin" valueType="num">
                                      <p:cBhvr>
                                        <p:cTn id="77" dur="500" fill="hold"/>
                                        <p:tgtEl>
                                          <p:spTgt spid="729091">
                                            <p:txEl>
                                              <p:pRg st="10" end="10"/>
                                            </p:txEl>
                                          </p:spTgt>
                                        </p:tgtEl>
                                        <p:attrNameLst>
                                          <p:attrName>ppt_w</p:attrName>
                                        </p:attrNameLst>
                                      </p:cBhvr>
                                      <p:tavLst>
                                        <p:tav tm="0">
                                          <p:val>
                                            <p:strVal val="#ppt_w*0.70"/>
                                          </p:val>
                                        </p:tav>
                                        <p:tav tm="100000">
                                          <p:val>
                                            <p:strVal val="#ppt_w"/>
                                          </p:val>
                                        </p:tav>
                                      </p:tavLst>
                                    </p:anim>
                                    <p:anim calcmode="lin" valueType="num">
                                      <p:cBhvr>
                                        <p:cTn id="78" dur="500" fill="hold"/>
                                        <p:tgtEl>
                                          <p:spTgt spid="729091">
                                            <p:txEl>
                                              <p:pRg st="10" end="10"/>
                                            </p:txEl>
                                          </p:spTgt>
                                        </p:tgtEl>
                                        <p:attrNameLst>
                                          <p:attrName>ppt_h</p:attrName>
                                        </p:attrNameLst>
                                      </p:cBhvr>
                                      <p:tavLst>
                                        <p:tav tm="0">
                                          <p:val>
                                            <p:strVal val="#ppt_h"/>
                                          </p:val>
                                        </p:tav>
                                        <p:tav tm="100000">
                                          <p:val>
                                            <p:strVal val="#ppt_h"/>
                                          </p:val>
                                        </p:tav>
                                      </p:tavLst>
                                    </p:anim>
                                    <p:animEffect transition="in" filter="fade">
                                      <p:cBhvr>
                                        <p:cTn id="79" dur="500"/>
                                        <p:tgtEl>
                                          <p:spTgt spid="729091">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729091">
                                            <p:txEl>
                                              <p:pRg st="11" end="11"/>
                                            </p:txEl>
                                          </p:spTgt>
                                        </p:tgtEl>
                                        <p:attrNameLst>
                                          <p:attrName>style.visibility</p:attrName>
                                        </p:attrNameLst>
                                      </p:cBhvr>
                                      <p:to>
                                        <p:strVal val="visible"/>
                                      </p:to>
                                    </p:set>
                                    <p:anim calcmode="lin" valueType="num">
                                      <p:cBhvr>
                                        <p:cTn id="84" dur="500" fill="hold"/>
                                        <p:tgtEl>
                                          <p:spTgt spid="729091">
                                            <p:txEl>
                                              <p:pRg st="11" end="11"/>
                                            </p:txEl>
                                          </p:spTgt>
                                        </p:tgtEl>
                                        <p:attrNameLst>
                                          <p:attrName>ppt_w</p:attrName>
                                        </p:attrNameLst>
                                      </p:cBhvr>
                                      <p:tavLst>
                                        <p:tav tm="0">
                                          <p:val>
                                            <p:strVal val="#ppt_w*0.70"/>
                                          </p:val>
                                        </p:tav>
                                        <p:tav tm="100000">
                                          <p:val>
                                            <p:strVal val="#ppt_w"/>
                                          </p:val>
                                        </p:tav>
                                      </p:tavLst>
                                    </p:anim>
                                    <p:anim calcmode="lin" valueType="num">
                                      <p:cBhvr>
                                        <p:cTn id="85" dur="500" fill="hold"/>
                                        <p:tgtEl>
                                          <p:spTgt spid="729091">
                                            <p:txEl>
                                              <p:pRg st="11" end="11"/>
                                            </p:txEl>
                                          </p:spTgt>
                                        </p:tgtEl>
                                        <p:attrNameLst>
                                          <p:attrName>ppt_h</p:attrName>
                                        </p:attrNameLst>
                                      </p:cBhvr>
                                      <p:tavLst>
                                        <p:tav tm="0">
                                          <p:val>
                                            <p:strVal val="#ppt_h"/>
                                          </p:val>
                                        </p:tav>
                                        <p:tav tm="100000">
                                          <p:val>
                                            <p:strVal val="#ppt_h"/>
                                          </p:val>
                                        </p:tav>
                                      </p:tavLst>
                                    </p:anim>
                                    <p:animEffect transition="in" filter="fade">
                                      <p:cBhvr>
                                        <p:cTn id="86" dur="500"/>
                                        <p:tgtEl>
                                          <p:spTgt spid="729091">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729091">
                                            <p:txEl>
                                              <p:pRg st="12" end="12"/>
                                            </p:txEl>
                                          </p:spTgt>
                                        </p:tgtEl>
                                        <p:attrNameLst>
                                          <p:attrName>style.visibility</p:attrName>
                                        </p:attrNameLst>
                                      </p:cBhvr>
                                      <p:to>
                                        <p:strVal val="visible"/>
                                      </p:to>
                                    </p:set>
                                    <p:anim calcmode="lin" valueType="num">
                                      <p:cBhvr>
                                        <p:cTn id="91" dur="500" fill="hold"/>
                                        <p:tgtEl>
                                          <p:spTgt spid="729091">
                                            <p:txEl>
                                              <p:pRg st="12" end="12"/>
                                            </p:txEl>
                                          </p:spTgt>
                                        </p:tgtEl>
                                        <p:attrNameLst>
                                          <p:attrName>ppt_w</p:attrName>
                                        </p:attrNameLst>
                                      </p:cBhvr>
                                      <p:tavLst>
                                        <p:tav tm="0">
                                          <p:val>
                                            <p:strVal val="#ppt_w*0.70"/>
                                          </p:val>
                                        </p:tav>
                                        <p:tav tm="100000">
                                          <p:val>
                                            <p:strVal val="#ppt_w"/>
                                          </p:val>
                                        </p:tav>
                                      </p:tavLst>
                                    </p:anim>
                                    <p:anim calcmode="lin" valueType="num">
                                      <p:cBhvr>
                                        <p:cTn id="92" dur="500" fill="hold"/>
                                        <p:tgtEl>
                                          <p:spTgt spid="729091">
                                            <p:txEl>
                                              <p:pRg st="12" end="12"/>
                                            </p:txEl>
                                          </p:spTgt>
                                        </p:tgtEl>
                                        <p:attrNameLst>
                                          <p:attrName>ppt_h</p:attrName>
                                        </p:attrNameLst>
                                      </p:cBhvr>
                                      <p:tavLst>
                                        <p:tav tm="0">
                                          <p:val>
                                            <p:strVal val="#ppt_h"/>
                                          </p:val>
                                        </p:tav>
                                        <p:tav tm="100000">
                                          <p:val>
                                            <p:strVal val="#ppt_h"/>
                                          </p:val>
                                        </p:tav>
                                      </p:tavLst>
                                    </p:anim>
                                    <p:animEffect transition="in" filter="fade">
                                      <p:cBhvr>
                                        <p:cTn id="93" dur="500"/>
                                        <p:tgtEl>
                                          <p:spTgt spid="72909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909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14. Woche</a:t>
            </a:r>
          </a:p>
        </p:txBody>
      </p:sp>
      <p:sp>
        <p:nvSpPr>
          <p:cNvPr id="4" name="Text Box 2"/>
          <p:cNvSpPr txBox="1">
            <a:spLocks noChangeArrowheads="1"/>
          </p:cNvSpPr>
          <p:nvPr/>
        </p:nvSpPr>
        <p:spPr bwMode="auto">
          <a:xfrm>
            <a:off x="179512" y="1549816"/>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16.	Woche (02.09.2024):	Handels- und </a:t>
            </a:r>
            <a:r>
              <a:rPr lang="de-DE" b="0" dirty="0" err="1">
                <a:solidFill>
                  <a:schemeClr val="tx1">
                    <a:lumMod val="65000"/>
                    <a:lumOff val="35000"/>
                  </a:schemeClr>
                </a:solidFill>
                <a:latin typeface="Frutiger Linotype" pitchFamily="34" charset="0"/>
              </a:rPr>
              <a:t>GesellschaftsR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17.	Woche (09.09.2024):	Überblick Vollstreckungsrecht</a:t>
            </a:r>
          </a:p>
          <a:p>
            <a:pPr>
              <a:spcBef>
                <a:spcPts val="600"/>
              </a:spcBef>
            </a:pPr>
            <a:r>
              <a:rPr lang="de-DE" b="0" dirty="0">
                <a:solidFill>
                  <a:schemeClr val="tx1">
                    <a:lumMod val="65000"/>
                    <a:lumOff val="35000"/>
                  </a:schemeClr>
                </a:solidFill>
                <a:latin typeface="Frutiger Linotype" pitchFamily="34" charset="0"/>
              </a:rPr>
              <a:t>	18.	Woche (16.09.2024):	Rechtsbehelfe im </a:t>
            </a:r>
            <a:r>
              <a:rPr lang="de-DE" b="0" dirty="0" err="1">
                <a:solidFill>
                  <a:schemeClr val="tx1">
                    <a:lumMod val="65000"/>
                    <a:lumOff val="35000"/>
                  </a:schemeClr>
                </a:solidFill>
                <a:latin typeface="Frutiger Linotype" pitchFamily="34" charset="0"/>
              </a:rPr>
              <a:t>VollstreckR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(23.09.2024):	Vollstreckungsmaßnahmen</a:t>
            </a:r>
          </a:p>
          <a:p>
            <a:pPr>
              <a:spcBef>
                <a:spcPts val="600"/>
              </a:spcBef>
            </a:pPr>
            <a:r>
              <a:rPr lang="de-DE" b="0" dirty="0">
                <a:solidFill>
                  <a:schemeClr val="tx1">
                    <a:lumMod val="65000"/>
                    <a:lumOff val="35000"/>
                  </a:schemeClr>
                </a:solidFill>
                <a:latin typeface="Frutiger Linotype" pitchFamily="34" charset="0"/>
              </a:rPr>
              <a:t>	20.	Woche (30.09.2024):	Vergleich, Vorläufiger RS I</a:t>
            </a:r>
          </a:p>
          <a:p>
            <a:pPr>
              <a:spcBef>
                <a:spcPts val="600"/>
              </a:spcBef>
            </a:pPr>
            <a:r>
              <a:rPr lang="de-DE" b="0" dirty="0">
                <a:solidFill>
                  <a:schemeClr val="tx1">
                    <a:lumMod val="65000"/>
                    <a:lumOff val="35000"/>
                  </a:schemeClr>
                </a:solidFill>
                <a:latin typeface="Frutiger Linotype" pitchFamily="34" charset="0"/>
              </a:rPr>
              <a:t>	21.	Woche (07.10.2024):	Vorläufiger RS II</a:t>
            </a:r>
          </a:p>
        </p:txBody>
      </p:sp>
    </p:spTree>
    <p:extLst>
      <p:ext uri="{BB962C8B-B14F-4D97-AF65-F5344CB8AC3E}">
        <p14:creationId xmlns:p14="http://schemas.microsoft.com/office/powerpoint/2010/main" val="4964245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5" name="Text Box 3"/>
          <p:cNvSpPr txBox="1">
            <a:spLocks noChangeArrowheads="1"/>
          </p:cNvSpPr>
          <p:nvPr/>
        </p:nvSpPr>
        <p:spPr bwMode="auto">
          <a:xfrm>
            <a:off x="214313" y="1341438"/>
            <a:ext cx="8678862" cy="541686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 gemäß § 249 Abs. 2 S.1 BGB, da Besuche 							gesundheitsfördernd; Euro 0,20 pro km sind </a:t>
            </a:r>
            <a:r>
              <a:rPr lang="de-DE" sz="2200" b="0" dirty="0" err="1">
                <a:cs typeface="Arial" charset="0"/>
              </a:rPr>
              <a:t>ge</a:t>
            </a:r>
            <a:r>
              <a:rPr lang="de-DE" sz="2200" b="0" dirty="0">
                <a:cs typeface="Arial" charset="0"/>
              </a:rPr>
              <a:t>-						</a:t>
            </a:r>
            <a:r>
              <a:rPr lang="de-DE" sz="2200" b="0" dirty="0" err="1">
                <a:cs typeface="Arial" charset="0"/>
              </a:rPr>
              <a:t>mäß</a:t>
            </a:r>
            <a:r>
              <a:rPr lang="de-DE" sz="2200" b="0" dirty="0">
                <a:cs typeface="Arial" charset="0"/>
              </a:rPr>
              <a:t> § 287 ZPO angemessen.</a:t>
            </a:r>
          </a:p>
          <a:p>
            <a:pPr>
              <a:spcAft>
                <a:spcPts val="0"/>
              </a:spcAft>
            </a:pPr>
            <a:r>
              <a:rPr lang="de-DE" sz="2200" b="0" dirty="0">
                <a:cs typeface="Arial" charset="0"/>
              </a:rPr>
              <a:t>				</a:t>
            </a:r>
            <a:r>
              <a:rPr lang="de-DE" sz="2200" b="0" dirty="0" err="1">
                <a:cs typeface="Arial" charset="0"/>
              </a:rPr>
              <a:t>ee</a:t>
            </a:r>
            <a:r>
              <a:rPr lang="de-DE" sz="2200" b="0" dirty="0">
                <a:cs typeface="Arial" charset="0"/>
              </a:rPr>
              <a:t>)	Fahrtkosten der Schwester, Euro 16,-?</a:t>
            </a:r>
          </a:p>
          <a:p>
            <a:pPr>
              <a:spcAft>
                <a:spcPts val="0"/>
              </a:spcAft>
            </a:pPr>
            <a:r>
              <a:rPr lang="de-DE" sz="2200" b="0" dirty="0">
                <a:cs typeface="Arial" charset="0"/>
              </a:rPr>
              <a:t>						(-), gemäß § 249 Abs. 2 S.1 BGB wertend sind nur						solche Besuche ersatzfähig, die von Personen des						unmittelbaren Lebensbereichs des Verletzten 							stammen.</a:t>
            </a:r>
          </a:p>
          <a:p>
            <a:pPr>
              <a:spcAft>
                <a:spcPts val="0"/>
              </a:spcAft>
            </a:pPr>
            <a:r>
              <a:rPr lang="de-DE" sz="2200" b="0" dirty="0">
                <a:cs typeface="Arial" charset="0"/>
              </a:rPr>
              <a:t>				ff)		Einzelzimmerzuschlag, Euro 476,-?</a:t>
            </a:r>
          </a:p>
          <a:p>
            <a:pPr>
              <a:spcAft>
                <a:spcPts val="0"/>
              </a:spcAft>
            </a:pPr>
            <a:r>
              <a:rPr lang="de-DE" sz="2200" b="0" dirty="0">
                <a:cs typeface="Arial" charset="0"/>
              </a:rPr>
              <a:t>						(-), gemäß § 249 Abs. 2 S.1 BGB nur, wenn dieser						„Luxus“ gesetzlich krankenversicherter Personen						auch ohne Fremdleistung zum „Standard“ des							Geschädigten gehören würde; hier keine </a:t>
            </a:r>
            <a:r>
              <a:rPr lang="de-DE" sz="2200" b="0" dirty="0" err="1">
                <a:cs typeface="Arial" charset="0"/>
              </a:rPr>
              <a:t>entspr</a:t>
            </a:r>
            <a:r>
              <a:rPr lang="de-DE" sz="2200" b="0" dirty="0">
                <a:cs typeface="Arial" charset="0"/>
              </a:rPr>
              <a:t>.						Beweisangebote.</a:t>
            </a:r>
          </a:p>
          <a:p>
            <a:pPr>
              <a:spcAft>
                <a:spcPts val="0"/>
              </a:spcAft>
            </a:pPr>
            <a:r>
              <a:rPr lang="de-DE" sz="2200" b="0" dirty="0">
                <a:cs typeface="Arial" charset="0"/>
              </a:rPr>
              <a:t>				</a:t>
            </a:r>
            <a:r>
              <a:rPr lang="de-DE" sz="2200" b="0" dirty="0" err="1">
                <a:cs typeface="Arial" charset="0"/>
              </a:rPr>
              <a:t>gg</a:t>
            </a:r>
            <a:r>
              <a:rPr lang="de-DE" sz="2200" b="0" dirty="0">
                <a:cs typeface="Arial" charset="0"/>
              </a:rPr>
              <a:t>)	Kürzung der ersatzfähigen Schäden wegen							Mitverschuldens?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9645423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0115">
                                            <p:txEl>
                                              <p:pRg st="0" end="0"/>
                                            </p:txEl>
                                          </p:spTgt>
                                        </p:tgtEl>
                                        <p:attrNameLst>
                                          <p:attrName>style.visibility</p:attrName>
                                        </p:attrNameLst>
                                      </p:cBhvr>
                                      <p:to>
                                        <p:strVal val="visible"/>
                                      </p:to>
                                    </p:set>
                                    <p:anim calcmode="lin" valueType="num">
                                      <p:cBhvr>
                                        <p:cTn id="7" dur="500" fill="hold"/>
                                        <p:tgtEl>
                                          <p:spTgt spid="73011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011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011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0115">
                                            <p:txEl>
                                              <p:pRg st="1" end="1"/>
                                            </p:txEl>
                                          </p:spTgt>
                                        </p:tgtEl>
                                        <p:attrNameLst>
                                          <p:attrName>style.visibility</p:attrName>
                                        </p:attrNameLst>
                                      </p:cBhvr>
                                      <p:to>
                                        <p:strVal val="visible"/>
                                      </p:to>
                                    </p:set>
                                    <p:anim calcmode="lin" valueType="num">
                                      <p:cBhvr>
                                        <p:cTn id="14" dur="500" fill="hold"/>
                                        <p:tgtEl>
                                          <p:spTgt spid="730115">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0115">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011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0115">
                                            <p:txEl>
                                              <p:pRg st="2" end="2"/>
                                            </p:txEl>
                                          </p:spTgt>
                                        </p:tgtEl>
                                        <p:attrNameLst>
                                          <p:attrName>style.visibility</p:attrName>
                                        </p:attrNameLst>
                                      </p:cBhvr>
                                      <p:to>
                                        <p:strVal val="visible"/>
                                      </p:to>
                                    </p:set>
                                    <p:anim calcmode="lin" valueType="num">
                                      <p:cBhvr>
                                        <p:cTn id="21" dur="500" fill="hold"/>
                                        <p:tgtEl>
                                          <p:spTgt spid="730115">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0115">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011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0115">
                                            <p:txEl>
                                              <p:pRg st="3" end="3"/>
                                            </p:txEl>
                                          </p:spTgt>
                                        </p:tgtEl>
                                        <p:attrNameLst>
                                          <p:attrName>style.visibility</p:attrName>
                                        </p:attrNameLst>
                                      </p:cBhvr>
                                      <p:to>
                                        <p:strVal val="visible"/>
                                      </p:to>
                                    </p:set>
                                    <p:anim calcmode="lin" valueType="num">
                                      <p:cBhvr>
                                        <p:cTn id="28" dur="500" fill="hold"/>
                                        <p:tgtEl>
                                          <p:spTgt spid="730115">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0115">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011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0115">
                                            <p:txEl>
                                              <p:pRg st="4" end="4"/>
                                            </p:txEl>
                                          </p:spTgt>
                                        </p:tgtEl>
                                        <p:attrNameLst>
                                          <p:attrName>style.visibility</p:attrName>
                                        </p:attrNameLst>
                                      </p:cBhvr>
                                      <p:to>
                                        <p:strVal val="visible"/>
                                      </p:to>
                                    </p:set>
                                    <p:anim calcmode="lin" valueType="num">
                                      <p:cBhvr>
                                        <p:cTn id="35" dur="500" fill="hold"/>
                                        <p:tgtEl>
                                          <p:spTgt spid="730115">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0115">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011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0115">
                                            <p:txEl>
                                              <p:pRg st="5" end="5"/>
                                            </p:txEl>
                                          </p:spTgt>
                                        </p:tgtEl>
                                        <p:attrNameLst>
                                          <p:attrName>style.visibility</p:attrName>
                                        </p:attrNameLst>
                                      </p:cBhvr>
                                      <p:to>
                                        <p:strVal val="visible"/>
                                      </p:to>
                                    </p:set>
                                    <p:anim calcmode="lin" valueType="num">
                                      <p:cBhvr>
                                        <p:cTn id="42" dur="500" fill="hold"/>
                                        <p:tgtEl>
                                          <p:spTgt spid="730115">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0115">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9" name="Text Box 3"/>
          <p:cNvSpPr txBox="1">
            <a:spLocks noChangeArrowheads="1"/>
          </p:cNvSpPr>
          <p:nvPr/>
        </p:nvSpPr>
        <p:spPr bwMode="auto">
          <a:xfrm>
            <a:off x="214313" y="1279525"/>
            <a:ext cx="8678862" cy="3046988"/>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ts val="0"/>
              </a:spcAft>
            </a:pPr>
            <a:r>
              <a:rPr lang="de-DE" sz="2200" b="0" dirty="0">
                <a:cs typeface="Arial" charset="0"/>
              </a:rPr>
              <a:t>						(1)	wegen Einsatzes einer Gerte?</a:t>
            </a:r>
          </a:p>
          <a:p>
            <a:pPr>
              <a:spcAft>
                <a:spcPts val="0"/>
              </a:spcAft>
            </a:pPr>
            <a:r>
              <a:rPr lang="de-DE" sz="2200" b="0" dirty="0">
                <a:cs typeface="Arial" charset="0"/>
              </a:rPr>
              <a:t>							(-), Beweisaufnahme hat ergeben, dass </a:t>
            </a:r>
            <a:r>
              <a:rPr lang="de-DE" sz="2200" b="0" dirty="0" err="1">
                <a:cs typeface="Arial" charset="0"/>
              </a:rPr>
              <a:t>Kläge</a:t>
            </a:r>
            <a:r>
              <a:rPr lang="de-DE" sz="2200" b="0" dirty="0">
                <a:cs typeface="Arial" charset="0"/>
              </a:rPr>
              <a:t>-							</a:t>
            </a:r>
            <a:r>
              <a:rPr lang="de-DE" sz="2200" b="0" dirty="0" err="1">
                <a:cs typeface="Arial" charset="0"/>
              </a:rPr>
              <a:t>rin</a:t>
            </a:r>
            <a:r>
              <a:rPr lang="de-DE" sz="2200" b="0" dirty="0">
                <a:cs typeface="Arial" charset="0"/>
              </a:rPr>
              <a:t> die Gerte nicht eingesetzt hat.</a:t>
            </a:r>
          </a:p>
          <a:p>
            <a:pPr>
              <a:spcAft>
                <a:spcPts val="0"/>
              </a:spcAft>
            </a:pPr>
            <a:r>
              <a:rPr lang="de-DE" sz="2200" b="0" dirty="0">
                <a:cs typeface="Arial" charset="0"/>
              </a:rPr>
              <a:t>						(2)	wegen „ungeschickten“ Sturzes vom Pferd?</a:t>
            </a:r>
          </a:p>
          <a:p>
            <a:pPr>
              <a:spcAft>
                <a:spcPts val="0"/>
              </a:spcAft>
            </a:pPr>
            <a:r>
              <a:rPr lang="de-DE" sz="2200" b="0" dirty="0">
                <a:cs typeface="Arial" charset="0"/>
              </a:rPr>
              <a:t>							(-), auch hier Aussage des Zeugen ergiebig.</a:t>
            </a:r>
          </a:p>
          <a:p>
            <a:pPr>
              <a:spcAft>
                <a:spcPts val="0"/>
              </a:spcAft>
            </a:pPr>
            <a:r>
              <a:rPr lang="de-DE" sz="2200" b="0" dirty="0">
                <a:cs typeface="Arial" charset="0"/>
              </a:rPr>
              <a:t>						=&gt;	also kein Mitverschulden der Klägerin.</a:t>
            </a:r>
          </a:p>
          <a:p>
            <a:pPr>
              <a:spcAft>
                <a:spcPts val="0"/>
              </a:spcAft>
            </a:pPr>
            <a:r>
              <a:rPr lang="de-DE" sz="2200" b="0" dirty="0">
                <a:cs typeface="Arial" charset="0"/>
              </a:rPr>
              <a:t>				=&gt;		Ersatz von 4.500,- + 84,- + 400,- + 40,- = 5.024,-</a:t>
            </a:r>
          </a:p>
          <a:p>
            <a:pPr>
              <a:spcAft>
                <a:spcPts val="0"/>
              </a:spcAft>
            </a:pPr>
            <a:r>
              <a:rPr lang="de-DE" sz="2200" b="0" dirty="0">
                <a:cs typeface="Arial" charset="0"/>
              </a:rPr>
              <a:t>		3.	Klage ist </a:t>
            </a:r>
            <a:r>
              <a:rPr lang="de-DE" sz="2200" b="0" dirty="0" err="1">
                <a:cs typeface="Arial" charset="0"/>
              </a:rPr>
              <a:t>iHv</a:t>
            </a:r>
            <a:r>
              <a:rPr lang="de-DE" sz="2200" b="0" dirty="0">
                <a:cs typeface="Arial" charset="0"/>
              </a:rPr>
              <a:t> Euro 5.024,- (nebst Zinsen) gegen den 				Beklagten zu 2. begründet.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38400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1139">
                                            <p:txEl>
                                              <p:pRg st="0" end="0"/>
                                            </p:txEl>
                                          </p:spTgt>
                                        </p:tgtEl>
                                        <p:attrNameLst>
                                          <p:attrName>style.visibility</p:attrName>
                                        </p:attrNameLst>
                                      </p:cBhvr>
                                      <p:to>
                                        <p:strVal val="visible"/>
                                      </p:to>
                                    </p:set>
                                    <p:anim calcmode="lin" valueType="num">
                                      <p:cBhvr>
                                        <p:cTn id="7" dur="500" fill="hold"/>
                                        <p:tgtEl>
                                          <p:spTgt spid="731139">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1139">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11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1139">
                                            <p:txEl>
                                              <p:pRg st="1" end="1"/>
                                            </p:txEl>
                                          </p:spTgt>
                                        </p:tgtEl>
                                        <p:attrNameLst>
                                          <p:attrName>style.visibility</p:attrName>
                                        </p:attrNameLst>
                                      </p:cBhvr>
                                      <p:to>
                                        <p:strVal val="visible"/>
                                      </p:to>
                                    </p:set>
                                    <p:anim calcmode="lin" valueType="num">
                                      <p:cBhvr>
                                        <p:cTn id="14" dur="500" fill="hold"/>
                                        <p:tgtEl>
                                          <p:spTgt spid="731139">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1139">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113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1139">
                                            <p:txEl>
                                              <p:pRg st="2" end="2"/>
                                            </p:txEl>
                                          </p:spTgt>
                                        </p:tgtEl>
                                        <p:attrNameLst>
                                          <p:attrName>style.visibility</p:attrName>
                                        </p:attrNameLst>
                                      </p:cBhvr>
                                      <p:to>
                                        <p:strVal val="visible"/>
                                      </p:to>
                                    </p:set>
                                    <p:anim calcmode="lin" valueType="num">
                                      <p:cBhvr>
                                        <p:cTn id="21" dur="500" fill="hold"/>
                                        <p:tgtEl>
                                          <p:spTgt spid="731139">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1139">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11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1139">
                                            <p:txEl>
                                              <p:pRg st="3" end="3"/>
                                            </p:txEl>
                                          </p:spTgt>
                                        </p:tgtEl>
                                        <p:attrNameLst>
                                          <p:attrName>style.visibility</p:attrName>
                                        </p:attrNameLst>
                                      </p:cBhvr>
                                      <p:to>
                                        <p:strVal val="visible"/>
                                      </p:to>
                                    </p:set>
                                    <p:anim calcmode="lin" valueType="num">
                                      <p:cBhvr>
                                        <p:cTn id="28" dur="500" fill="hold"/>
                                        <p:tgtEl>
                                          <p:spTgt spid="731139">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1139">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113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31139">
                                            <p:txEl>
                                              <p:pRg st="4" end="4"/>
                                            </p:txEl>
                                          </p:spTgt>
                                        </p:tgtEl>
                                        <p:attrNameLst>
                                          <p:attrName>style.visibility</p:attrName>
                                        </p:attrNameLst>
                                      </p:cBhvr>
                                      <p:to>
                                        <p:strVal val="visible"/>
                                      </p:to>
                                    </p:set>
                                    <p:anim calcmode="lin" valueType="num">
                                      <p:cBhvr>
                                        <p:cTn id="35" dur="500" fill="hold"/>
                                        <p:tgtEl>
                                          <p:spTgt spid="731139">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731139">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73113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31139">
                                            <p:txEl>
                                              <p:pRg st="5" end="5"/>
                                            </p:txEl>
                                          </p:spTgt>
                                        </p:tgtEl>
                                        <p:attrNameLst>
                                          <p:attrName>style.visibility</p:attrName>
                                        </p:attrNameLst>
                                      </p:cBhvr>
                                      <p:to>
                                        <p:strVal val="visible"/>
                                      </p:to>
                                    </p:set>
                                    <p:anim calcmode="lin" valueType="num">
                                      <p:cBhvr>
                                        <p:cTn id="42" dur="500" fill="hold"/>
                                        <p:tgtEl>
                                          <p:spTgt spid="731139">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731139">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73113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31139">
                                            <p:txEl>
                                              <p:pRg st="6" end="6"/>
                                            </p:txEl>
                                          </p:spTgt>
                                        </p:tgtEl>
                                        <p:attrNameLst>
                                          <p:attrName>style.visibility</p:attrName>
                                        </p:attrNameLst>
                                      </p:cBhvr>
                                      <p:to>
                                        <p:strVal val="visible"/>
                                      </p:to>
                                    </p:set>
                                    <p:anim calcmode="lin" valueType="num">
                                      <p:cBhvr>
                                        <p:cTn id="49" dur="500" fill="hold"/>
                                        <p:tgtEl>
                                          <p:spTgt spid="731139">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731139">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731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3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7" name="Text Box 3"/>
          <p:cNvSpPr txBox="1">
            <a:spLocks noChangeArrowheads="1"/>
          </p:cNvSpPr>
          <p:nvPr/>
        </p:nvSpPr>
        <p:spPr bwMode="auto">
          <a:xfrm>
            <a:off x="214313" y="1308100"/>
            <a:ext cx="8678862" cy="5549211"/>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27388" algn="l"/>
                <a:tab pos="3679825" algn="l"/>
                <a:tab pos="4130675" algn="l"/>
              </a:tabLst>
              <a:defRPr>
                <a:solidFill>
                  <a:schemeClr val="tx1"/>
                </a:solidFill>
                <a:latin typeface="Arial" charset="0"/>
              </a:defRPr>
            </a:lvl9pPr>
          </a:lstStyle>
          <a:p>
            <a:pPr>
              <a:spcAft>
                <a:spcPct val="30000"/>
              </a:spcAft>
            </a:pPr>
            <a:r>
              <a:rPr lang="de-DE" sz="2200" dirty="0">
                <a:cs typeface="Arial" charset="0"/>
              </a:rPr>
              <a:t>C.	</a:t>
            </a:r>
            <a:r>
              <a:rPr lang="de-DE" sz="2200" dirty="0" err="1">
                <a:cs typeface="Arial" charset="0"/>
              </a:rPr>
              <a:t>Tenorierung</a:t>
            </a:r>
            <a:endParaRPr lang="de-DE" sz="2200" dirty="0">
              <a:cs typeface="Arial" charset="0"/>
            </a:endParaRPr>
          </a:p>
          <a:p>
            <a:pPr>
              <a:spcAft>
                <a:spcPct val="30000"/>
              </a:spcAft>
            </a:pPr>
            <a:r>
              <a:rPr lang="de-DE" sz="2000" b="0" dirty="0">
                <a:cs typeface="Arial" charset="0"/>
              </a:rPr>
              <a:t>I. Die Klage gegen die Beklagte zu 1. wird unter Aufhebung des Vollstreckungsbescheides vom 29.08.2023 abgewiesen. Der Beklagte zu 2. wird unter Abweisung der Klage im Übrigen verurteilt, an die Klägerin € 5.024,00 (alt: Trennung von SE und Schmerzensgeld) nebst Zinsen in Höhe von 5 Prozentpunkten über dem Basiszinssatz seit dem 24.06.2023 zu zahlen.</a:t>
            </a:r>
          </a:p>
          <a:p>
            <a:pPr>
              <a:spcAft>
                <a:spcPct val="30000"/>
              </a:spcAft>
            </a:pPr>
            <a:r>
              <a:rPr lang="de-DE" sz="2000" b="0" dirty="0">
                <a:cs typeface="Arial" charset="0"/>
              </a:rPr>
              <a:t>II. Die Gerichtskosten haben die Klägerin und der Beklagte zu 2. je zur Hälfte zu tragen. Die außergerichtlichen Kosten der Beklagten zu 1. hat die Klägerin und die der Klägerin zur Hälfte der Beklagte zu 2. zu tragen. Im Übrigen haben die Parteien sie selbst zu tragen.</a:t>
            </a:r>
          </a:p>
          <a:p>
            <a:pPr>
              <a:spcAft>
                <a:spcPct val="30000"/>
              </a:spcAft>
            </a:pPr>
            <a:r>
              <a:rPr lang="de-DE" sz="2000" b="0" dirty="0">
                <a:cs typeface="Arial" charset="0"/>
              </a:rPr>
              <a:t>III. Das Urteil ist vorläufig vollstreckbar, für die Klägerin jedoch nur gegen Sicherheitsleistung in Höhe von 110 % des jeweils zu vollstreckenden Betrages. Die Klägerin darf die Vollstreckung durch Sicherheitsleistung in Höhe von 110 % des gegen sie insgesamt zu vollstreckenden Betrages abwenden, wenn nicht die Beklagte zu 1. vor der Vollstreckung Sicherheit in Höhe von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13 Mertens ./. </a:t>
            </a:r>
            <a:r>
              <a:rPr lang="de-DE" dirty="0" err="1">
                <a:solidFill>
                  <a:schemeClr val="bg1"/>
                </a:solidFill>
              </a:rPr>
              <a:t>Secura</a:t>
            </a:r>
            <a:r>
              <a:rPr lang="de-DE" dirty="0">
                <a:solidFill>
                  <a:schemeClr val="bg1"/>
                </a:solidFill>
              </a:rPr>
              <a:t> AG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1448549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anim calcmode="lin" valueType="num">
                                      <p:cBhvr>
                                        <p:cTn id="7" dur="500" fill="hold"/>
                                        <p:tgtEl>
                                          <p:spTgt spid="73318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3318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331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33187">
                                            <p:txEl>
                                              <p:pRg st="1" end="1"/>
                                            </p:txEl>
                                          </p:spTgt>
                                        </p:tgtEl>
                                        <p:attrNameLst>
                                          <p:attrName>style.visibility</p:attrName>
                                        </p:attrNameLst>
                                      </p:cBhvr>
                                      <p:to>
                                        <p:strVal val="visible"/>
                                      </p:to>
                                    </p:set>
                                    <p:anim calcmode="lin" valueType="num">
                                      <p:cBhvr>
                                        <p:cTn id="14" dur="500" fill="hold"/>
                                        <p:tgtEl>
                                          <p:spTgt spid="73318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3318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331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33187">
                                            <p:txEl>
                                              <p:pRg st="2" end="2"/>
                                            </p:txEl>
                                          </p:spTgt>
                                        </p:tgtEl>
                                        <p:attrNameLst>
                                          <p:attrName>style.visibility</p:attrName>
                                        </p:attrNameLst>
                                      </p:cBhvr>
                                      <p:to>
                                        <p:strVal val="visible"/>
                                      </p:to>
                                    </p:set>
                                    <p:anim calcmode="lin" valueType="num">
                                      <p:cBhvr>
                                        <p:cTn id="21" dur="500" fill="hold"/>
                                        <p:tgtEl>
                                          <p:spTgt spid="733187">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33187">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331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33187">
                                            <p:txEl>
                                              <p:pRg st="3" end="3"/>
                                            </p:txEl>
                                          </p:spTgt>
                                        </p:tgtEl>
                                        <p:attrNameLst>
                                          <p:attrName>style.visibility</p:attrName>
                                        </p:attrNameLst>
                                      </p:cBhvr>
                                      <p:to>
                                        <p:strVal val="visible"/>
                                      </p:to>
                                    </p:set>
                                    <p:anim calcmode="lin" valueType="num">
                                      <p:cBhvr>
                                        <p:cTn id="28" dur="500" fill="hold"/>
                                        <p:tgtEl>
                                          <p:spTgt spid="733187">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733187">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7331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pPr algn="ctr"/>
            <a:endParaRPr lang="de-DE" sz="1200" b="0" u="sng" dirty="0"/>
          </a:p>
          <a:p>
            <a:pPr marL="457200" indent="-457200">
              <a:buAutoNum type="arabicPeriod"/>
            </a:pPr>
            <a:r>
              <a:rPr lang="de-DE" b="0" dirty="0"/>
              <a:t>Die Berufung des Beklagten gegen das Vorbehaltsurteil des Landgerichts... vom..., Az. ...,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endParaRPr lang="de-DE" sz="1200" b="0" dirty="0"/>
          </a:p>
          <a:p>
            <a:pPr marL="457200" indent="-457200">
              <a:buAutoNum type="arabicPeriod" startAt="3"/>
            </a:pPr>
            <a:r>
              <a:rPr lang="de-DE" b="0" dirty="0"/>
              <a:t>Dieses Urteil ist, das mit der Berufung angefochtene Urteil bleibt ohne Sicherheitsleistung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pPr marL="457200" indent="-457200">
              <a:buAutoNum type="arabicPeriod" startAt="3"/>
            </a:pPr>
            <a:endParaRPr lang="de-DE" sz="1200" b="0" dirty="0"/>
          </a:p>
          <a:p>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943297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pPr algn="ctr"/>
            <a:endParaRPr lang="de-DE" sz="1200" b="0" u="sng" dirty="0"/>
          </a:p>
          <a:p>
            <a:pPr marL="457200" indent="-457200">
              <a:buAutoNum type="arabicPeriod"/>
            </a:pPr>
            <a:r>
              <a:rPr lang="de-DE" b="0" dirty="0"/>
              <a:t>Auf die Berufung des Beklagten wird das am ... verkündete Urteil des Landgerichts..., Az. ..., dahingehend abgeändert, dass die Klage als in der gewählten Prozessart unstatthaft abgewiesen wird.</a:t>
            </a:r>
          </a:p>
          <a:p>
            <a:pPr marL="457200" indent="-457200">
              <a:buAutoNum type="arabicPeriod"/>
            </a:pPr>
            <a:endParaRPr lang="de-DE" sz="1200" b="0" dirty="0"/>
          </a:p>
          <a:p>
            <a:pPr marL="457200" indent="-457200">
              <a:buAutoNum type="arabicPeriod"/>
            </a:pPr>
            <a:r>
              <a:rPr lang="de-DE" b="0" dirty="0"/>
              <a:t>Der Kläger hat die Kosten des Rechtsstreits zu tragen.</a:t>
            </a:r>
          </a:p>
          <a:p>
            <a:pPr marL="457200" indent="-457200">
              <a:buAutoNum type="arabicPeriod"/>
            </a:pPr>
            <a:endParaRPr lang="de-DE" sz="1200" b="0" dirty="0"/>
          </a:p>
          <a:p>
            <a:pPr marL="457200" indent="-457200">
              <a:buAutoNum type="arabicPeriod"/>
            </a:pPr>
            <a:r>
              <a:rPr lang="de-DE" b="0" dirty="0"/>
              <a:t>Das Urteil ist vorläufig vollstreckbar. Der Kläger darf die Vollstreckung durch Sicherheitsleistung in Höhe von 110 % des aufgrund des Urteils vollstreckbaren Betrages abwenden, wenn nicht die Beklagte vor der Vollstreckung Sicherheit in Höhe von 110 % des jeweils zu vollstreckenden Betrages leistet.</a:t>
            </a:r>
          </a:p>
          <a:p>
            <a:pPr marL="457200" indent="-457200">
              <a:buAutoNum type="arabicPeriod"/>
            </a:pPr>
            <a:endParaRPr lang="de-DE" sz="1200" b="0" dirty="0"/>
          </a:p>
          <a:p>
            <a:pPr marL="0" indent="0"/>
            <a:r>
              <a:rPr lang="de-DE" b="0" dirty="0"/>
              <a:t>(4.	 Die Revision wird nicht zugelassen.)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33612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85379">
                                            <p:txEl>
                                              <p:pRg st="6" end="6"/>
                                            </p:txEl>
                                          </p:spTgt>
                                        </p:tgtEl>
                                        <p:attrNameLst>
                                          <p:attrName>style.visibility</p:attrName>
                                        </p:attrNameLst>
                                      </p:cBhvr>
                                      <p:to>
                                        <p:strVal val="visible"/>
                                      </p:to>
                                    </p:set>
                                    <p:anim calcmode="lin" valueType="num">
                                      <p:cBhvr additive="base">
                                        <p:cTn id="23"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85379">
                                            <p:txEl>
                                              <p:pRg st="8" end="8"/>
                                            </p:txEl>
                                          </p:spTgt>
                                        </p:tgtEl>
                                        <p:attrNameLst>
                                          <p:attrName>style.visibility</p:attrName>
                                        </p:attrNameLst>
                                      </p:cBhvr>
                                      <p:to>
                                        <p:strVal val="visible"/>
                                      </p:to>
                                    </p:set>
                                    <p:anim calcmode="lin" valueType="num">
                                      <p:cBhvr additive="base">
                                        <p:cTn id="29"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69331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pPr algn="ctr"/>
            <a:endParaRPr lang="de-DE" sz="1200" b="0" u="sng" dirty="0"/>
          </a:p>
          <a:p>
            <a:pPr marL="457200" indent="-457200">
              <a:buAutoNum type="arabicPeriod"/>
            </a:pPr>
            <a:r>
              <a:rPr lang="de-DE" b="0" dirty="0"/>
              <a:t>Auf die Berufung des Beklagten wird das Urteil des Landgerichts... vom..., Az. ..., mit dem ihm zugrundeliegenden Verfahren aufgehoben. Der Rechtsstreit wird zur neuen Verhandlung und Entscheidung, auch über die Kosten des Berufungsverfahrens, an das Landgericht... zurückverwiesen.</a:t>
            </a:r>
          </a:p>
          <a:p>
            <a:pPr marL="457200" indent="-457200">
              <a:buAutoNum type="arabicPeriod"/>
            </a:pPr>
            <a:endParaRPr lang="de-DE" sz="1200" b="0" dirty="0"/>
          </a:p>
          <a:p>
            <a:pPr marL="457200" indent="-457200">
              <a:buAutoNum type="arabicPeriod"/>
            </a:pPr>
            <a:r>
              <a:rPr lang="de-DE" b="0" dirty="0"/>
              <a:t>Gerichtskosten für das Berufungsverfahren werden nicht erhoben.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84750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anim calcmode="lin" valueType="num">
                                      <p:cBhvr additive="base">
                                        <p:cTn id="11" dur="500" fill="hold"/>
                                        <p:tgtEl>
                                          <p:spTgt spid="4853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5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 calcmode="lin" valueType="num">
                                      <p:cBhvr additive="base">
                                        <p:cTn id="17"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4</a:t>
            </a:r>
          </a:p>
          <a:p>
            <a:pPr algn="ctr"/>
            <a:endParaRPr lang="de-DE" b="0" dirty="0"/>
          </a:p>
          <a:p>
            <a:pPr algn="ctr"/>
            <a:r>
              <a:rPr lang="de-DE" b="0" u="sng" dirty="0"/>
              <a:t>Beschluss</a:t>
            </a:r>
          </a:p>
          <a:p>
            <a:pPr algn="ctr"/>
            <a:endParaRPr lang="de-DE" sz="1200" b="0" u="sng" dirty="0"/>
          </a:p>
          <a:p>
            <a:pPr marL="457200" indent="-457200">
              <a:buAutoNum type="arabicPeriod"/>
            </a:pPr>
            <a:r>
              <a:rPr lang="de-DE" b="0" dirty="0"/>
              <a:t>Die zulässige Berufung wird zurückgewiesen.</a:t>
            </a:r>
          </a:p>
          <a:p>
            <a:pPr marL="457200" indent="-457200">
              <a:buAutoNum type="arabicPeriod"/>
            </a:pPr>
            <a:endParaRPr lang="de-DE" sz="1200" b="0" dirty="0"/>
          </a:p>
          <a:p>
            <a:pPr marL="457200" indent="-457200">
              <a:buAutoNum type="arabicPeriod"/>
            </a:pPr>
            <a:r>
              <a:rPr lang="de-DE" b="0" dirty="0"/>
              <a:t>Der Beklagte hat die Kosten des Berufungsverfahrens zu tragen.</a:t>
            </a:r>
          </a:p>
          <a:p>
            <a:pPr marL="457200" indent="-457200">
              <a:buAutoNum type="arabicPeriod"/>
            </a:pPr>
            <a:endParaRPr lang="de-DE" sz="1200" b="0" dirty="0"/>
          </a:p>
          <a:p>
            <a:pPr marL="457200" indent="-457200">
              <a:buAutoNum type="arabicPeriod"/>
            </a:pPr>
            <a:r>
              <a:rPr lang="de-DE" b="0" dirty="0"/>
              <a:t>Das Urteil des Landgerichts... vom..., Az. ..., bleibt vorläufig vollstreckbar. Der Beklagte darf die Vollstreckung aus dem Urteil des Landgerichts nach wie vor durch Sicherheitsleistung in Höhe von 110 % des aufgrund des Urteils vollstreckbaren Betrages abwenden, wenn nicht der Kläger vor der Vollstreckung Sicherheit in Höhe von 110 % des jeweils zu vollstreckenden Betrages leistet.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31 Berufung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51379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anim calcmode="lin" valueType="num">
                                      <p:cBhvr additive="base">
                                        <p:cTn id="15" dur="500" fill="hold"/>
                                        <p:tgtEl>
                                          <p:spTgt spid="48537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53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85379">
                                            <p:txEl>
                                              <p:pRg st="6" end="6"/>
                                            </p:txEl>
                                          </p:spTgt>
                                        </p:tgtEl>
                                        <p:attrNameLst>
                                          <p:attrName>style.visibility</p:attrName>
                                        </p:attrNameLst>
                                      </p:cBhvr>
                                      <p:to>
                                        <p:strVal val="visible"/>
                                      </p:to>
                                    </p:set>
                                    <p:anim calcmode="lin" valueType="num">
                                      <p:cBhvr additive="base">
                                        <p:cTn id="21" dur="500" fill="hold"/>
                                        <p:tgtEl>
                                          <p:spTgt spid="48537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53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85379">
                                            <p:txEl>
                                              <p:pRg st="8" end="8"/>
                                            </p:txEl>
                                          </p:spTgt>
                                        </p:tgtEl>
                                        <p:attrNameLst>
                                          <p:attrName>style.visibility</p:attrName>
                                        </p:attrNameLst>
                                      </p:cBhvr>
                                      <p:to>
                                        <p:strVal val="visible"/>
                                      </p:to>
                                    </p:set>
                                    <p:anim calcmode="lin" valueType="num">
                                      <p:cBhvr additive="base">
                                        <p:cTn id="27" dur="500" fill="hold"/>
                                        <p:tgtEl>
                                          <p:spTgt spid="48537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853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Wo geregelt?</a:t>
            </a:r>
          </a:p>
          <a:p>
            <a:pPr eaLnBrk="1" hangingPunct="1"/>
            <a:r>
              <a:rPr lang="de-DE" b="0" dirty="0">
                <a:solidFill>
                  <a:schemeClr val="tx1"/>
                </a:solidFill>
                <a:latin typeface="Arial" charset="0"/>
              </a:rPr>
              <a:t>	§§ 688 </a:t>
            </a:r>
            <a:r>
              <a:rPr lang="mr-IN" b="0" dirty="0">
                <a:solidFill>
                  <a:schemeClr val="tx1"/>
                </a:solidFill>
                <a:latin typeface="Arial" charset="0"/>
              </a:rPr>
              <a:t>–</a:t>
            </a:r>
            <a:r>
              <a:rPr lang="de-DE" b="0" dirty="0">
                <a:solidFill>
                  <a:schemeClr val="tx1"/>
                </a:solidFill>
                <a:latin typeface="Arial" charset="0"/>
              </a:rPr>
              <a:t> 703d ZPO</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Wann zweckmäßig?</a:t>
            </a:r>
          </a:p>
          <a:p>
            <a:pPr eaLnBrk="1" hangingPunct="1"/>
            <a:r>
              <a:rPr lang="de-DE" b="0" dirty="0">
                <a:solidFill>
                  <a:schemeClr val="tx1"/>
                </a:solidFill>
                <a:latin typeface="Arial" charset="0"/>
              </a:rPr>
              <a:t>	wenn im Falle einer Geldschuld überwiegend wahrscheinlich 	ist, dass der Anspruch nicht bestritten werden wird.</a:t>
            </a:r>
          </a:p>
          <a:p>
            <a:pPr eaLnBrk="1" hangingPunct="1"/>
            <a:endParaRPr lang="de-DE" sz="1200"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Ablauf</a:t>
            </a:r>
          </a:p>
          <a:p>
            <a:pPr eaLnBrk="1" hangingPunct="1"/>
            <a:r>
              <a:rPr lang="de-DE" b="0" dirty="0">
                <a:solidFill>
                  <a:schemeClr val="tx1"/>
                </a:solidFill>
                <a:latin typeface="Arial" charset="0"/>
              </a:rPr>
              <a:t>	1.	Antrag auf Erlass eines Mahnbescheids per (Online-)			Formular (s. § 703c ZPO)</a:t>
            </a:r>
          </a:p>
          <a:p>
            <a:pPr eaLnBrk="1" hangingPunct="1"/>
            <a:r>
              <a:rPr lang="de-DE" b="0" dirty="0">
                <a:solidFill>
                  <a:schemeClr val="tx1"/>
                </a:solidFill>
                <a:latin typeface="Arial" charset="0"/>
              </a:rPr>
              <a:t>	2.	Wer ist zuständig?</a:t>
            </a:r>
          </a:p>
          <a:p>
            <a:pPr eaLnBrk="1" hangingPunct="1"/>
            <a:r>
              <a:rPr lang="de-DE" b="0" dirty="0">
                <a:solidFill>
                  <a:schemeClr val="tx1"/>
                </a:solidFill>
                <a:latin typeface="Arial" charset="0"/>
              </a:rPr>
              <a:t>		- 	</a:t>
            </a:r>
            <a:r>
              <a:rPr lang="de-DE" dirty="0">
                <a:solidFill>
                  <a:schemeClr val="tx1"/>
                </a:solidFill>
                <a:latin typeface="Arial" charset="0"/>
              </a:rPr>
              <a:t>§ 689 ZPO</a:t>
            </a:r>
            <a:r>
              <a:rPr lang="de-DE" b="0" dirty="0">
                <a:solidFill>
                  <a:schemeClr val="tx1"/>
                </a:solidFill>
                <a:latin typeface="Arial" charset="0"/>
              </a:rPr>
              <a:t>: ausschließlich AG, in dessen Bezirk </a:t>
            </a:r>
            <a:r>
              <a:rPr lang="de-DE" b="0" dirty="0" err="1">
                <a:solidFill>
                  <a:schemeClr val="tx1"/>
                </a:solidFill>
                <a:latin typeface="Arial" charset="0"/>
              </a:rPr>
              <a:t>ASt</a:t>
            </a:r>
            <a:r>
              <a:rPr lang="de-DE" b="0" dirty="0">
                <a:solidFill>
                  <a:schemeClr val="tx1"/>
                </a:solidFill>
                <a:latin typeface="Arial" charset="0"/>
              </a:rPr>
              <a:t>			seinen allg. Gerichtsstand hat </a:t>
            </a:r>
          </a:p>
          <a:p>
            <a:pPr eaLnBrk="1" hangingPunct="1"/>
            <a:r>
              <a:rPr lang="de-DE" b="0" dirty="0">
                <a:solidFill>
                  <a:schemeClr val="tx1"/>
                </a:solidFill>
                <a:latin typeface="Arial" charset="0"/>
              </a:rPr>
              <a:t>		-	</a:t>
            </a:r>
            <a:r>
              <a:rPr lang="de-DE" dirty="0">
                <a:solidFill>
                  <a:schemeClr val="tx1"/>
                </a:solidFill>
                <a:latin typeface="Arial" charset="0"/>
              </a:rPr>
              <a:t>zentrale Mahngerichte</a:t>
            </a:r>
            <a:r>
              <a:rPr lang="de-DE" b="0" dirty="0">
                <a:solidFill>
                  <a:schemeClr val="tx1"/>
                </a:solidFill>
                <a:latin typeface="Arial" charset="0"/>
              </a:rPr>
              <a:t>: AG Wedding (</a:t>
            </a:r>
            <a:r>
              <a:rPr lang="de-DE" b="0" dirty="0" err="1">
                <a:solidFill>
                  <a:schemeClr val="tx1"/>
                </a:solidFill>
                <a:latin typeface="Arial" charset="0"/>
              </a:rPr>
              <a:t>Bln</a:t>
            </a:r>
            <a:r>
              <a:rPr lang="de-DE" b="0" dirty="0">
                <a:solidFill>
                  <a:schemeClr val="tx1"/>
                </a:solidFill>
                <a:latin typeface="Arial" charset="0"/>
              </a:rPr>
              <a:t> + </a:t>
            </a:r>
            <a:r>
              <a:rPr lang="de-DE" b="0" dirty="0" err="1">
                <a:solidFill>
                  <a:schemeClr val="tx1"/>
                </a:solidFill>
                <a:latin typeface="Arial" charset="0"/>
              </a:rPr>
              <a:t>Brb</a:t>
            </a:r>
            <a:r>
              <a:rPr lang="de-DE" b="0" dirty="0">
                <a:solidFill>
                  <a:schemeClr val="tx1"/>
                </a:solidFill>
                <a:latin typeface="Arial" charset="0"/>
              </a:rPr>
              <a:t>), AG			HH-Altona (HH + MV), AG Schleswig (SH), AG Uelzen			(</a:t>
            </a:r>
            <a:r>
              <a:rPr lang="de-DE" b="0" dirty="0" err="1">
                <a:solidFill>
                  <a:schemeClr val="tx1"/>
                </a:solidFill>
                <a:latin typeface="Arial" charset="0"/>
              </a:rPr>
              <a:t>Nds</a:t>
            </a:r>
            <a:r>
              <a:rPr lang="de-DE" b="0" dirty="0">
                <a:solidFill>
                  <a:schemeClr val="tx1"/>
                </a:solidFill>
                <a:latin typeface="Arial" charset="0"/>
              </a:rPr>
              <a:t>), AG Euskirchen + Hagen (NRW)</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4893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7" end="7"/>
                                            </p:txEl>
                                          </p:spTgt>
                                        </p:tgtEl>
                                        <p:attrNameLst>
                                          <p:attrName>style.visibility</p:attrName>
                                        </p:attrNameLst>
                                      </p:cBhvr>
                                      <p:to>
                                        <p:strVal val="visible"/>
                                      </p:to>
                                    </p:set>
                                    <p:anim calcmode="lin" valueType="num">
                                      <p:cBhvr additive="base">
                                        <p:cTn id="37"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8" end="8"/>
                                            </p:txEl>
                                          </p:spTgt>
                                        </p:tgtEl>
                                        <p:attrNameLst>
                                          <p:attrName>style.visibility</p:attrName>
                                        </p:attrNameLst>
                                      </p:cBhvr>
                                      <p:to>
                                        <p:strVal val="visible"/>
                                      </p:to>
                                    </p:set>
                                    <p:anim calcmode="lin" valueType="num">
                                      <p:cBhvr additive="base">
                                        <p:cTn id="43"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9" end="9"/>
                                            </p:txEl>
                                          </p:spTgt>
                                        </p:tgtEl>
                                        <p:attrNameLst>
                                          <p:attrName>style.visibility</p:attrName>
                                        </p:attrNameLst>
                                      </p:cBhvr>
                                      <p:to>
                                        <p:strVal val="visible"/>
                                      </p:to>
                                    </p:set>
                                    <p:anim calcmode="lin" valueType="num">
                                      <p:cBhvr additive="base">
                                        <p:cTn id="49"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10" end="10"/>
                                            </p:txEl>
                                          </p:spTgt>
                                        </p:tgtEl>
                                        <p:attrNameLst>
                                          <p:attrName>style.visibility</p:attrName>
                                        </p:attrNameLst>
                                      </p:cBhvr>
                                      <p:to>
                                        <p:strVal val="visible"/>
                                      </p:to>
                                    </p:set>
                                    <p:anim calcmode="lin" valueType="num">
                                      <p:cBhvr additive="base">
                                        <p:cTn id="55" dur="500" fill="hold"/>
                                        <p:tgtEl>
                                          <p:spTgt spid="615427">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beim AG ist zuständig der Rechtspfleger (§ 20 Abs. 1			Nr. 1 RPflG)</a:t>
            </a:r>
          </a:p>
          <a:p>
            <a:pPr eaLnBrk="1" hangingPunct="1"/>
            <a:r>
              <a:rPr lang="de-DE" b="0" dirty="0">
                <a:solidFill>
                  <a:schemeClr val="tx1"/>
                </a:solidFill>
                <a:latin typeface="Arial" charset="0"/>
              </a:rPr>
              <a:t>	3.	Antrag wird nicht (wirklich) inhaltlich geprüft (s. allerdings		§ 688 Abs. 2 ZPO)</a:t>
            </a:r>
          </a:p>
          <a:p>
            <a:pPr eaLnBrk="1" hangingPunct="1"/>
            <a:r>
              <a:rPr lang="de-DE" b="0" dirty="0">
                <a:solidFill>
                  <a:schemeClr val="tx1"/>
                </a:solidFill>
                <a:latin typeface="Arial" charset="0"/>
              </a:rPr>
              <a:t>	4.	Liegen Voraussetzungen der §§ 688 ff. ZPO vor, stellt			</a:t>
            </a:r>
            <a:r>
              <a:rPr lang="de-DE" b="0" dirty="0" err="1">
                <a:solidFill>
                  <a:schemeClr val="tx1"/>
                </a:solidFill>
                <a:latin typeface="Arial" charset="0"/>
              </a:rPr>
              <a:t>RPfleger</a:t>
            </a:r>
            <a:r>
              <a:rPr lang="de-DE" b="0" dirty="0">
                <a:solidFill>
                  <a:schemeClr val="tx1"/>
                </a:solidFill>
                <a:latin typeface="Arial" charset="0"/>
              </a:rPr>
              <a:t> den Mahnbescheid zu, </a:t>
            </a:r>
            <a:r>
              <a:rPr lang="de-DE" dirty="0">
                <a:solidFill>
                  <a:schemeClr val="tx1"/>
                </a:solidFill>
                <a:latin typeface="Arial" charset="0"/>
              </a:rPr>
              <a:t>§ 693 ZPO</a:t>
            </a:r>
            <a:r>
              <a:rPr lang="de-DE" b="0" dirty="0">
                <a:solidFill>
                  <a:schemeClr val="tx1"/>
                </a:solidFill>
                <a:latin typeface="Arial" charset="0"/>
              </a:rPr>
              <a:t>.</a:t>
            </a:r>
          </a:p>
          <a:p>
            <a:pPr eaLnBrk="1" hangingPunct="1"/>
            <a:r>
              <a:rPr lang="de-DE" b="0" dirty="0">
                <a:solidFill>
                  <a:schemeClr val="tx1"/>
                </a:solidFill>
                <a:latin typeface="Arial" charset="0"/>
              </a:rPr>
              <a:t>	5.	Antragsgegner kann Widerspruch gegen den MB einlegen		binnen 2 Wochen ab Zustellung (s. § 692 Abs. 1 Nr. 3 			ZPO), genauer: vor Fertigung des VB (§ 694 Abs. 1 ZPO)</a:t>
            </a:r>
          </a:p>
          <a:p>
            <a:pPr eaLnBrk="1" hangingPunct="1"/>
            <a:r>
              <a:rPr lang="de-DE" b="0" dirty="0">
                <a:solidFill>
                  <a:schemeClr val="tx1"/>
                </a:solidFill>
                <a:latin typeface="Arial" charset="0"/>
              </a:rPr>
              <a:t>		a)	wenn ja: Abgabe an Streitgericht, wenn eine Seite dies			beantragt, </a:t>
            </a:r>
            <a:r>
              <a:rPr lang="de-DE" dirty="0">
                <a:solidFill>
                  <a:schemeClr val="tx1"/>
                </a:solidFill>
                <a:latin typeface="Arial" charset="0"/>
              </a:rPr>
              <a:t>§ 696 Abs. 1 S.1 ZPO</a:t>
            </a:r>
            <a:r>
              <a:rPr lang="de-DE" b="0" dirty="0">
                <a:solidFill>
                  <a:schemeClr val="tx1"/>
                </a:solidFill>
                <a:latin typeface="Arial" charset="0"/>
              </a:rPr>
              <a:t>. </a:t>
            </a:r>
          </a:p>
          <a:p>
            <a:pPr eaLnBrk="1" hangingPunct="1"/>
            <a:r>
              <a:rPr lang="de-DE" b="0" dirty="0">
                <a:solidFill>
                  <a:schemeClr val="tx1"/>
                </a:solidFill>
                <a:latin typeface="Arial" charset="0"/>
              </a:rPr>
              <a:t>			-	Es schließt sich ein streitiges Verfahren an: </a:t>
            </a:r>
            <a:r>
              <a:rPr lang="de-DE" b="0" dirty="0" err="1">
                <a:solidFill>
                  <a:schemeClr val="tx1"/>
                </a:solidFill>
                <a:latin typeface="Arial" charset="0"/>
              </a:rPr>
              <a:t>ASt</a:t>
            </a:r>
            <a:r>
              <a:rPr lang="de-DE" b="0" dirty="0">
                <a:solidFill>
                  <a:schemeClr val="tx1"/>
                </a:solidFill>
                <a:latin typeface="Arial" charset="0"/>
              </a:rPr>
              <a:t>					wird aufgefordert, den Anspruch zu begründen					(</a:t>
            </a:r>
            <a:r>
              <a:rPr lang="de-DE" dirty="0">
                <a:solidFill>
                  <a:schemeClr val="tx1"/>
                </a:solidFill>
                <a:latin typeface="Arial" charset="0"/>
              </a:rPr>
              <a:t>§ 697 Abs. 1 ZPO</a:t>
            </a:r>
            <a:r>
              <a:rPr lang="de-DE" b="0" dirty="0">
                <a:solidFill>
                  <a:schemeClr val="tx1"/>
                </a:solidFill>
                <a:latin typeface="Arial" charset="0"/>
              </a:rPr>
              <a:t>)</a:t>
            </a:r>
          </a:p>
          <a:p>
            <a:pPr eaLnBrk="1" hangingPunct="1"/>
            <a:r>
              <a:rPr lang="de-DE" b="0" dirty="0">
                <a:solidFill>
                  <a:schemeClr val="tx1"/>
                </a:solidFill>
                <a:latin typeface="Arial" charset="0"/>
              </a:rPr>
              <a:t>			-	dann ist wie bei Klage zu verfahren, </a:t>
            </a:r>
            <a:r>
              <a:rPr lang="de-DE" dirty="0">
                <a:solidFill>
                  <a:schemeClr val="tx1"/>
                </a:solidFill>
                <a:latin typeface="Arial" charset="0"/>
              </a:rPr>
              <a:t>§ 697 Abs. 2</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Mahnverfahren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17481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3" end="3"/>
                                            </p:txEl>
                                          </p:spTgt>
                                        </p:tgtEl>
                                        <p:attrNameLst>
                                          <p:attrName>style.visibility</p:attrName>
                                        </p:attrNameLst>
                                      </p:cBhvr>
                                      <p:to>
                                        <p:strVal val="visible"/>
                                      </p:to>
                                    </p:set>
                                    <p:anim calcmode="lin" valueType="num">
                                      <p:cBhvr additive="base">
                                        <p:cTn id="25"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4" end="4"/>
                                            </p:txEl>
                                          </p:spTgt>
                                        </p:tgtEl>
                                        <p:attrNameLst>
                                          <p:attrName>style.visibility</p:attrName>
                                        </p:attrNameLst>
                                      </p:cBhvr>
                                      <p:to>
                                        <p:strVal val="visible"/>
                                      </p:to>
                                    </p:set>
                                    <p:anim calcmode="lin" valueType="num">
                                      <p:cBhvr additive="base">
                                        <p:cTn id="31"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5" end="5"/>
                                            </p:txEl>
                                          </p:spTgt>
                                        </p:tgtEl>
                                        <p:attrNameLst>
                                          <p:attrName>style.visibility</p:attrName>
                                        </p:attrNameLst>
                                      </p:cBhvr>
                                      <p:to>
                                        <p:strVal val="visible"/>
                                      </p:to>
                                    </p:set>
                                    <p:anim calcmode="lin" valueType="num">
                                      <p:cBhvr additive="base">
                                        <p:cTn id="37"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6" end="6"/>
                                            </p:txEl>
                                          </p:spTgt>
                                        </p:tgtEl>
                                        <p:attrNameLst>
                                          <p:attrName>style.visibility</p:attrName>
                                        </p:attrNameLst>
                                      </p:cBhvr>
                                      <p:to>
                                        <p:strVal val="visible"/>
                                      </p:to>
                                    </p:set>
                                    <p:anim calcmode="lin" valueType="num">
                                      <p:cBhvr additive="base">
                                        <p:cTn id="43"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4775</Words>
  <Application>Microsoft Macintosh PowerPoint</Application>
  <PresentationFormat>Bildschirmpräsentation (4:3)</PresentationFormat>
  <Paragraphs>239</Paragraphs>
  <Slides>32</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32</vt:i4>
      </vt:variant>
    </vt:vector>
  </HeadingPairs>
  <TitlesOfParts>
    <vt:vector size="38"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274</cp:revision>
  <dcterms:created xsi:type="dcterms:W3CDTF">2001-11-01T00:49:16Z</dcterms:created>
  <dcterms:modified xsi:type="dcterms:W3CDTF">2024-08-19T05:58:20Z</dcterms:modified>
</cp:coreProperties>
</file>