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21"/>
  </p:notesMasterIdLst>
  <p:sldIdLst>
    <p:sldId id="514" r:id="rId3"/>
    <p:sldId id="525" r:id="rId4"/>
    <p:sldId id="538" r:id="rId5"/>
    <p:sldId id="490" r:id="rId6"/>
    <p:sldId id="491" r:id="rId7"/>
    <p:sldId id="504" r:id="rId8"/>
    <p:sldId id="501" r:id="rId9"/>
    <p:sldId id="502" r:id="rId10"/>
    <p:sldId id="503" r:id="rId11"/>
    <p:sldId id="492" r:id="rId12"/>
    <p:sldId id="493" r:id="rId13"/>
    <p:sldId id="494" r:id="rId14"/>
    <p:sldId id="495" r:id="rId15"/>
    <p:sldId id="496" r:id="rId16"/>
    <p:sldId id="497" r:id="rId17"/>
    <p:sldId id="498" r:id="rId18"/>
    <p:sldId id="499" r:id="rId19"/>
    <p:sldId id="500" r:id="rId20"/>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289473-4532-C146-AB4D-16C3EFC691E8}" v="34" dt="2023-08-21T04:14:59.8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690" autoAdjust="0"/>
    <p:restoredTop sz="93203" autoAdjust="0"/>
  </p:normalViewPr>
  <p:slideViewPr>
    <p:cSldViewPr>
      <p:cViewPr varScale="1">
        <p:scale>
          <a:sx n="98" d="100"/>
          <a:sy n="98" d="100"/>
        </p:scale>
        <p:origin x="2456"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448" y="-10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6/11/relationships/changesInfo" Target="changesInfos/changesInfo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15289473-4532-C146-AB4D-16C3EFC691E8}"/>
    <pc:docChg chg="modSld">
      <pc:chgData name="Henning Kiss" userId="a0df8af1cba7f864" providerId="LiveId" clId="{15289473-4532-C146-AB4D-16C3EFC691E8}" dt="2023-08-21T04:14:59.850" v="33" actId="20577"/>
      <pc:docMkLst>
        <pc:docMk/>
      </pc:docMkLst>
      <pc:sldChg chg="modSp">
        <pc:chgData name="Henning Kiss" userId="a0df8af1cba7f864" providerId="LiveId" clId="{15289473-4532-C146-AB4D-16C3EFC691E8}" dt="2023-08-21T04:14:59.850" v="33" actId="20577"/>
        <pc:sldMkLst>
          <pc:docMk/>
          <pc:sldMk cId="3369360918" sldId="504"/>
        </pc:sldMkLst>
        <pc:spChg chg="mod">
          <ac:chgData name="Henning Kiss" userId="a0df8af1cba7f864" providerId="LiveId" clId="{15289473-4532-C146-AB4D-16C3EFC691E8}" dt="2023-08-21T04:14:59.850" v="33" actId="20577"/>
          <ac:spMkLst>
            <pc:docMk/>
            <pc:sldMk cId="3369360918" sldId="504"/>
            <ac:spMk id="615427" creationId="{00000000-0000-0000-0000-000000000000}"/>
          </ac:spMkLst>
        </pc:spChg>
      </pc:sldChg>
      <pc:sldChg chg="modSp">
        <pc:chgData name="Henning Kiss" userId="a0df8af1cba7f864" providerId="LiveId" clId="{15289473-4532-C146-AB4D-16C3EFC691E8}" dt="2023-08-21T04:12:05.903" v="29" actId="20577"/>
        <pc:sldMkLst>
          <pc:docMk/>
          <pc:sldMk cId="68971110" sldId="525"/>
        </pc:sldMkLst>
        <pc:spChg chg="mod">
          <ac:chgData name="Henning Kiss" userId="a0df8af1cba7f864" providerId="LiveId" clId="{15289473-4532-C146-AB4D-16C3EFC691E8}" dt="2023-08-21T04:12:05.903" v="29" actId="20577"/>
          <ac:spMkLst>
            <pc:docMk/>
            <pc:sldMk cId="68971110" sldId="525"/>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26538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Hamburg</a:t>
            </a:r>
          </a:p>
          <a:p>
            <a:r>
              <a:rPr lang="de-DE" sz="2600" dirty="0">
                <a:solidFill>
                  <a:schemeClr val="bg1"/>
                </a:solidFill>
                <a:latin typeface="Frutiger LT 57 Cn" pitchFamily="34" charset="0"/>
              </a:rPr>
              <a:t>15. Woche</a:t>
            </a:r>
          </a:p>
        </p:txBody>
      </p:sp>
    </p:spTree>
    <p:extLst>
      <p:ext uri="{BB962C8B-B14F-4D97-AF65-F5344CB8AC3E}">
        <p14:creationId xmlns:p14="http://schemas.microsoft.com/office/powerpoint/2010/main" val="182322898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5" name="Text Box 3"/>
          <p:cNvSpPr txBox="1">
            <a:spLocks noChangeArrowheads="1"/>
          </p:cNvSpPr>
          <p:nvPr/>
        </p:nvSpPr>
        <p:spPr bwMode="auto">
          <a:xfrm>
            <a:off x="179388" y="1058863"/>
            <a:ext cx="8712200" cy="5791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A.	Zielvorstellung des Mandanten</a:t>
            </a:r>
          </a:p>
          <a:p>
            <a:pPr eaLnBrk="1" hangingPunct="1"/>
            <a:r>
              <a:rPr lang="de-DE" sz="2000" b="0" dirty="0">
                <a:solidFill>
                  <a:schemeClr val="tx1"/>
                </a:solidFill>
                <a:latin typeface="Arial" charset="0"/>
              </a:rPr>
              <a:t>	-	Durchsetzung von Ansprüchen gegen den Fahrer des stadteigenen		Fahrzeuges Herrn Stefan Krüger sowie dessen Anstellungskörper-		</a:t>
            </a:r>
            <a:r>
              <a:rPr lang="de-DE" sz="2000" b="0" dirty="0" err="1">
                <a:solidFill>
                  <a:schemeClr val="tx1"/>
                </a:solidFill>
                <a:latin typeface="Arial" charset="0"/>
              </a:rPr>
              <a:t>schaft</a:t>
            </a:r>
            <a:r>
              <a:rPr lang="de-DE" sz="2000" b="0" dirty="0">
                <a:solidFill>
                  <a:schemeClr val="tx1"/>
                </a:solidFill>
                <a:latin typeface="Arial" charset="0"/>
              </a:rPr>
              <a:t>, die Stadt Dortmund.</a:t>
            </a:r>
          </a:p>
          <a:p>
            <a:pPr eaLnBrk="1" hangingPunct="1"/>
            <a:r>
              <a:rPr lang="de-DE" sz="2000" b="0" dirty="0">
                <a:solidFill>
                  <a:schemeClr val="tx1"/>
                </a:solidFill>
                <a:latin typeface="Arial" charset="0"/>
              </a:rPr>
              <a:t>	-	Es geht dem Mandanten ggf. um den Ersatz von folgenden Schäden:</a:t>
            </a:r>
          </a:p>
          <a:p>
            <a:pPr eaLnBrk="1" hangingPunct="1"/>
            <a:r>
              <a:rPr lang="de-DE" sz="2000" b="0" dirty="0">
                <a:solidFill>
                  <a:schemeClr val="tx1"/>
                </a:solidFill>
                <a:latin typeface="Arial" charset="0"/>
              </a:rPr>
              <a:t>		</a:t>
            </a:r>
            <a:r>
              <a:rPr lang="de-DE" sz="2000" b="0" dirty="0">
                <a:solidFill>
                  <a:schemeClr val="tx1"/>
                </a:solidFill>
                <a:latin typeface="Arial" charset="0"/>
                <a:cs typeface="Arial" charset="0"/>
              </a:rPr>
              <a:t>→	(nicht angefallene) </a:t>
            </a:r>
            <a:r>
              <a:rPr lang="de-DE" sz="2000" b="0" dirty="0" err="1">
                <a:solidFill>
                  <a:schemeClr val="tx1"/>
                </a:solidFill>
                <a:latin typeface="Arial" charset="0"/>
                <a:cs typeface="Arial" charset="0"/>
              </a:rPr>
              <a:t>RepKosten</a:t>
            </a:r>
            <a:r>
              <a:rPr lang="de-DE" sz="2000" b="0" dirty="0">
                <a:solidFill>
                  <a:schemeClr val="tx1"/>
                </a:solidFill>
                <a:latin typeface="Arial" charset="0"/>
                <a:cs typeface="Arial" charset="0"/>
              </a:rPr>
              <a:t>, Euro 14.590,98 inkl. </a:t>
            </a:r>
            <a:r>
              <a:rPr lang="de-DE" sz="2000" b="0" dirty="0" err="1">
                <a:solidFill>
                  <a:schemeClr val="tx1"/>
                </a:solidFill>
                <a:latin typeface="Arial" charset="0"/>
                <a:cs typeface="Arial" charset="0"/>
              </a:rPr>
              <a:t>USt</a:t>
            </a:r>
            <a:r>
              <a:rPr lang="de-DE" sz="2000" b="0" dirty="0">
                <a:solidFill>
                  <a:schemeClr val="tx1"/>
                </a:solidFill>
                <a:latin typeface="Arial" charset="0"/>
                <a:cs typeface="Arial" charset="0"/>
              </a:rPr>
              <a:t>.</a:t>
            </a:r>
          </a:p>
          <a:p>
            <a:pPr eaLnBrk="1" hangingPunct="1"/>
            <a:r>
              <a:rPr lang="de-DE" sz="2000" b="0" dirty="0">
                <a:solidFill>
                  <a:schemeClr val="tx1"/>
                </a:solidFill>
                <a:latin typeface="Arial" charset="0"/>
                <a:cs typeface="Arial" charset="0"/>
              </a:rPr>
              <a:t>		→	Nutzungsausfall Euro 72,- x 14 Tage, Euro 1.008,-</a:t>
            </a:r>
          </a:p>
          <a:p>
            <a:pPr eaLnBrk="1" hangingPunct="1"/>
            <a:r>
              <a:rPr lang="de-DE" sz="2000" b="0" dirty="0">
                <a:solidFill>
                  <a:schemeClr val="tx1"/>
                </a:solidFill>
                <a:latin typeface="Arial" charset="0"/>
                <a:cs typeface="Arial" charset="0"/>
              </a:rPr>
              <a:t>		→	Kosten des Sachverständigengutachtens, Euro 359,60</a:t>
            </a:r>
          </a:p>
          <a:p>
            <a:pPr eaLnBrk="1" hangingPunct="1"/>
            <a:r>
              <a:rPr lang="de-DE" sz="2000" b="0" dirty="0">
                <a:solidFill>
                  <a:schemeClr val="tx1"/>
                </a:solidFill>
                <a:latin typeface="Arial" charset="0"/>
                <a:cs typeface="Arial" charset="0"/>
              </a:rPr>
              <a:t>		→	wohl auch RA-Gebühren (noch nicht beziffert), Kostenpauschale?</a:t>
            </a:r>
          </a:p>
          <a:p>
            <a:pPr eaLnBrk="1" hangingPunct="1"/>
            <a:endParaRPr lang="de-DE" sz="1000" b="0" dirty="0">
              <a:solidFill>
                <a:schemeClr val="tx1"/>
              </a:solidFill>
              <a:latin typeface="Arial" charset="0"/>
            </a:endParaRPr>
          </a:p>
          <a:p>
            <a:pPr eaLnBrk="1" hangingPunct="1"/>
            <a:r>
              <a:rPr lang="de-DE" sz="2000" dirty="0">
                <a:solidFill>
                  <a:schemeClr val="tx1"/>
                </a:solidFill>
                <a:latin typeface="Arial" charset="0"/>
              </a:rPr>
              <a:t>B.	Materiell-rechtliches Gutachten zu den Erfolgsaussichten</a:t>
            </a:r>
          </a:p>
          <a:p>
            <a:pPr eaLnBrk="1" hangingPunct="1"/>
            <a:endParaRPr lang="de-DE" sz="1000" dirty="0">
              <a:solidFill>
                <a:schemeClr val="tx1"/>
              </a:solidFill>
              <a:latin typeface="Arial" charset="0"/>
            </a:endParaRPr>
          </a:p>
          <a:p>
            <a:pPr eaLnBrk="1" hangingPunct="1"/>
            <a:r>
              <a:rPr lang="de-DE" sz="2000" dirty="0">
                <a:solidFill>
                  <a:schemeClr val="tx1"/>
                </a:solidFill>
                <a:latin typeface="Arial" charset="0"/>
              </a:rPr>
              <a:t>I.	Ansprüche gegen Herrn Stefan Krüger</a:t>
            </a:r>
          </a:p>
          <a:p>
            <a:pPr eaLnBrk="1" hangingPunct="1"/>
            <a:r>
              <a:rPr lang="de-DE" sz="2000" b="0" dirty="0">
                <a:solidFill>
                  <a:schemeClr val="tx1"/>
                </a:solidFill>
                <a:latin typeface="Arial" charset="0"/>
              </a:rPr>
              <a:t>	1. 	Anspruch aus § 839 Abs. 1 S.1 BGB</a:t>
            </a:r>
          </a:p>
          <a:p>
            <a:pPr eaLnBrk="1" hangingPunct="1"/>
            <a:r>
              <a:rPr lang="de-DE" sz="2000" b="0" dirty="0">
                <a:solidFill>
                  <a:schemeClr val="tx1"/>
                </a:solidFill>
                <a:latin typeface="Arial" charset="0"/>
              </a:rPr>
              <a:t>		Herr Krüger = Beamter?</a:t>
            </a:r>
          </a:p>
          <a:p>
            <a:pPr eaLnBrk="1" hangingPunct="1"/>
            <a:r>
              <a:rPr lang="de-DE" sz="2000" b="0" dirty="0">
                <a:solidFill>
                  <a:schemeClr val="tx1"/>
                </a:solidFill>
                <a:latin typeface="Arial" charset="0"/>
              </a:rPr>
              <a:t>		a)	Im statusrechtlichen Sinne?</a:t>
            </a:r>
          </a:p>
          <a:p>
            <a:pPr eaLnBrk="1" hangingPunct="1"/>
            <a:r>
              <a:rPr lang="de-DE" sz="2000" b="0" dirty="0">
                <a:solidFill>
                  <a:schemeClr val="tx1"/>
                </a:solidFill>
                <a:latin typeface="Arial" charset="0"/>
              </a:rPr>
              <a:t>			(-), Herr Krüger ist nur städtischer Angestellter.</a:t>
            </a:r>
          </a:p>
          <a:p>
            <a:pPr eaLnBrk="1" hangingPunct="1"/>
            <a:r>
              <a:rPr lang="de-DE" sz="2000" b="0" dirty="0">
                <a:solidFill>
                  <a:schemeClr val="tx1"/>
                </a:solidFill>
                <a:latin typeface="Arial" charset="0"/>
              </a:rPr>
              <a:t>		b)	Im haftungsrechtlichen Sinne?</a:t>
            </a:r>
          </a:p>
          <a:p>
            <a:pPr eaLnBrk="1" hangingPunct="1"/>
            <a:r>
              <a:rPr lang="de-DE" sz="2000" b="0" dirty="0">
                <a:solidFill>
                  <a:schemeClr val="tx1"/>
                </a:solidFill>
                <a:latin typeface="Arial" charset="0"/>
              </a:rPr>
              <a:t>			kann offen bleiben, da allenfalls durch Art. 34 GG bedingt; dies			ginge jedoch mit Schuldübernahme einher.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14 Gebauer ./. Stadt Dortmund</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68154053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99715">
                                            <p:txEl>
                                              <p:pRg st="0" end="0"/>
                                            </p:txEl>
                                          </p:spTgt>
                                        </p:tgtEl>
                                        <p:attrNameLst>
                                          <p:attrName>style.visibility</p:attrName>
                                        </p:attrNameLst>
                                      </p:cBhvr>
                                      <p:to>
                                        <p:strVal val="visible"/>
                                      </p:to>
                                    </p:set>
                                    <p:anim calcmode="lin" valueType="num">
                                      <p:cBhvr additive="base">
                                        <p:cTn id="7" dur="500" fill="hold"/>
                                        <p:tgtEl>
                                          <p:spTgt spid="4997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97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99715">
                                            <p:txEl>
                                              <p:pRg st="1" end="1"/>
                                            </p:txEl>
                                          </p:spTgt>
                                        </p:tgtEl>
                                        <p:attrNameLst>
                                          <p:attrName>style.visibility</p:attrName>
                                        </p:attrNameLst>
                                      </p:cBhvr>
                                      <p:to>
                                        <p:strVal val="visible"/>
                                      </p:to>
                                    </p:set>
                                    <p:anim calcmode="lin" valueType="num">
                                      <p:cBhvr additive="base">
                                        <p:cTn id="13" dur="500" fill="hold"/>
                                        <p:tgtEl>
                                          <p:spTgt spid="4997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97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99715">
                                            <p:txEl>
                                              <p:pRg st="2" end="2"/>
                                            </p:txEl>
                                          </p:spTgt>
                                        </p:tgtEl>
                                        <p:attrNameLst>
                                          <p:attrName>style.visibility</p:attrName>
                                        </p:attrNameLst>
                                      </p:cBhvr>
                                      <p:to>
                                        <p:strVal val="visible"/>
                                      </p:to>
                                    </p:set>
                                    <p:anim calcmode="lin" valueType="num">
                                      <p:cBhvr additive="base">
                                        <p:cTn id="19" dur="500" fill="hold"/>
                                        <p:tgtEl>
                                          <p:spTgt spid="4997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97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99715">
                                            <p:txEl>
                                              <p:pRg st="3" end="3"/>
                                            </p:txEl>
                                          </p:spTgt>
                                        </p:tgtEl>
                                        <p:attrNameLst>
                                          <p:attrName>style.visibility</p:attrName>
                                        </p:attrNameLst>
                                      </p:cBhvr>
                                      <p:to>
                                        <p:strVal val="visible"/>
                                      </p:to>
                                    </p:set>
                                    <p:anim calcmode="lin" valueType="num">
                                      <p:cBhvr additive="base">
                                        <p:cTn id="25" dur="500" fill="hold"/>
                                        <p:tgtEl>
                                          <p:spTgt spid="4997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97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99715">
                                            <p:txEl>
                                              <p:pRg st="4" end="4"/>
                                            </p:txEl>
                                          </p:spTgt>
                                        </p:tgtEl>
                                        <p:attrNameLst>
                                          <p:attrName>style.visibility</p:attrName>
                                        </p:attrNameLst>
                                      </p:cBhvr>
                                      <p:to>
                                        <p:strVal val="visible"/>
                                      </p:to>
                                    </p:set>
                                    <p:anim calcmode="lin" valueType="num">
                                      <p:cBhvr additive="base">
                                        <p:cTn id="31" dur="500" fill="hold"/>
                                        <p:tgtEl>
                                          <p:spTgt spid="49971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97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99715">
                                            <p:txEl>
                                              <p:pRg st="5" end="5"/>
                                            </p:txEl>
                                          </p:spTgt>
                                        </p:tgtEl>
                                        <p:attrNameLst>
                                          <p:attrName>style.visibility</p:attrName>
                                        </p:attrNameLst>
                                      </p:cBhvr>
                                      <p:to>
                                        <p:strVal val="visible"/>
                                      </p:to>
                                    </p:set>
                                    <p:anim calcmode="lin" valueType="num">
                                      <p:cBhvr additive="base">
                                        <p:cTn id="37" dur="500" fill="hold"/>
                                        <p:tgtEl>
                                          <p:spTgt spid="49971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9971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99715">
                                            <p:txEl>
                                              <p:pRg st="6" end="6"/>
                                            </p:txEl>
                                          </p:spTgt>
                                        </p:tgtEl>
                                        <p:attrNameLst>
                                          <p:attrName>style.visibility</p:attrName>
                                        </p:attrNameLst>
                                      </p:cBhvr>
                                      <p:to>
                                        <p:strVal val="visible"/>
                                      </p:to>
                                    </p:set>
                                    <p:anim calcmode="lin" valueType="num">
                                      <p:cBhvr additive="base">
                                        <p:cTn id="43" dur="500" fill="hold"/>
                                        <p:tgtEl>
                                          <p:spTgt spid="49971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9971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99715">
                                            <p:txEl>
                                              <p:pRg st="8" end="8"/>
                                            </p:txEl>
                                          </p:spTgt>
                                        </p:tgtEl>
                                        <p:attrNameLst>
                                          <p:attrName>style.visibility</p:attrName>
                                        </p:attrNameLst>
                                      </p:cBhvr>
                                      <p:to>
                                        <p:strVal val="visible"/>
                                      </p:to>
                                    </p:set>
                                    <p:anim calcmode="lin" valueType="num">
                                      <p:cBhvr additive="base">
                                        <p:cTn id="49" dur="500" fill="hold"/>
                                        <p:tgtEl>
                                          <p:spTgt spid="499715">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9971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99715">
                                            <p:txEl>
                                              <p:pRg st="10" end="10"/>
                                            </p:txEl>
                                          </p:spTgt>
                                        </p:tgtEl>
                                        <p:attrNameLst>
                                          <p:attrName>style.visibility</p:attrName>
                                        </p:attrNameLst>
                                      </p:cBhvr>
                                      <p:to>
                                        <p:strVal val="visible"/>
                                      </p:to>
                                    </p:set>
                                    <p:anim calcmode="lin" valueType="num">
                                      <p:cBhvr additive="base">
                                        <p:cTn id="55" dur="500" fill="hold"/>
                                        <p:tgtEl>
                                          <p:spTgt spid="499715">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9971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99715">
                                            <p:txEl>
                                              <p:pRg st="11" end="11"/>
                                            </p:txEl>
                                          </p:spTgt>
                                        </p:tgtEl>
                                        <p:attrNameLst>
                                          <p:attrName>style.visibility</p:attrName>
                                        </p:attrNameLst>
                                      </p:cBhvr>
                                      <p:to>
                                        <p:strVal val="visible"/>
                                      </p:to>
                                    </p:set>
                                    <p:anim calcmode="lin" valueType="num">
                                      <p:cBhvr additive="base">
                                        <p:cTn id="61" dur="500" fill="hold"/>
                                        <p:tgtEl>
                                          <p:spTgt spid="499715">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9971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99715">
                                            <p:txEl>
                                              <p:pRg st="12" end="12"/>
                                            </p:txEl>
                                          </p:spTgt>
                                        </p:tgtEl>
                                        <p:attrNameLst>
                                          <p:attrName>style.visibility</p:attrName>
                                        </p:attrNameLst>
                                      </p:cBhvr>
                                      <p:to>
                                        <p:strVal val="visible"/>
                                      </p:to>
                                    </p:set>
                                    <p:anim calcmode="lin" valueType="num">
                                      <p:cBhvr additive="base">
                                        <p:cTn id="67" dur="500" fill="hold"/>
                                        <p:tgtEl>
                                          <p:spTgt spid="499715">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9971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99715">
                                            <p:txEl>
                                              <p:pRg st="13" end="13"/>
                                            </p:txEl>
                                          </p:spTgt>
                                        </p:tgtEl>
                                        <p:attrNameLst>
                                          <p:attrName>style.visibility</p:attrName>
                                        </p:attrNameLst>
                                      </p:cBhvr>
                                      <p:to>
                                        <p:strVal val="visible"/>
                                      </p:to>
                                    </p:set>
                                    <p:anim calcmode="lin" valueType="num">
                                      <p:cBhvr additive="base">
                                        <p:cTn id="73" dur="500" fill="hold"/>
                                        <p:tgtEl>
                                          <p:spTgt spid="499715">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99715">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499715">
                                            <p:txEl>
                                              <p:pRg st="14" end="14"/>
                                            </p:txEl>
                                          </p:spTgt>
                                        </p:tgtEl>
                                        <p:attrNameLst>
                                          <p:attrName>style.visibility</p:attrName>
                                        </p:attrNameLst>
                                      </p:cBhvr>
                                      <p:to>
                                        <p:strVal val="visible"/>
                                      </p:to>
                                    </p:set>
                                    <p:anim calcmode="lin" valueType="num">
                                      <p:cBhvr additive="base">
                                        <p:cTn id="79" dur="500" fill="hold"/>
                                        <p:tgtEl>
                                          <p:spTgt spid="499715">
                                            <p:txEl>
                                              <p:pRg st="14" end="1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99715">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499715">
                                            <p:txEl>
                                              <p:pRg st="15" end="15"/>
                                            </p:txEl>
                                          </p:spTgt>
                                        </p:tgtEl>
                                        <p:attrNameLst>
                                          <p:attrName>style.visibility</p:attrName>
                                        </p:attrNameLst>
                                      </p:cBhvr>
                                      <p:to>
                                        <p:strVal val="visible"/>
                                      </p:to>
                                    </p:set>
                                    <p:anim calcmode="lin" valueType="num">
                                      <p:cBhvr additive="base">
                                        <p:cTn id="85" dur="500" fill="hold"/>
                                        <p:tgtEl>
                                          <p:spTgt spid="499715">
                                            <p:txEl>
                                              <p:pRg st="15" end="15"/>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499715">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499715">
                                            <p:txEl>
                                              <p:pRg st="16" end="16"/>
                                            </p:txEl>
                                          </p:spTgt>
                                        </p:tgtEl>
                                        <p:attrNameLst>
                                          <p:attrName>style.visibility</p:attrName>
                                        </p:attrNameLst>
                                      </p:cBhvr>
                                      <p:to>
                                        <p:strVal val="visible"/>
                                      </p:to>
                                    </p:set>
                                    <p:anim calcmode="lin" valueType="num">
                                      <p:cBhvr additive="base">
                                        <p:cTn id="91" dur="500" fill="hold"/>
                                        <p:tgtEl>
                                          <p:spTgt spid="499715">
                                            <p:txEl>
                                              <p:pRg st="16" end="16"/>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499715">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2" name="Text Box 2"/>
          <p:cNvSpPr txBox="1">
            <a:spLocks noChangeArrowheads="1"/>
          </p:cNvSpPr>
          <p:nvPr/>
        </p:nvSpPr>
        <p:spPr bwMode="auto">
          <a:xfrm>
            <a:off x="179388" y="1182688"/>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Ergebnis zu § 839 Abs. 1 S.1 BGB also: (-)</a:t>
            </a:r>
          </a:p>
          <a:p>
            <a:pPr eaLnBrk="1" hangingPunct="1"/>
            <a:r>
              <a:rPr lang="de-DE" sz="2000" b="0" dirty="0">
                <a:solidFill>
                  <a:schemeClr val="tx1"/>
                </a:solidFill>
                <a:latin typeface="Arial" charset="0"/>
              </a:rPr>
              <a:t>	2.	Anspruch aus § 823 Abs. 1 BGB</a:t>
            </a:r>
          </a:p>
          <a:p>
            <a:pPr eaLnBrk="1" hangingPunct="1"/>
            <a:r>
              <a:rPr lang="de-DE" sz="2000" b="0" dirty="0">
                <a:solidFill>
                  <a:schemeClr val="tx1"/>
                </a:solidFill>
                <a:latin typeface="Arial" charset="0"/>
              </a:rPr>
              <a:t>		a) 	Anwendbar neben § 839 Abs. 1 S.1 BGB?</a:t>
            </a:r>
          </a:p>
          <a:p>
            <a:pPr eaLnBrk="1" hangingPunct="1"/>
            <a:r>
              <a:rPr lang="de-DE" sz="2000" b="0" dirty="0">
                <a:solidFill>
                  <a:schemeClr val="tx1"/>
                </a:solidFill>
                <a:latin typeface="Arial" charset="0"/>
              </a:rPr>
              <a:t>			nur (+), wenn kein Fall des Art. 34 S.1 GG vorliegt, da es mit				der staatlichen Schuldübernahme nicht zu vereinbaren wäre, dass			daneben der „Beamte“ selbst aus § 823 Abs. 1 BGB haftete.</a:t>
            </a:r>
          </a:p>
          <a:p>
            <a:pPr eaLnBrk="1" hangingPunct="1"/>
            <a:r>
              <a:rPr lang="de-DE" sz="2000" b="0" dirty="0">
                <a:solidFill>
                  <a:schemeClr val="tx1"/>
                </a:solidFill>
                <a:latin typeface="Arial" charset="0"/>
              </a:rPr>
              <a:t>		b)	Herr Krüger = „jemand“ </a:t>
            </a:r>
            <a:r>
              <a:rPr lang="de-DE" sz="2000" b="0" dirty="0" err="1">
                <a:solidFill>
                  <a:schemeClr val="tx1"/>
                </a:solidFill>
                <a:latin typeface="Arial" charset="0"/>
              </a:rPr>
              <a:t>iSd</a:t>
            </a:r>
            <a:r>
              <a:rPr lang="de-DE" sz="2000" b="0" dirty="0">
                <a:solidFill>
                  <a:schemeClr val="tx1"/>
                </a:solidFill>
                <a:latin typeface="Arial" charset="0"/>
              </a:rPr>
              <a:t> Art. 34 S.1 GG, der in Ausübung				eines öffentlichen Amtes handelte (=Beamter im </a:t>
            </a:r>
            <a:r>
              <a:rPr lang="de-DE" sz="2000" b="0" dirty="0" err="1">
                <a:solidFill>
                  <a:schemeClr val="tx1"/>
                </a:solidFill>
                <a:latin typeface="Arial" charset="0"/>
              </a:rPr>
              <a:t>haftungsrechtli</a:t>
            </a:r>
            <a:r>
              <a:rPr lang="de-DE" sz="2000" b="0" dirty="0">
                <a:solidFill>
                  <a:schemeClr val="tx1"/>
                </a:solidFill>
                <a:latin typeface="Arial" charset="0"/>
              </a:rPr>
              <a:t>-			</a:t>
            </a:r>
            <a:r>
              <a:rPr lang="de-DE" sz="2000" b="0" dirty="0" err="1">
                <a:solidFill>
                  <a:schemeClr val="tx1"/>
                </a:solidFill>
                <a:latin typeface="Arial" charset="0"/>
              </a:rPr>
              <a:t>chen</a:t>
            </a:r>
            <a:r>
              <a:rPr lang="de-DE" sz="2000" b="0" dirty="0">
                <a:solidFill>
                  <a:schemeClr val="tx1"/>
                </a:solidFill>
                <a:latin typeface="Arial" charset="0"/>
              </a:rPr>
              <a:t> Sinne)?</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Das bloße Autofahren ist keine Ausübung öffentlicher Ämter.</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a:t>
            </a:r>
            <a:r>
              <a:rPr lang="de-DE" sz="2000" dirty="0" err="1">
                <a:solidFill>
                  <a:schemeClr val="tx1"/>
                </a:solidFill>
                <a:latin typeface="Arial" charset="0"/>
              </a:rPr>
              <a:t>StRspr</a:t>
            </a:r>
            <a:r>
              <a:rPr lang="de-DE" sz="2000" dirty="0">
                <a:solidFill>
                  <a:schemeClr val="tx1"/>
                </a:solidFill>
                <a:latin typeface="Arial" charset="0"/>
              </a:rPr>
              <a:t> BGH,RG:</a:t>
            </a:r>
            <a:r>
              <a:rPr lang="de-DE" sz="2000" b="0" dirty="0">
                <a:solidFill>
                  <a:schemeClr val="tx1"/>
                </a:solidFill>
                <a:latin typeface="Arial" charset="0"/>
              </a:rPr>
              <a:t> Keine Aufteilung in Einzelakte, </a:t>
            </a:r>
            <a:r>
              <a:rPr lang="de-DE" sz="2000" b="0" dirty="0" err="1">
                <a:solidFill>
                  <a:schemeClr val="tx1"/>
                </a:solidFill>
                <a:latin typeface="Arial" charset="0"/>
              </a:rPr>
              <a:t>gesamtheit</a:t>
            </a:r>
            <a:r>
              <a:rPr lang="de-DE" sz="2000" b="0" dirty="0">
                <a:solidFill>
                  <a:schemeClr val="tx1"/>
                </a:solidFill>
                <a:latin typeface="Arial" charset="0"/>
              </a:rPr>
              <a:t>-				</a:t>
            </a:r>
            <a:r>
              <a:rPr lang="de-DE" sz="2000" b="0" dirty="0" err="1">
                <a:solidFill>
                  <a:schemeClr val="tx1"/>
                </a:solidFill>
                <a:latin typeface="Arial" charset="0"/>
              </a:rPr>
              <a:t>liche</a:t>
            </a:r>
            <a:r>
              <a:rPr lang="de-DE" sz="2000" b="0" dirty="0">
                <a:solidFill>
                  <a:schemeClr val="tx1"/>
                </a:solidFill>
                <a:latin typeface="Arial" charset="0"/>
              </a:rPr>
              <a:t> Beurteilung der gerade ausgeübten Tätigkeit.</a:t>
            </a:r>
          </a:p>
          <a:p>
            <a:pPr eaLnBrk="1" hangingPunct="1"/>
            <a:r>
              <a:rPr lang="de-DE" sz="2000" b="0" dirty="0">
                <a:solidFill>
                  <a:schemeClr val="tx1"/>
                </a:solidFill>
                <a:latin typeface="Arial" charset="0"/>
              </a:rPr>
              <a:t>				hier: öffentlich-rechtlich, da im Zusammenhang mit </a:t>
            </a:r>
            <a:r>
              <a:rPr lang="de-DE" sz="2000" b="0" dirty="0" err="1">
                <a:solidFill>
                  <a:schemeClr val="tx1"/>
                </a:solidFill>
                <a:latin typeface="Arial" charset="0"/>
              </a:rPr>
              <a:t>bauauf</a:t>
            </a:r>
            <a:r>
              <a:rPr lang="de-DE" sz="2000" b="0" dirty="0">
                <a:solidFill>
                  <a:schemeClr val="tx1"/>
                </a:solidFill>
                <a:latin typeface="Arial" charset="0"/>
              </a:rPr>
              <a:t>-				sichtlichen Maßnahmen beim Bau des Straßentunnels.</a:t>
            </a:r>
          </a:p>
          <a:p>
            <a:pPr eaLnBrk="1" hangingPunct="1"/>
            <a:r>
              <a:rPr lang="de-DE" sz="2000" b="0" dirty="0">
                <a:solidFill>
                  <a:schemeClr val="tx1"/>
                </a:solidFill>
                <a:latin typeface="Arial" charset="0"/>
              </a:rPr>
              <a:t>		Ergebnis zu § 823 Abs. 1 BGB: nicht anwendbar.</a:t>
            </a:r>
          </a:p>
          <a:p>
            <a:pPr eaLnBrk="1" hangingPunct="1"/>
            <a:r>
              <a:rPr lang="de-DE" sz="2000" b="0" dirty="0">
                <a:solidFill>
                  <a:schemeClr val="tx1"/>
                </a:solidFill>
                <a:latin typeface="Arial" charset="0"/>
              </a:rPr>
              <a:t>	3.	Anspruch aus §§ 823 Abs. 2 S.1 BGB </a:t>
            </a:r>
            <a:r>
              <a:rPr lang="de-DE" sz="2000" b="0" dirty="0" err="1">
                <a:solidFill>
                  <a:schemeClr val="tx1"/>
                </a:solidFill>
                <a:latin typeface="Arial" charset="0"/>
              </a:rPr>
              <a:t>iVm</a:t>
            </a:r>
            <a:r>
              <a:rPr lang="de-DE" sz="2000" b="0" dirty="0">
                <a:solidFill>
                  <a:schemeClr val="tx1"/>
                </a:solidFill>
                <a:latin typeface="Arial" charset="0"/>
              </a:rPr>
              <a:t> 4 Abs. 1 StVO</a:t>
            </a:r>
          </a:p>
          <a:p>
            <a:pPr eaLnBrk="1" hangingPunct="1"/>
            <a:r>
              <a:rPr lang="de-DE" sz="2000" b="0" dirty="0">
                <a:solidFill>
                  <a:schemeClr val="tx1"/>
                </a:solidFill>
                <a:latin typeface="Arial" charset="0"/>
              </a:rPr>
              <a:t>		(-), ebenfalls nicht anwendbar neben Art. 34 GG, § 839 BGB.</a:t>
            </a:r>
          </a:p>
          <a:p>
            <a:pPr eaLnBrk="1" hangingPunct="1"/>
            <a:r>
              <a:rPr lang="de-DE" sz="2000" b="0" dirty="0">
                <a:solidFill>
                  <a:schemeClr val="tx1"/>
                </a:solidFill>
                <a:latin typeface="Arial" charset="0"/>
              </a:rPr>
              <a:t>	4.	Ergebnis: Kein Anspruch gegen Herrn Krüger persönlich.</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14 Gebauer ./. Stadt Dortmund</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722124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78562">
                                            <p:txEl>
                                              <p:pRg st="0" end="0"/>
                                            </p:txEl>
                                          </p:spTgt>
                                        </p:tgtEl>
                                        <p:attrNameLst>
                                          <p:attrName>style.visibility</p:attrName>
                                        </p:attrNameLst>
                                      </p:cBhvr>
                                      <p:to>
                                        <p:strVal val="visible"/>
                                      </p:to>
                                    </p:set>
                                    <p:anim calcmode="lin" valueType="num">
                                      <p:cBhvr additive="base">
                                        <p:cTn id="7" dur="500" fill="hold"/>
                                        <p:tgtEl>
                                          <p:spTgt spid="5785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85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78562">
                                            <p:txEl>
                                              <p:pRg st="1" end="1"/>
                                            </p:txEl>
                                          </p:spTgt>
                                        </p:tgtEl>
                                        <p:attrNameLst>
                                          <p:attrName>style.visibility</p:attrName>
                                        </p:attrNameLst>
                                      </p:cBhvr>
                                      <p:to>
                                        <p:strVal val="visible"/>
                                      </p:to>
                                    </p:set>
                                    <p:anim calcmode="lin" valueType="num">
                                      <p:cBhvr additive="base">
                                        <p:cTn id="13" dur="500" fill="hold"/>
                                        <p:tgtEl>
                                          <p:spTgt spid="57856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7856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78562">
                                            <p:txEl>
                                              <p:pRg st="2" end="2"/>
                                            </p:txEl>
                                          </p:spTgt>
                                        </p:tgtEl>
                                        <p:attrNameLst>
                                          <p:attrName>style.visibility</p:attrName>
                                        </p:attrNameLst>
                                      </p:cBhvr>
                                      <p:to>
                                        <p:strVal val="visible"/>
                                      </p:to>
                                    </p:set>
                                    <p:anim calcmode="lin" valueType="num">
                                      <p:cBhvr additive="base">
                                        <p:cTn id="19" dur="500" fill="hold"/>
                                        <p:tgtEl>
                                          <p:spTgt spid="57856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785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78562">
                                            <p:txEl>
                                              <p:pRg st="3" end="3"/>
                                            </p:txEl>
                                          </p:spTgt>
                                        </p:tgtEl>
                                        <p:attrNameLst>
                                          <p:attrName>style.visibility</p:attrName>
                                        </p:attrNameLst>
                                      </p:cBhvr>
                                      <p:to>
                                        <p:strVal val="visible"/>
                                      </p:to>
                                    </p:set>
                                    <p:anim calcmode="lin" valueType="num">
                                      <p:cBhvr additive="base">
                                        <p:cTn id="25" dur="500" fill="hold"/>
                                        <p:tgtEl>
                                          <p:spTgt spid="57856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785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78562">
                                            <p:txEl>
                                              <p:pRg st="4" end="4"/>
                                            </p:txEl>
                                          </p:spTgt>
                                        </p:tgtEl>
                                        <p:attrNameLst>
                                          <p:attrName>style.visibility</p:attrName>
                                        </p:attrNameLst>
                                      </p:cBhvr>
                                      <p:to>
                                        <p:strVal val="visible"/>
                                      </p:to>
                                    </p:set>
                                    <p:anim calcmode="lin" valueType="num">
                                      <p:cBhvr additive="base">
                                        <p:cTn id="31" dur="500" fill="hold"/>
                                        <p:tgtEl>
                                          <p:spTgt spid="57856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7856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78562">
                                            <p:txEl>
                                              <p:pRg st="5" end="5"/>
                                            </p:txEl>
                                          </p:spTgt>
                                        </p:tgtEl>
                                        <p:attrNameLst>
                                          <p:attrName>style.visibility</p:attrName>
                                        </p:attrNameLst>
                                      </p:cBhvr>
                                      <p:to>
                                        <p:strVal val="visible"/>
                                      </p:to>
                                    </p:set>
                                    <p:anim calcmode="lin" valueType="num">
                                      <p:cBhvr additive="base">
                                        <p:cTn id="37" dur="500" fill="hold"/>
                                        <p:tgtEl>
                                          <p:spTgt spid="57856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7856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78562">
                                            <p:txEl>
                                              <p:pRg st="6" end="6"/>
                                            </p:txEl>
                                          </p:spTgt>
                                        </p:tgtEl>
                                        <p:attrNameLst>
                                          <p:attrName>style.visibility</p:attrName>
                                        </p:attrNameLst>
                                      </p:cBhvr>
                                      <p:to>
                                        <p:strVal val="visible"/>
                                      </p:to>
                                    </p:set>
                                    <p:anim calcmode="lin" valueType="num">
                                      <p:cBhvr additive="base">
                                        <p:cTn id="43" dur="500" fill="hold"/>
                                        <p:tgtEl>
                                          <p:spTgt spid="57856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7856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78562">
                                            <p:txEl>
                                              <p:pRg st="7" end="7"/>
                                            </p:txEl>
                                          </p:spTgt>
                                        </p:tgtEl>
                                        <p:attrNameLst>
                                          <p:attrName>style.visibility</p:attrName>
                                        </p:attrNameLst>
                                      </p:cBhvr>
                                      <p:to>
                                        <p:strVal val="visible"/>
                                      </p:to>
                                    </p:set>
                                    <p:anim calcmode="lin" valueType="num">
                                      <p:cBhvr additive="base">
                                        <p:cTn id="49" dur="500" fill="hold"/>
                                        <p:tgtEl>
                                          <p:spTgt spid="57856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7856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78562">
                                            <p:txEl>
                                              <p:pRg st="8" end="8"/>
                                            </p:txEl>
                                          </p:spTgt>
                                        </p:tgtEl>
                                        <p:attrNameLst>
                                          <p:attrName>style.visibility</p:attrName>
                                        </p:attrNameLst>
                                      </p:cBhvr>
                                      <p:to>
                                        <p:strVal val="visible"/>
                                      </p:to>
                                    </p:set>
                                    <p:anim calcmode="lin" valueType="num">
                                      <p:cBhvr additive="base">
                                        <p:cTn id="55" dur="500" fill="hold"/>
                                        <p:tgtEl>
                                          <p:spTgt spid="57856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7856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78562">
                                            <p:txEl>
                                              <p:pRg st="9" end="9"/>
                                            </p:txEl>
                                          </p:spTgt>
                                        </p:tgtEl>
                                        <p:attrNameLst>
                                          <p:attrName>style.visibility</p:attrName>
                                        </p:attrNameLst>
                                      </p:cBhvr>
                                      <p:to>
                                        <p:strVal val="visible"/>
                                      </p:to>
                                    </p:set>
                                    <p:anim calcmode="lin" valueType="num">
                                      <p:cBhvr additive="base">
                                        <p:cTn id="61" dur="500" fill="hold"/>
                                        <p:tgtEl>
                                          <p:spTgt spid="57856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7856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78562">
                                            <p:txEl>
                                              <p:pRg st="10" end="10"/>
                                            </p:txEl>
                                          </p:spTgt>
                                        </p:tgtEl>
                                        <p:attrNameLst>
                                          <p:attrName>style.visibility</p:attrName>
                                        </p:attrNameLst>
                                      </p:cBhvr>
                                      <p:to>
                                        <p:strVal val="visible"/>
                                      </p:to>
                                    </p:set>
                                    <p:anim calcmode="lin" valueType="num">
                                      <p:cBhvr additive="base">
                                        <p:cTn id="67" dur="500" fill="hold"/>
                                        <p:tgtEl>
                                          <p:spTgt spid="578562">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7856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78562">
                                            <p:txEl>
                                              <p:pRg st="11" end="11"/>
                                            </p:txEl>
                                          </p:spTgt>
                                        </p:tgtEl>
                                        <p:attrNameLst>
                                          <p:attrName>style.visibility</p:attrName>
                                        </p:attrNameLst>
                                      </p:cBhvr>
                                      <p:to>
                                        <p:strVal val="visible"/>
                                      </p:to>
                                    </p:set>
                                    <p:anim calcmode="lin" valueType="num">
                                      <p:cBhvr additive="base">
                                        <p:cTn id="73" dur="500" fill="hold"/>
                                        <p:tgtEl>
                                          <p:spTgt spid="578562">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78562">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Text Box 2"/>
          <p:cNvSpPr txBox="1">
            <a:spLocks noChangeArrowheads="1"/>
          </p:cNvSpPr>
          <p:nvPr/>
        </p:nvSpPr>
        <p:spPr bwMode="auto">
          <a:xfrm>
            <a:off x="179388" y="1182688"/>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II.	Ansprüche gegen die Stadt Dortmund</a:t>
            </a:r>
          </a:p>
          <a:p>
            <a:pPr eaLnBrk="1" hangingPunct="1"/>
            <a:r>
              <a:rPr lang="de-DE" sz="2000" b="0" dirty="0">
                <a:solidFill>
                  <a:schemeClr val="tx1"/>
                </a:solidFill>
                <a:latin typeface="Arial" charset="0"/>
              </a:rPr>
              <a:t>	1.	Anspruch aus Art. 34 S.1 GG </a:t>
            </a:r>
            <a:r>
              <a:rPr lang="de-DE" sz="2000" b="0" dirty="0" err="1">
                <a:solidFill>
                  <a:schemeClr val="tx1"/>
                </a:solidFill>
                <a:latin typeface="Arial" charset="0"/>
              </a:rPr>
              <a:t>iVm</a:t>
            </a:r>
            <a:r>
              <a:rPr lang="de-DE" sz="2000" b="0" dirty="0">
                <a:solidFill>
                  <a:schemeClr val="tx1"/>
                </a:solidFill>
                <a:latin typeface="Arial" charset="0"/>
              </a:rPr>
              <a:t> § 839 Abs. 1 S.1 BGB</a:t>
            </a:r>
          </a:p>
          <a:p>
            <a:pPr eaLnBrk="1" hangingPunct="1"/>
            <a:r>
              <a:rPr lang="de-DE" sz="2000" b="0" dirty="0">
                <a:solidFill>
                  <a:schemeClr val="tx1"/>
                </a:solidFill>
                <a:latin typeface="Arial" charset="0"/>
              </a:rPr>
              <a:t>		a)	„Jemand in Ausübung eines öffentlichen Amtes“ ?</a:t>
            </a:r>
          </a:p>
          <a:p>
            <a:pPr eaLnBrk="1" hangingPunct="1"/>
            <a:r>
              <a:rPr lang="de-DE" sz="2000" b="0" dirty="0">
                <a:solidFill>
                  <a:schemeClr val="tx1"/>
                </a:solidFill>
                <a:latin typeface="Arial" charset="0"/>
              </a:rPr>
              <a:t>			(+), s.o.</a:t>
            </a:r>
          </a:p>
          <a:p>
            <a:pPr eaLnBrk="1" hangingPunct="1"/>
            <a:r>
              <a:rPr lang="de-DE" sz="2000" b="0" dirty="0">
                <a:solidFill>
                  <a:schemeClr val="tx1"/>
                </a:solidFill>
                <a:latin typeface="Arial" charset="0"/>
              </a:rPr>
              <a:t>		b)	Verletzung einer drittbezogenen Amtspflicht?</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Zu den drittbezogenen Amtspflichten gehört es, dass </a:t>
            </a:r>
            <a:r>
              <a:rPr lang="de-DE" sz="2000" b="0" dirty="0" err="1">
                <a:solidFill>
                  <a:schemeClr val="tx1"/>
                </a:solidFill>
                <a:latin typeface="Arial" charset="0"/>
              </a:rPr>
              <a:t>uner</a:t>
            </a:r>
            <a:r>
              <a:rPr lang="de-DE" sz="2000" b="0" dirty="0">
                <a:solidFill>
                  <a:schemeClr val="tx1"/>
                </a:solidFill>
                <a:latin typeface="Arial" charset="0"/>
              </a:rPr>
              <a:t>-				</a:t>
            </a:r>
            <a:r>
              <a:rPr lang="de-DE" sz="2000" b="0" dirty="0" err="1">
                <a:solidFill>
                  <a:schemeClr val="tx1"/>
                </a:solidFill>
                <a:latin typeface="Arial" charset="0"/>
              </a:rPr>
              <a:t>laubte</a:t>
            </a:r>
            <a:r>
              <a:rPr lang="de-DE" sz="2000" b="0" dirty="0">
                <a:solidFill>
                  <a:schemeClr val="tx1"/>
                </a:solidFill>
                <a:latin typeface="Arial" charset="0"/>
              </a:rPr>
              <a:t> Handlungen </a:t>
            </a:r>
            <a:r>
              <a:rPr lang="de-DE" sz="2000" b="0" dirty="0" err="1">
                <a:solidFill>
                  <a:schemeClr val="tx1"/>
                </a:solidFill>
                <a:latin typeface="Arial" charset="0"/>
              </a:rPr>
              <a:t>iSd</a:t>
            </a:r>
            <a:r>
              <a:rPr lang="de-DE" sz="2000" b="0" dirty="0">
                <a:solidFill>
                  <a:schemeClr val="tx1"/>
                </a:solidFill>
                <a:latin typeface="Arial" charset="0"/>
              </a:rPr>
              <a:t> §§ 823 ff. BGB unterlassen werden.</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Hat Herr Krüger unerlaubte Handlung </a:t>
            </a:r>
            <a:r>
              <a:rPr lang="de-DE" sz="2000" b="0" dirty="0" err="1">
                <a:solidFill>
                  <a:schemeClr val="tx1"/>
                </a:solidFill>
                <a:latin typeface="Arial" charset="0"/>
              </a:rPr>
              <a:t>iSd</a:t>
            </a:r>
            <a:r>
              <a:rPr lang="de-DE" sz="2000" b="0" dirty="0">
                <a:solidFill>
                  <a:schemeClr val="tx1"/>
                </a:solidFill>
                <a:latin typeface="Arial" charset="0"/>
              </a:rPr>
              <a:t> §§ 823 ff. BGB					begangen?</a:t>
            </a:r>
          </a:p>
          <a:p>
            <a:pPr eaLnBrk="1" hangingPunct="1"/>
            <a:r>
              <a:rPr lang="de-DE" sz="2000" b="0" dirty="0">
                <a:solidFill>
                  <a:schemeClr val="tx1"/>
                </a:solidFill>
                <a:latin typeface="Arial" charset="0"/>
              </a:rPr>
              <a:t>				Hier: §§ 823 Abs. 2 S.1 BGB </a:t>
            </a:r>
            <a:r>
              <a:rPr lang="de-DE" sz="2000" b="0" dirty="0" err="1">
                <a:solidFill>
                  <a:schemeClr val="tx1"/>
                </a:solidFill>
                <a:latin typeface="Arial" charset="0"/>
              </a:rPr>
              <a:t>iVm</a:t>
            </a:r>
            <a:r>
              <a:rPr lang="de-DE" sz="2000" b="0" dirty="0">
                <a:solidFill>
                  <a:schemeClr val="tx1"/>
                </a:solidFill>
                <a:latin typeface="Arial" charset="0"/>
              </a:rPr>
              <a:t> 4 Abs. 1 StVO?</a:t>
            </a:r>
          </a:p>
          <a:p>
            <a:pPr eaLnBrk="1" hangingPunct="1"/>
            <a:r>
              <a:rPr lang="de-DE" sz="2000" b="0" dirty="0">
                <a:solidFill>
                  <a:schemeClr val="tx1"/>
                </a:solidFill>
                <a:latin typeface="Arial" charset="0"/>
              </a:rPr>
              <a:t>				(1)	Ist § 4 StVO Schutzgesetz </a:t>
            </a:r>
            <a:r>
              <a:rPr lang="de-DE" sz="2000" b="0" dirty="0" err="1">
                <a:solidFill>
                  <a:schemeClr val="tx1"/>
                </a:solidFill>
                <a:latin typeface="Arial" charset="0"/>
              </a:rPr>
              <a:t>iSd</a:t>
            </a:r>
            <a:r>
              <a:rPr lang="de-DE" sz="2000" b="0" dirty="0">
                <a:solidFill>
                  <a:schemeClr val="tx1"/>
                </a:solidFill>
                <a:latin typeface="Arial" charset="0"/>
              </a:rPr>
              <a:t> § 823 Abs. 2 S.1?</a:t>
            </a:r>
          </a:p>
          <a:p>
            <a:pPr eaLnBrk="1" hangingPunct="1"/>
            <a:r>
              <a:rPr lang="de-DE" sz="2000" b="0" dirty="0">
                <a:solidFill>
                  <a:schemeClr val="tx1"/>
                </a:solidFill>
                <a:latin typeface="Arial" charset="0"/>
              </a:rPr>
              <a:t>					(+), Schutz anderer Verkehrsteilnehmer.</a:t>
            </a:r>
          </a:p>
          <a:p>
            <a:pPr eaLnBrk="1" hangingPunct="1"/>
            <a:r>
              <a:rPr lang="de-DE" sz="2000" b="0" dirty="0">
                <a:solidFill>
                  <a:schemeClr val="tx1"/>
                </a:solidFill>
                <a:latin typeface="Arial" charset="0"/>
              </a:rPr>
              <a:t>				(2)	Verstoß des Herrn Krüger gegen § 4 Abs. 1 S.1 StVO?</a:t>
            </a:r>
          </a:p>
          <a:p>
            <a:pPr eaLnBrk="1" hangingPunct="1"/>
            <a:r>
              <a:rPr lang="de-DE" sz="2000" b="0" dirty="0">
                <a:solidFill>
                  <a:schemeClr val="tx1"/>
                </a:solidFill>
                <a:latin typeface="Arial" charset="0"/>
              </a:rPr>
              <a:t>					(a)	Nach Darstellung des Mandanten (= schlüssig)?</a:t>
            </a:r>
          </a:p>
          <a:p>
            <a:pPr eaLnBrk="1" hangingPunct="1"/>
            <a:r>
              <a:rPr lang="de-DE" sz="2000" b="0" dirty="0">
                <a:solidFill>
                  <a:schemeClr val="tx1"/>
                </a:solidFill>
                <a:latin typeface="Arial" charset="0"/>
              </a:rPr>
              <a:t>						(+), da Gesamtunfall durch zu dichtes Auffahren						des Herrn Krüger verursacht worden sein soll.</a:t>
            </a:r>
          </a:p>
          <a:p>
            <a:pPr eaLnBrk="1" hangingPunct="1"/>
            <a:r>
              <a:rPr lang="de-DE" sz="2000" b="0" dirty="0">
                <a:solidFill>
                  <a:schemeClr val="tx1"/>
                </a:solidFill>
                <a:latin typeface="Arial" charset="0"/>
              </a:rPr>
              <a:t>					(b)	Nach Darstellung des Herrn Krüger</a:t>
            </a:r>
          </a:p>
          <a:p>
            <a:pPr eaLnBrk="1" hangingPunct="1"/>
            <a:r>
              <a:rPr lang="de-DE" sz="2000" b="0" dirty="0">
                <a:solidFill>
                  <a:schemeClr val="tx1"/>
                </a:solidFill>
                <a:latin typeface="Arial" charset="0"/>
              </a:rPr>
              <a:t>						(-), vielmehr § 5 Abs. 4 S.1 StVO durch Mandanten.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14 Gebauer ./. Stadt Dortmund</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57048176"/>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79586">
                                            <p:txEl>
                                              <p:pRg st="0" end="0"/>
                                            </p:txEl>
                                          </p:spTgt>
                                        </p:tgtEl>
                                        <p:attrNameLst>
                                          <p:attrName>style.visibility</p:attrName>
                                        </p:attrNameLst>
                                      </p:cBhvr>
                                      <p:to>
                                        <p:strVal val="visible"/>
                                      </p:to>
                                    </p:set>
                                    <p:anim calcmode="lin" valueType="num">
                                      <p:cBhvr additive="base">
                                        <p:cTn id="7" dur="500" fill="hold"/>
                                        <p:tgtEl>
                                          <p:spTgt spid="57958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958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79586">
                                            <p:txEl>
                                              <p:pRg st="1" end="1"/>
                                            </p:txEl>
                                          </p:spTgt>
                                        </p:tgtEl>
                                        <p:attrNameLst>
                                          <p:attrName>style.visibility</p:attrName>
                                        </p:attrNameLst>
                                      </p:cBhvr>
                                      <p:to>
                                        <p:strVal val="visible"/>
                                      </p:to>
                                    </p:set>
                                    <p:anim calcmode="lin" valueType="num">
                                      <p:cBhvr additive="base">
                                        <p:cTn id="13" dur="500" fill="hold"/>
                                        <p:tgtEl>
                                          <p:spTgt spid="57958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7958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79586">
                                            <p:txEl>
                                              <p:pRg st="2" end="2"/>
                                            </p:txEl>
                                          </p:spTgt>
                                        </p:tgtEl>
                                        <p:attrNameLst>
                                          <p:attrName>style.visibility</p:attrName>
                                        </p:attrNameLst>
                                      </p:cBhvr>
                                      <p:to>
                                        <p:strVal val="visible"/>
                                      </p:to>
                                    </p:set>
                                    <p:anim calcmode="lin" valueType="num">
                                      <p:cBhvr additive="base">
                                        <p:cTn id="19" dur="500" fill="hold"/>
                                        <p:tgtEl>
                                          <p:spTgt spid="57958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7958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79586">
                                            <p:txEl>
                                              <p:pRg st="3" end="3"/>
                                            </p:txEl>
                                          </p:spTgt>
                                        </p:tgtEl>
                                        <p:attrNameLst>
                                          <p:attrName>style.visibility</p:attrName>
                                        </p:attrNameLst>
                                      </p:cBhvr>
                                      <p:to>
                                        <p:strVal val="visible"/>
                                      </p:to>
                                    </p:set>
                                    <p:anim calcmode="lin" valueType="num">
                                      <p:cBhvr additive="base">
                                        <p:cTn id="25" dur="500" fill="hold"/>
                                        <p:tgtEl>
                                          <p:spTgt spid="57958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7958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79586">
                                            <p:txEl>
                                              <p:pRg st="4" end="4"/>
                                            </p:txEl>
                                          </p:spTgt>
                                        </p:tgtEl>
                                        <p:attrNameLst>
                                          <p:attrName>style.visibility</p:attrName>
                                        </p:attrNameLst>
                                      </p:cBhvr>
                                      <p:to>
                                        <p:strVal val="visible"/>
                                      </p:to>
                                    </p:set>
                                    <p:anim calcmode="lin" valueType="num">
                                      <p:cBhvr additive="base">
                                        <p:cTn id="31" dur="500" fill="hold"/>
                                        <p:tgtEl>
                                          <p:spTgt spid="57958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7958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79586">
                                            <p:txEl>
                                              <p:pRg st="5" end="5"/>
                                            </p:txEl>
                                          </p:spTgt>
                                        </p:tgtEl>
                                        <p:attrNameLst>
                                          <p:attrName>style.visibility</p:attrName>
                                        </p:attrNameLst>
                                      </p:cBhvr>
                                      <p:to>
                                        <p:strVal val="visible"/>
                                      </p:to>
                                    </p:set>
                                    <p:anim calcmode="lin" valueType="num">
                                      <p:cBhvr additive="base">
                                        <p:cTn id="37" dur="500" fill="hold"/>
                                        <p:tgtEl>
                                          <p:spTgt spid="57958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7958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79586">
                                            <p:txEl>
                                              <p:pRg st="6" end="6"/>
                                            </p:txEl>
                                          </p:spTgt>
                                        </p:tgtEl>
                                        <p:attrNameLst>
                                          <p:attrName>style.visibility</p:attrName>
                                        </p:attrNameLst>
                                      </p:cBhvr>
                                      <p:to>
                                        <p:strVal val="visible"/>
                                      </p:to>
                                    </p:set>
                                    <p:anim calcmode="lin" valueType="num">
                                      <p:cBhvr additive="base">
                                        <p:cTn id="43" dur="500" fill="hold"/>
                                        <p:tgtEl>
                                          <p:spTgt spid="57958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7958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79586">
                                            <p:txEl>
                                              <p:pRg st="7" end="7"/>
                                            </p:txEl>
                                          </p:spTgt>
                                        </p:tgtEl>
                                        <p:attrNameLst>
                                          <p:attrName>style.visibility</p:attrName>
                                        </p:attrNameLst>
                                      </p:cBhvr>
                                      <p:to>
                                        <p:strVal val="visible"/>
                                      </p:to>
                                    </p:set>
                                    <p:anim calcmode="lin" valueType="num">
                                      <p:cBhvr additive="base">
                                        <p:cTn id="49" dur="500" fill="hold"/>
                                        <p:tgtEl>
                                          <p:spTgt spid="57958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7958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79586">
                                            <p:txEl>
                                              <p:pRg st="8" end="8"/>
                                            </p:txEl>
                                          </p:spTgt>
                                        </p:tgtEl>
                                        <p:attrNameLst>
                                          <p:attrName>style.visibility</p:attrName>
                                        </p:attrNameLst>
                                      </p:cBhvr>
                                      <p:to>
                                        <p:strVal val="visible"/>
                                      </p:to>
                                    </p:set>
                                    <p:anim calcmode="lin" valueType="num">
                                      <p:cBhvr additive="base">
                                        <p:cTn id="55" dur="500" fill="hold"/>
                                        <p:tgtEl>
                                          <p:spTgt spid="57958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7958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79586">
                                            <p:txEl>
                                              <p:pRg st="9" end="9"/>
                                            </p:txEl>
                                          </p:spTgt>
                                        </p:tgtEl>
                                        <p:attrNameLst>
                                          <p:attrName>style.visibility</p:attrName>
                                        </p:attrNameLst>
                                      </p:cBhvr>
                                      <p:to>
                                        <p:strVal val="visible"/>
                                      </p:to>
                                    </p:set>
                                    <p:anim calcmode="lin" valueType="num">
                                      <p:cBhvr additive="base">
                                        <p:cTn id="61" dur="500" fill="hold"/>
                                        <p:tgtEl>
                                          <p:spTgt spid="57958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7958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79586">
                                            <p:txEl>
                                              <p:pRg st="10" end="10"/>
                                            </p:txEl>
                                          </p:spTgt>
                                        </p:tgtEl>
                                        <p:attrNameLst>
                                          <p:attrName>style.visibility</p:attrName>
                                        </p:attrNameLst>
                                      </p:cBhvr>
                                      <p:to>
                                        <p:strVal val="visible"/>
                                      </p:to>
                                    </p:set>
                                    <p:anim calcmode="lin" valueType="num">
                                      <p:cBhvr additive="base">
                                        <p:cTn id="67" dur="500" fill="hold"/>
                                        <p:tgtEl>
                                          <p:spTgt spid="579586">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7958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79586">
                                            <p:txEl>
                                              <p:pRg st="11" end="11"/>
                                            </p:txEl>
                                          </p:spTgt>
                                        </p:tgtEl>
                                        <p:attrNameLst>
                                          <p:attrName>style.visibility</p:attrName>
                                        </p:attrNameLst>
                                      </p:cBhvr>
                                      <p:to>
                                        <p:strVal val="visible"/>
                                      </p:to>
                                    </p:set>
                                    <p:anim calcmode="lin" valueType="num">
                                      <p:cBhvr additive="base">
                                        <p:cTn id="73" dur="500" fill="hold"/>
                                        <p:tgtEl>
                                          <p:spTgt spid="579586">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7958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79586">
                                            <p:txEl>
                                              <p:pRg st="12" end="12"/>
                                            </p:txEl>
                                          </p:spTgt>
                                        </p:tgtEl>
                                        <p:attrNameLst>
                                          <p:attrName>style.visibility</p:attrName>
                                        </p:attrNameLst>
                                      </p:cBhvr>
                                      <p:to>
                                        <p:strVal val="visible"/>
                                      </p:to>
                                    </p:set>
                                    <p:anim calcmode="lin" valueType="num">
                                      <p:cBhvr additive="base">
                                        <p:cTn id="79" dur="500" fill="hold"/>
                                        <p:tgtEl>
                                          <p:spTgt spid="579586">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79586">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79586">
                                            <p:txEl>
                                              <p:pRg st="13" end="13"/>
                                            </p:txEl>
                                          </p:spTgt>
                                        </p:tgtEl>
                                        <p:attrNameLst>
                                          <p:attrName>style.visibility</p:attrName>
                                        </p:attrNameLst>
                                      </p:cBhvr>
                                      <p:to>
                                        <p:strVal val="visible"/>
                                      </p:to>
                                    </p:set>
                                    <p:anim calcmode="lin" valueType="num">
                                      <p:cBhvr additive="base">
                                        <p:cTn id="85" dur="500" fill="hold"/>
                                        <p:tgtEl>
                                          <p:spTgt spid="579586">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79586">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579586">
                                            <p:txEl>
                                              <p:pRg st="14" end="14"/>
                                            </p:txEl>
                                          </p:spTgt>
                                        </p:tgtEl>
                                        <p:attrNameLst>
                                          <p:attrName>style.visibility</p:attrName>
                                        </p:attrNameLst>
                                      </p:cBhvr>
                                      <p:to>
                                        <p:strVal val="visible"/>
                                      </p:to>
                                    </p:set>
                                    <p:anim calcmode="lin" valueType="num">
                                      <p:cBhvr additive="base">
                                        <p:cTn id="91" dur="500" fill="hold"/>
                                        <p:tgtEl>
                                          <p:spTgt spid="579586">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79586">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10" name="Text Box 2"/>
          <p:cNvSpPr txBox="1">
            <a:spLocks noChangeArrowheads="1"/>
          </p:cNvSpPr>
          <p:nvPr/>
        </p:nvSpPr>
        <p:spPr bwMode="auto">
          <a:xfrm>
            <a:off x="179388" y="1022350"/>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(c)	Wer trägt die Beweislast?</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a:t>
            </a:r>
            <a:r>
              <a:rPr lang="de-DE" sz="2000" b="0" dirty="0" err="1">
                <a:solidFill>
                  <a:schemeClr val="tx1"/>
                </a:solidFill>
                <a:latin typeface="Arial" charset="0"/>
              </a:rPr>
              <a:t>Grds</a:t>
            </a:r>
            <a:r>
              <a:rPr lang="de-DE" sz="2000" b="0" dirty="0">
                <a:solidFill>
                  <a:schemeClr val="tx1"/>
                </a:solidFill>
                <a:latin typeface="Arial" charset="0"/>
              </a:rPr>
              <a:t>. Mandant, allg. Beweislastregeln.</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Beweiserleichterung durch Anscheinsbeweis?</a:t>
            </a:r>
          </a:p>
          <a:p>
            <a:pPr eaLnBrk="1" hangingPunct="1"/>
            <a:r>
              <a:rPr lang="de-DE" sz="2000" b="0" dirty="0">
                <a:solidFill>
                  <a:schemeClr val="tx1"/>
                </a:solidFill>
                <a:latin typeface="Arial" charset="0"/>
              </a:rPr>
              <a:t>							(+/-), „wer auffährt, hat Schuld…“; kann aller-							</a:t>
            </a:r>
            <a:r>
              <a:rPr lang="de-DE" sz="2000" b="0" dirty="0" err="1">
                <a:solidFill>
                  <a:schemeClr val="tx1"/>
                </a:solidFill>
                <a:latin typeface="Arial" charset="0"/>
              </a:rPr>
              <a:t>dings</a:t>
            </a:r>
            <a:r>
              <a:rPr lang="de-DE" sz="2000" b="0" dirty="0">
                <a:solidFill>
                  <a:schemeClr val="tx1"/>
                </a:solidFill>
                <a:latin typeface="Arial" charset="0"/>
              </a:rPr>
              <a:t> entkräftet werden, wenn konkret reale							Möglichkeit eines abweichenden </a:t>
            </a:r>
            <a:r>
              <a:rPr lang="de-DE" sz="2000" b="0" dirty="0" err="1">
                <a:solidFill>
                  <a:schemeClr val="tx1"/>
                </a:solidFill>
                <a:latin typeface="Arial" charset="0"/>
              </a:rPr>
              <a:t>Kausalver</a:t>
            </a:r>
            <a:r>
              <a:rPr lang="de-DE" sz="2000" b="0" dirty="0">
                <a:solidFill>
                  <a:schemeClr val="tx1"/>
                </a:solidFill>
                <a:latin typeface="Arial" charset="0"/>
              </a:rPr>
              <a:t>-							</a:t>
            </a:r>
            <a:r>
              <a:rPr lang="de-DE" sz="2000" b="0" dirty="0" err="1">
                <a:solidFill>
                  <a:schemeClr val="tx1"/>
                </a:solidFill>
                <a:latin typeface="Arial" charset="0"/>
              </a:rPr>
              <a:t>laufs</a:t>
            </a:r>
            <a:r>
              <a:rPr lang="de-DE" sz="2000" b="0" dirty="0">
                <a:solidFill>
                  <a:schemeClr val="tx1"/>
                </a:solidFill>
                <a:latin typeface="Arial" charset="0"/>
              </a:rPr>
              <a:t> vorgetragen („Bremswegverkürzung“).</a:t>
            </a:r>
          </a:p>
          <a:p>
            <a:pPr eaLnBrk="1" hangingPunct="1"/>
            <a:r>
              <a:rPr lang="de-DE" sz="2000" b="0" dirty="0">
                <a:solidFill>
                  <a:schemeClr val="tx1"/>
                </a:solidFill>
                <a:latin typeface="Arial" charset="0"/>
              </a:rPr>
              <a:t>					(d)	Beweisprognose:</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Zeuge Mey ist offenbar unergiebig.</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Andere Beweismittel greifbar?</a:t>
            </a:r>
          </a:p>
          <a:p>
            <a:pPr eaLnBrk="1" hangingPunct="1"/>
            <a:r>
              <a:rPr lang="de-DE" sz="2000" b="0" dirty="0">
                <a:solidFill>
                  <a:schemeClr val="tx1"/>
                </a:solidFill>
                <a:latin typeface="Arial" charset="0"/>
              </a:rPr>
              <a:t>							(+), Unfallrekonstruktionsgutachten u.a. am							VW Golf des Herrn Mey kann nach Ansicht								des Sachverständigen Unfallhergang klären.</a:t>
            </a:r>
          </a:p>
          <a:p>
            <a:pPr eaLnBrk="1" hangingPunct="1"/>
            <a:r>
              <a:rPr lang="de-DE" sz="2000" b="0" dirty="0">
                <a:solidFill>
                  <a:schemeClr val="tx1"/>
                </a:solidFill>
                <a:latin typeface="Arial" charset="0"/>
              </a:rPr>
              <a:t>					(e)	Also nach Unfallrekonstruktionsgutachten							Verstoß gegen § 4 StVO </a:t>
            </a:r>
            <a:r>
              <a:rPr lang="de-DE" sz="2000" b="0" dirty="0" err="1">
                <a:solidFill>
                  <a:schemeClr val="tx1"/>
                </a:solidFill>
                <a:latin typeface="Arial" charset="0"/>
              </a:rPr>
              <a:t>darleg</a:t>
            </a:r>
            <a:r>
              <a:rPr lang="de-DE" sz="2000" b="0" dirty="0">
                <a:solidFill>
                  <a:schemeClr val="tx1"/>
                </a:solidFill>
                <a:latin typeface="Arial" charset="0"/>
              </a:rPr>
              <a:t>- und beweisbar.</a:t>
            </a:r>
          </a:p>
          <a:p>
            <a:pPr eaLnBrk="1" hangingPunct="1"/>
            <a:r>
              <a:rPr lang="de-DE" sz="2000" b="0" dirty="0">
                <a:solidFill>
                  <a:schemeClr val="tx1"/>
                </a:solidFill>
                <a:latin typeface="Arial" charset="0"/>
              </a:rPr>
              <a:t>				(3)	Rechtswidrigkeit in diesem Fall (+)</a:t>
            </a:r>
          </a:p>
          <a:p>
            <a:pPr eaLnBrk="1" hangingPunct="1"/>
            <a:r>
              <a:rPr lang="de-DE" sz="2000" b="0" dirty="0">
                <a:solidFill>
                  <a:schemeClr val="tx1"/>
                </a:solidFill>
                <a:latin typeface="Arial" charset="0"/>
              </a:rPr>
              <a:t>				(4)	Verschulden des Herrn Krüger?</a:t>
            </a:r>
          </a:p>
          <a:p>
            <a:pPr eaLnBrk="1" hangingPunct="1"/>
            <a:r>
              <a:rPr lang="de-DE" sz="2000" b="0" dirty="0">
                <a:solidFill>
                  <a:schemeClr val="tx1"/>
                </a:solidFill>
                <a:latin typeface="Arial" charset="0"/>
              </a:rPr>
              <a:t>					durch Anscheinsbeweis (+), wenn Unfallrekonstruktions-					gutachten Verstoß gegen § 4 StVO ergibt.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14 Gebauer ./. Stadt Dortmund</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6978419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0610">
                                            <p:txEl>
                                              <p:pRg st="0" end="0"/>
                                            </p:txEl>
                                          </p:spTgt>
                                        </p:tgtEl>
                                        <p:attrNameLst>
                                          <p:attrName>style.visibility</p:attrName>
                                        </p:attrNameLst>
                                      </p:cBhvr>
                                      <p:to>
                                        <p:strVal val="visible"/>
                                      </p:to>
                                    </p:set>
                                    <p:anim calcmode="lin" valueType="num">
                                      <p:cBhvr additive="base">
                                        <p:cTn id="7" dur="500" fill="hold"/>
                                        <p:tgtEl>
                                          <p:spTgt spid="5806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06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80610">
                                            <p:txEl>
                                              <p:pRg st="1" end="1"/>
                                            </p:txEl>
                                          </p:spTgt>
                                        </p:tgtEl>
                                        <p:attrNameLst>
                                          <p:attrName>style.visibility</p:attrName>
                                        </p:attrNameLst>
                                      </p:cBhvr>
                                      <p:to>
                                        <p:strVal val="visible"/>
                                      </p:to>
                                    </p:set>
                                    <p:anim calcmode="lin" valueType="num">
                                      <p:cBhvr additive="base">
                                        <p:cTn id="13" dur="500" fill="hold"/>
                                        <p:tgtEl>
                                          <p:spTgt spid="58061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06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80610">
                                            <p:txEl>
                                              <p:pRg st="2" end="2"/>
                                            </p:txEl>
                                          </p:spTgt>
                                        </p:tgtEl>
                                        <p:attrNameLst>
                                          <p:attrName>style.visibility</p:attrName>
                                        </p:attrNameLst>
                                      </p:cBhvr>
                                      <p:to>
                                        <p:strVal val="visible"/>
                                      </p:to>
                                    </p:set>
                                    <p:anim calcmode="lin" valueType="num">
                                      <p:cBhvr additive="base">
                                        <p:cTn id="19" dur="500" fill="hold"/>
                                        <p:tgtEl>
                                          <p:spTgt spid="58061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06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80610">
                                            <p:txEl>
                                              <p:pRg st="3" end="3"/>
                                            </p:txEl>
                                          </p:spTgt>
                                        </p:tgtEl>
                                        <p:attrNameLst>
                                          <p:attrName>style.visibility</p:attrName>
                                        </p:attrNameLst>
                                      </p:cBhvr>
                                      <p:to>
                                        <p:strVal val="visible"/>
                                      </p:to>
                                    </p:set>
                                    <p:anim calcmode="lin" valueType="num">
                                      <p:cBhvr additive="base">
                                        <p:cTn id="25" dur="500" fill="hold"/>
                                        <p:tgtEl>
                                          <p:spTgt spid="58061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06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80610">
                                            <p:txEl>
                                              <p:pRg st="4" end="4"/>
                                            </p:txEl>
                                          </p:spTgt>
                                        </p:tgtEl>
                                        <p:attrNameLst>
                                          <p:attrName>style.visibility</p:attrName>
                                        </p:attrNameLst>
                                      </p:cBhvr>
                                      <p:to>
                                        <p:strVal val="visible"/>
                                      </p:to>
                                    </p:set>
                                    <p:anim calcmode="lin" valueType="num">
                                      <p:cBhvr additive="base">
                                        <p:cTn id="31" dur="500" fill="hold"/>
                                        <p:tgtEl>
                                          <p:spTgt spid="58061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806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80610">
                                            <p:txEl>
                                              <p:pRg st="5" end="5"/>
                                            </p:txEl>
                                          </p:spTgt>
                                        </p:tgtEl>
                                        <p:attrNameLst>
                                          <p:attrName>style.visibility</p:attrName>
                                        </p:attrNameLst>
                                      </p:cBhvr>
                                      <p:to>
                                        <p:strVal val="visible"/>
                                      </p:to>
                                    </p:set>
                                    <p:anim calcmode="lin" valueType="num">
                                      <p:cBhvr additive="base">
                                        <p:cTn id="37" dur="500" fill="hold"/>
                                        <p:tgtEl>
                                          <p:spTgt spid="58061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8061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80610">
                                            <p:txEl>
                                              <p:pRg st="6" end="6"/>
                                            </p:txEl>
                                          </p:spTgt>
                                        </p:tgtEl>
                                        <p:attrNameLst>
                                          <p:attrName>style.visibility</p:attrName>
                                        </p:attrNameLst>
                                      </p:cBhvr>
                                      <p:to>
                                        <p:strVal val="visible"/>
                                      </p:to>
                                    </p:set>
                                    <p:anim calcmode="lin" valueType="num">
                                      <p:cBhvr additive="base">
                                        <p:cTn id="43" dur="500" fill="hold"/>
                                        <p:tgtEl>
                                          <p:spTgt spid="58061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8061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80610">
                                            <p:txEl>
                                              <p:pRg st="7" end="7"/>
                                            </p:txEl>
                                          </p:spTgt>
                                        </p:tgtEl>
                                        <p:attrNameLst>
                                          <p:attrName>style.visibility</p:attrName>
                                        </p:attrNameLst>
                                      </p:cBhvr>
                                      <p:to>
                                        <p:strVal val="visible"/>
                                      </p:to>
                                    </p:set>
                                    <p:anim calcmode="lin" valueType="num">
                                      <p:cBhvr additive="base">
                                        <p:cTn id="49" dur="500" fill="hold"/>
                                        <p:tgtEl>
                                          <p:spTgt spid="58061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8061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80610">
                                            <p:txEl>
                                              <p:pRg st="8" end="8"/>
                                            </p:txEl>
                                          </p:spTgt>
                                        </p:tgtEl>
                                        <p:attrNameLst>
                                          <p:attrName>style.visibility</p:attrName>
                                        </p:attrNameLst>
                                      </p:cBhvr>
                                      <p:to>
                                        <p:strVal val="visible"/>
                                      </p:to>
                                    </p:set>
                                    <p:anim calcmode="lin" valueType="num">
                                      <p:cBhvr additive="base">
                                        <p:cTn id="55" dur="500" fill="hold"/>
                                        <p:tgtEl>
                                          <p:spTgt spid="58061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8061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80610">
                                            <p:txEl>
                                              <p:pRg st="9" end="9"/>
                                            </p:txEl>
                                          </p:spTgt>
                                        </p:tgtEl>
                                        <p:attrNameLst>
                                          <p:attrName>style.visibility</p:attrName>
                                        </p:attrNameLst>
                                      </p:cBhvr>
                                      <p:to>
                                        <p:strVal val="visible"/>
                                      </p:to>
                                    </p:set>
                                    <p:anim calcmode="lin" valueType="num">
                                      <p:cBhvr additive="base">
                                        <p:cTn id="61" dur="500" fill="hold"/>
                                        <p:tgtEl>
                                          <p:spTgt spid="580610">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80610">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80610">
                                            <p:txEl>
                                              <p:pRg st="10" end="10"/>
                                            </p:txEl>
                                          </p:spTgt>
                                        </p:tgtEl>
                                        <p:attrNameLst>
                                          <p:attrName>style.visibility</p:attrName>
                                        </p:attrNameLst>
                                      </p:cBhvr>
                                      <p:to>
                                        <p:strVal val="visible"/>
                                      </p:to>
                                    </p:set>
                                    <p:anim calcmode="lin" valueType="num">
                                      <p:cBhvr additive="base">
                                        <p:cTn id="67" dur="500" fill="hold"/>
                                        <p:tgtEl>
                                          <p:spTgt spid="580610">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80610">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80610">
                                            <p:txEl>
                                              <p:pRg st="11" end="11"/>
                                            </p:txEl>
                                          </p:spTgt>
                                        </p:tgtEl>
                                        <p:attrNameLst>
                                          <p:attrName>style.visibility</p:attrName>
                                        </p:attrNameLst>
                                      </p:cBhvr>
                                      <p:to>
                                        <p:strVal val="visible"/>
                                      </p:to>
                                    </p:set>
                                    <p:anim calcmode="lin" valueType="num">
                                      <p:cBhvr additive="base">
                                        <p:cTn id="73" dur="500" fill="hold"/>
                                        <p:tgtEl>
                                          <p:spTgt spid="580610">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80610">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Text Box 2"/>
          <p:cNvSpPr txBox="1">
            <a:spLocks noChangeArrowheads="1"/>
          </p:cNvSpPr>
          <p:nvPr/>
        </p:nvSpPr>
        <p:spPr bwMode="auto">
          <a:xfrm>
            <a:off x="179388" y="12557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c)	Kausaler und ersatzfähiger Schaden des Mandanten?</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Schaden</a:t>
            </a:r>
          </a:p>
          <a:p>
            <a:pPr eaLnBrk="1" hangingPunct="1"/>
            <a:r>
              <a:rPr lang="de-DE" sz="2000" b="0" dirty="0">
                <a:solidFill>
                  <a:schemeClr val="tx1"/>
                </a:solidFill>
                <a:latin typeface="Arial" charset="0"/>
              </a:rPr>
              <a:t>				(+), Reparaturkosten am Fahrzeug, Nutzungsausfall,					Gutachterkosten und RA-Gebühren; auch „</a:t>
            </a:r>
            <a:r>
              <a:rPr lang="de-DE" sz="2000" b="0" dirty="0" err="1">
                <a:solidFill>
                  <a:schemeClr val="tx1"/>
                </a:solidFill>
                <a:latin typeface="Arial" charset="0"/>
              </a:rPr>
              <a:t>Auslagenpau</a:t>
            </a:r>
            <a:r>
              <a:rPr lang="de-DE" sz="2000" b="0" dirty="0">
                <a:solidFill>
                  <a:schemeClr val="tx1"/>
                </a:solidFill>
                <a:latin typeface="Arial" charset="0"/>
              </a:rPr>
              <a:t>-					schale“ von Euro 20,- bis 25,- möglich (</a:t>
            </a:r>
            <a:r>
              <a:rPr lang="de-DE" sz="2000" b="0" dirty="0" err="1">
                <a:solidFill>
                  <a:schemeClr val="tx1"/>
                </a:solidFill>
                <a:latin typeface="Arial" charset="0"/>
              </a:rPr>
              <a:t>Rspr</a:t>
            </a:r>
            <a:r>
              <a:rPr lang="de-DE" sz="2000" b="0" dirty="0">
                <a:solidFill>
                  <a:schemeClr val="tx1"/>
                </a:solidFill>
                <a:latin typeface="Arial" charset="0"/>
              </a:rPr>
              <a:t>).</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Zurechenbar kausal aufgrund der Verletzung von § 4 StVO</a:t>
            </a:r>
          </a:p>
          <a:p>
            <a:pPr eaLnBrk="1" hangingPunct="1"/>
            <a:r>
              <a:rPr lang="de-DE" sz="2000" b="0" dirty="0">
                <a:solidFill>
                  <a:schemeClr val="tx1"/>
                </a:solidFill>
                <a:latin typeface="Arial" charset="0"/>
              </a:rPr>
              <a:t>				(+), auch RA-Kosten, da Beauftragung erforderlich.</a:t>
            </a:r>
          </a:p>
          <a:p>
            <a:pPr eaLnBrk="1" hangingPunct="1"/>
            <a:r>
              <a:rPr lang="de-DE" sz="2000" b="0" dirty="0">
                <a:solidFill>
                  <a:schemeClr val="tx1"/>
                </a:solidFill>
                <a:latin typeface="Arial" charset="0"/>
              </a:rPr>
              <a:t>			cc)	Nach den §§ 249 ff. BGB ersatzfähig?</a:t>
            </a:r>
          </a:p>
          <a:p>
            <a:pPr eaLnBrk="1" hangingPunct="1"/>
            <a:r>
              <a:rPr lang="de-DE" sz="2000" b="0" dirty="0">
                <a:solidFill>
                  <a:schemeClr val="tx1"/>
                </a:solidFill>
                <a:latin typeface="Arial" charset="0"/>
              </a:rPr>
              <a:t>				(1)	Abrechnung der </a:t>
            </a:r>
            <a:r>
              <a:rPr lang="de-DE" sz="2000" b="0" dirty="0" err="1">
                <a:solidFill>
                  <a:schemeClr val="tx1"/>
                </a:solidFill>
                <a:latin typeface="Arial" charset="0"/>
              </a:rPr>
              <a:t>RepKosten</a:t>
            </a:r>
            <a:r>
              <a:rPr lang="de-DE" sz="2000" b="0" dirty="0">
                <a:solidFill>
                  <a:schemeClr val="tx1"/>
                </a:solidFill>
                <a:latin typeface="Arial" charset="0"/>
              </a:rPr>
              <a:t> auf Grundlage des						Sachverständigengutachtens?</a:t>
            </a:r>
          </a:p>
          <a:p>
            <a:pPr eaLnBrk="1" hangingPunct="1"/>
            <a:r>
              <a:rPr lang="de-DE" sz="2000" b="0" dirty="0">
                <a:solidFill>
                  <a:schemeClr val="tx1"/>
                </a:solidFill>
                <a:latin typeface="Arial" charset="0"/>
              </a:rPr>
              <a:t>					(a)	Beachte, dass sowohl Reparatur als auch Ersatz-						</a:t>
            </a:r>
            <a:r>
              <a:rPr lang="de-DE" sz="2000" b="0" dirty="0" err="1">
                <a:solidFill>
                  <a:schemeClr val="tx1"/>
                </a:solidFill>
                <a:latin typeface="Arial" charset="0"/>
              </a:rPr>
              <a:t>beschaffung</a:t>
            </a:r>
            <a:r>
              <a:rPr lang="de-DE" sz="2000" b="0" dirty="0">
                <a:solidFill>
                  <a:schemeClr val="tx1"/>
                </a:solidFill>
                <a:latin typeface="Arial" charset="0"/>
              </a:rPr>
              <a:t> Formen der Naturalrestitution sind.</a:t>
            </a:r>
          </a:p>
          <a:p>
            <a:pPr eaLnBrk="1" hangingPunct="1"/>
            <a:r>
              <a:rPr lang="de-DE" sz="2000" b="0" dirty="0">
                <a:solidFill>
                  <a:schemeClr val="tx1"/>
                </a:solidFill>
                <a:latin typeface="Arial" charset="0"/>
              </a:rPr>
              <a:t>					(b)	Daher „130 % - Regel“ für Reparatur</a:t>
            </a:r>
          </a:p>
          <a:p>
            <a:pPr eaLnBrk="1" hangingPunct="1"/>
            <a:r>
              <a:rPr lang="de-DE" sz="2000" b="0" dirty="0">
                <a:solidFill>
                  <a:schemeClr val="tx1"/>
                </a:solidFill>
                <a:latin typeface="Arial" charset="0"/>
              </a:rPr>
              <a:t>						Wäre hier nicht überschritten, da im Verhältnis zum						bloßen Wiederbeschaffungswert zu beurteilen.</a:t>
            </a:r>
          </a:p>
          <a:p>
            <a:pPr eaLnBrk="1" hangingPunct="1"/>
            <a:r>
              <a:rPr lang="de-DE" sz="2000" b="0" dirty="0">
                <a:solidFill>
                  <a:schemeClr val="tx1"/>
                </a:solidFill>
                <a:latin typeface="Arial" charset="0"/>
              </a:rPr>
              <a:t>					(c)	Aber: Anwendung der 130%-Regel nur, wenn							Mandant Reparatur tatsächlich vornehmen will.</a:t>
            </a:r>
          </a:p>
          <a:p>
            <a:pPr eaLnBrk="1" hangingPunct="1"/>
            <a:r>
              <a:rPr lang="de-DE" sz="2000" b="0" dirty="0">
                <a:solidFill>
                  <a:schemeClr val="tx1"/>
                </a:solidFill>
                <a:latin typeface="Arial" charset="0"/>
              </a:rPr>
              <a:t>						Hier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14 Gebauer ./. Stadt Dortmund</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47404645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1634">
                                            <p:txEl>
                                              <p:pRg st="0" end="0"/>
                                            </p:txEl>
                                          </p:spTgt>
                                        </p:tgtEl>
                                        <p:attrNameLst>
                                          <p:attrName>style.visibility</p:attrName>
                                        </p:attrNameLst>
                                      </p:cBhvr>
                                      <p:to>
                                        <p:strVal val="visible"/>
                                      </p:to>
                                    </p:set>
                                    <p:anim calcmode="lin" valueType="num">
                                      <p:cBhvr additive="base">
                                        <p:cTn id="7" dur="500" fill="hold"/>
                                        <p:tgtEl>
                                          <p:spTgt spid="58163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163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81634">
                                            <p:txEl>
                                              <p:pRg st="1" end="1"/>
                                            </p:txEl>
                                          </p:spTgt>
                                        </p:tgtEl>
                                        <p:attrNameLst>
                                          <p:attrName>style.visibility</p:attrName>
                                        </p:attrNameLst>
                                      </p:cBhvr>
                                      <p:to>
                                        <p:strVal val="visible"/>
                                      </p:to>
                                    </p:set>
                                    <p:anim calcmode="lin" valueType="num">
                                      <p:cBhvr additive="base">
                                        <p:cTn id="13" dur="500" fill="hold"/>
                                        <p:tgtEl>
                                          <p:spTgt spid="58163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163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81634">
                                            <p:txEl>
                                              <p:pRg st="2" end="2"/>
                                            </p:txEl>
                                          </p:spTgt>
                                        </p:tgtEl>
                                        <p:attrNameLst>
                                          <p:attrName>style.visibility</p:attrName>
                                        </p:attrNameLst>
                                      </p:cBhvr>
                                      <p:to>
                                        <p:strVal val="visible"/>
                                      </p:to>
                                    </p:set>
                                    <p:anim calcmode="lin" valueType="num">
                                      <p:cBhvr additive="base">
                                        <p:cTn id="19" dur="500" fill="hold"/>
                                        <p:tgtEl>
                                          <p:spTgt spid="58163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163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81634">
                                            <p:txEl>
                                              <p:pRg st="3" end="3"/>
                                            </p:txEl>
                                          </p:spTgt>
                                        </p:tgtEl>
                                        <p:attrNameLst>
                                          <p:attrName>style.visibility</p:attrName>
                                        </p:attrNameLst>
                                      </p:cBhvr>
                                      <p:to>
                                        <p:strVal val="visible"/>
                                      </p:to>
                                    </p:set>
                                    <p:anim calcmode="lin" valueType="num">
                                      <p:cBhvr additive="base">
                                        <p:cTn id="25" dur="500" fill="hold"/>
                                        <p:tgtEl>
                                          <p:spTgt spid="58163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163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81634">
                                            <p:txEl>
                                              <p:pRg st="4" end="4"/>
                                            </p:txEl>
                                          </p:spTgt>
                                        </p:tgtEl>
                                        <p:attrNameLst>
                                          <p:attrName>style.visibility</p:attrName>
                                        </p:attrNameLst>
                                      </p:cBhvr>
                                      <p:to>
                                        <p:strVal val="visible"/>
                                      </p:to>
                                    </p:set>
                                    <p:anim calcmode="lin" valueType="num">
                                      <p:cBhvr additive="base">
                                        <p:cTn id="31" dur="500" fill="hold"/>
                                        <p:tgtEl>
                                          <p:spTgt spid="58163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8163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81634">
                                            <p:txEl>
                                              <p:pRg st="5" end="5"/>
                                            </p:txEl>
                                          </p:spTgt>
                                        </p:tgtEl>
                                        <p:attrNameLst>
                                          <p:attrName>style.visibility</p:attrName>
                                        </p:attrNameLst>
                                      </p:cBhvr>
                                      <p:to>
                                        <p:strVal val="visible"/>
                                      </p:to>
                                    </p:set>
                                    <p:anim calcmode="lin" valueType="num">
                                      <p:cBhvr additive="base">
                                        <p:cTn id="37" dur="500" fill="hold"/>
                                        <p:tgtEl>
                                          <p:spTgt spid="58163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8163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81634">
                                            <p:txEl>
                                              <p:pRg st="6" end="6"/>
                                            </p:txEl>
                                          </p:spTgt>
                                        </p:tgtEl>
                                        <p:attrNameLst>
                                          <p:attrName>style.visibility</p:attrName>
                                        </p:attrNameLst>
                                      </p:cBhvr>
                                      <p:to>
                                        <p:strVal val="visible"/>
                                      </p:to>
                                    </p:set>
                                    <p:anim calcmode="lin" valueType="num">
                                      <p:cBhvr additive="base">
                                        <p:cTn id="43" dur="500" fill="hold"/>
                                        <p:tgtEl>
                                          <p:spTgt spid="58163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8163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81634">
                                            <p:txEl>
                                              <p:pRg st="7" end="7"/>
                                            </p:txEl>
                                          </p:spTgt>
                                        </p:tgtEl>
                                        <p:attrNameLst>
                                          <p:attrName>style.visibility</p:attrName>
                                        </p:attrNameLst>
                                      </p:cBhvr>
                                      <p:to>
                                        <p:strVal val="visible"/>
                                      </p:to>
                                    </p:set>
                                    <p:anim calcmode="lin" valueType="num">
                                      <p:cBhvr additive="base">
                                        <p:cTn id="49" dur="500" fill="hold"/>
                                        <p:tgtEl>
                                          <p:spTgt spid="58163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8163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81634">
                                            <p:txEl>
                                              <p:pRg st="8" end="8"/>
                                            </p:txEl>
                                          </p:spTgt>
                                        </p:tgtEl>
                                        <p:attrNameLst>
                                          <p:attrName>style.visibility</p:attrName>
                                        </p:attrNameLst>
                                      </p:cBhvr>
                                      <p:to>
                                        <p:strVal val="visible"/>
                                      </p:to>
                                    </p:set>
                                    <p:anim calcmode="lin" valueType="num">
                                      <p:cBhvr additive="base">
                                        <p:cTn id="55" dur="500" fill="hold"/>
                                        <p:tgtEl>
                                          <p:spTgt spid="58163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8163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81634">
                                            <p:txEl>
                                              <p:pRg st="9" end="9"/>
                                            </p:txEl>
                                          </p:spTgt>
                                        </p:tgtEl>
                                        <p:attrNameLst>
                                          <p:attrName>style.visibility</p:attrName>
                                        </p:attrNameLst>
                                      </p:cBhvr>
                                      <p:to>
                                        <p:strVal val="visible"/>
                                      </p:to>
                                    </p:set>
                                    <p:anim calcmode="lin" valueType="num">
                                      <p:cBhvr additive="base">
                                        <p:cTn id="61" dur="500" fill="hold"/>
                                        <p:tgtEl>
                                          <p:spTgt spid="58163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8163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81634">
                                            <p:txEl>
                                              <p:pRg st="10" end="10"/>
                                            </p:txEl>
                                          </p:spTgt>
                                        </p:tgtEl>
                                        <p:attrNameLst>
                                          <p:attrName>style.visibility</p:attrName>
                                        </p:attrNameLst>
                                      </p:cBhvr>
                                      <p:to>
                                        <p:strVal val="visible"/>
                                      </p:to>
                                    </p:set>
                                    <p:anim calcmode="lin" valueType="num">
                                      <p:cBhvr additive="base">
                                        <p:cTn id="67" dur="500" fill="hold"/>
                                        <p:tgtEl>
                                          <p:spTgt spid="58163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8163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81634">
                                            <p:txEl>
                                              <p:pRg st="11" end="11"/>
                                            </p:txEl>
                                          </p:spTgt>
                                        </p:tgtEl>
                                        <p:attrNameLst>
                                          <p:attrName>style.visibility</p:attrName>
                                        </p:attrNameLst>
                                      </p:cBhvr>
                                      <p:to>
                                        <p:strVal val="visible"/>
                                      </p:to>
                                    </p:set>
                                    <p:anim calcmode="lin" valueType="num">
                                      <p:cBhvr additive="base">
                                        <p:cTn id="73" dur="500" fill="hold"/>
                                        <p:tgtEl>
                                          <p:spTgt spid="581634">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81634">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658" name="Text Box 2"/>
          <p:cNvSpPr txBox="1">
            <a:spLocks noChangeArrowheads="1"/>
          </p:cNvSpPr>
          <p:nvPr/>
        </p:nvSpPr>
        <p:spPr bwMode="auto">
          <a:xfrm>
            <a:off x="179388" y="1089025"/>
            <a:ext cx="8712200" cy="5791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(2)	Also Abrechnung des </a:t>
            </a:r>
            <a:r>
              <a:rPr lang="de-DE" sz="2000" b="0" dirty="0" err="1">
                <a:solidFill>
                  <a:schemeClr val="tx1"/>
                </a:solidFill>
                <a:latin typeface="Arial" charset="0"/>
              </a:rPr>
              <a:t>Wiederbeschaf</a:t>
            </a:r>
            <a:r>
              <a:rPr lang="de-DE" sz="2000" b="0" dirty="0">
                <a:solidFill>
                  <a:schemeClr val="tx1"/>
                </a:solidFill>
                <a:latin typeface="Arial" charset="0"/>
              </a:rPr>
              <a:t>-							</a:t>
            </a:r>
            <a:r>
              <a:rPr lang="de-DE" sz="2000" b="0" dirty="0" err="1">
                <a:solidFill>
                  <a:schemeClr val="tx1"/>
                </a:solidFill>
                <a:latin typeface="Arial" charset="0"/>
              </a:rPr>
              <a:t>fungsaufwandes</a:t>
            </a:r>
            <a:r>
              <a:rPr lang="de-DE" sz="2000" b="0" dirty="0">
                <a:solidFill>
                  <a:schemeClr val="tx1"/>
                </a:solidFill>
                <a:latin typeface="Arial" charset="0"/>
              </a:rPr>
              <a:t> nach § 249 Abs. 2 BGB</a:t>
            </a:r>
          </a:p>
          <a:p>
            <a:pPr eaLnBrk="1" hangingPunct="1"/>
            <a:r>
              <a:rPr lang="de-DE" sz="2000" b="0" dirty="0">
                <a:solidFill>
                  <a:schemeClr val="tx1"/>
                </a:solidFill>
                <a:latin typeface="Arial" charset="0"/>
              </a:rPr>
              <a:t>					(+), </a:t>
            </a:r>
            <a:r>
              <a:rPr lang="de-DE" sz="2000" b="0" dirty="0" err="1">
                <a:solidFill>
                  <a:schemeClr val="tx1"/>
                </a:solidFill>
                <a:latin typeface="Arial" charset="0"/>
              </a:rPr>
              <a:t>iHv</a:t>
            </a:r>
            <a:r>
              <a:rPr lang="de-DE" sz="2000" b="0" dirty="0">
                <a:solidFill>
                  <a:schemeClr val="tx1"/>
                </a:solidFill>
                <a:latin typeface="Arial" charset="0"/>
              </a:rPr>
              <a:t> Euro 12.400,- inkl. </a:t>
            </a:r>
            <a:r>
              <a:rPr lang="de-DE" sz="2000" b="0" dirty="0" err="1">
                <a:solidFill>
                  <a:schemeClr val="tx1"/>
                </a:solidFill>
                <a:latin typeface="Arial" charset="0"/>
              </a:rPr>
              <a:t>USt</a:t>
            </a:r>
            <a:r>
              <a:rPr lang="de-DE" sz="2000" b="0" dirty="0">
                <a:solidFill>
                  <a:schemeClr val="tx1"/>
                </a:solidFill>
                <a:latin typeface="Arial" charset="0"/>
              </a:rPr>
              <a:t>., da diese tatsächlich						anfallen werden, § 249 Abs. 2 S.2 BGB</a:t>
            </a:r>
          </a:p>
          <a:p>
            <a:pPr eaLnBrk="1" hangingPunct="1"/>
            <a:r>
              <a:rPr lang="de-DE" sz="2000" b="0" dirty="0">
                <a:solidFill>
                  <a:schemeClr val="tx1"/>
                </a:solidFill>
                <a:latin typeface="Arial" charset="0"/>
              </a:rPr>
              <a:t>				(3)	Gutachterkosten?</a:t>
            </a:r>
          </a:p>
          <a:p>
            <a:pPr eaLnBrk="1" hangingPunct="1"/>
            <a:r>
              <a:rPr lang="de-DE" sz="2000" b="0" dirty="0">
                <a:solidFill>
                  <a:schemeClr val="tx1"/>
                </a:solidFill>
                <a:latin typeface="Arial" charset="0"/>
              </a:rPr>
              <a:t>					(+), § 249 Abs. 2 S.1, S.2 BGB.</a:t>
            </a:r>
          </a:p>
          <a:p>
            <a:pPr eaLnBrk="1" hangingPunct="1"/>
            <a:r>
              <a:rPr lang="de-DE" sz="2000" b="0" dirty="0">
                <a:solidFill>
                  <a:schemeClr val="tx1"/>
                </a:solidFill>
                <a:latin typeface="Arial" charset="0"/>
              </a:rPr>
              <a:t>				(4)	Nutzungsausfall?</a:t>
            </a:r>
          </a:p>
          <a:p>
            <a:pPr eaLnBrk="1" hangingPunct="1"/>
            <a:r>
              <a:rPr lang="de-DE" sz="2000" b="0" dirty="0">
                <a:solidFill>
                  <a:schemeClr val="tx1"/>
                </a:solidFill>
                <a:latin typeface="Arial" charset="0"/>
              </a:rPr>
              <a:t>					(+/-), Kommerzialisierungsgedanke; ersatzfähig hier						</a:t>
            </a:r>
            <a:r>
              <a:rPr lang="de-DE" sz="2000" b="0" dirty="0" err="1">
                <a:solidFill>
                  <a:schemeClr val="tx1"/>
                </a:solidFill>
                <a:latin typeface="Arial" charset="0"/>
              </a:rPr>
              <a:t>iHv</a:t>
            </a:r>
            <a:r>
              <a:rPr lang="de-DE" sz="2000" b="0" dirty="0">
                <a:solidFill>
                  <a:schemeClr val="tx1"/>
                </a:solidFill>
                <a:latin typeface="Arial" charset="0"/>
              </a:rPr>
              <a:t> Euro 72,- x 14 Tage = Euro 1.008,- exkl. </a:t>
            </a:r>
            <a:r>
              <a:rPr lang="de-DE" sz="2000" b="0" dirty="0" err="1">
                <a:solidFill>
                  <a:schemeClr val="tx1"/>
                </a:solidFill>
                <a:latin typeface="Arial" charset="0"/>
              </a:rPr>
              <a:t>USt</a:t>
            </a:r>
            <a:r>
              <a:rPr lang="de-DE" sz="2000" b="0" dirty="0">
                <a:solidFill>
                  <a:schemeClr val="tx1"/>
                </a:solidFill>
                <a:latin typeface="Arial" charset="0"/>
              </a:rPr>
              <a:t>., da					diese nicht anfällt, § 251 Abs. 1 BGB (zw. im Hinblick					auf „persönlichen Schadenseinschlag“).</a:t>
            </a:r>
          </a:p>
          <a:p>
            <a:pPr eaLnBrk="1" hangingPunct="1"/>
            <a:r>
              <a:rPr lang="de-DE" sz="2000" b="0" dirty="0">
                <a:solidFill>
                  <a:schemeClr val="tx1"/>
                </a:solidFill>
                <a:latin typeface="Arial" charset="0"/>
              </a:rPr>
              <a:t>		d)	Anspruch ausgeschlossen (Einwendungen der Stadt Dortmund)?</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 839 Abs. 1 S.2 BGB?</a:t>
            </a:r>
          </a:p>
          <a:p>
            <a:pPr eaLnBrk="1" hangingPunct="1"/>
            <a:r>
              <a:rPr lang="de-DE" sz="2000" b="0" dirty="0">
                <a:solidFill>
                  <a:schemeClr val="tx1"/>
                </a:solidFill>
                <a:latin typeface="Arial" charset="0"/>
              </a:rPr>
              <a:t>				(-), kein weiterer Schuldner wegen § 2 Abs. 1 Nr. 3 PflVG</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 17 Abs. 2 und/oder Abs. 3 S.1 StVG?</a:t>
            </a:r>
          </a:p>
          <a:p>
            <a:pPr eaLnBrk="1" hangingPunct="1"/>
            <a:r>
              <a:rPr lang="de-DE" sz="2000" b="0" dirty="0">
                <a:solidFill>
                  <a:schemeClr val="tx1"/>
                </a:solidFill>
                <a:latin typeface="Arial" charset="0"/>
              </a:rPr>
              <a:t>				(-), gelten ohnehin nicht für den Schadensersatzanspruch				aus § 839 BGB (§ 16 StVG).</a:t>
            </a:r>
          </a:p>
          <a:p>
            <a:pPr eaLnBrk="1" hangingPunct="1"/>
            <a:r>
              <a:rPr lang="de-DE" sz="2000" b="0" dirty="0">
                <a:solidFill>
                  <a:schemeClr val="tx1"/>
                </a:solidFill>
                <a:latin typeface="Arial" charset="0"/>
              </a:rPr>
              <a:t>	2.	Also Anspruch aus Art. 34 S.1 GG </a:t>
            </a:r>
            <a:r>
              <a:rPr lang="de-DE" sz="2000" b="0" dirty="0" err="1">
                <a:solidFill>
                  <a:schemeClr val="tx1"/>
                </a:solidFill>
                <a:latin typeface="Arial" charset="0"/>
              </a:rPr>
              <a:t>iVm</a:t>
            </a:r>
            <a:r>
              <a:rPr lang="de-DE" sz="2000" b="0" dirty="0">
                <a:solidFill>
                  <a:schemeClr val="tx1"/>
                </a:solidFill>
                <a:latin typeface="Arial" charset="0"/>
              </a:rPr>
              <a:t> § 839 Abs. 1 S.1 BGB			schlüssig </a:t>
            </a:r>
            <a:r>
              <a:rPr lang="de-DE" sz="2000" b="0" dirty="0" err="1">
                <a:solidFill>
                  <a:schemeClr val="tx1"/>
                </a:solidFill>
                <a:latin typeface="Arial" charset="0"/>
              </a:rPr>
              <a:t>darlegbar</a:t>
            </a:r>
            <a:r>
              <a:rPr lang="de-DE" sz="2000" b="0" dirty="0">
                <a:solidFill>
                  <a:schemeClr val="tx1"/>
                </a:solidFill>
                <a:latin typeface="Arial" charset="0"/>
              </a:rPr>
              <a:t> und mithilfe des Gutachtens beweisbar.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14 Gebauer ./. Stadt Dortmund</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1755801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2658">
                                            <p:txEl>
                                              <p:pRg st="0" end="0"/>
                                            </p:txEl>
                                          </p:spTgt>
                                        </p:tgtEl>
                                        <p:attrNameLst>
                                          <p:attrName>style.visibility</p:attrName>
                                        </p:attrNameLst>
                                      </p:cBhvr>
                                      <p:to>
                                        <p:strVal val="visible"/>
                                      </p:to>
                                    </p:set>
                                    <p:anim calcmode="lin" valueType="num">
                                      <p:cBhvr additive="base">
                                        <p:cTn id="7" dur="500" fill="hold"/>
                                        <p:tgtEl>
                                          <p:spTgt spid="58265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265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82658">
                                            <p:txEl>
                                              <p:pRg st="1" end="1"/>
                                            </p:txEl>
                                          </p:spTgt>
                                        </p:tgtEl>
                                        <p:attrNameLst>
                                          <p:attrName>style.visibility</p:attrName>
                                        </p:attrNameLst>
                                      </p:cBhvr>
                                      <p:to>
                                        <p:strVal val="visible"/>
                                      </p:to>
                                    </p:set>
                                    <p:anim calcmode="lin" valueType="num">
                                      <p:cBhvr additive="base">
                                        <p:cTn id="13" dur="500" fill="hold"/>
                                        <p:tgtEl>
                                          <p:spTgt spid="58265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265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82658">
                                            <p:txEl>
                                              <p:pRg st="2" end="2"/>
                                            </p:txEl>
                                          </p:spTgt>
                                        </p:tgtEl>
                                        <p:attrNameLst>
                                          <p:attrName>style.visibility</p:attrName>
                                        </p:attrNameLst>
                                      </p:cBhvr>
                                      <p:to>
                                        <p:strVal val="visible"/>
                                      </p:to>
                                    </p:set>
                                    <p:anim calcmode="lin" valueType="num">
                                      <p:cBhvr additive="base">
                                        <p:cTn id="19" dur="500" fill="hold"/>
                                        <p:tgtEl>
                                          <p:spTgt spid="58265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265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82658">
                                            <p:txEl>
                                              <p:pRg st="3" end="3"/>
                                            </p:txEl>
                                          </p:spTgt>
                                        </p:tgtEl>
                                        <p:attrNameLst>
                                          <p:attrName>style.visibility</p:attrName>
                                        </p:attrNameLst>
                                      </p:cBhvr>
                                      <p:to>
                                        <p:strVal val="visible"/>
                                      </p:to>
                                    </p:set>
                                    <p:anim calcmode="lin" valueType="num">
                                      <p:cBhvr additive="base">
                                        <p:cTn id="25" dur="500" fill="hold"/>
                                        <p:tgtEl>
                                          <p:spTgt spid="58265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265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82658">
                                            <p:txEl>
                                              <p:pRg st="4" end="4"/>
                                            </p:txEl>
                                          </p:spTgt>
                                        </p:tgtEl>
                                        <p:attrNameLst>
                                          <p:attrName>style.visibility</p:attrName>
                                        </p:attrNameLst>
                                      </p:cBhvr>
                                      <p:to>
                                        <p:strVal val="visible"/>
                                      </p:to>
                                    </p:set>
                                    <p:anim calcmode="lin" valueType="num">
                                      <p:cBhvr additive="base">
                                        <p:cTn id="31" dur="500" fill="hold"/>
                                        <p:tgtEl>
                                          <p:spTgt spid="58265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8265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82658">
                                            <p:txEl>
                                              <p:pRg st="5" end="5"/>
                                            </p:txEl>
                                          </p:spTgt>
                                        </p:tgtEl>
                                        <p:attrNameLst>
                                          <p:attrName>style.visibility</p:attrName>
                                        </p:attrNameLst>
                                      </p:cBhvr>
                                      <p:to>
                                        <p:strVal val="visible"/>
                                      </p:to>
                                    </p:set>
                                    <p:anim calcmode="lin" valueType="num">
                                      <p:cBhvr additive="base">
                                        <p:cTn id="37" dur="500" fill="hold"/>
                                        <p:tgtEl>
                                          <p:spTgt spid="58265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8265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82658">
                                            <p:txEl>
                                              <p:pRg st="6" end="6"/>
                                            </p:txEl>
                                          </p:spTgt>
                                        </p:tgtEl>
                                        <p:attrNameLst>
                                          <p:attrName>style.visibility</p:attrName>
                                        </p:attrNameLst>
                                      </p:cBhvr>
                                      <p:to>
                                        <p:strVal val="visible"/>
                                      </p:to>
                                    </p:set>
                                    <p:anim calcmode="lin" valueType="num">
                                      <p:cBhvr additive="base">
                                        <p:cTn id="43" dur="500" fill="hold"/>
                                        <p:tgtEl>
                                          <p:spTgt spid="58265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8265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82658">
                                            <p:txEl>
                                              <p:pRg st="7" end="7"/>
                                            </p:txEl>
                                          </p:spTgt>
                                        </p:tgtEl>
                                        <p:attrNameLst>
                                          <p:attrName>style.visibility</p:attrName>
                                        </p:attrNameLst>
                                      </p:cBhvr>
                                      <p:to>
                                        <p:strVal val="visible"/>
                                      </p:to>
                                    </p:set>
                                    <p:anim calcmode="lin" valueType="num">
                                      <p:cBhvr additive="base">
                                        <p:cTn id="49" dur="500" fill="hold"/>
                                        <p:tgtEl>
                                          <p:spTgt spid="58265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8265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82658">
                                            <p:txEl>
                                              <p:pRg st="8" end="8"/>
                                            </p:txEl>
                                          </p:spTgt>
                                        </p:tgtEl>
                                        <p:attrNameLst>
                                          <p:attrName>style.visibility</p:attrName>
                                        </p:attrNameLst>
                                      </p:cBhvr>
                                      <p:to>
                                        <p:strVal val="visible"/>
                                      </p:to>
                                    </p:set>
                                    <p:anim calcmode="lin" valueType="num">
                                      <p:cBhvr additive="base">
                                        <p:cTn id="55" dur="500" fill="hold"/>
                                        <p:tgtEl>
                                          <p:spTgt spid="582658">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8265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82658">
                                            <p:txEl>
                                              <p:pRg st="9" end="9"/>
                                            </p:txEl>
                                          </p:spTgt>
                                        </p:tgtEl>
                                        <p:attrNameLst>
                                          <p:attrName>style.visibility</p:attrName>
                                        </p:attrNameLst>
                                      </p:cBhvr>
                                      <p:to>
                                        <p:strVal val="visible"/>
                                      </p:to>
                                    </p:set>
                                    <p:anim calcmode="lin" valueType="num">
                                      <p:cBhvr additive="base">
                                        <p:cTn id="61" dur="500" fill="hold"/>
                                        <p:tgtEl>
                                          <p:spTgt spid="582658">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8265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82658">
                                            <p:txEl>
                                              <p:pRg st="10" end="10"/>
                                            </p:txEl>
                                          </p:spTgt>
                                        </p:tgtEl>
                                        <p:attrNameLst>
                                          <p:attrName>style.visibility</p:attrName>
                                        </p:attrNameLst>
                                      </p:cBhvr>
                                      <p:to>
                                        <p:strVal val="visible"/>
                                      </p:to>
                                    </p:set>
                                    <p:anim calcmode="lin" valueType="num">
                                      <p:cBhvr additive="base">
                                        <p:cTn id="67" dur="500" fill="hold"/>
                                        <p:tgtEl>
                                          <p:spTgt spid="582658">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82658">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82658">
                                            <p:txEl>
                                              <p:pRg st="11" end="11"/>
                                            </p:txEl>
                                          </p:spTgt>
                                        </p:tgtEl>
                                        <p:attrNameLst>
                                          <p:attrName>style.visibility</p:attrName>
                                        </p:attrNameLst>
                                      </p:cBhvr>
                                      <p:to>
                                        <p:strVal val="visible"/>
                                      </p:to>
                                    </p:set>
                                    <p:anim calcmode="lin" valueType="num">
                                      <p:cBhvr additive="base">
                                        <p:cTn id="73" dur="500" fill="hold"/>
                                        <p:tgtEl>
                                          <p:spTgt spid="582658">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82658">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2" name="Text Box 2"/>
          <p:cNvSpPr txBox="1">
            <a:spLocks noChangeArrowheads="1"/>
          </p:cNvSpPr>
          <p:nvPr/>
        </p:nvSpPr>
        <p:spPr bwMode="auto">
          <a:xfrm>
            <a:off x="179388" y="1089025"/>
            <a:ext cx="8712200" cy="5791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C.	Zweckmäßigkeitserwägungen (+ </a:t>
            </a:r>
            <a:r>
              <a:rPr lang="de-DE" sz="2000" dirty="0" err="1">
                <a:solidFill>
                  <a:schemeClr val="tx1"/>
                </a:solidFill>
                <a:latin typeface="Arial" charset="0"/>
              </a:rPr>
              <a:t>prozessR</a:t>
            </a:r>
            <a:r>
              <a:rPr lang="de-DE" sz="2000" dirty="0">
                <a:solidFill>
                  <a:schemeClr val="tx1"/>
                </a:solidFill>
                <a:latin typeface="Arial" charset="0"/>
              </a:rPr>
              <a:t> Gutachten)</a:t>
            </a:r>
          </a:p>
          <a:p>
            <a:pPr eaLnBrk="1" hangingPunct="1"/>
            <a:r>
              <a:rPr lang="de-DE" sz="2000" b="0" dirty="0">
                <a:solidFill>
                  <a:schemeClr val="tx1"/>
                </a:solidFill>
                <a:latin typeface="Arial" charset="0"/>
              </a:rPr>
              <a:t>	I.	Klageerhebung gegen Stadt Dortmund?</a:t>
            </a:r>
          </a:p>
          <a:p>
            <a:pPr eaLnBrk="1" hangingPunct="1"/>
            <a:r>
              <a:rPr lang="de-DE" sz="2000" b="0" dirty="0">
                <a:solidFill>
                  <a:schemeClr val="tx1"/>
                </a:solidFill>
                <a:latin typeface="Arial" charset="0"/>
              </a:rPr>
              <a:t>		(-), Stadt hätte Möglichkeit des § 93 ZPO, da bisher keine </a:t>
            </a:r>
            <a:r>
              <a:rPr lang="de-DE" sz="2000" b="0" dirty="0" err="1">
                <a:solidFill>
                  <a:schemeClr val="tx1"/>
                </a:solidFill>
                <a:latin typeface="Arial" charset="0"/>
              </a:rPr>
              <a:t>entspre</a:t>
            </a:r>
            <a:r>
              <a:rPr lang="de-DE" sz="2000" b="0" dirty="0">
                <a:solidFill>
                  <a:schemeClr val="tx1"/>
                </a:solidFill>
                <a:latin typeface="Arial" charset="0"/>
              </a:rPr>
              <a:t>-		</a:t>
            </a:r>
            <a:r>
              <a:rPr lang="de-DE" sz="2000" b="0" dirty="0" err="1">
                <a:solidFill>
                  <a:schemeClr val="tx1"/>
                </a:solidFill>
                <a:latin typeface="Arial" charset="0"/>
              </a:rPr>
              <a:t>chende</a:t>
            </a:r>
            <a:r>
              <a:rPr lang="de-DE" sz="2000" b="0" dirty="0">
                <a:solidFill>
                  <a:schemeClr val="tx1"/>
                </a:solidFill>
                <a:latin typeface="Arial" charset="0"/>
              </a:rPr>
              <a:t> Zahlungsaufforderung/-aufstellung erfolgt ist.</a:t>
            </a:r>
          </a:p>
          <a:p>
            <a:pPr eaLnBrk="1" hangingPunct="1"/>
            <a:r>
              <a:rPr lang="de-DE" sz="2000" b="0" dirty="0">
                <a:solidFill>
                  <a:schemeClr val="tx1"/>
                </a:solidFill>
                <a:latin typeface="Arial" charset="0"/>
              </a:rPr>
              <a:t>	II.	Schreiben an die Stadt Dortmund (= sog. Anspruchsschreiben)?</a:t>
            </a:r>
          </a:p>
          <a:p>
            <a:pPr eaLnBrk="1" hangingPunct="1"/>
            <a:r>
              <a:rPr lang="de-DE" sz="2000" b="0" dirty="0">
                <a:solidFill>
                  <a:schemeClr val="tx1"/>
                </a:solidFill>
                <a:latin typeface="Arial" charset="0"/>
              </a:rPr>
              <a:t>		1.	Es ist zwar nicht zu erwarten, dass die Stadt Dortmund auf das			Anwaltsschreiben hin zahlen wird; jedoch treten die Vorausset-			</a:t>
            </a:r>
            <a:r>
              <a:rPr lang="de-DE" sz="2000" b="0" dirty="0" err="1">
                <a:solidFill>
                  <a:schemeClr val="tx1"/>
                </a:solidFill>
                <a:latin typeface="Arial" charset="0"/>
              </a:rPr>
              <a:t>zungen</a:t>
            </a:r>
            <a:r>
              <a:rPr lang="de-DE" sz="2000" b="0" dirty="0">
                <a:solidFill>
                  <a:schemeClr val="tx1"/>
                </a:solidFill>
                <a:latin typeface="Arial" charset="0"/>
              </a:rPr>
              <a:t> des Verzuges ein, so dass nach § 288 BGB ab Zugang			Zinsen zu entrichten sind (5 Prozentpunkte über Basiszinssatz).</a:t>
            </a:r>
          </a:p>
          <a:p>
            <a:pPr eaLnBrk="1" hangingPunct="1"/>
            <a:r>
              <a:rPr lang="de-DE" sz="2000" b="0" dirty="0">
                <a:solidFill>
                  <a:schemeClr val="tx1"/>
                </a:solidFill>
                <a:latin typeface="Arial" charset="0"/>
              </a:rPr>
              <a:t>		2.	Es ist eine Originalvollmacht beizufügen (sonst § 174 BGB </a:t>
            </a:r>
            <a:r>
              <a:rPr lang="de-DE" sz="2000" b="0" dirty="0" err="1">
                <a:solidFill>
                  <a:schemeClr val="tx1"/>
                </a:solidFill>
                <a:latin typeface="Arial" charset="0"/>
              </a:rPr>
              <a:t>mögl</a:t>
            </a:r>
            <a:r>
              <a:rPr lang="de-DE" sz="2000" b="0" dirty="0">
                <a:solidFill>
                  <a:schemeClr val="tx1"/>
                </a:solidFill>
                <a:latin typeface="Arial" charset="0"/>
              </a:rPr>
              <a:t>).</a:t>
            </a:r>
          </a:p>
          <a:p>
            <a:pPr eaLnBrk="1" hangingPunct="1"/>
            <a:r>
              <a:rPr lang="de-DE" sz="2000" b="0" dirty="0">
                <a:solidFill>
                  <a:schemeClr val="tx1"/>
                </a:solidFill>
                <a:latin typeface="Arial" charset="0"/>
              </a:rPr>
              <a:t>		3.	Kostenanforderung (RA-Gebühren nach Nr. 2300 VV RVG)?</a:t>
            </a:r>
          </a:p>
          <a:p>
            <a:pPr eaLnBrk="1" hangingPunct="1"/>
            <a:r>
              <a:rPr lang="de-DE" sz="2000" b="0" dirty="0">
                <a:solidFill>
                  <a:schemeClr val="tx1"/>
                </a:solidFill>
                <a:latin typeface="Arial" charset="0"/>
              </a:rPr>
              <a:t>			wohl (-), da hier nicht mit Versicherung verhandelt wird, sollten			wegen der Unsicherheiten des Unfallrekonstruktionsgutachtens			Vergleichsforderungen durch „brutale“ Kostenanforderung nicht 			sogleich zunichte gemacht werden (</a:t>
            </a:r>
            <a:r>
              <a:rPr lang="de-DE" sz="2000" b="0" dirty="0" err="1">
                <a:solidFill>
                  <a:schemeClr val="tx1"/>
                </a:solidFill>
                <a:latin typeface="Arial" charset="0"/>
              </a:rPr>
              <a:t>aA</a:t>
            </a:r>
            <a:r>
              <a:rPr lang="de-DE" sz="2000" b="0" dirty="0">
                <a:solidFill>
                  <a:schemeClr val="tx1"/>
                </a:solidFill>
                <a:latin typeface="Arial" charset="0"/>
              </a:rPr>
              <a:t> natürlich vertretbar).</a:t>
            </a:r>
          </a:p>
          <a:p>
            <a:pPr eaLnBrk="1" hangingPunct="1"/>
            <a:r>
              <a:rPr lang="de-DE" sz="2000" b="0" dirty="0">
                <a:solidFill>
                  <a:schemeClr val="tx1"/>
                </a:solidFill>
                <a:latin typeface="Arial" charset="0"/>
              </a:rPr>
              <a:t>	III.	Einholung eines Unfallrekonstruktionsgutachtens?</a:t>
            </a:r>
          </a:p>
          <a:p>
            <a:pPr eaLnBrk="1" hangingPunct="1"/>
            <a:r>
              <a:rPr lang="de-DE" sz="2000" b="0" dirty="0">
                <a:solidFill>
                  <a:schemeClr val="tx1"/>
                </a:solidFill>
                <a:latin typeface="Arial" charset="0"/>
              </a:rPr>
              <a:t>		1.	Aufgrund der dargestellten Beweislast erforderlich.</a:t>
            </a:r>
          </a:p>
          <a:p>
            <a:pPr eaLnBrk="1" hangingPunct="1"/>
            <a:r>
              <a:rPr lang="de-DE" sz="2000" b="0" dirty="0">
                <a:solidFill>
                  <a:schemeClr val="tx1"/>
                </a:solidFill>
                <a:latin typeface="Arial" charset="0"/>
              </a:rPr>
              <a:t>		2.	Aber: Herr Mey hat vor, sein Fahrzeug am 26.09. reparieren zu			lassen; Fahrzeug wird zur Unfallrekonstruktion benötigt.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14 Gebauer ./. Stadt Dortmund</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09160156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3682">
                                            <p:txEl>
                                              <p:pRg st="0" end="0"/>
                                            </p:txEl>
                                          </p:spTgt>
                                        </p:tgtEl>
                                        <p:attrNameLst>
                                          <p:attrName>style.visibility</p:attrName>
                                        </p:attrNameLst>
                                      </p:cBhvr>
                                      <p:to>
                                        <p:strVal val="visible"/>
                                      </p:to>
                                    </p:set>
                                    <p:anim calcmode="lin" valueType="num">
                                      <p:cBhvr additive="base">
                                        <p:cTn id="7" dur="500" fill="hold"/>
                                        <p:tgtEl>
                                          <p:spTgt spid="58368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368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83682">
                                            <p:txEl>
                                              <p:pRg st="1" end="1"/>
                                            </p:txEl>
                                          </p:spTgt>
                                        </p:tgtEl>
                                        <p:attrNameLst>
                                          <p:attrName>style.visibility</p:attrName>
                                        </p:attrNameLst>
                                      </p:cBhvr>
                                      <p:to>
                                        <p:strVal val="visible"/>
                                      </p:to>
                                    </p:set>
                                    <p:anim calcmode="lin" valueType="num">
                                      <p:cBhvr additive="base">
                                        <p:cTn id="13" dur="500" fill="hold"/>
                                        <p:tgtEl>
                                          <p:spTgt spid="58368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368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83682">
                                            <p:txEl>
                                              <p:pRg st="2" end="2"/>
                                            </p:txEl>
                                          </p:spTgt>
                                        </p:tgtEl>
                                        <p:attrNameLst>
                                          <p:attrName>style.visibility</p:attrName>
                                        </p:attrNameLst>
                                      </p:cBhvr>
                                      <p:to>
                                        <p:strVal val="visible"/>
                                      </p:to>
                                    </p:set>
                                    <p:anim calcmode="lin" valueType="num">
                                      <p:cBhvr additive="base">
                                        <p:cTn id="19" dur="500" fill="hold"/>
                                        <p:tgtEl>
                                          <p:spTgt spid="58368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368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83682">
                                            <p:txEl>
                                              <p:pRg st="3" end="3"/>
                                            </p:txEl>
                                          </p:spTgt>
                                        </p:tgtEl>
                                        <p:attrNameLst>
                                          <p:attrName>style.visibility</p:attrName>
                                        </p:attrNameLst>
                                      </p:cBhvr>
                                      <p:to>
                                        <p:strVal val="visible"/>
                                      </p:to>
                                    </p:set>
                                    <p:anim calcmode="lin" valueType="num">
                                      <p:cBhvr additive="base">
                                        <p:cTn id="25" dur="500" fill="hold"/>
                                        <p:tgtEl>
                                          <p:spTgt spid="58368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368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83682">
                                            <p:txEl>
                                              <p:pRg st="4" end="4"/>
                                            </p:txEl>
                                          </p:spTgt>
                                        </p:tgtEl>
                                        <p:attrNameLst>
                                          <p:attrName>style.visibility</p:attrName>
                                        </p:attrNameLst>
                                      </p:cBhvr>
                                      <p:to>
                                        <p:strVal val="visible"/>
                                      </p:to>
                                    </p:set>
                                    <p:anim calcmode="lin" valueType="num">
                                      <p:cBhvr additive="base">
                                        <p:cTn id="31" dur="500" fill="hold"/>
                                        <p:tgtEl>
                                          <p:spTgt spid="58368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8368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83682">
                                            <p:txEl>
                                              <p:pRg st="5" end="5"/>
                                            </p:txEl>
                                          </p:spTgt>
                                        </p:tgtEl>
                                        <p:attrNameLst>
                                          <p:attrName>style.visibility</p:attrName>
                                        </p:attrNameLst>
                                      </p:cBhvr>
                                      <p:to>
                                        <p:strVal val="visible"/>
                                      </p:to>
                                    </p:set>
                                    <p:anim calcmode="lin" valueType="num">
                                      <p:cBhvr additive="base">
                                        <p:cTn id="37" dur="500" fill="hold"/>
                                        <p:tgtEl>
                                          <p:spTgt spid="58368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8368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83682">
                                            <p:txEl>
                                              <p:pRg st="6" end="6"/>
                                            </p:txEl>
                                          </p:spTgt>
                                        </p:tgtEl>
                                        <p:attrNameLst>
                                          <p:attrName>style.visibility</p:attrName>
                                        </p:attrNameLst>
                                      </p:cBhvr>
                                      <p:to>
                                        <p:strVal val="visible"/>
                                      </p:to>
                                    </p:set>
                                    <p:anim calcmode="lin" valueType="num">
                                      <p:cBhvr additive="base">
                                        <p:cTn id="43" dur="500" fill="hold"/>
                                        <p:tgtEl>
                                          <p:spTgt spid="58368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8368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83682">
                                            <p:txEl>
                                              <p:pRg st="7" end="7"/>
                                            </p:txEl>
                                          </p:spTgt>
                                        </p:tgtEl>
                                        <p:attrNameLst>
                                          <p:attrName>style.visibility</p:attrName>
                                        </p:attrNameLst>
                                      </p:cBhvr>
                                      <p:to>
                                        <p:strVal val="visible"/>
                                      </p:to>
                                    </p:set>
                                    <p:anim calcmode="lin" valueType="num">
                                      <p:cBhvr additive="base">
                                        <p:cTn id="49" dur="500" fill="hold"/>
                                        <p:tgtEl>
                                          <p:spTgt spid="58368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8368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83682">
                                            <p:txEl>
                                              <p:pRg st="8" end="8"/>
                                            </p:txEl>
                                          </p:spTgt>
                                        </p:tgtEl>
                                        <p:attrNameLst>
                                          <p:attrName>style.visibility</p:attrName>
                                        </p:attrNameLst>
                                      </p:cBhvr>
                                      <p:to>
                                        <p:strVal val="visible"/>
                                      </p:to>
                                    </p:set>
                                    <p:anim calcmode="lin" valueType="num">
                                      <p:cBhvr additive="base">
                                        <p:cTn id="55" dur="500" fill="hold"/>
                                        <p:tgtEl>
                                          <p:spTgt spid="58368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8368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83682">
                                            <p:txEl>
                                              <p:pRg st="9" end="9"/>
                                            </p:txEl>
                                          </p:spTgt>
                                        </p:tgtEl>
                                        <p:attrNameLst>
                                          <p:attrName>style.visibility</p:attrName>
                                        </p:attrNameLst>
                                      </p:cBhvr>
                                      <p:to>
                                        <p:strVal val="visible"/>
                                      </p:to>
                                    </p:set>
                                    <p:anim calcmode="lin" valueType="num">
                                      <p:cBhvr additive="base">
                                        <p:cTn id="61" dur="500" fill="hold"/>
                                        <p:tgtEl>
                                          <p:spTgt spid="58368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8368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83682">
                                            <p:txEl>
                                              <p:pRg st="10" end="10"/>
                                            </p:txEl>
                                          </p:spTgt>
                                        </p:tgtEl>
                                        <p:attrNameLst>
                                          <p:attrName>style.visibility</p:attrName>
                                        </p:attrNameLst>
                                      </p:cBhvr>
                                      <p:to>
                                        <p:strVal val="visible"/>
                                      </p:to>
                                    </p:set>
                                    <p:anim calcmode="lin" valueType="num">
                                      <p:cBhvr additive="base">
                                        <p:cTn id="67" dur="500" fill="hold"/>
                                        <p:tgtEl>
                                          <p:spTgt spid="583682">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8368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Text Box 2"/>
          <p:cNvSpPr txBox="1">
            <a:spLocks noChangeArrowheads="1"/>
          </p:cNvSpPr>
          <p:nvPr/>
        </p:nvSpPr>
        <p:spPr bwMode="auto">
          <a:xfrm>
            <a:off x="179388" y="12557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a:solidFill>
                  <a:schemeClr val="tx1"/>
                </a:solidFill>
                <a:latin typeface="Arial" charset="0"/>
              </a:rPr>
              <a:t>			Selbständiges Beweisverfahren gemäß §§ 485 ff. ZPO?</a:t>
            </a:r>
          </a:p>
          <a:p>
            <a:pPr eaLnBrk="1" hangingPunct="1"/>
            <a:r>
              <a:rPr lang="de-DE" sz="2000" b="0">
                <a:solidFill>
                  <a:schemeClr val="tx1"/>
                </a:solidFill>
                <a:latin typeface="Arial" charset="0"/>
              </a:rPr>
              <a:t>			a)	Voraussetzungen des § 485 Abs. 1 ZPO?</a:t>
            </a:r>
          </a:p>
          <a:p>
            <a:pPr eaLnBrk="1" hangingPunct="1"/>
            <a:r>
              <a:rPr lang="de-DE" sz="2000" b="0">
                <a:solidFill>
                  <a:schemeClr val="tx1"/>
                </a:solidFill>
                <a:latin typeface="Arial" charset="0"/>
              </a:rPr>
              <a:t>				(+), die Voraussetzungen des § 485 Abs. 2 ZPO müssen					nicht geprüft werden, da glaubhaft gemacht werden kann					(vgl. § 487 Nr. 4 ZPO), dass Beweismittel verloren geht (ent-				behrlich bei § 485 Abs. 2 ZPO, dort aber S.2 zu beachten!)</a:t>
            </a:r>
          </a:p>
          <a:p>
            <a:pPr eaLnBrk="1" hangingPunct="1"/>
            <a:r>
              <a:rPr lang="de-DE" sz="2000" b="0">
                <a:solidFill>
                  <a:schemeClr val="tx1"/>
                </a:solidFill>
                <a:latin typeface="Arial" charset="0"/>
              </a:rPr>
              <a:t>			b)	Zuständigkeit des Gerichts ist glaubhaft zu machen, §§ 486,				487 Nr. 4 ZPO</a:t>
            </a:r>
          </a:p>
          <a:p>
            <a:pPr eaLnBrk="1" hangingPunct="1"/>
            <a:r>
              <a:rPr lang="de-DE" sz="2000" b="0">
                <a:solidFill>
                  <a:schemeClr val="tx1"/>
                </a:solidFill>
                <a:latin typeface="Arial" charset="0"/>
              </a:rPr>
              <a:t>				aa)	Nach § 486 Abs. 2 ZPO wäre Landgericht Dortmund						zuständig.</a:t>
            </a:r>
          </a:p>
          <a:p>
            <a:pPr eaLnBrk="1" hangingPunct="1"/>
            <a:r>
              <a:rPr lang="de-DE" sz="2000" b="0">
                <a:solidFill>
                  <a:schemeClr val="tx1"/>
                </a:solidFill>
                <a:latin typeface="Arial" charset="0"/>
              </a:rPr>
              <a:t>				bb)	Beachte jedoch: § 486 Abs. 3 ZPO kann glaubhaft ge-					macht werden und ist zweckmäßig.</a:t>
            </a:r>
          </a:p>
          <a:p>
            <a:pPr eaLnBrk="1" hangingPunct="1"/>
            <a:r>
              <a:rPr lang="de-DE" sz="2000" b="0">
                <a:solidFill>
                  <a:schemeClr val="tx1"/>
                </a:solidFill>
                <a:latin typeface="Arial" charset="0"/>
              </a:rPr>
              <a:t>		3.	Also Antrag an das Amtsgericht Hannover.</a:t>
            </a:r>
          </a:p>
          <a:p>
            <a:pPr eaLnBrk="1" hangingPunct="1"/>
            <a:endParaRPr lang="de-DE" sz="2000" b="0">
              <a:solidFill>
                <a:schemeClr val="tx1"/>
              </a:solidFill>
              <a:latin typeface="Arial" charset="0"/>
            </a:endParaRPr>
          </a:p>
          <a:p>
            <a:pPr eaLnBrk="1" hangingPunct="1"/>
            <a:r>
              <a:rPr lang="de-DE" sz="2000">
                <a:solidFill>
                  <a:schemeClr val="tx1"/>
                </a:solidFill>
                <a:latin typeface="Arial" charset="0"/>
              </a:rPr>
              <a:t>D.	Zu fertigende Schreiben/Schriftsätze:</a:t>
            </a:r>
          </a:p>
          <a:p>
            <a:pPr eaLnBrk="1" hangingPunct="1"/>
            <a:r>
              <a:rPr lang="de-DE" sz="2000" b="0">
                <a:solidFill>
                  <a:schemeClr val="tx1"/>
                </a:solidFill>
                <a:latin typeface="Arial" charset="0"/>
              </a:rPr>
              <a:t>	I.	Schreiben an die Stadt Dortmund.</a:t>
            </a:r>
          </a:p>
          <a:p>
            <a:pPr eaLnBrk="1" hangingPunct="1"/>
            <a:r>
              <a:rPr lang="de-DE" sz="2000" b="0">
                <a:solidFill>
                  <a:schemeClr val="tx1"/>
                </a:solidFill>
                <a:latin typeface="Arial" charset="0"/>
              </a:rPr>
              <a:t>	II.	Antrag im selbständigen Beweisverfahren gemäß § 485 ZPO an das		Amtsgericht Hannover, mit dem Antrag:</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14 Gebauer ./. Stadt Dortmund</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3932065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4706">
                                            <p:txEl>
                                              <p:pRg st="0" end="0"/>
                                            </p:txEl>
                                          </p:spTgt>
                                        </p:tgtEl>
                                        <p:attrNameLst>
                                          <p:attrName>style.visibility</p:attrName>
                                        </p:attrNameLst>
                                      </p:cBhvr>
                                      <p:to>
                                        <p:strVal val="visible"/>
                                      </p:to>
                                    </p:set>
                                    <p:anim calcmode="lin" valueType="num">
                                      <p:cBhvr additive="base">
                                        <p:cTn id="7" dur="500" fill="hold"/>
                                        <p:tgtEl>
                                          <p:spTgt spid="58470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470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84706">
                                            <p:txEl>
                                              <p:pRg st="1" end="1"/>
                                            </p:txEl>
                                          </p:spTgt>
                                        </p:tgtEl>
                                        <p:attrNameLst>
                                          <p:attrName>style.visibility</p:attrName>
                                        </p:attrNameLst>
                                      </p:cBhvr>
                                      <p:to>
                                        <p:strVal val="visible"/>
                                      </p:to>
                                    </p:set>
                                    <p:anim calcmode="lin" valueType="num">
                                      <p:cBhvr additive="base">
                                        <p:cTn id="13" dur="500" fill="hold"/>
                                        <p:tgtEl>
                                          <p:spTgt spid="58470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470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84706">
                                            <p:txEl>
                                              <p:pRg st="2" end="2"/>
                                            </p:txEl>
                                          </p:spTgt>
                                        </p:tgtEl>
                                        <p:attrNameLst>
                                          <p:attrName>style.visibility</p:attrName>
                                        </p:attrNameLst>
                                      </p:cBhvr>
                                      <p:to>
                                        <p:strVal val="visible"/>
                                      </p:to>
                                    </p:set>
                                    <p:anim calcmode="lin" valueType="num">
                                      <p:cBhvr additive="base">
                                        <p:cTn id="19" dur="500" fill="hold"/>
                                        <p:tgtEl>
                                          <p:spTgt spid="58470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470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84706">
                                            <p:txEl>
                                              <p:pRg st="3" end="3"/>
                                            </p:txEl>
                                          </p:spTgt>
                                        </p:tgtEl>
                                        <p:attrNameLst>
                                          <p:attrName>style.visibility</p:attrName>
                                        </p:attrNameLst>
                                      </p:cBhvr>
                                      <p:to>
                                        <p:strVal val="visible"/>
                                      </p:to>
                                    </p:set>
                                    <p:anim calcmode="lin" valueType="num">
                                      <p:cBhvr additive="base">
                                        <p:cTn id="25" dur="500" fill="hold"/>
                                        <p:tgtEl>
                                          <p:spTgt spid="58470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470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84706">
                                            <p:txEl>
                                              <p:pRg st="4" end="4"/>
                                            </p:txEl>
                                          </p:spTgt>
                                        </p:tgtEl>
                                        <p:attrNameLst>
                                          <p:attrName>style.visibility</p:attrName>
                                        </p:attrNameLst>
                                      </p:cBhvr>
                                      <p:to>
                                        <p:strVal val="visible"/>
                                      </p:to>
                                    </p:set>
                                    <p:anim calcmode="lin" valueType="num">
                                      <p:cBhvr additive="base">
                                        <p:cTn id="31" dur="500" fill="hold"/>
                                        <p:tgtEl>
                                          <p:spTgt spid="58470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8470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84706">
                                            <p:txEl>
                                              <p:pRg st="5" end="5"/>
                                            </p:txEl>
                                          </p:spTgt>
                                        </p:tgtEl>
                                        <p:attrNameLst>
                                          <p:attrName>style.visibility</p:attrName>
                                        </p:attrNameLst>
                                      </p:cBhvr>
                                      <p:to>
                                        <p:strVal val="visible"/>
                                      </p:to>
                                    </p:set>
                                    <p:anim calcmode="lin" valueType="num">
                                      <p:cBhvr additive="base">
                                        <p:cTn id="37" dur="500" fill="hold"/>
                                        <p:tgtEl>
                                          <p:spTgt spid="58470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8470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84706">
                                            <p:txEl>
                                              <p:pRg st="6" end="6"/>
                                            </p:txEl>
                                          </p:spTgt>
                                        </p:tgtEl>
                                        <p:attrNameLst>
                                          <p:attrName>style.visibility</p:attrName>
                                        </p:attrNameLst>
                                      </p:cBhvr>
                                      <p:to>
                                        <p:strVal val="visible"/>
                                      </p:to>
                                    </p:set>
                                    <p:anim calcmode="lin" valueType="num">
                                      <p:cBhvr additive="base">
                                        <p:cTn id="43" dur="500" fill="hold"/>
                                        <p:tgtEl>
                                          <p:spTgt spid="58470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8470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84706">
                                            <p:txEl>
                                              <p:pRg st="8" end="8"/>
                                            </p:txEl>
                                          </p:spTgt>
                                        </p:tgtEl>
                                        <p:attrNameLst>
                                          <p:attrName>style.visibility</p:attrName>
                                        </p:attrNameLst>
                                      </p:cBhvr>
                                      <p:to>
                                        <p:strVal val="visible"/>
                                      </p:to>
                                    </p:set>
                                    <p:anim calcmode="lin" valueType="num">
                                      <p:cBhvr additive="base">
                                        <p:cTn id="49" dur="500" fill="hold"/>
                                        <p:tgtEl>
                                          <p:spTgt spid="584706">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8470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84706">
                                            <p:txEl>
                                              <p:pRg st="9" end="9"/>
                                            </p:txEl>
                                          </p:spTgt>
                                        </p:tgtEl>
                                        <p:attrNameLst>
                                          <p:attrName>style.visibility</p:attrName>
                                        </p:attrNameLst>
                                      </p:cBhvr>
                                      <p:to>
                                        <p:strVal val="visible"/>
                                      </p:to>
                                    </p:set>
                                    <p:anim calcmode="lin" valueType="num">
                                      <p:cBhvr additive="base">
                                        <p:cTn id="55" dur="500" fill="hold"/>
                                        <p:tgtEl>
                                          <p:spTgt spid="584706">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8470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84706">
                                            <p:txEl>
                                              <p:pRg st="10" end="10"/>
                                            </p:txEl>
                                          </p:spTgt>
                                        </p:tgtEl>
                                        <p:attrNameLst>
                                          <p:attrName>style.visibility</p:attrName>
                                        </p:attrNameLst>
                                      </p:cBhvr>
                                      <p:to>
                                        <p:strVal val="visible"/>
                                      </p:to>
                                    </p:set>
                                    <p:anim calcmode="lin" valueType="num">
                                      <p:cBhvr additive="base">
                                        <p:cTn id="61" dur="500" fill="hold"/>
                                        <p:tgtEl>
                                          <p:spTgt spid="584706">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8470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Text Box 2"/>
          <p:cNvSpPr txBox="1">
            <a:spLocks noChangeArrowheads="1"/>
          </p:cNvSpPr>
          <p:nvPr/>
        </p:nvSpPr>
        <p:spPr bwMode="auto">
          <a:xfrm>
            <a:off x="179388" y="1289050"/>
            <a:ext cx="8712200" cy="4876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a:solidFill>
                  <a:schemeClr val="tx1"/>
                </a:solidFill>
                <a:latin typeface="Arial" charset="0"/>
              </a:rPr>
              <a:t>„Es ist ein schriftliches Sachverständigengutachten in Form eines Unfallrekonstruktionsgutachtens über die Behauptung des Antragstellers einzuholen, dass die Schäden an dem zu begutachtenden Fahrzeug des Antragstellers (genaue Bezeichnung) dadurch entstanden sind, dass dieses von hinten durch ein weiteres Fahrzeug auf das ebenfalls zu begutachtende Fahrzeug (genaue Bezeichnung des Fahrzeuges des Herrn Mey) geschoben worden ist.</a:t>
            </a:r>
          </a:p>
          <a:p>
            <a:pPr eaLnBrk="1" hangingPunct="1"/>
            <a:endParaRPr lang="de-DE" sz="2000" b="0">
              <a:solidFill>
                <a:schemeClr val="tx1"/>
              </a:solidFill>
              <a:latin typeface="Arial" charset="0"/>
            </a:endParaRPr>
          </a:p>
          <a:p>
            <a:pPr eaLnBrk="1" hangingPunct="1"/>
            <a:r>
              <a:rPr lang="de-DE" sz="2000" b="0">
                <a:solidFill>
                  <a:schemeClr val="tx1"/>
                </a:solidFill>
                <a:latin typeface="Arial" charset="0"/>
              </a:rPr>
              <a:t>(Ggf.: Konkrete, an den SV zu stellende und von diesem zu beantwortende Fragen.)</a:t>
            </a:r>
          </a:p>
          <a:p>
            <a:pPr eaLnBrk="1" hangingPunct="1"/>
            <a:endParaRPr lang="de-DE" sz="2000" b="0">
              <a:solidFill>
                <a:schemeClr val="tx1"/>
              </a:solidFill>
              <a:latin typeface="Arial" charset="0"/>
            </a:endParaRPr>
          </a:p>
          <a:p>
            <a:pPr eaLnBrk="1" hangingPunct="1"/>
            <a:r>
              <a:rPr lang="de-DE" sz="2000" b="0">
                <a:solidFill>
                  <a:schemeClr val="tx1"/>
                </a:solidFill>
                <a:latin typeface="Arial" charset="0"/>
              </a:rPr>
              <a:t>Die Auswahl des Sachverständigen wird in das Ermessen des Gerichts gestellt.</a:t>
            </a:r>
          </a:p>
          <a:p>
            <a:pPr eaLnBrk="1" hangingPunct="1"/>
            <a:endParaRPr lang="de-DE" sz="2000" b="0">
              <a:solidFill>
                <a:schemeClr val="tx1"/>
              </a:solidFill>
              <a:latin typeface="Arial" charset="0"/>
            </a:endParaRPr>
          </a:p>
          <a:p>
            <a:pPr eaLnBrk="1" hangingPunct="1"/>
            <a:r>
              <a:rPr lang="de-DE" sz="2000" b="0">
                <a:solidFill>
                  <a:schemeClr val="tx1"/>
                </a:solidFill>
                <a:latin typeface="Arial" charset="0"/>
              </a:rPr>
              <a:t>Das Gericht wird gebeten, über dieses Beweissicherungsgesuch gemäß       § 490 Abs. 1 ZPO ohne mündliche Verhandlung zu entscheiden.“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14 Gebauer ./. Stadt Dortmund</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9144476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5730">
                                            <p:txEl>
                                              <p:pRg st="0" end="0"/>
                                            </p:txEl>
                                          </p:spTgt>
                                        </p:tgtEl>
                                        <p:attrNameLst>
                                          <p:attrName>style.visibility</p:attrName>
                                        </p:attrNameLst>
                                      </p:cBhvr>
                                      <p:to>
                                        <p:strVal val="visible"/>
                                      </p:to>
                                    </p:set>
                                    <p:anim calcmode="lin" valueType="num">
                                      <p:cBhvr additive="base">
                                        <p:cTn id="7" dur="500" fill="hold"/>
                                        <p:tgtEl>
                                          <p:spTgt spid="58573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573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85730">
                                            <p:txEl>
                                              <p:pRg st="2" end="2"/>
                                            </p:txEl>
                                          </p:spTgt>
                                        </p:tgtEl>
                                        <p:attrNameLst>
                                          <p:attrName>style.visibility</p:attrName>
                                        </p:attrNameLst>
                                      </p:cBhvr>
                                      <p:to>
                                        <p:strVal val="visible"/>
                                      </p:to>
                                    </p:set>
                                    <p:anim calcmode="lin" valueType="num">
                                      <p:cBhvr additive="base">
                                        <p:cTn id="13" dur="500" fill="hold"/>
                                        <p:tgtEl>
                                          <p:spTgt spid="58573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5730">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85730">
                                            <p:txEl>
                                              <p:pRg st="4" end="4"/>
                                            </p:txEl>
                                          </p:spTgt>
                                        </p:tgtEl>
                                        <p:attrNameLst>
                                          <p:attrName>style.visibility</p:attrName>
                                        </p:attrNameLst>
                                      </p:cBhvr>
                                      <p:to>
                                        <p:strVal val="visible"/>
                                      </p:to>
                                    </p:set>
                                    <p:anim calcmode="lin" valueType="num">
                                      <p:cBhvr additive="base">
                                        <p:cTn id="17" dur="500" fill="hold"/>
                                        <p:tgtEl>
                                          <p:spTgt spid="585730">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85730">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85730">
                                            <p:txEl>
                                              <p:pRg st="6" end="6"/>
                                            </p:txEl>
                                          </p:spTgt>
                                        </p:tgtEl>
                                        <p:attrNameLst>
                                          <p:attrName>style.visibility</p:attrName>
                                        </p:attrNameLst>
                                      </p:cBhvr>
                                      <p:to>
                                        <p:strVal val="visible"/>
                                      </p:to>
                                    </p:set>
                                    <p:anim calcmode="lin" valueType="num">
                                      <p:cBhvr additive="base">
                                        <p:cTn id="21" dur="500" fill="hold"/>
                                        <p:tgtEl>
                                          <p:spTgt spid="585730">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8573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15. Woche</a:t>
            </a:r>
          </a:p>
        </p:txBody>
      </p:sp>
      <p:sp>
        <p:nvSpPr>
          <p:cNvPr id="4" name="Text Box 2"/>
          <p:cNvSpPr txBox="1">
            <a:spLocks noChangeArrowheads="1"/>
          </p:cNvSpPr>
          <p:nvPr/>
        </p:nvSpPr>
        <p:spPr bwMode="auto">
          <a:xfrm>
            <a:off x="179388" y="1412776"/>
            <a:ext cx="8712200" cy="503214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endParaRPr lang="de-DE" sz="2400" b="1" dirty="0">
              <a:solidFill>
                <a:schemeClr val="tx1">
                  <a:lumMod val="65000"/>
                  <a:lumOff val="35000"/>
                </a:schemeClr>
              </a:solidFill>
              <a:latin typeface="Frutiger Linotype" pitchFamily="34" charset="0"/>
            </a:endParaRPr>
          </a:p>
          <a:p>
            <a:pPr>
              <a:spcBef>
                <a:spcPts val="600"/>
              </a:spcBef>
            </a:pPr>
            <a:endParaRPr lang="de-DE" sz="8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a:t>
            </a:r>
            <a:r>
              <a:rPr lang="de-DE" dirty="0">
                <a:solidFill>
                  <a:srgbClr val="F77515"/>
                </a:solidFill>
                <a:latin typeface="Frutiger Linotype" pitchFamily="34" charset="0"/>
              </a:rPr>
              <a:t>-4. Woche</a:t>
            </a:r>
            <a:r>
              <a:rPr lang="de-DE" sz="2400" b="1" dirty="0">
                <a:solidFill>
                  <a:srgbClr val="F77515"/>
                </a:solidFill>
                <a:latin typeface="Frutiger Linotype" pitchFamily="34" charset="0"/>
              </a:rPr>
              <a:t>: 				Die drei Klausurtypen</a:t>
            </a:r>
          </a:p>
          <a:p>
            <a:pPr>
              <a:spcBef>
                <a:spcPts val="600"/>
              </a:spcBef>
            </a:pPr>
            <a:r>
              <a:rPr lang="de-DE" dirty="0">
                <a:solidFill>
                  <a:srgbClr val="F77515"/>
                </a:solidFill>
                <a:latin typeface="Frutiger Linotype" pitchFamily="34" charset="0"/>
              </a:rPr>
              <a:t>	5.	Woche: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.-14.	Woche:				Haupt</a:t>
            </a:r>
            <a:r>
              <a:rPr lang="de-DE" dirty="0">
                <a:solidFill>
                  <a:srgbClr val="F77515"/>
                </a:solidFill>
                <a:latin typeface="Frutiger Linotype" pitchFamily="34" charset="0"/>
              </a:rPr>
              <a:t>gebiete des </a:t>
            </a:r>
            <a:r>
              <a:rPr lang="de-DE" dirty="0" err="1">
                <a:solidFill>
                  <a:srgbClr val="F77515"/>
                </a:solidFill>
                <a:latin typeface="Frutiger Linotype" pitchFamily="34" charset="0"/>
              </a:rPr>
              <a:t>ErkenntnisVerf</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15.	Woche	(30.08.2024): 	Beweisaufnahme</a:t>
            </a:r>
          </a:p>
          <a:p>
            <a:pPr>
              <a:spcBef>
                <a:spcPts val="600"/>
              </a:spcBef>
            </a:pPr>
            <a:r>
              <a:rPr lang="de-DE" b="0" dirty="0">
                <a:solidFill>
                  <a:schemeClr val="tx1">
                    <a:lumMod val="65000"/>
                    <a:lumOff val="35000"/>
                  </a:schemeClr>
                </a:solidFill>
                <a:latin typeface="Frutiger Linotype" pitchFamily="34" charset="0"/>
              </a:rPr>
              <a:t>	16.	Woche (06.09.2024):	Handels- und </a:t>
            </a:r>
            <a:r>
              <a:rPr lang="de-DE" b="0" dirty="0" err="1">
                <a:solidFill>
                  <a:schemeClr val="tx1">
                    <a:lumMod val="65000"/>
                    <a:lumOff val="35000"/>
                  </a:schemeClr>
                </a:solidFill>
                <a:latin typeface="Frutiger Linotype" pitchFamily="34" charset="0"/>
              </a:rPr>
              <a:t>GesellschaftsR</a:t>
            </a:r>
            <a:endParaRPr lang="de-DE" b="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17.	Woche (13.09.2024):	Überblick Vollstreckungsrecht</a:t>
            </a:r>
          </a:p>
          <a:p>
            <a:pPr>
              <a:spcBef>
                <a:spcPts val="600"/>
              </a:spcBef>
            </a:pPr>
            <a:r>
              <a:rPr lang="de-DE" b="0" dirty="0">
                <a:solidFill>
                  <a:schemeClr val="tx1">
                    <a:lumMod val="65000"/>
                    <a:lumOff val="35000"/>
                  </a:schemeClr>
                </a:solidFill>
                <a:latin typeface="Frutiger Linotype" pitchFamily="34" charset="0"/>
              </a:rPr>
              <a:t>	18.	Woche (20.09.2024):	Rechtsbehelfe im </a:t>
            </a:r>
            <a:r>
              <a:rPr lang="de-DE" b="0" dirty="0" err="1">
                <a:solidFill>
                  <a:schemeClr val="tx1">
                    <a:lumMod val="65000"/>
                    <a:lumOff val="35000"/>
                  </a:schemeClr>
                </a:solidFill>
                <a:latin typeface="Frutiger Linotype" pitchFamily="34" charset="0"/>
              </a:rPr>
              <a:t>VollstreckR</a:t>
            </a:r>
            <a:endParaRPr lang="de-DE" b="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19.	Woche (27.09.2024):	Vollstreckungsmaßnahmen</a:t>
            </a:r>
          </a:p>
          <a:p>
            <a:pPr>
              <a:spcBef>
                <a:spcPts val="600"/>
              </a:spcBef>
            </a:pPr>
            <a:r>
              <a:rPr lang="de-DE" b="0" dirty="0">
                <a:solidFill>
                  <a:schemeClr val="tx1">
                    <a:lumMod val="65000"/>
                    <a:lumOff val="35000"/>
                  </a:schemeClr>
                </a:solidFill>
                <a:latin typeface="Frutiger Linotype" pitchFamily="34" charset="0"/>
              </a:rPr>
              <a:t>	20.	Woche (04.10.2024):	Vergleich, Vorläufiger RS I</a:t>
            </a:r>
          </a:p>
          <a:p>
            <a:pPr>
              <a:spcBef>
                <a:spcPts val="600"/>
              </a:spcBef>
            </a:pPr>
            <a:r>
              <a:rPr lang="de-DE" b="0" dirty="0">
                <a:solidFill>
                  <a:schemeClr val="tx1">
                    <a:lumMod val="65000"/>
                    <a:lumOff val="35000"/>
                  </a:schemeClr>
                </a:solidFill>
                <a:latin typeface="Frutiger Linotype" pitchFamily="34" charset="0"/>
              </a:rPr>
              <a:t>	21.	Woche (11.10.2024):	Vorläufiger RS II</a:t>
            </a:r>
          </a:p>
        </p:txBody>
      </p:sp>
    </p:spTree>
    <p:extLst>
      <p:ext uri="{BB962C8B-B14F-4D97-AF65-F5344CB8AC3E}">
        <p14:creationId xmlns:p14="http://schemas.microsoft.com/office/powerpoint/2010/main" val="6897111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258532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514350" indent="-514350">
              <a:buAutoNum type="romanUcPeriod"/>
            </a:pPr>
            <a:endParaRPr lang="de-DE" b="0" dirty="0"/>
          </a:p>
          <a:p>
            <a:pPr marL="514350" indent="-514350">
              <a:buAutoNum type="romanUcPeriod"/>
            </a:pPr>
            <a:r>
              <a:rPr lang="de-DE" b="0" dirty="0"/>
              <a:t>Die Klage wird abgewiesen.</a:t>
            </a:r>
          </a:p>
          <a:p>
            <a:pPr marL="514350" indent="-514350">
              <a:buAutoNum type="romanUcPeriod"/>
            </a:pPr>
            <a:endParaRPr lang="de-DE" sz="1200" b="0" dirty="0"/>
          </a:p>
          <a:p>
            <a:pPr marL="514350" indent="-514350">
              <a:buAutoNum type="romanUcPeriod"/>
            </a:pPr>
            <a:r>
              <a:rPr lang="de-DE" b="0" dirty="0"/>
              <a:t>Die Kosten des Rechtsstreits hat der Kläger zu tragen.</a:t>
            </a:r>
          </a:p>
          <a:p>
            <a:pPr marL="514350" indent="-514350">
              <a:buAutoNum type="romanUcPeriod"/>
            </a:pPr>
            <a:endParaRPr lang="de-DE" sz="1200" b="0" dirty="0"/>
          </a:p>
          <a:p>
            <a:pPr marL="514350" indent="-514350">
              <a:buAutoNum type="romanUcPeriod"/>
            </a:pPr>
            <a:r>
              <a:rPr lang="de-DE" b="0" dirty="0"/>
              <a:t>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34 Mahnverfahren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4441737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anim calcmode="lin" valueType="num">
                                      <p:cBhvr additive="base">
                                        <p:cTn id="7" dur="500" fill="hold"/>
                                        <p:tgtEl>
                                          <p:spTgt spid="4853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853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85379">
                                            <p:txEl>
                                              <p:pRg st="3" end="3"/>
                                            </p:txEl>
                                          </p:spTgt>
                                        </p:tgtEl>
                                        <p:attrNameLst>
                                          <p:attrName>style.visibility</p:attrName>
                                        </p:attrNameLst>
                                      </p:cBhvr>
                                      <p:to>
                                        <p:strVal val="visible"/>
                                      </p:to>
                                    </p:set>
                                    <p:anim calcmode="lin" valueType="num">
                                      <p:cBhvr additive="base">
                                        <p:cTn id="13" dur="500" fill="hold"/>
                                        <p:tgtEl>
                                          <p:spTgt spid="485379">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853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85379">
                                            <p:txEl>
                                              <p:pRg st="5" end="5"/>
                                            </p:txEl>
                                          </p:spTgt>
                                        </p:tgtEl>
                                        <p:attrNameLst>
                                          <p:attrName>style.visibility</p:attrName>
                                        </p:attrNameLst>
                                      </p:cBhvr>
                                      <p:to>
                                        <p:strVal val="visible"/>
                                      </p:to>
                                    </p:set>
                                    <p:anim calcmode="lin" valueType="num">
                                      <p:cBhvr additive="base">
                                        <p:cTn id="19" dur="500" fill="hold"/>
                                        <p:tgtEl>
                                          <p:spTgt spid="485379">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8537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dirty="0">
                <a:solidFill>
                  <a:schemeClr val="tx1"/>
                </a:solidFill>
                <a:latin typeface="Arial" charset="0"/>
              </a:rPr>
              <a:t>1.	Was ist beweiserheblich?</a:t>
            </a:r>
          </a:p>
          <a:p>
            <a:pPr eaLnBrk="1" hangingPunct="1"/>
            <a:r>
              <a:rPr lang="de-DE" b="0" dirty="0">
                <a:solidFill>
                  <a:schemeClr val="tx1"/>
                </a:solidFill>
                <a:latin typeface="Arial" charset="0"/>
              </a:rPr>
              <a:t>	Streitiger Tatsachenvortrag, der sich „auswirkt“</a:t>
            </a:r>
          </a:p>
          <a:p>
            <a:pPr eaLnBrk="1" hangingPunct="1"/>
            <a:endParaRPr lang="de-DE" sz="1200" b="0" dirty="0">
              <a:solidFill>
                <a:schemeClr val="tx1"/>
              </a:solidFill>
              <a:latin typeface="Arial" charset="0"/>
            </a:endParaRPr>
          </a:p>
          <a:p>
            <a:pPr eaLnBrk="1" hangingPunct="1"/>
            <a:r>
              <a:rPr lang="de-DE" dirty="0">
                <a:solidFill>
                  <a:schemeClr val="tx1"/>
                </a:solidFill>
                <a:latin typeface="Arial" charset="0"/>
              </a:rPr>
              <a:t>2. Wer ist beweisbelastet?</a:t>
            </a:r>
          </a:p>
          <a:p>
            <a:pPr eaLnBrk="1" hangingPunct="1"/>
            <a:r>
              <a:rPr lang="de-DE" b="0" dirty="0">
                <a:solidFill>
                  <a:schemeClr val="tx1"/>
                </a:solidFill>
                <a:latin typeface="Arial" charset="0"/>
              </a:rPr>
              <a:t>	Grundsätze der Beweislastverteilung, Beweislastumkehr</a:t>
            </a:r>
          </a:p>
          <a:p>
            <a:pPr eaLnBrk="1" hangingPunct="1"/>
            <a:endParaRPr lang="de-DE" sz="1200" b="0" dirty="0">
              <a:solidFill>
                <a:schemeClr val="tx1"/>
              </a:solidFill>
              <a:latin typeface="Arial" charset="0"/>
            </a:endParaRPr>
          </a:p>
          <a:p>
            <a:pPr eaLnBrk="1" hangingPunct="1"/>
            <a:r>
              <a:rPr lang="de-DE" dirty="0">
                <a:solidFill>
                  <a:schemeClr val="tx1"/>
                </a:solidFill>
                <a:latin typeface="Arial" charset="0"/>
              </a:rPr>
              <a:t>3. (Rechtl. und </a:t>
            </a:r>
            <a:r>
              <a:rPr lang="de-DE" dirty="0" err="1">
                <a:solidFill>
                  <a:schemeClr val="tx1"/>
                </a:solidFill>
                <a:latin typeface="Arial" charset="0"/>
              </a:rPr>
              <a:t>tatsächl</a:t>
            </a:r>
            <a:r>
              <a:rPr lang="de-DE" dirty="0">
                <a:solidFill>
                  <a:schemeClr val="tx1"/>
                </a:solidFill>
                <a:latin typeface="Arial" charset="0"/>
              </a:rPr>
              <a:t>.) Beweiswürdigung</a:t>
            </a:r>
            <a:r>
              <a:rPr lang="de-DE" b="0" dirty="0">
                <a:solidFill>
                  <a:schemeClr val="tx1"/>
                </a:solidFill>
                <a:latin typeface="Arial" charset="0"/>
              </a:rPr>
              <a:t>	</a:t>
            </a:r>
          </a:p>
          <a:p>
            <a:pPr eaLnBrk="1" hangingPunct="1"/>
            <a:r>
              <a:rPr lang="de-DE" b="0" dirty="0">
                <a:solidFill>
                  <a:schemeClr val="tx1"/>
                </a:solidFill>
                <a:latin typeface="Arial" charset="0"/>
              </a:rPr>
              <a:t>	a)	Ist das Beweismittel zulässig?</a:t>
            </a:r>
          </a:p>
          <a:p>
            <a:pPr eaLnBrk="1" hangingPunct="1"/>
            <a:r>
              <a:rPr lang="de-DE" b="0" dirty="0">
                <a:solidFill>
                  <a:schemeClr val="tx1"/>
                </a:solidFill>
                <a:latin typeface="Arial" charset="0"/>
              </a:rPr>
              <a:t>	b) 	Inhaltliche Auswertung des Beweismittels</a:t>
            </a:r>
          </a:p>
          <a:p>
            <a:pPr eaLnBrk="1" hangingPunct="1"/>
            <a:r>
              <a:rPr lang="de-DE" b="0" dirty="0">
                <a:solidFill>
                  <a:schemeClr val="tx1"/>
                </a:solidFill>
                <a:latin typeface="Arial" charset="0"/>
              </a:rPr>
              <a:t>		</a:t>
            </a:r>
            <a:r>
              <a:rPr lang="de-DE" b="0" dirty="0" err="1">
                <a:solidFill>
                  <a:schemeClr val="tx1"/>
                </a:solidFill>
                <a:latin typeface="Arial" charset="0"/>
              </a:rPr>
              <a:t>aa</a:t>
            </a:r>
            <a:r>
              <a:rPr lang="de-DE" b="0" dirty="0">
                <a:solidFill>
                  <a:schemeClr val="tx1"/>
                </a:solidFill>
                <a:latin typeface="Arial" charset="0"/>
              </a:rPr>
              <a:t>)Was sagt das Beweismittel aus?</a:t>
            </a:r>
          </a:p>
          <a:p>
            <a:pPr eaLnBrk="1" hangingPunct="1"/>
            <a:r>
              <a:rPr lang="de-DE" b="0" dirty="0">
                <a:solidFill>
                  <a:schemeClr val="tx1"/>
                </a:solidFill>
                <a:latin typeface="Arial" charset="0"/>
              </a:rPr>
              <a:t>			Wiedergabe der Aussage in den Gründen</a:t>
            </a:r>
          </a:p>
          <a:p>
            <a:pPr eaLnBrk="1" hangingPunct="1"/>
            <a:r>
              <a:rPr lang="de-DE" b="0" dirty="0">
                <a:solidFill>
                  <a:schemeClr val="tx1"/>
                </a:solidFill>
                <a:latin typeface="Arial" charset="0"/>
              </a:rPr>
              <a:t>		</a:t>
            </a:r>
            <a:r>
              <a:rPr lang="de-DE" b="0" dirty="0" err="1">
                <a:solidFill>
                  <a:schemeClr val="tx1"/>
                </a:solidFill>
                <a:latin typeface="Arial" charset="0"/>
              </a:rPr>
              <a:t>bb</a:t>
            </a:r>
            <a:r>
              <a:rPr lang="de-DE" b="0" dirty="0">
                <a:solidFill>
                  <a:schemeClr val="tx1"/>
                </a:solidFill>
                <a:latin typeface="Arial" charset="0"/>
              </a:rPr>
              <a:t>)Ist das Beweismittel ergiebig?</a:t>
            </a:r>
          </a:p>
          <a:p>
            <a:pPr eaLnBrk="1" hangingPunct="1"/>
            <a:r>
              <a:rPr lang="de-DE" b="0" dirty="0">
                <a:solidFill>
                  <a:schemeClr val="tx1"/>
                </a:solidFill>
                <a:latin typeface="Arial" charset="0"/>
              </a:rPr>
              <a:t>			Auswirkungen des Beweismittels</a:t>
            </a:r>
          </a:p>
          <a:p>
            <a:pPr eaLnBrk="1" hangingPunct="1"/>
            <a:r>
              <a:rPr lang="de-DE" b="0" dirty="0">
                <a:solidFill>
                  <a:schemeClr val="tx1"/>
                </a:solidFill>
                <a:latin typeface="Arial" charset="0"/>
              </a:rPr>
              <a:t>		cc)	Überzeugt das Beweismittel?</a:t>
            </a:r>
          </a:p>
          <a:p>
            <a:pPr eaLnBrk="1" hangingPunct="1"/>
            <a:r>
              <a:rPr lang="de-DE" b="0" dirty="0">
                <a:solidFill>
                  <a:schemeClr val="tx1"/>
                </a:solidFill>
                <a:latin typeface="Arial" charset="0"/>
              </a:rPr>
              <a:t>			Glaubhaftigkeit / Glaubwürdigkeit</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Beweisstation in der 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83580096"/>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3" end="3"/>
                                            </p:txEl>
                                          </p:spTgt>
                                        </p:tgtEl>
                                        <p:attrNameLst>
                                          <p:attrName>style.visibility</p:attrName>
                                        </p:attrNameLst>
                                      </p:cBhvr>
                                      <p:to>
                                        <p:strVal val="visible"/>
                                      </p:to>
                                    </p:set>
                                    <p:anim calcmode="lin" valueType="num">
                                      <p:cBhvr additive="base">
                                        <p:cTn id="19"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4" end="4"/>
                                            </p:txEl>
                                          </p:spTgt>
                                        </p:tgtEl>
                                        <p:attrNameLst>
                                          <p:attrName>style.visibility</p:attrName>
                                        </p:attrNameLst>
                                      </p:cBhvr>
                                      <p:to>
                                        <p:strVal val="visible"/>
                                      </p:to>
                                    </p:set>
                                    <p:anim calcmode="lin" valueType="num">
                                      <p:cBhvr additive="base">
                                        <p:cTn id="25"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6" end="6"/>
                                            </p:txEl>
                                          </p:spTgt>
                                        </p:tgtEl>
                                        <p:attrNameLst>
                                          <p:attrName>style.visibility</p:attrName>
                                        </p:attrNameLst>
                                      </p:cBhvr>
                                      <p:to>
                                        <p:strVal val="visible"/>
                                      </p:to>
                                    </p:set>
                                    <p:anim calcmode="lin" valueType="num">
                                      <p:cBhvr additive="base">
                                        <p:cTn id="31"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7" end="7"/>
                                            </p:txEl>
                                          </p:spTgt>
                                        </p:tgtEl>
                                        <p:attrNameLst>
                                          <p:attrName>style.visibility</p:attrName>
                                        </p:attrNameLst>
                                      </p:cBhvr>
                                      <p:to>
                                        <p:strVal val="visible"/>
                                      </p:to>
                                    </p:set>
                                    <p:anim calcmode="lin" valueType="num">
                                      <p:cBhvr additive="base">
                                        <p:cTn id="37"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8" end="8"/>
                                            </p:txEl>
                                          </p:spTgt>
                                        </p:tgtEl>
                                        <p:attrNameLst>
                                          <p:attrName>style.visibility</p:attrName>
                                        </p:attrNameLst>
                                      </p:cBhvr>
                                      <p:to>
                                        <p:strVal val="visible"/>
                                      </p:to>
                                    </p:set>
                                    <p:anim calcmode="lin" valueType="num">
                                      <p:cBhvr additive="base">
                                        <p:cTn id="43" dur="500" fill="hold"/>
                                        <p:tgtEl>
                                          <p:spTgt spid="615427">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15427">
                                            <p:txEl>
                                              <p:pRg st="9" end="9"/>
                                            </p:txEl>
                                          </p:spTgt>
                                        </p:tgtEl>
                                        <p:attrNameLst>
                                          <p:attrName>style.visibility</p:attrName>
                                        </p:attrNameLst>
                                      </p:cBhvr>
                                      <p:to>
                                        <p:strVal val="visible"/>
                                      </p:to>
                                    </p:set>
                                    <p:anim calcmode="lin" valueType="num">
                                      <p:cBhvr additive="base">
                                        <p:cTn id="49" dur="500" fill="hold"/>
                                        <p:tgtEl>
                                          <p:spTgt spid="615427">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54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15427">
                                            <p:txEl>
                                              <p:pRg st="10" end="10"/>
                                            </p:txEl>
                                          </p:spTgt>
                                        </p:tgtEl>
                                        <p:attrNameLst>
                                          <p:attrName>style.visibility</p:attrName>
                                        </p:attrNameLst>
                                      </p:cBhvr>
                                      <p:to>
                                        <p:strVal val="visible"/>
                                      </p:to>
                                    </p:set>
                                    <p:anim calcmode="lin" valueType="num">
                                      <p:cBhvr additive="base">
                                        <p:cTn id="55" dur="500" fill="hold"/>
                                        <p:tgtEl>
                                          <p:spTgt spid="615427">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54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15427">
                                            <p:txEl>
                                              <p:pRg st="11" end="11"/>
                                            </p:txEl>
                                          </p:spTgt>
                                        </p:tgtEl>
                                        <p:attrNameLst>
                                          <p:attrName>style.visibility</p:attrName>
                                        </p:attrNameLst>
                                      </p:cBhvr>
                                      <p:to>
                                        <p:strVal val="visible"/>
                                      </p:to>
                                    </p:set>
                                    <p:anim calcmode="lin" valueType="num">
                                      <p:cBhvr additive="base">
                                        <p:cTn id="61" dur="500" fill="hold"/>
                                        <p:tgtEl>
                                          <p:spTgt spid="615427">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5427">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15427">
                                            <p:txEl>
                                              <p:pRg st="12" end="12"/>
                                            </p:txEl>
                                          </p:spTgt>
                                        </p:tgtEl>
                                        <p:attrNameLst>
                                          <p:attrName>style.visibility</p:attrName>
                                        </p:attrNameLst>
                                      </p:cBhvr>
                                      <p:to>
                                        <p:strVal val="visible"/>
                                      </p:to>
                                    </p:set>
                                    <p:anim calcmode="lin" valueType="num">
                                      <p:cBhvr additive="base">
                                        <p:cTn id="67" dur="500" fill="hold"/>
                                        <p:tgtEl>
                                          <p:spTgt spid="615427">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15427">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15427">
                                            <p:txEl>
                                              <p:pRg st="13" end="13"/>
                                            </p:txEl>
                                          </p:spTgt>
                                        </p:tgtEl>
                                        <p:attrNameLst>
                                          <p:attrName>style.visibility</p:attrName>
                                        </p:attrNameLst>
                                      </p:cBhvr>
                                      <p:to>
                                        <p:strVal val="visible"/>
                                      </p:to>
                                    </p:set>
                                    <p:anim calcmode="lin" valueType="num">
                                      <p:cBhvr additive="base">
                                        <p:cTn id="73" dur="500" fill="hold"/>
                                        <p:tgtEl>
                                          <p:spTgt spid="615427">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15427">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615427">
                                            <p:txEl>
                                              <p:pRg st="14" end="14"/>
                                            </p:txEl>
                                          </p:spTgt>
                                        </p:tgtEl>
                                        <p:attrNameLst>
                                          <p:attrName>style.visibility</p:attrName>
                                        </p:attrNameLst>
                                      </p:cBhvr>
                                      <p:to>
                                        <p:strVal val="visible"/>
                                      </p:to>
                                    </p:set>
                                    <p:anim calcmode="lin" valueType="num">
                                      <p:cBhvr additive="base">
                                        <p:cTn id="79" dur="500" fill="hold"/>
                                        <p:tgtEl>
                                          <p:spTgt spid="615427">
                                            <p:txEl>
                                              <p:pRg st="14" end="1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15427">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32756"/>
            <a:ext cx="8712200" cy="40626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endParaRPr lang="de-DE" b="0" dirty="0"/>
          </a:p>
          <a:p>
            <a:r>
              <a:rPr lang="de-DE" b="0" dirty="0"/>
              <a:t>1.	Die Klage wird abgewiesen.</a:t>
            </a:r>
          </a:p>
          <a:p>
            <a:endParaRPr lang="de-DE" b="0" dirty="0"/>
          </a:p>
          <a:p>
            <a:r>
              <a:rPr lang="de-DE" b="0" dirty="0"/>
              <a:t>2.	Der Kläger hat die Kosten des Rechtsstreits zu tragen.</a:t>
            </a:r>
          </a:p>
          <a:p>
            <a:endParaRPr lang="de-DE" b="0" dirty="0"/>
          </a:p>
          <a:p>
            <a:r>
              <a:rPr lang="de-DE" b="0" dirty="0"/>
              <a:t>3.	Das Urteil ist vorläufig vollstreckbar. Der Kläger darf die Vollstreckung durch Sicherheitsleistung in Höhe von 110 % des aufgrund des Urteils vollstreckbaren Betrages abwenden, wenn nicht die Beklagte vor der Vollstreckung Sicherheit in Höhe von 110 % des jeweils zu vollstreckenden Betrages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35 Beweisgrundsätze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17358031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160748"/>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dirty="0">
                <a:solidFill>
                  <a:schemeClr val="tx1"/>
                </a:solidFill>
                <a:latin typeface="Arial" charset="0"/>
              </a:rPr>
              <a:t>1.	Anspruchsgrundlagen</a:t>
            </a:r>
          </a:p>
          <a:p>
            <a:pPr eaLnBrk="1" hangingPunct="1"/>
            <a:r>
              <a:rPr lang="de-DE" b="0" dirty="0">
                <a:solidFill>
                  <a:schemeClr val="tx1"/>
                </a:solidFill>
                <a:latin typeface="Arial" charset="0"/>
              </a:rPr>
              <a:t>	a)	§§ 7 Abs. 1, 18 Abs. 1 StVG</a:t>
            </a:r>
          </a:p>
          <a:p>
            <a:pPr eaLnBrk="1" hangingPunct="1"/>
            <a:r>
              <a:rPr lang="de-DE" b="0" dirty="0">
                <a:solidFill>
                  <a:schemeClr val="tx1"/>
                </a:solidFill>
                <a:latin typeface="Arial" charset="0"/>
              </a:rPr>
              <a:t>	b)	§§ 823 Abs. 1 und Abs. 2 S.1 </a:t>
            </a:r>
            <a:r>
              <a:rPr lang="de-DE" b="0" dirty="0" err="1">
                <a:solidFill>
                  <a:schemeClr val="tx1"/>
                </a:solidFill>
                <a:latin typeface="Arial" charset="0"/>
              </a:rPr>
              <a:t>iVm</a:t>
            </a:r>
            <a:r>
              <a:rPr lang="de-DE" b="0" dirty="0">
                <a:solidFill>
                  <a:schemeClr val="tx1"/>
                </a:solidFill>
                <a:latin typeface="Arial" charset="0"/>
              </a:rPr>
              <a:t> §§ 1 ff. StVO</a:t>
            </a:r>
          </a:p>
          <a:p>
            <a:pPr eaLnBrk="1" hangingPunct="1"/>
            <a:endParaRPr lang="de-DE" sz="1200" b="0" dirty="0">
              <a:solidFill>
                <a:schemeClr val="tx1"/>
              </a:solidFill>
              <a:latin typeface="Arial" charset="0"/>
            </a:endParaRPr>
          </a:p>
          <a:p>
            <a:pPr eaLnBrk="1" hangingPunct="1"/>
            <a:r>
              <a:rPr lang="de-DE" dirty="0">
                <a:solidFill>
                  <a:schemeClr val="tx1"/>
                </a:solidFill>
                <a:latin typeface="Arial" charset="0"/>
              </a:rPr>
              <a:t>2. Anspruchsgegner (= Beklagte?)</a:t>
            </a:r>
          </a:p>
          <a:p>
            <a:pPr eaLnBrk="1" hangingPunct="1"/>
            <a:r>
              <a:rPr lang="de-DE" b="0" dirty="0">
                <a:solidFill>
                  <a:schemeClr val="tx1"/>
                </a:solidFill>
                <a:latin typeface="Arial" charset="0"/>
              </a:rPr>
              <a:t>	a)	Fahrzeughalter, Fahrzeugführer</a:t>
            </a:r>
          </a:p>
          <a:p>
            <a:pPr eaLnBrk="1" hangingPunct="1"/>
            <a:r>
              <a:rPr lang="de-DE" b="0" dirty="0">
                <a:solidFill>
                  <a:schemeClr val="tx1"/>
                </a:solidFill>
                <a:latin typeface="Arial" charset="0"/>
              </a:rPr>
              <a:t>	b)	Haftpflichtversicherer (</a:t>
            </a:r>
            <a:r>
              <a:rPr lang="de-DE" b="0" dirty="0" err="1">
                <a:solidFill>
                  <a:schemeClr val="tx1"/>
                </a:solidFill>
                <a:latin typeface="Arial" charset="0"/>
              </a:rPr>
              <a:t>iVm</a:t>
            </a:r>
            <a:r>
              <a:rPr lang="de-DE" b="0" dirty="0">
                <a:solidFill>
                  <a:schemeClr val="tx1"/>
                </a:solidFill>
                <a:latin typeface="Arial" charset="0"/>
              </a:rPr>
              <a:t> § 115 Abs. 1 S.1 Nr. 1 VVG)</a:t>
            </a:r>
          </a:p>
          <a:p>
            <a:pPr eaLnBrk="1" hangingPunct="1"/>
            <a:endParaRPr lang="de-DE" sz="1200" b="0" dirty="0">
              <a:solidFill>
                <a:schemeClr val="tx1"/>
              </a:solidFill>
              <a:latin typeface="Arial" charset="0"/>
            </a:endParaRPr>
          </a:p>
          <a:p>
            <a:pPr eaLnBrk="1" hangingPunct="1"/>
            <a:r>
              <a:rPr lang="de-DE" dirty="0">
                <a:solidFill>
                  <a:schemeClr val="tx1"/>
                </a:solidFill>
                <a:latin typeface="Arial" charset="0"/>
              </a:rPr>
              <a:t>3. Typische Einwendungen des Anspruchsgegners</a:t>
            </a:r>
            <a:r>
              <a:rPr lang="de-DE" b="0" dirty="0">
                <a:solidFill>
                  <a:schemeClr val="tx1"/>
                </a:solidFill>
                <a:latin typeface="Arial" charset="0"/>
              </a:rPr>
              <a:t>	</a:t>
            </a:r>
          </a:p>
          <a:p>
            <a:pPr eaLnBrk="1" hangingPunct="1"/>
            <a:r>
              <a:rPr lang="de-DE" b="0" dirty="0">
                <a:solidFill>
                  <a:schemeClr val="tx1"/>
                </a:solidFill>
                <a:latin typeface="Arial" charset="0"/>
              </a:rPr>
              <a:t>	a)	gegen § 7 StVG: §§ 7 Abs. 2, 8, 9, 17 Abs. 2-3 StVG</a:t>
            </a:r>
          </a:p>
          <a:p>
            <a:pPr eaLnBrk="1" hangingPunct="1"/>
            <a:r>
              <a:rPr lang="de-DE" b="0" dirty="0">
                <a:solidFill>
                  <a:schemeClr val="tx1"/>
                </a:solidFill>
                <a:latin typeface="Arial" charset="0"/>
              </a:rPr>
              <a:t>	b)	gegen § 18 Abs. 1 StVG: §§ 8, 9, 17 Abs. 2-3 StVG</a:t>
            </a:r>
          </a:p>
          <a:p>
            <a:pPr eaLnBrk="1" hangingPunct="1"/>
            <a:r>
              <a:rPr lang="de-DE" b="0" dirty="0">
                <a:solidFill>
                  <a:schemeClr val="tx1"/>
                </a:solidFill>
                <a:latin typeface="Arial" charset="0"/>
              </a:rPr>
              <a:t>	c)	gegen § 823 BGB: § 254 BGB (nicht StVG, § 16 StVG)</a:t>
            </a:r>
          </a:p>
          <a:p>
            <a:pPr eaLnBrk="1" hangingPunct="1"/>
            <a:endParaRPr lang="de-DE" sz="1200" dirty="0">
              <a:solidFill>
                <a:schemeClr val="tx1"/>
              </a:solidFill>
              <a:latin typeface="Arial" charset="0"/>
            </a:endParaRPr>
          </a:p>
          <a:p>
            <a:pPr eaLnBrk="1" hangingPunct="1"/>
            <a:r>
              <a:rPr lang="de-DE" dirty="0">
                <a:solidFill>
                  <a:schemeClr val="tx1"/>
                </a:solidFill>
                <a:latin typeface="Arial" charset="0"/>
              </a:rPr>
              <a:t>4.	Typische prozessuale Besonderheiten:</a:t>
            </a:r>
          </a:p>
          <a:p>
            <a:pPr eaLnBrk="1" hangingPunct="1"/>
            <a:r>
              <a:rPr lang="de-DE" b="0" dirty="0">
                <a:solidFill>
                  <a:schemeClr val="tx1"/>
                </a:solidFill>
                <a:latin typeface="Arial" charset="0"/>
              </a:rPr>
              <a:t>	a)	Subjektive Klagehäufung (mehrere Beklagte)</a:t>
            </a:r>
          </a:p>
          <a:p>
            <a:pPr eaLnBrk="1" hangingPunct="1"/>
            <a:r>
              <a:rPr lang="de-DE" b="0" dirty="0">
                <a:solidFill>
                  <a:schemeClr val="tx1"/>
                </a:solidFill>
                <a:latin typeface="Arial" charset="0"/>
              </a:rPr>
              <a:t>	b)	Erhebung von (Dritt-) Widerklagen (</a:t>
            </a:r>
            <a:r>
              <a:rPr lang="de-DE" b="0" dirty="0" err="1">
                <a:solidFill>
                  <a:schemeClr val="tx1"/>
                </a:solidFill>
                <a:latin typeface="Arial" charset="0"/>
              </a:rPr>
              <a:t>iVm</a:t>
            </a:r>
            <a:r>
              <a:rPr lang="de-DE" b="0" dirty="0">
                <a:solidFill>
                  <a:schemeClr val="tx1"/>
                </a:solidFill>
                <a:latin typeface="Arial" charset="0"/>
              </a:rPr>
              <a:t> § 115 VVG)</a:t>
            </a:r>
          </a:p>
          <a:p>
            <a:pPr eaLnBrk="1" hangingPunct="1"/>
            <a:r>
              <a:rPr lang="de-DE" b="0" dirty="0">
                <a:solidFill>
                  <a:schemeClr val="tx1"/>
                </a:solidFill>
                <a:latin typeface="Arial" charset="0"/>
              </a:rPr>
              <a:t>	c)	Beweisaufnahme, insbes. durch Zeugen</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Verkehrsunfall in der 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36936091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4" end="4"/>
                                            </p:txEl>
                                          </p:spTgt>
                                        </p:tgtEl>
                                        <p:attrNameLst>
                                          <p:attrName>style.visibility</p:attrName>
                                        </p:attrNameLst>
                                      </p:cBhvr>
                                      <p:to>
                                        <p:strVal val="visible"/>
                                      </p:to>
                                    </p:set>
                                    <p:anim calcmode="lin" valueType="num">
                                      <p:cBhvr additive="base">
                                        <p:cTn id="25"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5" end="5"/>
                                            </p:txEl>
                                          </p:spTgt>
                                        </p:tgtEl>
                                        <p:attrNameLst>
                                          <p:attrName>style.visibility</p:attrName>
                                        </p:attrNameLst>
                                      </p:cBhvr>
                                      <p:to>
                                        <p:strVal val="visible"/>
                                      </p:to>
                                    </p:set>
                                    <p:anim calcmode="lin" valueType="num">
                                      <p:cBhvr additive="base">
                                        <p:cTn id="31"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6" end="6"/>
                                            </p:txEl>
                                          </p:spTgt>
                                        </p:tgtEl>
                                        <p:attrNameLst>
                                          <p:attrName>style.visibility</p:attrName>
                                        </p:attrNameLst>
                                      </p:cBhvr>
                                      <p:to>
                                        <p:strVal val="visible"/>
                                      </p:to>
                                    </p:set>
                                    <p:anim calcmode="lin" valueType="num">
                                      <p:cBhvr additive="base">
                                        <p:cTn id="37"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8" end="8"/>
                                            </p:txEl>
                                          </p:spTgt>
                                        </p:tgtEl>
                                        <p:attrNameLst>
                                          <p:attrName>style.visibility</p:attrName>
                                        </p:attrNameLst>
                                      </p:cBhvr>
                                      <p:to>
                                        <p:strVal val="visible"/>
                                      </p:to>
                                    </p:set>
                                    <p:anim calcmode="lin" valueType="num">
                                      <p:cBhvr additive="base">
                                        <p:cTn id="43" dur="500" fill="hold"/>
                                        <p:tgtEl>
                                          <p:spTgt spid="615427">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15427">
                                            <p:txEl>
                                              <p:pRg st="9" end="9"/>
                                            </p:txEl>
                                          </p:spTgt>
                                        </p:tgtEl>
                                        <p:attrNameLst>
                                          <p:attrName>style.visibility</p:attrName>
                                        </p:attrNameLst>
                                      </p:cBhvr>
                                      <p:to>
                                        <p:strVal val="visible"/>
                                      </p:to>
                                    </p:set>
                                    <p:anim calcmode="lin" valueType="num">
                                      <p:cBhvr additive="base">
                                        <p:cTn id="49" dur="500" fill="hold"/>
                                        <p:tgtEl>
                                          <p:spTgt spid="615427">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54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15427">
                                            <p:txEl>
                                              <p:pRg st="10" end="10"/>
                                            </p:txEl>
                                          </p:spTgt>
                                        </p:tgtEl>
                                        <p:attrNameLst>
                                          <p:attrName>style.visibility</p:attrName>
                                        </p:attrNameLst>
                                      </p:cBhvr>
                                      <p:to>
                                        <p:strVal val="visible"/>
                                      </p:to>
                                    </p:set>
                                    <p:anim calcmode="lin" valueType="num">
                                      <p:cBhvr additive="base">
                                        <p:cTn id="55" dur="500" fill="hold"/>
                                        <p:tgtEl>
                                          <p:spTgt spid="615427">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54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15427">
                                            <p:txEl>
                                              <p:pRg st="11" end="11"/>
                                            </p:txEl>
                                          </p:spTgt>
                                        </p:tgtEl>
                                        <p:attrNameLst>
                                          <p:attrName>style.visibility</p:attrName>
                                        </p:attrNameLst>
                                      </p:cBhvr>
                                      <p:to>
                                        <p:strVal val="visible"/>
                                      </p:to>
                                    </p:set>
                                    <p:anim calcmode="lin" valueType="num">
                                      <p:cBhvr additive="base">
                                        <p:cTn id="61" dur="500" fill="hold"/>
                                        <p:tgtEl>
                                          <p:spTgt spid="615427">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5427">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15427">
                                            <p:txEl>
                                              <p:pRg st="13" end="13"/>
                                            </p:txEl>
                                          </p:spTgt>
                                        </p:tgtEl>
                                        <p:attrNameLst>
                                          <p:attrName>style.visibility</p:attrName>
                                        </p:attrNameLst>
                                      </p:cBhvr>
                                      <p:to>
                                        <p:strVal val="visible"/>
                                      </p:to>
                                    </p:set>
                                    <p:anim calcmode="lin" valueType="num">
                                      <p:cBhvr additive="base">
                                        <p:cTn id="67" dur="500" fill="hold"/>
                                        <p:tgtEl>
                                          <p:spTgt spid="615427">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15427">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15427">
                                            <p:txEl>
                                              <p:pRg st="14" end="14"/>
                                            </p:txEl>
                                          </p:spTgt>
                                        </p:tgtEl>
                                        <p:attrNameLst>
                                          <p:attrName>style.visibility</p:attrName>
                                        </p:attrNameLst>
                                      </p:cBhvr>
                                      <p:to>
                                        <p:strVal val="visible"/>
                                      </p:to>
                                    </p:set>
                                    <p:anim calcmode="lin" valueType="num">
                                      <p:cBhvr additive="base">
                                        <p:cTn id="73" dur="500" fill="hold"/>
                                        <p:tgtEl>
                                          <p:spTgt spid="615427">
                                            <p:txEl>
                                              <p:pRg st="14" end="1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15427">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615427">
                                            <p:txEl>
                                              <p:pRg st="15" end="15"/>
                                            </p:txEl>
                                          </p:spTgt>
                                        </p:tgtEl>
                                        <p:attrNameLst>
                                          <p:attrName>style.visibility</p:attrName>
                                        </p:attrNameLst>
                                      </p:cBhvr>
                                      <p:to>
                                        <p:strVal val="visible"/>
                                      </p:to>
                                    </p:set>
                                    <p:anim calcmode="lin" valueType="num">
                                      <p:cBhvr additive="base">
                                        <p:cTn id="79" dur="500" fill="hold"/>
                                        <p:tgtEl>
                                          <p:spTgt spid="615427">
                                            <p:txEl>
                                              <p:pRg st="15" end="15"/>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15427">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615427">
                                            <p:txEl>
                                              <p:pRg st="16" end="16"/>
                                            </p:txEl>
                                          </p:spTgt>
                                        </p:tgtEl>
                                        <p:attrNameLst>
                                          <p:attrName>style.visibility</p:attrName>
                                        </p:attrNameLst>
                                      </p:cBhvr>
                                      <p:to>
                                        <p:strVal val="visible"/>
                                      </p:to>
                                    </p:set>
                                    <p:anim calcmode="lin" valueType="num">
                                      <p:cBhvr additive="base">
                                        <p:cTn id="85" dur="500" fill="hold"/>
                                        <p:tgtEl>
                                          <p:spTgt spid="615427">
                                            <p:txEl>
                                              <p:pRg st="16" end="16"/>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615427">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32756"/>
            <a:ext cx="8712200" cy="480131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endParaRPr lang="de-DE" b="0" dirty="0"/>
          </a:p>
          <a:p>
            <a:r>
              <a:rPr lang="de-DE" b="0" dirty="0"/>
              <a:t>1. 	Die Beklagten werden als Gesamtschuldner verurteilt, an den Kläger Euro 5.000,- zu zahlen. Auf die Widerklage hin werden der Kläger und die Widerbeklagte zu 2. (W) als Gesamt-schuldner verurteilt, an den Beklagten zu 1. Euro 2.000,- zu zahlen. Im Übrigen werden Klage und Widerklage abgewiesen.</a:t>
            </a:r>
          </a:p>
          <a:p>
            <a:endParaRPr lang="de-DE" b="0" dirty="0"/>
          </a:p>
          <a:p>
            <a:r>
              <a:rPr lang="de-DE" b="0" dirty="0"/>
              <a:t>2.	Die gerichtlichen Kosten des Rechtsstreits haben der Kläger zu 5/15, der Kläger und die Widerbeklagte zu 2. als Gesamtschuldner zu 2/15, der Beklagte zu 1. zu 3/15 sowie der Beklagte zu 1. und die Beklagte zu 2. als Gesamtschuldner zu 5/15 zu tragen.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36 Verkehrsunfallrecht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838964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32756"/>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endParaRPr lang="de-DE" sz="1200" b="0" dirty="0"/>
          </a:p>
          <a:p>
            <a:r>
              <a:rPr lang="de-DE" b="0" dirty="0"/>
              <a:t>	Die außergerichtlichen Kosten des Klägers haben der Kläger zu 7/15, der Beklagte zu 1. zu 3/15 sowie der Beklagte zu 1. und die Beklagte zu 2. als Gesamtschuldner zu 5/15 zu tragen.</a:t>
            </a:r>
          </a:p>
          <a:p>
            <a:endParaRPr lang="de-DE" sz="1200" b="0" dirty="0"/>
          </a:p>
          <a:p>
            <a:r>
              <a:rPr lang="de-DE" b="0" dirty="0"/>
              <a:t>	Die außergerichtlichen Kosten des Beklagten zu 1. haben der Beklagte zu 1. zu 8/15, der Kläger zu 5/15 sowie der Kläger und die Widerbeklagte zu 2. als Gesamtschuldner zu 2/15 zu tragen.</a:t>
            </a:r>
          </a:p>
          <a:p>
            <a:endParaRPr lang="de-DE" sz="1200" b="0" dirty="0"/>
          </a:p>
          <a:p>
            <a:r>
              <a:rPr lang="de-DE" b="0" dirty="0"/>
              <a:t>	Die außergerichtlichen Kosten der Beklagten zu 2. haben der Kläger und die Beklagte zu 2. zu jeweils 1/2 zu tragen.</a:t>
            </a:r>
          </a:p>
          <a:p>
            <a:endParaRPr lang="de-DE" sz="1200" b="0" dirty="0"/>
          </a:p>
          <a:p>
            <a:r>
              <a:rPr lang="de-DE" b="0" dirty="0"/>
              <a:t>	Die außergerichtlichen Kosten der Widerbeklagten zu 2. haben der Beklagte zu 1. zu 3/5 und die Widerbeklagte zu 2. zu 2/5 zu tragen.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36 Verkehrsunfallrecht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024054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88499"/>
            <a:ext cx="8712200" cy="350865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endParaRPr lang="de-DE" sz="1200" b="0" dirty="0"/>
          </a:p>
          <a:p>
            <a:r>
              <a:rPr lang="de-DE" b="0" dirty="0"/>
              <a:t>3.	Das Urteil ist vorläufig vollstreckbar, für den Kläger und den Beklagten zu 1. jedoch nur gegen Sicherheitsleistung in Höhe von 110 % des jeweils zu vollstreckenden Betrages. Im Übrigen dürfen die Parteien die Vollstreckung durch Sicherheitsleistung in Höhe von 110 % des aufgrund des Urteils gegen sie vollstreckbaren Betrages abwenden, wenn nicht die jeweils vollstreckende Partei vor der Vollstreckung Sicherheit in Höhe von 110 % des jeweils zu vollstreckenden Betrages leistet.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36 Verkehrsunfallrecht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3995742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3059</Words>
  <Application>Microsoft Macintosh PowerPoint</Application>
  <PresentationFormat>Bildschirmpräsentation (4:3)</PresentationFormat>
  <Paragraphs>201</Paragraphs>
  <Slides>18</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18</vt:i4>
      </vt:variant>
    </vt:vector>
  </HeadingPairs>
  <TitlesOfParts>
    <vt:vector size="24" baseType="lpstr">
      <vt:lpstr>Arial</vt:lpstr>
      <vt:lpstr>Frutiger Linotype</vt:lpstr>
      <vt:lpstr>Frutiger LT 57 Cn</vt:lpstr>
      <vt:lpstr>Verdana</vt:lpstr>
      <vt:lpstr>Benutzerdefiniertes Design</vt:lpstr>
      <vt:lpstr>Repetitorium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269</cp:revision>
  <dcterms:created xsi:type="dcterms:W3CDTF">2001-11-01T00:49:16Z</dcterms:created>
  <dcterms:modified xsi:type="dcterms:W3CDTF">2024-08-26T06:38:12Z</dcterms:modified>
</cp:coreProperties>
</file>