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7"/>
  </p:notesMasterIdLst>
  <p:sldIdLst>
    <p:sldId id="523" r:id="rId3"/>
    <p:sldId id="525" r:id="rId4"/>
    <p:sldId id="526" r:id="rId5"/>
    <p:sldId id="493" r:id="rId6"/>
    <p:sldId id="494" r:id="rId7"/>
    <p:sldId id="522" r:id="rId8"/>
    <p:sldId id="495" r:id="rId9"/>
    <p:sldId id="502" r:id="rId10"/>
    <p:sldId id="510" r:id="rId11"/>
    <p:sldId id="511" r:id="rId12"/>
    <p:sldId id="512" r:id="rId13"/>
    <p:sldId id="513" r:id="rId14"/>
    <p:sldId id="514" r:id="rId15"/>
    <p:sldId id="504" r:id="rId16"/>
    <p:sldId id="505" r:id="rId17"/>
    <p:sldId id="506" r:id="rId18"/>
    <p:sldId id="507" r:id="rId19"/>
    <p:sldId id="508" r:id="rId20"/>
    <p:sldId id="509" r:id="rId21"/>
    <p:sldId id="515" r:id="rId22"/>
    <p:sldId id="516" r:id="rId23"/>
    <p:sldId id="517" r:id="rId24"/>
    <p:sldId id="521" r:id="rId25"/>
    <p:sldId id="519" r:id="rId2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8476B4-41E4-CD46-B615-EDD61E0E0A6C}" v="3" dt="2024-09-09T04:01:52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79" autoAdjust="0"/>
    <p:restoredTop sz="92558" autoAdjust="0"/>
  </p:normalViewPr>
  <p:slideViewPr>
    <p:cSldViewPr>
      <p:cViewPr varScale="1">
        <p:scale>
          <a:sx n="98" d="100"/>
          <a:sy n="98" d="100"/>
        </p:scale>
        <p:origin x="23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44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9B8476B4-41E4-CD46-B615-EDD61E0E0A6C}"/>
    <pc:docChg chg="addSld delSld modSld">
      <pc:chgData name="Henning Kiss" userId="a0df8af1cba7f864" providerId="LiveId" clId="{9B8476B4-41E4-CD46-B615-EDD61E0E0A6C}" dt="2024-09-09T04:02:01.653" v="5" actId="2696"/>
      <pc:docMkLst>
        <pc:docMk/>
      </pc:docMkLst>
      <pc:sldChg chg="modSp add mod">
        <pc:chgData name="Henning Kiss" userId="a0df8af1cba7f864" providerId="LiveId" clId="{9B8476B4-41E4-CD46-B615-EDD61E0E0A6C}" dt="2024-09-09T04:01:52.263" v="4" actId="207"/>
        <pc:sldMkLst>
          <pc:docMk/>
          <pc:sldMk cId="68971110" sldId="525"/>
        </pc:sldMkLst>
        <pc:spChg chg="mod">
          <ac:chgData name="Henning Kiss" userId="a0df8af1cba7f864" providerId="LiveId" clId="{9B8476B4-41E4-CD46-B615-EDD61E0E0A6C}" dt="2024-09-09T04:01:44.357" v="2" actId="20577"/>
          <ac:spMkLst>
            <pc:docMk/>
            <pc:sldMk cId="68971110" sldId="525"/>
            <ac:spMk id="3" creationId="{00000000-0000-0000-0000-000000000000}"/>
          </ac:spMkLst>
        </pc:spChg>
        <pc:spChg chg="mod">
          <ac:chgData name="Henning Kiss" userId="a0df8af1cba7f864" providerId="LiveId" clId="{9B8476B4-41E4-CD46-B615-EDD61E0E0A6C}" dt="2024-09-09T04:01:52.263" v="4" actId="207"/>
          <ac:spMkLst>
            <pc:docMk/>
            <pc:sldMk cId="68971110" sldId="525"/>
            <ac:spMk id="4" creationId="{00000000-0000-0000-0000-000000000000}"/>
          </ac:spMkLst>
        </pc:spChg>
      </pc:sldChg>
      <pc:sldChg chg="del">
        <pc:chgData name="Henning Kiss" userId="a0df8af1cba7f864" providerId="LiveId" clId="{9B8476B4-41E4-CD46-B615-EDD61E0E0A6C}" dt="2024-09-09T04:02:01.653" v="5" actId="2696"/>
        <pc:sldMkLst>
          <pc:docMk/>
          <pc:sldMk cId="640552662" sldId="542"/>
        </pc:sldMkLst>
      </pc:sldChg>
    </pc:docChg>
  </pc:docChgLst>
  <pc:docChgLst>
    <pc:chgData name="Henning Kiss" userId="a0df8af1cba7f864" providerId="LiveId" clId="{31D74640-DFFC-DF44-BAF1-BE479B9A708F}"/>
    <pc:docChg chg="addSld delSld modSld">
      <pc:chgData name="Henning Kiss" userId="a0df8af1cba7f864" providerId="LiveId" clId="{31D74640-DFFC-DF44-BAF1-BE479B9A708F}" dt="2023-09-04T04:20:29.158" v="93" actId="20577"/>
      <pc:docMkLst>
        <pc:docMk/>
      </pc:docMkLst>
      <pc:sldChg chg="modSp">
        <pc:chgData name="Henning Kiss" userId="a0df8af1cba7f864" providerId="LiveId" clId="{31D74640-DFFC-DF44-BAF1-BE479B9A708F}" dt="2023-09-04T04:13:57.367" v="19" actId="20577"/>
        <pc:sldMkLst>
          <pc:docMk/>
          <pc:sldMk cId="1833823225" sldId="493"/>
        </pc:sldMkLst>
        <pc:spChg chg="mod">
          <ac:chgData name="Henning Kiss" userId="a0df8af1cba7f864" providerId="LiveId" clId="{31D74640-DFFC-DF44-BAF1-BE479B9A708F}" dt="2023-09-04T04:13:57.367" v="19" actId="20577"/>
          <ac:spMkLst>
            <pc:docMk/>
            <pc:sldMk cId="1833823225" sldId="493"/>
            <ac:spMk id="633859" creationId="{00000000-0000-0000-0000-000000000000}"/>
          </ac:spMkLst>
        </pc:spChg>
      </pc:sldChg>
      <pc:sldChg chg="modSp">
        <pc:chgData name="Henning Kiss" userId="a0df8af1cba7f864" providerId="LiveId" clId="{31D74640-DFFC-DF44-BAF1-BE479B9A708F}" dt="2023-09-04T04:16:30.416" v="33" actId="20577"/>
        <pc:sldMkLst>
          <pc:docMk/>
          <pc:sldMk cId="491515959" sldId="513"/>
        </pc:sldMkLst>
        <pc:spChg chg="mod">
          <ac:chgData name="Henning Kiss" userId="a0df8af1cba7f864" providerId="LiveId" clId="{31D74640-DFFC-DF44-BAF1-BE479B9A708F}" dt="2023-09-04T04:16:30.416" v="33" actId="20577"/>
          <ac:spMkLst>
            <pc:docMk/>
            <pc:sldMk cId="491515959" sldId="513"/>
            <ac:spMk id="643075" creationId="{00000000-0000-0000-0000-000000000000}"/>
          </ac:spMkLst>
        </pc:spChg>
      </pc:sldChg>
      <pc:sldChg chg="modSp">
        <pc:chgData name="Henning Kiss" userId="a0df8af1cba7f864" providerId="LiveId" clId="{31D74640-DFFC-DF44-BAF1-BE479B9A708F}" dt="2023-09-04T04:20:29.158" v="93" actId="20577"/>
        <pc:sldMkLst>
          <pc:docMk/>
          <pc:sldMk cId="1456919885" sldId="517"/>
        </pc:sldMkLst>
        <pc:spChg chg="mod">
          <ac:chgData name="Henning Kiss" userId="a0df8af1cba7f864" providerId="LiveId" clId="{31D74640-DFFC-DF44-BAF1-BE479B9A708F}" dt="2023-09-04T04:20:29.158" v="93" actId="20577"/>
          <ac:spMkLst>
            <pc:docMk/>
            <pc:sldMk cId="1456919885" sldId="517"/>
            <ac:spMk id="649219" creationId="{00000000-0000-0000-0000-000000000000}"/>
          </ac:spMkLst>
        </pc:spChg>
      </pc:sldChg>
      <pc:sldChg chg="del">
        <pc:chgData name="Henning Kiss" userId="a0df8af1cba7f864" providerId="LiveId" clId="{31D74640-DFFC-DF44-BAF1-BE479B9A708F}" dt="2023-09-04T04:12:50.481" v="5" actId="2696"/>
        <pc:sldMkLst>
          <pc:docMk/>
          <pc:sldMk cId="68971110" sldId="525"/>
        </pc:sldMkLst>
      </pc:sldChg>
      <pc:sldChg chg="modSp">
        <pc:chgData name="Henning Kiss" userId="a0df8af1cba7f864" providerId="LiveId" clId="{31D74640-DFFC-DF44-BAF1-BE479B9A708F}" dt="2023-09-04T04:13:21.866" v="7" actId="20577"/>
        <pc:sldMkLst>
          <pc:docMk/>
          <pc:sldMk cId="3620808562" sldId="526"/>
        </pc:sldMkLst>
        <pc:spChg chg="mod">
          <ac:chgData name="Henning Kiss" userId="a0df8af1cba7f864" providerId="LiveId" clId="{31D74640-DFFC-DF44-BAF1-BE479B9A708F}" dt="2023-09-04T04:13:21.866" v="7" actId="20577"/>
          <ac:spMkLst>
            <pc:docMk/>
            <pc:sldMk cId="3620808562" sldId="526"/>
            <ac:spMk id="632835" creationId="{00000000-0000-0000-0000-000000000000}"/>
          </ac:spMkLst>
        </pc:spChg>
      </pc:sldChg>
      <pc:sldChg chg="modSp add mod">
        <pc:chgData name="Henning Kiss" userId="a0df8af1cba7f864" providerId="LiveId" clId="{31D74640-DFFC-DF44-BAF1-BE479B9A708F}" dt="2023-09-04T04:12:45.817" v="4" actId="207"/>
        <pc:sldMkLst>
          <pc:docMk/>
          <pc:sldMk cId="640552662" sldId="542"/>
        </pc:sldMkLst>
        <pc:spChg chg="mod">
          <ac:chgData name="Henning Kiss" userId="a0df8af1cba7f864" providerId="LiveId" clId="{31D74640-DFFC-DF44-BAF1-BE479B9A708F}" dt="2023-09-04T04:12:40.946" v="2" actId="20577"/>
          <ac:spMkLst>
            <pc:docMk/>
            <pc:sldMk cId="640552662" sldId="542"/>
            <ac:spMk id="3" creationId="{00000000-0000-0000-0000-000000000000}"/>
          </ac:spMkLst>
        </pc:spChg>
        <pc:spChg chg="mod">
          <ac:chgData name="Henning Kiss" userId="a0df8af1cba7f864" providerId="LiveId" clId="{31D74640-DFFC-DF44-BAF1-BE479B9A708F}" dt="2023-09-04T04:12:45.817" v="4" actId="207"/>
          <ac:spMkLst>
            <pc:docMk/>
            <pc:sldMk cId="640552662" sldId="542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18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Berlin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17. Woche</a:t>
            </a:r>
          </a:p>
        </p:txBody>
      </p:sp>
    </p:spTree>
    <p:extLst>
      <p:ext uri="{BB962C8B-B14F-4D97-AF65-F5344CB8AC3E}">
        <p14:creationId xmlns:p14="http://schemas.microsoft.com/office/powerpoint/2010/main" val="181061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Die Beklagte (hier: S) wird verurteilt, die Zwangsvollstreckung aus dem Vollstreckungsbescheid des AG Hamburg... vom… zu unterlassen, soweit diese über einen Betrag von 7.500,- nebst Zinsen in Höhe von 5 Prozentpunkten über dem Basiszinssatz seit dem […Fälligkeit der Darlehensschuld…] hinausgeht. Im Übrigen wird die Klage abgewiesen. 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 	Die Kosten des Rechtsstreits haben der Kläger zu 3/5 und die Beklagte zu 2/5 zu tragen.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 	Das Urteil ist vorläufig vollstreckbar, für den Kläger jedoch nur gegen Sicherheitsleistung in Höhe von Euro 5.600,-. Der Kläger darf die Vollstreckung durch Sicherheitsleistung in Höhe von 110 % des aufgrund des Urteils vollstreckbaren Betrages abwenden, wenn nicht die Beklagte vor der Vollstreckung Sicherheit in Höhe von 110 % des jeweils zu vollstreckenden Betrages leistet.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41 Titelbeseitigung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9022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Aufgabe 1</a:t>
            </a:r>
          </a:p>
          <a:p>
            <a:pPr marL="361950" indent="-361950" algn="ctr" eaLnBrk="1" hangingPunct="1"/>
            <a:endParaRPr lang="de-DE" b="0" u="sng" dirty="0">
              <a:solidFill>
                <a:schemeClr val="tx1"/>
              </a:solidFill>
              <a:latin typeface="Arial" charset="0"/>
            </a:endParaRPr>
          </a:p>
          <a:p>
            <a:pPr marL="361950" indent="-361950" algn="ctr" eaLnBrk="1" hangingPunct="1"/>
            <a:r>
              <a:rPr lang="de-DE" b="0" u="sng" dirty="0">
                <a:solidFill>
                  <a:schemeClr val="tx1"/>
                </a:solidFill>
                <a:latin typeface="Arial" charset="0"/>
              </a:rPr>
              <a:t>Beschluss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Die Erinnerung wird zurückgewiesen.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	Die Kosten des Erinnerungsverfahrens hat der Antragsteller zu tragen.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42 Titeldurchsetzung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6931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Aufgabe 2</a:t>
            </a:r>
          </a:p>
          <a:p>
            <a:pPr marL="361950" indent="-361950" algn="ctr" eaLnBrk="1" hangingPunct="1"/>
            <a:endParaRPr lang="de-DE" b="0" u="sng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Eine Vollstreckung in den Konzertflügel durch den Gerichts-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vollzieher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scheitert an § 809 ZPO.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	Sinnvoll könnte eine Pfändung des Anspruchs des S gegen	DS auf Herausgabe des Flügels aus § 985 BGB sein.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a)	Zuständig wäre nicht der Gerichtsvollzieher, sondern			gemäß § 828 ZPO das Vollstreckungsgericht.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b)	Vollstreckung gemäß § 846 ZPO (=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PfÜB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(-), gilt direkt nur für schuldrechtliche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Herausgabean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sprüche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nicht für den dinglichen aus § 985 BGB.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c)	also Vollstreckung gemäß §§ 857 Abs.1, 846 ZPO (=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PfÜB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§ 857 Abs. 3: § 985 BGB „veräußerliches“ Recht?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(-), der dingliche Anspruch aus § 985 BGB ist nicht				abtretbar.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42 Titeldurchsetzung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1595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§ 857 Abs. 3 ZPO: Kann § 985 BGB einem Dritten 				wenigstens zur Ausübung überlassen werden?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ansonsten wäre § 985 BGB nicht pfändbar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also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PfÜB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für den Anspruch aus § 985 BGB beim				zuständigen Vollstreckungsgericht (§§ 828, 764 ZPO)			beantragen ist zweckmäßig.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42 Titeldurchsetzung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9485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227013" y="1274712"/>
            <a:ext cx="8485187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u="sng" dirty="0">
                <a:solidFill>
                  <a:schemeClr val="tx1"/>
                </a:solidFill>
                <a:latin typeface="Arial" charset="0"/>
              </a:rPr>
              <a:t>1.Teil: Vermerk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A.	Zielvorstellung des Mandanten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-	in erster Linie: Herausgabe des Fahrzeuges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-	ersatzweise: Herausgabe des Versteigerungserlöses</a:t>
            </a:r>
          </a:p>
          <a:p>
            <a:pPr eaLnBrk="1" hangingPunct="1"/>
            <a:endParaRPr lang="de-DE" sz="220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B.	Materiell-rechtliches Gutachten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I.	Ansprüche auf Herausgabe des Wagens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1.	Anspruch aus § 985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a)	Herr Schröder Besitzer?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(+), § 854 Abs. 1 BGB.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b)	Mandant Eigentümer?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Erwerb von Herrn Schmidt?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(+), gemäß §§ 929 S.1, 930 durch sog.						Sicherungsübereignung.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Verlust des Eigentums an Herrn Schröder?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allenfalls durch Erwerb in der Zwangsvollstreckung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272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227013" y="1124744"/>
            <a:ext cx="8485187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§ 817 Abs. 2 ZPO: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Der Ersteher einer Sache erwirbt in der Zwangs-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vollstreckung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Eigentum ohne Rücksicht darauf, ob					der Vollstreckungsschuldner Eigentümer oder der 					Ersteher gutgläubig war; Voraussetzung ist nur die					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</a:rPr>
              <a:t>wirksame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Versteigerung.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Prüfung der Zulässigkeit / Wirksamkeit einer Voll-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streckungsmaßnahme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(hier: der Verwertung):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Allgemeine Vollstreckungsvoraussetzungen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Besondere Vollstreckungsvoraussetzungen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Vollstreckungsantrag gestellt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Prozessvoraussetzungen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Vollstreckung in die richtige Vermögensmasse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Einzelne Vollstreckungsmaßnahme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ordnungsge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mäß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(§§ 802a – 898 ZPO)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Vollstreckung verhältnismäßig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cc)	Hier?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107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160463"/>
            <a:ext cx="8412162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Verstoß: Falsche Vermögensmasse, da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						durch Sicherungsübereignung Eigentümer war.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Verstoß gegen § 817 Abs. 2 ZPO (Befreiung						von Zahlung des Kaufgeldes)?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(-), hier zulässig gemäß § 817 Abs. 4 S.1 ZPO.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dd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Rechtsfolge des Verstoßes (= falsche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VermögM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bloß Rechtswidrigkeit, keine Unwirksamkeit: es ist					zwar streitig, ob das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PfändungspfandR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entsteht 					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: nein); das hat auf die Wirksamkeit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Verwer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tung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aber keinen Einfluss 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: gemischte Theorie). 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c)	also § 985 BGB (-).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2.	§ 812 Abs. 1 S.1, 1. oder 2.Var.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	(-), da Eigentumserwerb in der ZV kraft wirksamen 				Hoheitsakts (s.o.) und somit nicht rechtsgrundlos erfolgt ist.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3. 	§ 823 Abs. 1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</a:rPr>
              <a:t>iVm</a:t>
            </a:r>
            <a:r>
              <a:rPr lang="de-DE" sz="2200" dirty="0">
                <a:solidFill>
                  <a:schemeClr val="tx1"/>
                </a:solidFill>
                <a:latin typeface="Arial" charset="0"/>
              </a:rPr>
              <a:t> § 249 Abs. 1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a)	Rechtswidrige Eigentumsverletzung?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(+), durch Versteigerung schuldnerfremder Sache.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231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155700"/>
            <a:ext cx="8412162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b)	(zurechenbar) durch Herrn Schröder?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(-), durch staatlichen Hoheitsakt gedeckt; hierfür sieht				das Gesetz § 771 ZPO vor, nicht §§ 823, 249 BGB.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4.	Also Ergebnis: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Kein Anspruch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auf Herausgabe des streitgegen-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ständlichen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Fahrzeuges gegen Herrn Schröder.</a:t>
            </a:r>
          </a:p>
          <a:p>
            <a:pPr eaLnBrk="1" hangingPunct="1"/>
            <a:endParaRPr lang="de-DE" sz="220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II.	Ansprüche auf Herausgabe des Versteigerungserlöses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1.	§ 816 Abs. 1 S.1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		(-) es fehlt schon an einer „Verfügung“, da die Versteigerung		kein Rechtsgeschäft, sondern staatlicher Hoheitsakt ist.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2. 	§ 812 Abs. 1 S.1, 2.Var.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		a)	Herr Schröder etwas erlangt?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		(+) Befreiung von der Barzahlungspflicht gemäß § 817 				Abs. 4 ZPO; hier nicht wieder auf den Eigentumserwerb			abstellen, da sonst Ergebnis wie oben unter I.; Herr 				Schröder wird hier als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Vollstr</a:t>
            </a:r>
            <a:r>
              <a:rPr lang="de-DE" sz="2200" b="0" u="sng" dirty="0" err="1">
                <a:solidFill>
                  <a:schemeClr val="tx1"/>
                </a:solidFill>
                <a:latin typeface="Arial" charset="0"/>
              </a:rPr>
              <a:t>Gläubiger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behandelt.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7652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155700"/>
            <a:ext cx="8412162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		b) 	In sonstiger Weise 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(+), da nicht durch Leistung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oder eines Dritten				(auch der Staat leistet hier nicht).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		c) 	Auf Kosten des Mandanten?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(+), die gesetzliche Verrechnung befreit den Ersteher 				von der Zahlungspflicht; damit büßt der frühere 					Eigentümer (= unser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.) seine Rechtsstellung in				Bezug auf die Sache ein (= wirksamer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Eigentumsver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lust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). Der Erlös tritt an die Stelle der Sache (sog. ding-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liche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Surrogation, vgl. § 1247 S.2 BGB).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d)	Ohne Rechtsgrund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die (wirksame) Versteigerung begründet zwar für					den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Ersteigerer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einen Rechtsgrund,	aber nicht für					den Vollstreckungsgläubiger, d.h. Herrn Schröder					als „Versteigerer“, wenn in die falsche Vermögens-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masse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vollstreckt wird (da kein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PfändungspfandR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=&gt; also kein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vollstreckungsR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Befriedigungsrecht.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26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285875"/>
            <a:ext cx="8412162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Entscheidend somit, ob dem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Vollstreckungsgläu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biger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(= Herr Schröder) gegenüber unserem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					(anderweitig) ein materielles Befriedigungsrecht 					hinsichtlich des Fahrzeuges zustand.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(1)	Erwerb eines Werkunternehmerpfandrechts						gemäß § 647 BGB mit der Folge eines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vorran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gigen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Befriedigungsrechts?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(a)	„Sache des Bestellers“?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	(-), Sache gehörte schon dem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(b)	Ermächtigung des Herrn Schmidt durch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analog § 185 Abs. 1 BGB?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(-), da der Sicherungseigentümer nicht							will, dass seine Sache haftet.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					(c)	Gutgläubiger Erwerb analog § 1207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(-), wegen § 1257 BGB und Umkehr-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schluss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aus § 366 Abs. 3 HGB.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661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412776"/>
            <a:ext cx="8712200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endParaRPr lang="de-DE" sz="8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-4. Woche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: 				Die drei Klausurtypen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5.	Woche:			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.-14.	Woche:				Haupt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gebiete des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ErkenntnisVerf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15.	Woche	(26.08.2024): 	Beweisaufnahme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16.	Woche (02.09.2024):	Handels- und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GesellschaftsR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17.	Woche (09.09.2024):	Überblick Vollstreckungsrecht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18.	Woche (16.09.2024):	Rechtsbehelfe im </a:t>
            </a:r>
            <a:r>
              <a:rPr lang="de-DE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VollstreckR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19.	Woche (23.09.2024):	Vollstreckungsmaßnahmen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20.	Woche (30.09.2024):	Vergleich, Vorläufiger RS I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21.	Woche (07.10.2024):	Vorläufiger RS II</a:t>
            </a:r>
          </a:p>
        </p:txBody>
      </p:sp>
    </p:spTree>
    <p:extLst>
      <p:ext uri="{BB962C8B-B14F-4D97-AF65-F5344CB8AC3E}">
        <p14:creationId xmlns:p14="http://schemas.microsoft.com/office/powerpoint/2010/main" val="689711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285875"/>
            <a:ext cx="8700454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(2) Gutgläubiger Erwerb eines rechtsgeschäftlichen				    	Pfandrechts, §§ 1204, 1205, 1207, 932 ff.? 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(-), schon keine Einigung ersichtlich; in AGB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wä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re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so etwas aber nach § 307 BGB wirksam (BGH)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=&gt;	also hat Herr Schröder als Versteigerer die Befrei-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von der Barzahlungspflicht (statt des Erlöses,					§ 817 Abs. 4 ZPO) „ohne rechtlichen Grund“ erlangt.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e)	Umfang des Anspruchs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 	Herausgabe des Erlangten?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(-), nicht möglich.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also: Wertersatz gemäß § 818 Abs. 2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(+), in Höhe von Euro 3.500,-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cc) 	Entreicherung gemäß § 818 Abs. 3 BGB?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(1)	Wegen der Kosten der ZV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     			(+), da unmittelbar mit dem Erwerb verbundene						Aufwendungen (Euro 100,-).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198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160748"/>
            <a:ext cx="8412162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(2)	Wegen des Werts der Reparaturleistungen?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     			Maßgebend, ob Herrn Schröder ein Anspruch 						auf Ersatz von Verwendungen 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</a:rPr>
              <a:t>gegen den Man-	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</a:t>
            </a:r>
            <a:r>
              <a:rPr lang="de-DE" sz="2200" b="0" u="sng" dirty="0" err="1">
                <a:solidFill>
                  <a:schemeClr val="tx1"/>
                </a:solidFill>
                <a:latin typeface="Arial" charset="0"/>
              </a:rPr>
              <a:t>danten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zustünde (dann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ggü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entreichert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				(a)	Vertraglich (-)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				(b) 	Aus §§ 683 S.1, 670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     				(-), Vorrang des Vertragsverhältnisses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zwi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schen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Herrn Schmidt und Herrn Schröder;							hier keine Anwendung der Grundsätze des							„Auch-fremden-Geschäfts“ (sog. „pflichten-							gebundener Geschäftsführer“).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(c)	Aus § 994 Abs. 1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     				</a:t>
            </a:r>
            <a:r>
              <a:rPr lang="de-DE" sz="2200" u="sng" dirty="0">
                <a:solidFill>
                  <a:schemeClr val="tx1"/>
                </a:solidFill>
                <a:latin typeface="Arial" charset="0"/>
              </a:rPr>
              <a:t>BGHZ 34, 122 ff. „Kleinbusfall“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entwi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ckelte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„Nicht-mehr-berechtigten-Besitzer“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	hier (-), kein Raum für diese Grundsätze, da						ZV bereits z.Zt. des berechtigten Besitzes							erfolgte und endete (BGHZ 55, 20 ff.)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198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285875"/>
            <a:ext cx="8412162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(d) 	Aus § 812 Abs. 1 S.1, 2.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Var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     			(-), Vorrang der Leistungsbeziehung							zwischen Herrn Schmidt und Herrn Schröder.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f)	also hat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nur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iHv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Euro 100,- eingeschränkten An-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spruch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aus § 812 Abs. 1 S.1, 2.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Var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3. 	Ergebnis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Dem Mandanten steht ein Bereicherungsanspruch gegen			Herrn Schröder aus § 812 Abs. 1 S.1, 2.Var. BGB in Höhe			von Euro 3.400,- zu.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C.	Prozessrechtliches Gutachten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1.	Klage vor dem zuständigen Gericht, hier?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Amtsgericht Hamburg-Mitte gemäß § 23 Nr. 1 GVG und			§§ 12, 13 ZPO 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str.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, ob §§ 771, 802 ZPO analog)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2.	Weitere Zulässigkeitsbedenken?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(-), unproblematische Zahlungsklage erster Instanz				(BGH : „verlängerte Drittwiderspruchsklage“).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198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285875"/>
            <a:ext cx="841216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D.	Zweckmäßigkeitserwägungen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1.	Klage auf Herausgabe des Pkw ist unzweckmäßig, da recht			offensichtlich keine Herausgabeansprüche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beste-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hen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2.	Klage auf Zahlung der Euro 3.400,- ist hingegen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zweckmä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ßig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(sog. </a:t>
            </a:r>
            <a:r>
              <a:rPr lang="de-DE" sz="2200" b="0">
                <a:solidFill>
                  <a:schemeClr val="tx1"/>
                </a:solidFill>
                <a:latin typeface="Arial" charset="0"/>
              </a:rPr>
              <a:t>verlängerte Drittwiderspruchsklage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), wenn sich 	</a:t>
            </a:r>
            <a:r>
              <a:rPr lang="de-DE" sz="2200" b="0">
                <a:solidFill>
                  <a:schemeClr val="tx1"/>
                </a:solidFill>
                <a:latin typeface="Arial" charset="0"/>
              </a:rPr>
              <a:t>		beweisen 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lässt, dass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Eigentümer war (Zeugnis Hr. Schmidt),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-	Herrn Schröder kein vorrangiges materielles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Befriedi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gungsrecht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(etwa aus § 647 BGB) zustand (Beweislast				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., aber sekundäre Darlegungslast Gegner) und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-	Herrn Schröder kein materieller Anspruch gegen den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auf Verwendungsersatz zusteht (Beweislast des				Herrn Schröder).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hier (+), daher Klage zweckmäßig.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31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285875"/>
            <a:ext cx="8412162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u="sng" dirty="0">
                <a:solidFill>
                  <a:schemeClr val="tx1"/>
                </a:solidFill>
                <a:latin typeface="Arial" charset="0"/>
              </a:rPr>
              <a:t>2.Teil: Entwurf der Klageschrift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1.	Vollständiges Rubrum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2.	Anträge: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„Namens und in Vollmacht des Klägers erhebe ich Klage und		beantrage: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sz="2200" dirty="0">
                <a:solidFill>
                  <a:schemeClr val="tx1"/>
                </a:solidFill>
                <a:latin typeface="Arial" charset="0"/>
              </a:rPr>
              <a:t>	„Der Beklagte wird verurteilt, an den Kläger Euro 3.400,- 		nebst Zinsen in Höhe von 5 Prozentpunkten über dem 			Basiszinssatz seit Rechtshängigkeit zu zahlen.“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außerdem: Erlass eines Versäumnisurteils bei schriftlichem 			Vorverfahren und fehlender Anzeige der Verteidigungsbereit-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schaft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(§ 331 Abs. </a:t>
            </a:r>
            <a:r>
              <a:rPr lang="de-DE" sz="2200" b="0">
                <a:solidFill>
                  <a:schemeClr val="tx1"/>
                </a:solidFill>
                <a:latin typeface="Arial" charset="0"/>
              </a:rPr>
              <a:t>3 S.1 ZPO).</a:t>
            </a:r>
            <a:endParaRPr lang="de-DE" sz="2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3.	Begründung (hier Verweis auf „geeignete Teile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Gutach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tens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“ mit Hilfe von Spitzklammern &lt;…&gt;)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4.	Unterschrift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51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5" name="Text Box 3"/>
          <p:cNvSpPr txBox="1">
            <a:spLocks noChangeArrowheads="1"/>
          </p:cNvSpPr>
          <p:nvPr/>
        </p:nvSpPr>
        <p:spPr bwMode="auto">
          <a:xfrm>
            <a:off x="215900" y="1274763"/>
            <a:ext cx="87122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u="sng" dirty="0">
                <a:solidFill>
                  <a:schemeClr val="tx1"/>
                </a:solidFill>
                <a:latin typeface="Arial" charset="0"/>
              </a:rPr>
              <a:t>1. Grundbegriffe</a:t>
            </a:r>
          </a:p>
          <a:p>
            <a:pPr eaLnBrk="1" hangingPunct="1"/>
            <a:endParaRPr lang="de-DE" sz="1200" u="sng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Zwangsvollstreckung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ist das Verfahren, in dem Ansprüche durch staatlichen Zwang	verwirklicht, d.h. durchgesetzt werden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besond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Prozessart). </a:t>
            </a:r>
          </a:p>
          <a:p>
            <a:pPr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Vollstreckungstitel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sind (nach der ZPO)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Urteile (vorläufig vollstreckbare oder rechtskräftige), § 704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Prozessvergleiche, § 794 Abs. 1 Nr. 1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Kostenfestsetzungsbeschlüsse, § 794 Abs. 1 Nr. 2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Beschwerdefähige Beschlüsse, § 794 Abs. 1 Nr. 3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Vollstreckungsbescheide, § 794 Abs. 1 Nr. 4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(Notarielle) Urkunden, in denen sich der Schuldner der			Zwangsvollstreckung unterwirft, § 794 Abs. 1 Nr. 5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Europäische Zahlungsbefehle, § 794 Abs. 1 Nr. 6 ZPO...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0856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Text Box 3"/>
          <p:cNvSpPr txBox="1">
            <a:spLocks noChangeArrowheads="1"/>
          </p:cNvSpPr>
          <p:nvPr/>
        </p:nvSpPr>
        <p:spPr bwMode="auto">
          <a:xfrm>
            <a:off x="179388" y="1154113"/>
            <a:ext cx="87122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Organe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Zwangsvollstreckung sind</a:t>
            </a:r>
          </a:p>
          <a:p>
            <a:pPr eaLnBrk="1" hangingPunct="1"/>
            <a:endParaRPr lang="de-DE" sz="10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immer ausschließlich zuständig, § 802 ZPO;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der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Gerichtsvollzieher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Zustellungs- und Vollstreckungsbeamter (§ 154 GVG), 			ihm ist nach § 753 Abs. 1 ZPO die Vollstreckung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übertra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gen, soweit sie nicht den Gerichten zugewiesen ist; 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das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Vollstreckungsgericht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Zuständig, soweit im Gesetz ausdrücklich bestimmt;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idR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		AG (§ 764 ZPO; Ausnahme in § 930 Abs. 1 S.3 ZPO),			dort Richter oder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RPfleger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§§ 3 Nr. 3a, 20 Nr. 17 RPflG,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das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Prozessgericht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Gericht des ersten Rechtszuges, etwa nach §§ 887, 888,		890 ZPO,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das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Grundbuchamt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(§ 1 GBO):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GBA beim Amtsgericht zuständig nach §§ 866, 867 ZPO.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82322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179388" y="1268413"/>
            <a:ext cx="87122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Voraussetzungen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Zwangsvollstreckung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Die Zwangsvollstreckung darf nur beginnen, wenn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ein Vollstreckungs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titel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nach §§ 704, 794 ZPO vorliegt,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Vollstreckungs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klausel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erteilt ist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Vorauss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wegen § 724),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die bezeugt, dass der Titel „vollstreckungsreif“ ist, und 			zwar für und gegen die Personen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iSd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genannten Normen,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die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Zustellung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nach den §§ 166 ff. ZPO erfolgt ist.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Zuzustellen sind: der Titel und ggf. Urkunden (s. z.B.			§ 751 Abs. 2 ZPO).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die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besonderen Voraussetzungen der ZV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gegeben sind,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etwa §§ 756, 765 ZPO,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ein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Vollstreckungsantrag /-auftrag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gestellt/erteilt worden		ist.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2833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179388" y="1604694"/>
            <a:ext cx="8712200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Zulässigkeit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Zwangsvollstreckung (wichtigstes Schema)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Allgemeine Vollstreckungsvoraussetzungen (s.o.)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Besondere Vollstreckungsvoraussetzungen (s.o.)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Vollstreckungsantrag gestellt (s.o.)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Vorliegen der allgemeinen Prozessvoraussetzungen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Vollstreckung in die richtige Vermögensmasse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Zulässigkeit der einzelnen Vollstreckungsmaßnahme			(nach den §§ 802a – 898 ZPO)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Verhältnismäßigkeit der Vollstreckung</a:t>
            </a:r>
          </a:p>
          <a:p>
            <a:pPr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5235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179388" y="1228725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beachte dabei: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Die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VollstrOrgane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haben von Amts wegen zu prüfen, ob		die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Vorauss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ZV vorliegen und die ZV zulässig ist.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Vorgenommene Vollstreckungsmaßnahmen trotz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Unzu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lässigkeit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ZV sind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fehlerhaft (= rechtswidrig)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Die Fehlerhaftigkeit der Maßnahmen führt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grds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nur			zur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Anfechtbarkeit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Eine Vollstreckungsmaßnahme ist ausnahmsweise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nichtig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wenn sie an besonders schweren Mängeln			leidet. Solche Mängel sind etwa: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Funktionelle Unzuständigkeit,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Fehlen eines (geeigneten) Vollstreckungstitels,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Verletzung wesentlicher Verfahrens- und Form-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vorschriften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(etwa Verstoß gegen § 808 I ZPO).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Nichtige Vollstreckungsmaßnahmen sind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wirkungslos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8818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5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5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Dauer der Zwangsvollstreckung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Oft erheblich, etwa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iRd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Zulässigkeit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vollstrR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RBehelfe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ZV beginnt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	mit der ersten Vollstreckungshandlung, die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richtsvollzieher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gegen den Schuldner oder seine 				Sachen (s. etwa § 758 ZPO) vornimmt oder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	wenn ein Gericht Vollstreckungsorgan ist, sobald eine			Vollstreckungsmaßnahme (etwa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PfÜB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 existent ist.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 	ZV endet im Ganzen,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wenn Gläubiger durch die Vollstreckung hinsichtlich seines 		Anspruches (inkl. Kosten, § 788 ZPO) voll befriedigt ist.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 	Einzelne ZV-Maßnahmen enden,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wenn sie vollständig durchgeführt worden sind, nicht not-		wendig Erfolg hatten oder ohne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SiLeistg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aufgehoben sind.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9602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Der Beklagte wird verurteilt, die Zwangsvollstreckung aus der Hypothek über Euro 100.000,-, eingetragen im Grundbuch von [… genaue Bezeichnung…], Nr. …, Abteilung III, laufende Nr. …, in das Grundstück … Straße, Nr. …, in …, eingetragen im Grundbuch von …, Nr. …, wegen eines Betrages von Euro 20.000,- zu dulden.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 	Die Kosten des Rechtsstreits hat der Beklagte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 	Das Urteil ist gegen Sicherheitsleistung in Höhe von Euro 23.500,- vorläufig vollstreckbar.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40 Titelerlangung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1773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3643</Words>
  <Application>Microsoft Macintosh PowerPoint</Application>
  <PresentationFormat>Bildschirmpräsentation (4:3)</PresentationFormat>
  <Paragraphs>239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289</cp:revision>
  <dcterms:created xsi:type="dcterms:W3CDTF">2001-11-01T00:49:16Z</dcterms:created>
  <dcterms:modified xsi:type="dcterms:W3CDTF">2024-09-09T04:02:11Z</dcterms:modified>
</cp:coreProperties>
</file>