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7"/>
  </p:notesMasterIdLst>
  <p:sldIdLst>
    <p:sldId id="551" r:id="rId3"/>
    <p:sldId id="563" r:id="rId4"/>
    <p:sldId id="511" r:id="rId5"/>
    <p:sldId id="559" r:id="rId6"/>
    <p:sldId id="560" r:id="rId7"/>
    <p:sldId id="561" r:id="rId8"/>
    <p:sldId id="562" r:id="rId9"/>
    <p:sldId id="510" r:id="rId10"/>
    <p:sldId id="516" r:id="rId11"/>
    <p:sldId id="517" r:id="rId12"/>
    <p:sldId id="518" r:id="rId13"/>
    <p:sldId id="519" r:id="rId14"/>
    <p:sldId id="520" r:id="rId15"/>
    <p:sldId id="521" r:id="rId16"/>
    <p:sldId id="522" r:id="rId17"/>
    <p:sldId id="541" r:id="rId18"/>
    <p:sldId id="523" r:id="rId19"/>
    <p:sldId id="524" r:id="rId20"/>
    <p:sldId id="537" r:id="rId21"/>
    <p:sldId id="525" r:id="rId22"/>
    <p:sldId id="526" r:id="rId23"/>
    <p:sldId id="527" r:id="rId24"/>
    <p:sldId id="528" r:id="rId25"/>
    <p:sldId id="529" r:id="rId26"/>
    <p:sldId id="530" r:id="rId27"/>
    <p:sldId id="531" r:id="rId28"/>
    <p:sldId id="532" r:id="rId29"/>
    <p:sldId id="538" r:id="rId30"/>
    <p:sldId id="533" r:id="rId31"/>
    <p:sldId id="534" r:id="rId32"/>
    <p:sldId id="535" r:id="rId33"/>
    <p:sldId id="539" r:id="rId34"/>
    <p:sldId id="540" r:id="rId35"/>
    <p:sldId id="536" r:id="rId36"/>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8ABB90-5D62-754C-AF8A-BE20314D60AF}" v="4" dt="2024-09-16T07:26:49.0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038" autoAdjust="0"/>
    <p:restoredTop sz="92791" autoAdjust="0"/>
  </p:normalViewPr>
  <p:slideViewPr>
    <p:cSldViewPr>
      <p:cViewPr varScale="1">
        <p:scale>
          <a:sx n="98" d="100"/>
          <a:sy n="98" d="100"/>
        </p:scale>
        <p:origin x="2440"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448" y="-10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42" Type="http://schemas.microsoft.com/office/2016/11/relationships/changesInfo" Target="changesInfos/changesInfo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microsoft.com/office/2015/10/relationships/revisionInfo" Target="revisionInfo.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8A8ABB90-5D62-754C-AF8A-BE20314D60AF}"/>
    <pc:docChg chg="addSld delSld modSld">
      <pc:chgData name="Henning Kiss" userId="a0df8af1cba7f864" providerId="LiveId" clId="{8A8ABB90-5D62-754C-AF8A-BE20314D60AF}" dt="2024-09-16T07:26:49.093" v="5" actId="20577"/>
      <pc:docMkLst>
        <pc:docMk/>
      </pc:docMkLst>
      <pc:sldChg chg="modSp">
        <pc:chgData name="Henning Kiss" userId="a0df8af1cba7f864" providerId="LiveId" clId="{8A8ABB90-5D62-754C-AF8A-BE20314D60AF}" dt="2024-09-16T07:26:49.093" v="5" actId="20577"/>
        <pc:sldMkLst>
          <pc:docMk/>
          <pc:sldMk cId="2378812518" sldId="511"/>
        </pc:sldMkLst>
        <pc:spChg chg="mod">
          <ac:chgData name="Henning Kiss" userId="a0df8af1cba7f864" providerId="LiveId" clId="{8A8ABB90-5D62-754C-AF8A-BE20314D60AF}" dt="2024-09-16T07:26:49.093" v="5" actId="20577"/>
          <ac:spMkLst>
            <pc:docMk/>
            <pc:sldMk cId="2378812518" sldId="511"/>
            <ac:spMk id="645123" creationId="{00000000-0000-0000-0000-000000000000}"/>
          </ac:spMkLst>
        </pc:spChg>
      </pc:sldChg>
      <pc:sldChg chg="del">
        <pc:chgData name="Henning Kiss" userId="a0df8af1cba7f864" providerId="LiveId" clId="{8A8ABB90-5D62-754C-AF8A-BE20314D60AF}" dt="2024-09-16T07:26:29.357" v="4" actId="2696"/>
        <pc:sldMkLst>
          <pc:docMk/>
          <pc:sldMk cId="640552662" sldId="542"/>
        </pc:sldMkLst>
      </pc:sldChg>
      <pc:sldChg chg="modSp add mod">
        <pc:chgData name="Henning Kiss" userId="a0df8af1cba7f864" providerId="LiveId" clId="{8A8ABB90-5D62-754C-AF8A-BE20314D60AF}" dt="2024-09-16T07:25:56.384" v="3" actId="207"/>
        <pc:sldMkLst>
          <pc:docMk/>
          <pc:sldMk cId="68971110" sldId="563"/>
        </pc:sldMkLst>
        <pc:spChg chg="mod">
          <ac:chgData name="Henning Kiss" userId="a0df8af1cba7f864" providerId="LiveId" clId="{8A8ABB90-5D62-754C-AF8A-BE20314D60AF}" dt="2024-09-16T07:25:52.142" v="1" actId="20577"/>
          <ac:spMkLst>
            <pc:docMk/>
            <pc:sldMk cId="68971110" sldId="563"/>
            <ac:spMk id="3" creationId="{00000000-0000-0000-0000-000000000000}"/>
          </ac:spMkLst>
        </pc:spChg>
        <pc:spChg chg="mod">
          <ac:chgData name="Henning Kiss" userId="a0df8af1cba7f864" providerId="LiveId" clId="{8A8ABB90-5D62-754C-AF8A-BE20314D60AF}" dt="2024-09-16T07:25:56.384" v="3" actId="207"/>
          <ac:spMkLst>
            <pc:docMk/>
            <pc:sldMk cId="68971110" sldId="563"/>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405081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18. Woche</a:t>
            </a:r>
          </a:p>
        </p:txBody>
      </p:sp>
    </p:spTree>
    <p:extLst>
      <p:ext uri="{BB962C8B-B14F-4D97-AF65-F5344CB8AC3E}">
        <p14:creationId xmlns:p14="http://schemas.microsoft.com/office/powerpoint/2010/main" val="39063868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algn="ctr" eaLnBrk="1" hangingPunct="1"/>
            <a:r>
              <a:rPr lang="de-DE" dirty="0">
                <a:solidFill>
                  <a:schemeClr val="tx1"/>
                </a:solidFill>
                <a:latin typeface="Arial" charset="0"/>
              </a:rPr>
              <a:t>Variante 3</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1.	Die Klage wird abgewiesen.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2. 	Die Kosten des Rechtsstreits hat der Kläger zu tragen.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3. 	Das Urteil ist gegen Sicherheitsleistung in Höhe von 110 % des jeweils zu vollstreckenden Betrages vorläufig vollstreckbar.</a:t>
            </a:r>
          </a:p>
        </p:txBody>
      </p:sp>
      <p:sp>
        <p:nvSpPr>
          <p:cNvPr id="6"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43 – Vollstreckungsabwehr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40350255"/>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3075">
                                            <p:txEl>
                                              <p:pRg st="0" end="0"/>
                                            </p:txEl>
                                          </p:spTgt>
                                        </p:tgtEl>
                                        <p:attrNameLst>
                                          <p:attrName>style.visibility</p:attrName>
                                        </p:attrNameLst>
                                      </p:cBhvr>
                                      <p:to>
                                        <p:strVal val="visible"/>
                                      </p:to>
                                    </p:set>
                                    <p:anim calcmode="lin" valueType="num">
                                      <p:cBhvr additive="base">
                                        <p:cTn id="7" dur="500" fill="hold"/>
                                        <p:tgtEl>
                                          <p:spTgt spid="64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2" end="2"/>
                                            </p:txEl>
                                          </p:spTgt>
                                        </p:tgtEl>
                                        <p:attrNameLst>
                                          <p:attrName>style.visibility</p:attrName>
                                        </p:attrNameLst>
                                      </p:cBhvr>
                                      <p:to>
                                        <p:strVal val="visible"/>
                                      </p:to>
                                    </p:set>
                                    <p:anim calcmode="lin" valueType="num">
                                      <p:cBhvr additive="base">
                                        <p:cTn id="13" dur="500" fill="hold"/>
                                        <p:tgtEl>
                                          <p:spTgt spid="64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3075">
                                            <p:txEl>
                                              <p:pRg st="4" end="4"/>
                                            </p:txEl>
                                          </p:spTgt>
                                        </p:tgtEl>
                                        <p:attrNameLst>
                                          <p:attrName>style.visibility</p:attrName>
                                        </p:attrNameLst>
                                      </p:cBhvr>
                                      <p:to>
                                        <p:strVal val="visible"/>
                                      </p:to>
                                    </p:set>
                                    <p:anim calcmode="lin" valueType="num">
                                      <p:cBhvr additive="base">
                                        <p:cTn id="19" dur="500" fill="hold"/>
                                        <p:tgtEl>
                                          <p:spTgt spid="64307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3075">
                                            <p:txEl>
                                              <p:pRg st="6" end="6"/>
                                            </p:txEl>
                                          </p:spTgt>
                                        </p:tgtEl>
                                        <p:attrNameLst>
                                          <p:attrName>style.visibility</p:attrName>
                                        </p:attrNameLst>
                                      </p:cBhvr>
                                      <p:to>
                                        <p:strVal val="visible"/>
                                      </p:to>
                                    </p:set>
                                    <p:anim calcmode="lin" valueType="num">
                                      <p:cBhvr additive="base">
                                        <p:cTn id="25" dur="500" fill="hold"/>
                                        <p:tgtEl>
                                          <p:spTgt spid="64307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algn="ctr" eaLnBrk="1" hangingPunct="1"/>
            <a:r>
              <a:rPr lang="de-DE" dirty="0">
                <a:solidFill>
                  <a:schemeClr val="tx1"/>
                </a:solidFill>
                <a:latin typeface="Arial" charset="0"/>
              </a:rPr>
              <a:t>Variante 4</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1.	Die Klage wird abgewiesen.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2. 	Die Kosten des Rechtsstreits hat der Kläger zu tragen.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3. 	Das Urteil ist gegen Sicherheitsleistung in Höhe von 110 % des jeweils zu vollstreckenden Betrages vorläufig vollstreckbar.</a:t>
            </a:r>
          </a:p>
        </p:txBody>
      </p:sp>
      <p:sp>
        <p:nvSpPr>
          <p:cNvPr id="6"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43 – Vollstreckungsabwehr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40774457"/>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3075">
                                            <p:txEl>
                                              <p:pRg st="0" end="0"/>
                                            </p:txEl>
                                          </p:spTgt>
                                        </p:tgtEl>
                                        <p:attrNameLst>
                                          <p:attrName>style.visibility</p:attrName>
                                        </p:attrNameLst>
                                      </p:cBhvr>
                                      <p:to>
                                        <p:strVal val="visible"/>
                                      </p:to>
                                    </p:set>
                                    <p:anim calcmode="lin" valueType="num">
                                      <p:cBhvr additive="base">
                                        <p:cTn id="7" dur="500" fill="hold"/>
                                        <p:tgtEl>
                                          <p:spTgt spid="64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2" end="2"/>
                                            </p:txEl>
                                          </p:spTgt>
                                        </p:tgtEl>
                                        <p:attrNameLst>
                                          <p:attrName>style.visibility</p:attrName>
                                        </p:attrNameLst>
                                      </p:cBhvr>
                                      <p:to>
                                        <p:strVal val="visible"/>
                                      </p:to>
                                    </p:set>
                                    <p:anim calcmode="lin" valueType="num">
                                      <p:cBhvr additive="base">
                                        <p:cTn id="13" dur="500" fill="hold"/>
                                        <p:tgtEl>
                                          <p:spTgt spid="64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3075">
                                            <p:txEl>
                                              <p:pRg st="4" end="4"/>
                                            </p:txEl>
                                          </p:spTgt>
                                        </p:tgtEl>
                                        <p:attrNameLst>
                                          <p:attrName>style.visibility</p:attrName>
                                        </p:attrNameLst>
                                      </p:cBhvr>
                                      <p:to>
                                        <p:strVal val="visible"/>
                                      </p:to>
                                    </p:set>
                                    <p:anim calcmode="lin" valueType="num">
                                      <p:cBhvr additive="base">
                                        <p:cTn id="19" dur="500" fill="hold"/>
                                        <p:tgtEl>
                                          <p:spTgt spid="64307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3075">
                                            <p:txEl>
                                              <p:pRg st="6" end="6"/>
                                            </p:txEl>
                                          </p:spTgt>
                                        </p:tgtEl>
                                        <p:attrNameLst>
                                          <p:attrName>style.visibility</p:attrName>
                                        </p:attrNameLst>
                                      </p:cBhvr>
                                      <p:to>
                                        <p:strVal val="visible"/>
                                      </p:to>
                                    </p:set>
                                    <p:anim calcmode="lin" valueType="num">
                                      <p:cBhvr additive="base">
                                        <p:cTn id="25" dur="500" fill="hold"/>
                                        <p:tgtEl>
                                          <p:spTgt spid="64307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algn="ctr" eaLnBrk="1" hangingPunct="1"/>
            <a:r>
              <a:rPr lang="de-DE" dirty="0">
                <a:solidFill>
                  <a:schemeClr val="tx1"/>
                </a:solidFill>
                <a:latin typeface="Arial" charset="0"/>
              </a:rPr>
              <a:t>Variante 1</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1.	Die Zwangsvollstreckung aus dem Urteil des Landgerichts … [… Aktenzeichen: …] vom … wird für unzulässig erklärt.</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2. 	Die Kosten des Rechtsstreits hat der Beklagte zu tragen.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3. 	Das Urteil ist gegen Sicherheitsleistung von Euro 55.100,- vorläufig vollstreckbar.</a:t>
            </a:r>
          </a:p>
        </p:txBody>
      </p:sp>
      <p:sp>
        <p:nvSpPr>
          <p:cNvPr id="6"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44 – Vollstreckungsabwehr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42907025"/>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43075">
                                            <p:txEl>
                                              <p:pRg st="0" end="0"/>
                                            </p:txEl>
                                          </p:spTgt>
                                        </p:tgtEl>
                                        <p:attrNameLst>
                                          <p:attrName>style.visibility</p:attrName>
                                        </p:attrNameLst>
                                      </p:cBhvr>
                                      <p:to>
                                        <p:strVal val="visible"/>
                                      </p:to>
                                    </p:set>
                                    <p:anim calcmode="lin" valueType="num">
                                      <p:cBhvr additive="base">
                                        <p:cTn id="7" dur="500" fill="hold"/>
                                        <p:tgtEl>
                                          <p:spTgt spid="64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2" end="2"/>
                                            </p:txEl>
                                          </p:spTgt>
                                        </p:tgtEl>
                                        <p:attrNameLst>
                                          <p:attrName>style.visibility</p:attrName>
                                        </p:attrNameLst>
                                      </p:cBhvr>
                                      <p:to>
                                        <p:strVal val="visible"/>
                                      </p:to>
                                    </p:set>
                                    <p:anim calcmode="lin" valueType="num">
                                      <p:cBhvr additive="base">
                                        <p:cTn id="13" dur="500" fill="hold"/>
                                        <p:tgtEl>
                                          <p:spTgt spid="64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3075">
                                            <p:txEl>
                                              <p:pRg st="4" end="4"/>
                                            </p:txEl>
                                          </p:spTgt>
                                        </p:tgtEl>
                                        <p:attrNameLst>
                                          <p:attrName>style.visibility</p:attrName>
                                        </p:attrNameLst>
                                      </p:cBhvr>
                                      <p:to>
                                        <p:strVal val="visible"/>
                                      </p:to>
                                    </p:set>
                                    <p:anim calcmode="lin" valueType="num">
                                      <p:cBhvr additive="base">
                                        <p:cTn id="19" dur="500" fill="hold"/>
                                        <p:tgtEl>
                                          <p:spTgt spid="64307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3075">
                                            <p:txEl>
                                              <p:pRg st="6" end="6"/>
                                            </p:txEl>
                                          </p:spTgt>
                                        </p:tgtEl>
                                        <p:attrNameLst>
                                          <p:attrName>style.visibility</p:attrName>
                                        </p:attrNameLst>
                                      </p:cBhvr>
                                      <p:to>
                                        <p:strVal val="visible"/>
                                      </p:to>
                                    </p:set>
                                    <p:anim calcmode="lin" valueType="num">
                                      <p:cBhvr additive="base">
                                        <p:cTn id="25" dur="500" fill="hold"/>
                                        <p:tgtEl>
                                          <p:spTgt spid="64307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algn="ctr" eaLnBrk="1" hangingPunct="1"/>
            <a:r>
              <a:rPr lang="de-DE" dirty="0">
                <a:solidFill>
                  <a:schemeClr val="tx1"/>
                </a:solidFill>
                <a:latin typeface="Arial" charset="0"/>
              </a:rPr>
              <a:t>Variante 2</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1.	Der Beklagte wird verurteilt, an den Kläger Euro 50.000,- zu zahlen.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2. 	Die Kosten des Rechtsstreits hat der Beklagte zu tragen.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3. 	Das Urteil ist gegen Sicherheitsleistung in Höhe von 110 % des jeweils zu vollstreckenden Betrages vorläufig vollstreckbar.</a:t>
            </a:r>
          </a:p>
        </p:txBody>
      </p:sp>
      <p:sp>
        <p:nvSpPr>
          <p:cNvPr id="6"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44 – Vollstreckungsabwehr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98420748"/>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3075">
                                            <p:txEl>
                                              <p:pRg st="0" end="0"/>
                                            </p:txEl>
                                          </p:spTgt>
                                        </p:tgtEl>
                                        <p:attrNameLst>
                                          <p:attrName>style.visibility</p:attrName>
                                        </p:attrNameLst>
                                      </p:cBhvr>
                                      <p:to>
                                        <p:strVal val="visible"/>
                                      </p:to>
                                    </p:set>
                                    <p:anim calcmode="lin" valueType="num">
                                      <p:cBhvr additive="base">
                                        <p:cTn id="7" dur="500" fill="hold"/>
                                        <p:tgtEl>
                                          <p:spTgt spid="64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2" end="2"/>
                                            </p:txEl>
                                          </p:spTgt>
                                        </p:tgtEl>
                                        <p:attrNameLst>
                                          <p:attrName>style.visibility</p:attrName>
                                        </p:attrNameLst>
                                      </p:cBhvr>
                                      <p:to>
                                        <p:strVal val="visible"/>
                                      </p:to>
                                    </p:set>
                                    <p:anim calcmode="lin" valueType="num">
                                      <p:cBhvr additive="base">
                                        <p:cTn id="13" dur="500" fill="hold"/>
                                        <p:tgtEl>
                                          <p:spTgt spid="64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3075">
                                            <p:txEl>
                                              <p:pRg st="4" end="4"/>
                                            </p:txEl>
                                          </p:spTgt>
                                        </p:tgtEl>
                                        <p:attrNameLst>
                                          <p:attrName>style.visibility</p:attrName>
                                        </p:attrNameLst>
                                      </p:cBhvr>
                                      <p:to>
                                        <p:strVal val="visible"/>
                                      </p:to>
                                    </p:set>
                                    <p:anim calcmode="lin" valueType="num">
                                      <p:cBhvr additive="base">
                                        <p:cTn id="19" dur="500" fill="hold"/>
                                        <p:tgtEl>
                                          <p:spTgt spid="64307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3075">
                                            <p:txEl>
                                              <p:pRg st="6" end="6"/>
                                            </p:txEl>
                                          </p:spTgt>
                                        </p:tgtEl>
                                        <p:attrNameLst>
                                          <p:attrName>style.visibility</p:attrName>
                                        </p:attrNameLst>
                                      </p:cBhvr>
                                      <p:to>
                                        <p:strVal val="visible"/>
                                      </p:to>
                                    </p:set>
                                    <p:anim calcmode="lin" valueType="num">
                                      <p:cBhvr additive="base">
                                        <p:cTn id="25" dur="500" fill="hold"/>
                                        <p:tgtEl>
                                          <p:spTgt spid="64307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algn="ctr" eaLnBrk="1" hangingPunct="1"/>
            <a:r>
              <a:rPr lang="de-DE" dirty="0">
                <a:solidFill>
                  <a:schemeClr val="tx1"/>
                </a:solidFill>
                <a:latin typeface="Arial" charset="0"/>
              </a:rPr>
              <a:t>Variante 1</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1.	Die Zwangsvollstreckung aus dem Urteil des Landgerichts… vom…, [Aktenzeichen: …], in den Pkw [… genaue Bezeichnung mit Fahrgestellnummer…] wird für unzulässig erklärt.</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2.	Die Kosten des Rechtsstreits hat der Beklagte (= G) zu tragen.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3.	Das Urteil ist gegen Sicherheitsleistung in Höhe von 12.400,- vorläufig vollstreckbar. </a:t>
            </a:r>
          </a:p>
        </p:txBody>
      </p:sp>
      <p:sp>
        <p:nvSpPr>
          <p:cNvPr id="6"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45 – Drittwidersprüche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072817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43075">
                                            <p:txEl>
                                              <p:pRg st="0" end="0"/>
                                            </p:txEl>
                                          </p:spTgt>
                                        </p:tgtEl>
                                        <p:attrNameLst>
                                          <p:attrName>style.visibility</p:attrName>
                                        </p:attrNameLst>
                                      </p:cBhvr>
                                      <p:to>
                                        <p:strVal val="visible"/>
                                      </p:to>
                                    </p:set>
                                    <p:anim calcmode="lin" valueType="num">
                                      <p:cBhvr additive="base">
                                        <p:cTn id="7" dur="500" fill="hold"/>
                                        <p:tgtEl>
                                          <p:spTgt spid="64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2" end="2"/>
                                            </p:txEl>
                                          </p:spTgt>
                                        </p:tgtEl>
                                        <p:attrNameLst>
                                          <p:attrName>style.visibility</p:attrName>
                                        </p:attrNameLst>
                                      </p:cBhvr>
                                      <p:to>
                                        <p:strVal val="visible"/>
                                      </p:to>
                                    </p:set>
                                    <p:anim calcmode="lin" valueType="num">
                                      <p:cBhvr additive="base">
                                        <p:cTn id="13" dur="500" fill="hold"/>
                                        <p:tgtEl>
                                          <p:spTgt spid="64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3075">
                                            <p:txEl>
                                              <p:pRg st="4" end="4"/>
                                            </p:txEl>
                                          </p:spTgt>
                                        </p:tgtEl>
                                        <p:attrNameLst>
                                          <p:attrName>style.visibility</p:attrName>
                                        </p:attrNameLst>
                                      </p:cBhvr>
                                      <p:to>
                                        <p:strVal val="visible"/>
                                      </p:to>
                                    </p:set>
                                    <p:anim calcmode="lin" valueType="num">
                                      <p:cBhvr additive="base">
                                        <p:cTn id="19" dur="500" fill="hold"/>
                                        <p:tgtEl>
                                          <p:spTgt spid="64307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3075">
                                            <p:txEl>
                                              <p:pRg st="6" end="6"/>
                                            </p:txEl>
                                          </p:spTgt>
                                        </p:tgtEl>
                                        <p:attrNameLst>
                                          <p:attrName>style.visibility</p:attrName>
                                        </p:attrNameLst>
                                      </p:cBhvr>
                                      <p:to>
                                        <p:strVal val="visible"/>
                                      </p:to>
                                    </p:set>
                                    <p:anim calcmode="lin" valueType="num">
                                      <p:cBhvr additive="base">
                                        <p:cTn id="25" dur="500" fill="hold"/>
                                        <p:tgtEl>
                                          <p:spTgt spid="64307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algn="ctr" eaLnBrk="1" hangingPunct="1"/>
            <a:r>
              <a:rPr lang="de-DE" dirty="0">
                <a:solidFill>
                  <a:schemeClr val="tx1"/>
                </a:solidFill>
                <a:latin typeface="Arial" charset="0"/>
              </a:rPr>
              <a:t>Variante 2</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1.	Die Zwangsvollstreckung aus dem Urteil des Landgerichts… vom…, [Aktenzeichen: …], in den Pkw [… genaue Bezeichnung mit Fahrgestellnummer…] wird für unzulässig erklärt.</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2.	Die Kosten des Rechtsstreits hat der Beklagte (= H) zu tragen.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3.	Das Urteil ist gegen Sicherheitsleistung in Höhe von 12.400,- vorläufig vollstreckbar. </a:t>
            </a:r>
          </a:p>
        </p:txBody>
      </p:sp>
      <p:sp>
        <p:nvSpPr>
          <p:cNvPr id="6"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45 – Drittwidersprüche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742132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3075">
                                            <p:txEl>
                                              <p:pRg st="0" end="0"/>
                                            </p:txEl>
                                          </p:spTgt>
                                        </p:tgtEl>
                                        <p:attrNameLst>
                                          <p:attrName>style.visibility</p:attrName>
                                        </p:attrNameLst>
                                      </p:cBhvr>
                                      <p:to>
                                        <p:strVal val="visible"/>
                                      </p:to>
                                    </p:set>
                                    <p:anim calcmode="lin" valueType="num">
                                      <p:cBhvr additive="base">
                                        <p:cTn id="7" dur="500" fill="hold"/>
                                        <p:tgtEl>
                                          <p:spTgt spid="64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2" end="2"/>
                                            </p:txEl>
                                          </p:spTgt>
                                        </p:tgtEl>
                                        <p:attrNameLst>
                                          <p:attrName>style.visibility</p:attrName>
                                        </p:attrNameLst>
                                      </p:cBhvr>
                                      <p:to>
                                        <p:strVal val="visible"/>
                                      </p:to>
                                    </p:set>
                                    <p:anim calcmode="lin" valueType="num">
                                      <p:cBhvr additive="base">
                                        <p:cTn id="13" dur="500" fill="hold"/>
                                        <p:tgtEl>
                                          <p:spTgt spid="64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3075">
                                            <p:txEl>
                                              <p:pRg st="4" end="4"/>
                                            </p:txEl>
                                          </p:spTgt>
                                        </p:tgtEl>
                                        <p:attrNameLst>
                                          <p:attrName>style.visibility</p:attrName>
                                        </p:attrNameLst>
                                      </p:cBhvr>
                                      <p:to>
                                        <p:strVal val="visible"/>
                                      </p:to>
                                    </p:set>
                                    <p:anim calcmode="lin" valueType="num">
                                      <p:cBhvr additive="base">
                                        <p:cTn id="19" dur="500" fill="hold"/>
                                        <p:tgtEl>
                                          <p:spTgt spid="64307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3075">
                                            <p:txEl>
                                              <p:pRg st="6" end="6"/>
                                            </p:txEl>
                                          </p:spTgt>
                                        </p:tgtEl>
                                        <p:attrNameLst>
                                          <p:attrName>style.visibility</p:attrName>
                                        </p:attrNameLst>
                                      </p:cBhvr>
                                      <p:to>
                                        <p:strVal val="visible"/>
                                      </p:to>
                                    </p:set>
                                    <p:anim calcmode="lin" valueType="num">
                                      <p:cBhvr additive="base">
                                        <p:cTn id="25" dur="500" fill="hold"/>
                                        <p:tgtEl>
                                          <p:spTgt spid="64307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algn="ctr" eaLnBrk="1" hangingPunct="1"/>
            <a:r>
              <a:rPr lang="de-DE" dirty="0">
                <a:solidFill>
                  <a:schemeClr val="tx1"/>
                </a:solidFill>
                <a:latin typeface="Arial" charset="0"/>
              </a:rPr>
              <a:t>Variante 3</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1.	Der Kläger ist wegen seines Anspruches gegen den S […genaue Bezeichnung…] auf Zahlung von Euro 10.000,- vor dem Beklagten [G] aus dem Erlös des gepfändeten Pkw [… genaue Bezeichnung inkl. Fahrgestellnummer…] zu befriedigen. Im Übrigen wird die Klage abgewiesen.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2. 	Die Kosten des Rechtsstreits hat der Beklagte zu tragen.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3. 	Das Urteil ist gegen Sicherheitsleistung in Höhe von </a:t>
            </a:r>
            <a:r>
              <a:rPr lang="de-DE" b="0">
                <a:solidFill>
                  <a:schemeClr val="tx1"/>
                </a:solidFill>
                <a:latin typeface="Arial" charset="0"/>
              </a:rPr>
              <a:t>Euro 12.400</a:t>
            </a:r>
            <a:r>
              <a:rPr lang="de-DE" b="0" dirty="0">
                <a:solidFill>
                  <a:schemeClr val="tx1"/>
                </a:solidFill>
                <a:latin typeface="Arial" charset="0"/>
              </a:rPr>
              <a:t>,- vorläufig vollstreckbar.</a:t>
            </a:r>
          </a:p>
        </p:txBody>
      </p:sp>
      <p:sp>
        <p:nvSpPr>
          <p:cNvPr id="6"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45 – Drittwidersprüche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8508155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3075">
                                            <p:txEl>
                                              <p:pRg st="0" end="0"/>
                                            </p:txEl>
                                          </p:spTgt>
                                        </p:tgtEl>
                                        <p:attrNameLst>
                                          <p:attrName>style.visibility</p:attrName>
                                        </p:attrNameLst>
                                      </p:cBhvr>
                                      <p:to>
                                        <p:strVal val="visible"/>
                                      </p:to>
                                    </p:set>
                                    <p:anim calcmode="lin" valueType="num">
                                      <p:cBhvr additive="base">
                                        <p:cTn id="7" dur="500" fill="hold"/>
                                        <p:tgtEl>
                                          <p:spTgt spid="64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2" end="2"/>
                                            </p:txEl>
                                          </p:spTgt>
                                        </p:tgtEl>
                                        <p:attrNameLst>
                                          <p:attrName>style.visibility</p:attrName>
                                        </p:attrNameLst>
                                      </p:cBhvr>
                                      <p:to>
                                        <p:strVal val="visible"/>
                                      </p:to>
                                    </p:set>
                                    <p:anim calcmode="lin" valueType="num">
                                      <p:cBhvr additive="base">
                                        <p:cTn id="13" dur="500" fill="hold"/>
                                        <p:tgtEl>
                                          <p:spTgt spid="64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3075">
                                            <p:txEl>
                                              <p:pRg st="4" end="4"/>
                                            </p:txEl>
                                          </p:spTgt>
                                        </p:tgtEl>
                                        <p:attrNameLst>
                                          <p:attrName>style.visibility</p:attrName>
                                        </p:attrNameLst>
                                      </p:cBhvr>
                                      <p:to>
                                        <p:strVal val="visible"/>
                                      </p:to>
                                    </p:set>
                                    <p:anim calcmode="lin" valueType="num">
                                      <p:cBhvr additive="base">
                                        <p:cTn id="19" dur="500" fill="hold"/>
                                        <p:tgtEl>
                                          <p:spTgt spid="64307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3075">
                                            <p:txEl>
                                              <p:pRg st="6" end="6"/>
                                            </p:txEl>
                                          </p:spTgt>
                                        </p:tgtEl>
                                        <p:attrNameLst>
                                          <p:attrName>style.visibility</p:attrName>
                                        </p:attrNameLst>
                                      </p:cBhvr>
                                      <p:to>
                                        <p:strVal val="visible"/>
                                      </p:to>
                                    </p:set>
                                    <p:anim calcmode="lin" valueType="num">
                                      <p:cBhvr additive="base">
                                        <p:cTn id="25" dur="500" fill="hold"/>
                                        <p:tgtEl>
                                          <p:spTgt spid="64307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215900" y="1347788"/>
            <a:ext cx="87122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200" dirty="0">
                <a:solidFill>
                  <a:schemeClr val="tx1"/>
                </a:solidFill>
                <a:latin typeface="Arial" charset="0"/>
              </a:rPr>
              <a:t>Tatbestand</a:t>
            </a:r>
          </a:p>
          <a:p>
            <a:pPr eaLnBrk="1" hangingPunct="1"/>
            <a:endParaRPr lang="de-DE" sz="1000" dirty="0">
              <a:solidFill>
                <a:schemeClr val="tx1"/>
              </a:solidFill>
              <a:latin typeface="Arial" charset="0"/>
            </a:endParaRPr>
          </a:p>
          <a:p>
            <a:pPr eaLnBrk="1" hangingPunct="1"/>
            <a:r>
              <a:rPr lang="de-DE" sz="2200" b="0" u="sng" dirty="0">
                <a:solidFill>
                  <a:schemeClr val="tx1"/>
                </a:solidFill>
                <a:latin typeface="Arial" charset="0"/>
              </a:rPr>
              <a:t>Die Parteien streiten über die Zulässigkeit der Zwangsvollstreckung aus einer der Beklagten erteilten notariellen Urkunde sowie über die Pflicht zur Herausgabe dieser Urkunde</a:t>
            </a:r>
            <a:r>
              <a:rPr lang="de-DE" sz="2200" u="sng" dirty="0">
                <a:solidFill>
                  <a:schemeClr val="tx1"/>
                </a:solidFill>
                <a:latin typeface="Arial" charset="0"/>
              </a:rPr>
              <a:t>. </a:t>
            </a:r>
            <a:endParaRPr lang="de-DE" sz="2200" b="0" u="sng" dirty="0">
              <a:solidFill>
                <a:schemeClr val="tx1"/>
              </a:solidFill>
              <a:latin typeface="Arial" charset="0"/>
            </a:endParaRPr>
          </a:p>
          <a:p>
            <a:pPr eaLnBrk="1" hangingPunct="1"/>
            <a:endParaRPr lang="de-DE" sz="800" b="0" u="sng" dirty="0">
              <a:solidFill>
                <a:schemeClr val="tx1"/>
              </a:solidFill>
              <a:latin typeface="Arial" charset="0"/>
            </a:endParaRPr>
          </a:p>
          <a:p>
            <a:pPr eaLnBrk="1" hangingPunct="1"/>
            <a:r>
              <a:rPr lang="de-DE" sz="2200" b="0" dirty="0">
                <a:solidFill>
                  <a:schemeClr val="tx1"/>
                </a:solidFill>
                <a:latin typeface="Arial" charset="0"/>
              </a:rPr>
              <a:t>Mit notarieller Urkunde vom 14.3.2021 erteilten die Kläger der Schwerdtner Baubetreuungsgesellschaft mbH mit Sitz in Hamburg die Vollmacht, ein Bauprojekt in Hamburg zu betreuen. Die Vollmacht erstreckte sich gemäß Nr. 2 der Urkunde darauf, die Kläger „bei der Durchführung des Auftrags und allen dafür erforderlichen Handlungen zu vertreten.“ Gemäß Nr. 3 S.1 umfasste dies „alles, was zur Erfüllung des obigen Auftrags erforderlich ist.“ Sollten einzelne Bestimmungen dieser Vollmacht unwirksam sein, so sollten die übrigen wirksam bleiben (Nr. 6 S.5). In der Urkunde heißt es unter Nr. 3 S.2 auszugsweise: </a:t>
            </a:r>
            <a:r>
              <a:rPr lang="de-DE" sz="2200" b="0" dirty="0">
                <a:solidFill>
                  <a:schemeClr val="tx1"/>
                </a:solidFill>
                <a:latin typeface="Arial" charset="0"/>
                <a:sym typeface="Wingdings" pitchFamily="2" charset="2"/>
              </a:rPr>
              <a:t></a:t>
            </a:r>
          </a:p>
        </p:txBody>
      </p:sp>
      <p:sp>
        <p:nvSpPr>
          <p:cNvPr id="6"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987959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2" end="2"/>
                                            </p:txEl>
                                          </p:spTgt>
                                        </p:tgtEl>
                                        <p:attrNameLst>
                                          <p:attrName>style.visibility</p:attrName>
                                        </p:attrNameLst>
                                      </p:cBhvr>
                                      <p:to>
                                        <p:strVal val="visible"/>
                                      </p:to>
                                    </p:set>
                                    <p:anim calcmode="lin" valueType="num">
                                      <p:cBhvr additive="base">
                                        <p:cTn id="13"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4" end="4"/>
                                            </p:txEl>
                                          </p:spTgt>
                                        </p:tgtEl>
                                        <p:attrNameLst>
                                          <p:attrName>style.visibility</p:attrName>
                                        </p:attrNameLst>
                                      </p:cBhvr>
                                      <p:to>
                                        <p:strVal val="visible"/>
                                      </p:to>
                                    </p:set>
                                    <p:anim calcmode="lin" valueType="num">
                                      <p:cBhvr additive="base">
                                        <p:cTn id="19"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252413" y="1274763"/>
            <a:ext cx="871220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endParaRPr lang="de-DE" sz="2200" b="0" dirty="0">
              <a:solidFill>
                <a:schemeClr val="tx1"/>
              </a:solidFill>
              <a:latin typeface="Arial" charset="0"/>
            </a:endParaRPr>
          </a:p>
          <a:p>
            <a:pPr eaLnBrk="1" hangingPunct="1"/>
            <a:r>
              <a:rPr lang="de-DE" sz="2200" b="0" i="1" dirty="0">
                <a:solidFill>
                  <a:schemeClr val="tx1"/>
                </a:solidFill>
                <a:latin typeface="Arial" charset="0"/>
              </a:rPr>
              <a:t>„Der Vollmachtnehmer ist insbesondere bevollmächtigt, folgende Verträge abzuschließen und Rechtshandlungen vorzunehmen:…</a:t>
            </a:r>
          </a:p>
          <a:p>
            <a:pPr eaLnBrk="1" hangingPunct="1"/>
            <a:endParaRPr lang="de-DE" sz="1400" b="0" i="1" dirty="0">
              <a:solidFill>
                <a:schemeClr val="tx1"/>
              </a:solidFill>
              <a:latin typeface="Arial" charset="0"/>
            </a:endParaRPr>
          </a:p>
          <a:p>
            <a:pPr eaLnBrk="1" hangingPunct="1"/>
            <a:r>
              <a:rPr lang="de-DE" sz="2200" b="0" i="1" dirty="0">
                <a:solidFill>
                  <a:schemeClr val="tx1"/>
                </a:solidFill>
                <a:latin typeface="Arial" charset="0"/>
              </a:rPr>
              <a:t>d) Abschluss von Grundstücks- und Erbbaurechtsverträgen einschließlich Auflassung, Belastung des Grundstücks (Erbbaurechts) mit Grundpfandrechten, Abschluss von Darlehensverträgen, sowie die dingliche und persönliche Unterwerfung des Vollmachtgebers unter die sofortige Zwangsvollstreckung bezüglich der einzutragenden Grundpfandrechte… 									 </a:t>
            </a:r>
          </a:p>
          <a:p>
            <a:pPr eaLnBrk="1" hangingPunct="1"/>
            <a:endParaRPr lang="de-DE" sz="1400" b="0" i="1" dirty="0">
              <a:solidFill>
                <a:schemeClr val="tx1"/>
              </a:solidFill>
              <a:latin typeface="Arial" charset="0"/>
            </a:endParaRPr>
          </a:p>
          <a:p>
            <a:pPr eaLnBrk="1" hangingPunct="1"/>
            <a:r>
              <a:rPr lang="de-DE" sz="2200" b="0" i="1" dirty="0">
                <a:solidFill>
                  <a:schemeClr val="tx1"/>
                </a:solidFill>
                <a:latin typeface="Arial" charset="0"/>
              </a:rPr>
              <a:t>h) Vertretung des Vollmachtgebers gegenüber Dritten, Behörden und Gerichten, Abschluss von Schiedsverträgen, Vergleichen und anderen Vereinbarungen und Handeln für den Vollmachtgeber als Zustellungsbevollmächtigter;... “						 </a:t>
            </a:r>
            <a:r>
              <a:rPr lang="de-DE" sz="2200" b="0" dirty="0">
                <a:solidFill>
                  <a:schemeClr val="tx1"/>
                </a:solidFill>
                <a:latin typeface="Arial" charset="0"/>
              </a:rPr>
              <a:t>  </a:t>
            </a:r>
            <a:r>
              <a:rPr lang="de-DE" sz="2200" b="0" dirty="0">
                <a:solidFill>
                  <a:schemeClr val="tx1"/>
                </a:solidFill>
                <a:latin typeface="Arial" charset="0"/>
                <a:sym typeface="Wingdings" pitchFamily="2" charset="2"/>
              </a:rPr>
              <a:t></a:t>
            </a:r>
          </a:p>
        </p:txBody>
      </p:sp>
      <p:sp>
        <p:nvSpPr>
          <p:cNvPr id="4"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544023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1" end="1"/>
                                            </p:txEl>
                                          </p:spTgt>
                                        </p:tgtEl>
                                        <p:attrNameLst>
                                          <p:attrName>style.visibility</p:attrName>
                                        </p:attrNameLst>
                                      </p:cBhvr>
                                      <p:to>
                                        <p:strVal val="visible"/>
                                      </p:to>
                                    </p:set>
                                    <p:anim calcmode="lin" valueType="num">
                                      <p:cBhvr additive="base">
                                        <p:cTn id="7"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49219">
                                            <p:txEl>
                                              <p:pRg st="3" end="3"/>
                                            </p:txEl>
                                          </p:spTgt>
                                        </p:tgtEl>
                                        <p:attrNameLst>
                                          <p:attrName>style.visibility</p:attrName>
                                        </p:attrNameLst>
                                      </p:cBhvr>
                                      <p:to>
                                        <p:strVal val="visible"/>
                                      </p:to>
                                    </p:set>
                                    <p:anim calcmode="lin" valueType="num">
                                      <p:cBhvr additive="base">
                                        <p:cTn id="11"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49219">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49219">
                                            <p:txEl>
                                              <p:pRg st="5" end="5"/>
                                            </p:txEl>
                                          </p:spTgt>
                                        </p:tgtEl>
                                        <p:attrNameLst>
                                          <p:attrName>style.visibility</p:attrName>
                                        </p:attrNameLst>
                                      </p:cBhvr>
                                      <p:to>
                                        <p:strVal val="visible"/>
                                      </p:to>
                                    </p:set>
                                    <p:anim calcmode="lin" valueType="num">
                                      <p:cBhvr additive="base">
                                        <p:cTn id="15"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252413" y="1274763"/>
            <a:ext cx="87122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200" b="0" dirty="0">
                <a:solidFill>
                  <a:schemeClr val="tx1"/>
                </a:solidFill>
                <a:latin typeface="Arial" charset="0"/>
              </a:rPr>
              <a:t>In Nr. 4 der Urkunde heißt es weiter: 				            </a:t>
            </a:r>
            <a:r>
              <a:rPr lang="de-DE" sz="2200" b="0" i="1" dirty="0">
                <a:solidFill>
                  <a:schemeClr val="tx1"/>
                </a:solidFill>
                <a:latin typeface="Arial" charset="0"/>
              </a:rPr>
              <a:t>„Die Vollmacht ist im Außenverhältnis wie folgt beschränkt: Die Berechtigung des Vollmachtnehmers, den Vollmachtgeber gesamtschuldnerisch persönlich zu verpflichten, einschließlich der Unterwerfung unter die Zwangsvollstreckung in das gesamte Vermögen des Vollmachtgebers, ist begrenzt auf den Gesamtaufwand in Höhe von € 150.000,-.“.</a:t>
            </a:r>
          </a:p>
          <a:p>
            <a:pPr eaLnBrk="1" hangingPunct="1"/>
            <a:endParaRPr lang="de-DE" sz="800" b="0" dirty="0">
              <a:solidFill>
                <a:schemeClr val="tx1"/>
              </a:solidFill>
              <a:latin typeface="Arial" charset="0"/>
            </a:endParaRPr>
          </a:p>
          <a:p>
            <a:pPr eaLnBrk="1" hangingPunct="1"/>
            <a:r>
              <a:rPr lang="de-DE" sz="2200" b="0" dirty="0">
                <a:solidFill>
                  <a:schemeClr val="tx1"/>
                </a:solidFill>
                <a:latin typeface="Arial" charset="0"/>
              </a:rPr>
              <a:t>Der Vollmachtserteilung lag ein am 15.03.21 unterzeichneter, als „Auf-trag“ bezeichneter Vertrag zugrunde, in dem die Kläger die Schwerdtner </a:t>
            </a:r>
            <a:r>
              <a:rPr lang="de-DE" sz="2200" b="0" dirty="0" err="1">
                <a:solidFill>
                  <a:schemeClr val="tx1"/>
                </a:solidFill>
                <a:latin typeface="Arial" charset="0"/>
              </a:rPr>
              <a:t>BaubetreuungsGmbH</a:t>
            </a:r>
            <a:r>
              <a:rPr lang="de-DE" sz="2200" b="0" dirty="0">
                <a:solidFill>
                  <a:schemeClr val="tx1"/>
                </a:solidFill>
                <a:latin typeface="Arial" charset="0"/>
              </a:rPr>
              <a:t> mit der Durchführung des Bauvorhabens in ihrem Namen beauftragten. Der Gesamtaufwand des Bauvorhabens sollte nach dieser Urkunde € 150.000,- betragen, wobei sich unmittelbar darunter der Eintrag „Das Eigenkapital beträgt: € 45.000,-“ befindet. Dieses Eigenkapital war nach der Urkunde zu je 50% bei Rohbaufertigstellung und Bezugsfertigkeit zu zahlen.</a:t>
            </a:r>
          </a:p>
          <a:p>
            <a:pPr eaLnBrk="1" hangingPunct="1"/>
            <a:r>
              <a:rPr lang="de-DE" sz="2200" b="0" dirty="0">
                <a:solidFill>
                  <a:schemeClr val="tx1"/>
                </a:solidFill>
                <a:latin typeface="Arial" charset="0"/>
                <a:sym typeface="Wingdings" pitchFamily="2" charset="2"/>
              </a:rPr>
              <a:t></a:t>
            </a:r>
          </a:p>
        </p:txBody>
      </p:sp>
      <p:sp>
        <p:nvSpPr>
          <p:cNvPr id="4"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981251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2" end="2"/>
                                            </p:txEl>
                                          </p:spTgt>
                                        </p:tgtEl>
                                        <p:attrNameLst>
                                          <p:attrName>style.visibility</p:attrName>
                                        </p:attrNameLst>
                                      </p:cBhvr>
                                      <p:to>
                                        <p:strVal val="visible"/>
                                      </p:to>
                                    </p:set>
                                    <p:anim calcmode="lin" valueType="num">
                                      <p:cBhvr additive="base">
                                        <p:cTn id="13"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49219">
                                            <p:txEl>
                                              <p:pRg st="3" end="3"/>
                                            </p:txEl>
                                          </p:spTgt>
                                        </p:tgtEl>
                                        <p:attrNameLst>
                                          <p:attrName>style.visibility</p:attrName>
                                        </p:attrNameLst>
                                      </p:cBhvr>
                                      <p:to>
                                        <p:strVal val="visible"/>
                                      </p:to>
                                    </p:set>
                                    <p:anim calcmode="lin" valueType="num">
                                      <p:cBhvr additive="base">
                                        <p:cTn id="17"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18. Woche</a:t>
            </a:r>
          </a:p>
        </p:txBody>
      </p:sp>
      <p:sp>
        <p:nvSpPr>
          <p:cNvPr id="4" name="Text Box 2"/>
          <p:cNvSpPr txBox="1">
            <a:spLocks noChangeArrowheads="1"/>
          </p:cNvSpPr>
          <p:nvPr/>
        </p:nvSpPr>
        <p:spPr bwMode="auto">
          <a:xfrm>
            <a:off x="179388" y="1412776"/>
            <a:ext cx="8712200" cy="503214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endParaRPr lang="de-DE" sz="2400" b="1" dirty="0">
              <a:solidFill>
                <a:schemeClr val="tx1">
                  <a:lumMod val="65000"/>
                  <a:lumOff val="35000"/>
                </a:schemeClr>
              </a:solidFill>
              <a:latin typeface="Frutiger Linotype" pitchFamily="34" charset="0"/>
            </a:endParaRPr>
          </a:p>
          <a:p>
            <a:pPr>
              <a:spcBef>
                <a:spcPts val="600"/>
              </a:spcBef>
            </a:pPr>
            <a:endParaRPr lang="de-DE" sz="8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a:t>
            </a:r>
            <a:r>
              <a:rPr lang="de-DE" dirty="0">
                <a:solidFill>
                  <a:srgbClr val="F77515"/>
                </a:solidFill>
                <a:latin typeface="Frutiger Linotype" pitchFamily="34" charset="0"/>
              </a:rPr>
              <a:t>-4. Woche</a:t>
            </a:r>
            <a:r>
              <a:rPr lang="de-DE" sz="2400" b="1" dirty="0">
                <a:solidFill>
                  <a:srgbClr val="F77515"/>
                </a:solidFill>
                <a:latin typeface="Frutiger Linotype" pitchFamily="34" charset="0"/>
              </a:rPr>
              <a:t>: 				Die drei Klausurtypen</a:t>
            </a:r>
          </a:p>
          <a:p>
            <a:pPr>
              <a:spcBef>
                <a:spcPts val="600"/>
              </a:spcBef>
            </a:pPr>
            <a:r>
              <a:rPr lang="de-DE" dirty="0">
                <a:solidFill>
                  <a:srgbClr val="F77515"/>
                </a:solidFill>
                <a:latin typeface="Frutiger Linotype" pitchFamily="34" charset="0"/>
              </a:rPr>
              <a:t>	5.	Woche: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.-14.	Woche:				Haupt</a:t>
            </a:r>
            <a:r>
              <a:rPr lang="de-DE" dirty="0">
                <a:solidFill>
                  <a:srgbClr val="F77515"/>
                </a:solidFill>
                <a:latin typeface="Frutiger Linotype" pitchFamily="34" charset="0"/>
              </a:rPr>
              <a:t>gebiete des </a:t>
            </a:r>
            <a:r>
              <a:rPr lang="de-DE" dirty="0" err="1">
                <a:solidFill>
                  <a:srgbClr val="F77515"/>
                </a:solidFill>
                <a:latin typeface="Frutiger Linotype" pitchFamily="34" charset="0"/>
              </a:rPr>
              <a:t>ErkenntnisVerf</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15.	Woche	(26.08.2024): 	Beweisaufnahme</a:t>
            </a:r>
          </a:p>
          <a:p>
            <a:pPr>
              <a:spcBef>
                <a:spcPts val="600"/>
              </a:spcBef>
            </a:pPr>
            <a:r>
              <a:rPr lang="de-DE" b="0" dirty="0">
                <a:solidFill>
                  <a:schemeClr val="tx1">
                    <a:lumMod val="65000"/>
                    <a:lumOff val="35000"/>
                  </a:schemeClr>
                </a:solidFill>
                <a:latin typeface="Frutiger Linotype" pitchFamily="34" charset="0"/>
              </a:rPr>
              <a:t>	</a:t>
            </a:r>
            <a:r>
              <a:rPr lang="de-DE" dirty="0">
                <a:solidFill>
                  <a:srgbClr val="F77515"/>
                </a:solidFill>
                <a:latin typeface="Frutiger Linotype" pitchFamily="34" charset="0"/>
              </a:rPr>
              <a:t>16.	Woche (02.09.2024):	Handels- und </a:t>
            </a:r>
            <a:r>
              <a:rPr lang="de-DE" dirty="0" err="1">
                <a:solidFill>
                  <a:srgbClr val="F77515"/>
                </a:solidFill>
                <a:latin typeface="Frutiger Linotype" pitchFamily="34" charset="0"/>
              </a:rPr>
              <a:t>GesellschaftsR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17.	Woche (09.09.2024):	Überblick Vollstreckungsrecht</a:t>
            </a:r>
          </a:p>
          <a:p>
            <a:pPr>
              <a:spcBef>
                <a:spcPts val="600"/>
              </a:spcBef>
            </a:pPr>
            <a:r>
              <a:rPr lang="de-DE" dirty="0">
                <a:solidFill>
                  <a:srgbClr val="F77515"/>
                </a:solidFill>
                <a:latin typeface="Frutiger Linotype" pitchFamily="34" charset="0"/>
              </a:rPr>
              <a:t>	18.	Woche (16.09.2024):	Rechtsbehelfe im </a:t>
            </a:r>
            <a:r>
              <a:rPr lang="de-DE" dirty="0" err="1">
                <a:solidFill>
                  <a:srgbClr val="F77515"/>
                </a:solidFill>
                <a:latin typeface="Frutiger Linotype" pitchFamily="34" charset="0"/>
              </a:rPr>
              <a:t>VollstreckR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19.	Woche (23.09.2024):	Vollstreckungsmaßnahmen</a:t>
            </a:r>
          </a:p>
          <a:p>
            <a:pPr>
              <a:spcBef>
                <a:spcPts val="600"/>
              </a:spcBef>
            </a:pPr>
            <a:r>
              <a:rPr lang="de-DE" b="0" dirty="0">
                <a:solidFill>
                  <a:schemeClr val="tx1">
                    <a:lumMod val="65000"/>
                    <a:lumOff val="35000"/>
                  </a:schemeClr>
                </a:solidFill>
                <a:latin typeface="Frutiger Linotype" pitchFamily="34" charset="0"/>
              </a:rPr>
              <a:t>	20.	Woche (30.09.2024):	Vergleich, Vorläufiger RS I</a:t>
            </a:r>
          </a:p>
          <a:p>
            <a:pPr>
              <a:spcBef>
                <a:spcPts val="600"/>
              </a:spcBef>
            </a:pPr>
            <a:r>
              <a:rPr lang="de-DE" b="0" dirty="0">
                <a:solidFill>
                  <a:schemeClr val="tx1">
                    <a:lumMod val="65000"/>
                    <a:lumOff val="35000"/>
                  </a:schemeClr>
                </a:solidFill>
                <a:latin typeface="Frutiger Linotype" pitchFamily="34" charset="0"/>
              </a:rPr>
              <a:t>	21.	Woche (07.10.2024):	Vorläufiger RS II</a:t>
            </a:r>
          </a:p>
        </p:txBody>
      </p:sp>
    </p:spTree>
    <p:extLst>
      <p:ext uri="{BB962C8B-B14F-4D97-AF65-F5344CB8AC3E}">
        <p14:creationId xmlns:p14="http://schemas.microsoft.com/office/powerpoint/2010/main" val="6897111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215900" y="1309402"/>
            <a:ext cx="87122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200" b="0" dirty="0">
                <a:solidFill>
                  <a:schemeClr val="tx1"/>
                </a:solidFill>
                <a:latin typeface="Arial" charset="0"/>
              </a:rPr>
              <a:t>Die Schwerdtner </a:t>
            </a:r>
            <a:r>
              <a:rPr lang="de-DE" sz="2200" b="0" dirty="0" err="1">
                <a:solidFill>
                  <a:schemeClr val="tx1"/>
                </a:solidFill>
                <a:latin typeface="Arial" charset="0"/>
              </a:rPr>
              <a:t>BaubetreuungsGmbH</a:t>
            </a:r>
            <a:r>
              <a:rPr lang="de-DE" sz="2200" b="0" dirty="0">
                <a:solidFill>
                  <a:schemeClr val="tx1"/>
                </a:solidFill>
                <a:latin typeface="Arial" charset="0"/>
              </a:rPr>
              <a:t> vergab den Auftrag zur Errichtung des Bauprojekts namens der Kläger an die Beklagte als Generalunternehmerin. Kurz vor Fertigstellung des Bauvorhabens in 2022 forderte die Schwerdtner </a:t>
            </a:r>
            <a:r>
              <a:rPr lang="de-DE" sz="2200" b="0" dirty="0" err="1">
                <a:solidFill>
                  <a:schemeClr val="tx1"/>
                </a:solidFill>
                <a:latin typeface="Arial" charset="0"/>
              </a:rPr>
              <a:t>BaubetreuungsGmbH</a:t>
            </a:r>
            <a:r>
              <a:rPr lang="de-DE" sz="2200" b="0" dirty="0">
                <a:solidFill>
                  <a:schemeClr val="tx1"/>
                </a:solidFill>
                <a:latin typeface="Arial" charset="0"/>
              </a:rPr>
              <a:t> die Kläger auf, das bis dahin noch nicht eingezahlte Eigenkapital zu leisten. Die Kläger verweigerten dies.</a:t>
            </a:r>
          </a:p>
          <a:p>
            <a:pPr eaLnBrk="1" hangingPunct="1"/>
            <a:endParaRPr lang="de-DE" sz="800" b="0" dirty="0">
              <a:solidFill>
                <a:schemeClr val="tx1"/>
              </a:solidFill>
              <a:latin typeface="Arial" charset="0"/>
            </a:endParaRPr>
          </a:p>
          <a:p>
            <a:pPr eaLnBrk="1" hangingPunct="1"/>
            <a:r>
              <a:rPr lang="de-DE" sz="2200" b="0" dirty="0">
                <a:solidFill>
                  <a:schemeClr val="tx1"/>
                </a:solidFill>
                <a:latin typeface="Arial" charset="0"/>
              </a:rPr>
              <a:t>Die Schwerdtner </a:t>
            </a:r>
            <a:r>
              <a:rPr lang="de-DE" sz="2200" b="0" dirty="0" err="1">
                <a:solidFill>
                  <a:schemeClr val="tx1"/>
                </a:solidFill>
                <a:latin typeface="Arial" charset="0"/>
              </a:rPr>
              <a:t>BaubetreuungsGmbH</a:t>
            </a:r>
            <a:r>
              <a:rPr lang="de-DE" sz="2200" b="0" dirty="0">
                <a:solidFill>
                  <a:schemeClr val="tx1"/>
                </a:solidFill>
                <a:latin typeface="Arial" charset="0"/>
              </a:rPr>
              <a:t>, vertreten durch ihren allein-vertretungsberechtigten, von den Beschränkungen des § 181 befrei-</a:t>
            </a:r>
            <a:r>
              <a:rPr lang="de-DE" sz="2200" b="0" dirty="0" err="1">
                <a:solidFill>
                  <a:schemeClr val="tx1"/>
                </a:solidFill>
                <a:latin typeface="Arial" charset="0"/>
              </a:rPr>
              <a:t>ten</a:t>
            </a:r>
            <a:r>
              <a:rPr lang="de-DE" sz="2200" b="0" dirty="0">
                <a:solidFill>
                  <a:schemeClr val="tx1"/>
                </a:solidFill>
                <a:latin typeface="Arial" charset="0"/>
              </a:rPr>
              <a:t> Geschäftsführer, ließ daraufhin am 3.6.2022 eine notarielle </a:t>
            </a:r>
            <a:r>
              <a:rPr lang="de-DE" sz="2200" b="0" dirty="0" err="1">
                <a:solidFill>
                  <a:schemeClr val="tx1"/>
                </a:solidFill>
                <a:latin typeface="Arial" charset="0"/>
              </a:rPr>
              <a:t>Urkun</a:t>
            </a:r>
            <a:r>
              <a:rPr lang="de-DE" sz="2200" b="0" dirty="0">
                <a:solidFill>
                  <a:schemeClr val="tx1"/>
                </a:solidFill>
                <a:latin typeface="Arial" charset="0"/>
              </a:rPr>
              <a:t>-de errichten. In dieser Urkunde gab sie im Namen der Kläger gegen-über der Beklagten ein Schuldbekenntnis in Höhe von € 40.000,- ab. Die hieraus resultierende Forderung sollte gemäß I. der notariellen Urkunde sofort fällig und ab dem Erstellungsdatum mit 8% p.a. zu verzinsen sein. Gemäß II. der Urkunde unterwarf sich der </a:t>
            </a:r>
            <a:r>
              <a:rPr lang="de-DE" sz="2200" b="0" dirty="0" err="1">
                <a:solidFill>
                  <a:schemeClr val="tx1"/>
                </a:solidFill>
                <a:latin typeface="Arial" charset="0"/>
              </a:rPr>
              <a:t>Ge-schäftsführer</a:t>
            </a:r>
            <a:r>
              <a:rPr lang="de-DE" sz="2200" b="0" dirty="0">
                <a:solidFill>
                  <a:schemeClr val="tx1"/>
                </a:solidFill>
                <a:latin typeface="Arial" charset="0"/>
              </a:rPr>
              <a:t> der Schwerdtner </a:t>
            </a:r>
            <a:r>
              <a:rPr lang="de-DE" sz="2200" b="0" dirty="0" err="1">
                <a:solidFill>
                  <a:schemeClr val="tx1"/>
                </a:solidFill>
                <a:latin typeface="Arial" charset="0"/>
              </a:rPr>
              <a:t>Baubetreuungs</a:t>
            </a:r>
            <a:r>
              <a:rPr lang="de-DE" sz="2200" b="0" dirty="0">
                <a:solidFill>
                  <a:schemeClr val="tx1"/>
                </a:solidFill>
                <a:latin typeface="Arial" charset="0"/>
              </a:rPr>
              <a:t> GmbH im Namen der Kläger bezüglich aller in der Urkunde übernommenen </a:t>
            </a:r>
            <a:r>
              <a:rPr lang="de-DE" sz="2200" b="0" dirty="0" err="1">
                <a:solidFill>
                  <a:schemeClr val="tx1"/>
                </a:solidFill>
                <a:latin typeface="Arial" charset="0"/>
              </a:rPr>
              <a:t>Zahlungsver</a:t>
            </a:r>
            <a:r>
              <a:rPr lang="de-DE" sz="2200" b="0" dirty="0">
                <a:solidFill>
                  <a:schemeClr val="tx1"/>
                </a:solidFill>
                <a:latin typeface="Arial" charset="0"/>
              </a:rPr>
              <a:t>-</a:t>
            </a:r>
            <a:r>
              <a:rPr lang="de-DE" sz="2200" b="0" dirty="0">
                <a:solidFill>
                  <a:schemeClr val="tx1"/>
                </a:solidFill>
                <a:latin typeface="Arial" charset="0"/>
                <a:sym typeface="Wingdings" pitchFamily="2" charset="2"/>
              </a:rPr>
              <a:t></a:t>
            </a:r>
          </a:p>
        </p:txBody>
      </p:sp>
      <p:sp>
        <p:nvSpPr>
          <p:cNvPr id="4"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36998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2" end="2"/>
                                            </p:txEl>
                                          </p:spTgt>
                                        </p:tgtEl>
                                        <p:attrNameLst>
                                          <p:attrName>style.visibility</p:attrName>
                                        </p:attrNameLst>
                                      </p:cBhvr>
                                      <p:to>
                                        <p:strVal val="visible"/>
                                      </p:to>
                                    </p:set>
                                    <p:anim calcmode="lin" valueType="num">
                                      <p:cBhvr additive="base">
                                        <p:cTn id="13"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215900" y="1347788"/>
            <a:ext cx="8712200"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200" b="0" dirty="0" err="1">
                <a:solidFill>
                  <a:schemeClr val="tx1"/>
                </a:solidFill>
                <a:latin typeface="Arial" charset="0"/>
              </a:rPr>
              <a:t>pflichtungen</a:t>
            </a:r>
            <a:r>
              <a:rPr lang="de-DE" sz="2200" b="0" dirty="0">
                <a:solidFill>
                  <a:schemeClr val="tx1"/>
                </a:solidFill>
                <a:latin typeface="Arial" charset="0"/>
              </a:rPr>
              <a:t> der sofortigen Zwangsvollstreckung in deren gesamtes Vermögen. Es wurde beantragt, den Klägern je eine Abschrift und der Beklagten eine vollstreckbare Ausfertigung der Urkunde zu erteilen.</a:t>
            </a:r>
          </a:p>
          <a:p>
            <a:pPr eaLnBrk="1" hangingPunct="1"/>
            <a:endParaRPr lang="de-DE" sz="800" b="0" dirty="0">
              <a:solidFill>
                <a:schemeClr val="tx1"/>
              </a:solidFill>
              <a:latin typeface="Arial" charset="0"/>
            </a:endParaRPr>
          </a:p>
          <a:p>
            <a:pPr eaLnBrk="1" hangingPunct="1"/>
            <a:r>
              <a:rPr lang="de-DE" sz="2200" b="0" dirty="0">
                <a:solidFill>
                  <a:schemeClr val="tx1"/>
                </a:solidFill>
                <a:latin typeface="Arial" charset="0"/>
              </a:rPr>
              <a:t>Nachdem den Klägern daraufhin eine Abschrift der Urkunde zugesandt worden war, untersagten diese der Schwerdtner </a:t>
            </a:r>
            <a:r>
              <a:rPr lang="de-DE" sz="2200" b="0" dirty="0" err="1">
                <a:solidFill>
                  <a:schemeClr val="tx1"/>
                </a:solidFill>
                <a:latin typeface="Arial" charset="0"/>
              </a:rPr>
              <a:t>Baube-treuungs</a:t>
            </a:r>
            <a:r>
              <a:rPr lang="de-DE" sz="2200" b="0" dirty="0">
                <a:solidFill>
                  <a:schemeClr val="tx1"/>
                </a:solidFill>
                <a:latin typeface="Arial" charset="0"/>
              </a:rPr>
              <a:t> GmbH und der Beklagten, von der Urkunde Gebrauch zu machen. Dennoch wurde den Klägern eine der Beklagten erteilte vollstreckbare Urkunde vom 3.6.2022 zugestellt.     			     </a:t>
            </a:r>
            <a:r>
              <a:rPr lang="de-DE" sz="800" b="0" dirty="0">
                <a:solidFill>
                  <a:schemeClr val="tx1"/>
                </a:solidFill>
                <a:latin typeface="Arial" charset="0"/>
              </a:rPr>
              <a:t>s</a:t>
            </a:r>
          </a:p>
          <a:p>
            <a:pPr eaLnBrk="1" hangingPunct="1"/>
            <a:endParaRPr lang="de-DE" sz="800" b="0" dirty="0">
              <a:solidFill>
                <a:schemeClr val="tx1"/>
              </a:solidFill>
              <a:latin typeface="Arial" charset="0"/>
            </a:endParaRPr>
          </a:p>
          <a:p>
            <a:pPr eaLnBrk="1" hangingPunct="1"/>
            <a:r>
              <a:rPr lang="de-DE" sz="2200" b="0" i="1" dirty="0">
                <a:solidFill>
                  <a:schemeClr val="tx1"/>
                </a:solidFill>
                <a:latin typeface="Arial" charset="0"/>
              </a:rPr>
              <a:t>Die Kläger behaupten, dass ihnen vor Erteilung der Vollmacht vom 14.3.2021 von den Geschäftsführern der Beklagten und der Schwerdtner </a:t>
            </a:r>
            <a:r>
              <a:rPr lang="de-DE" sz="2200" b="0" i="1" dirty="0" err="1">
                <a:solidFill>
                  <a:schemeClr val="tx1"/>
                </a:solidFill>
                <a:latin typeface="Arial" charset="0"/>
              </a:rPr>
              <a:t>BaubetreuungsGmbH</a:t>
            </a:r>
            <a:r>
              <a:rPr lang="de-DE" sz="2200" b="0" i="1" dirty="0">
                <a:solidFill>
                  <a:schemeClr val="tx1"/>
                </a:solidFill>
                <a:latin typeface="Arial" charset="0"/>
              </a:rPr>
              <a:t> eine 100%ige Finanzierung durch Bankdarlehen zugesichert worden sei. Nur unter dieser Vorausset-</a:t>
            </a:r>
            <a:r>
              <a:rPr lang="de-DE" sz="2200" b="0" i="1" dirty="0" err="1">
                <a:solidFill>
                  <a:schemeClr val="tx1"/>
                </a:solidFill>
                <a:latin typeface="Arial" charset="0"/>
              </a:rPr>
              <a:t>zung</a:t>
            </a:r>
            <a:r>
              <a:rPr lang="de-DE" sz="2200" b="0" i="1" dirty="0">
                <a:solidFill>
                  <a:schemeClr val="tx1"/>
                </a:solidFill>
                <a:latin typeface="Arial" charset="0"/>
              </a:rPr>
              <a:t> hätten sie die Verträge unterzeichnet. Erst kurz vor </a:t>
            </a:r>
            <a:r>
              <a:rPr lang="de-DE" sz="2200" b="0" i="1" dirty="0" err="1">
                <a:solidFill>
                  <a:schemeClr val="tx1"/>
                </a:solidFill>
                <a:latin typeface="Arial" charset="0"/>
              </a:rPr>
              <a:t>Fertigstel-lung</a:t>
            </a:r>
            <a:r>
              <a:rPr lang="de-DE" sz="2200" b="0" i="1" dirty="0">
                <a:solidFill>
                  <a:schemeClr val="tx1"/>
                </a:solidFill>
                <a:latin typeface="Arial" charset="0"/>
              </a:rPr>
              <a:t> des Bauvorhabens habe die Schwerdtner </a:t>
            </a:r>
            <a:r>
              <a:rPr lang="de-DE" sz="2200" b="0" i="1" dirty="0" err="1">
                <a:solidFill>
                  <a:schemeClr val="tx1"/>
                </a:solidFill>
                <a:latin typeface="Arial" charset="0"/>
              </a:rPr>
              <a:t>BaubetreuungsGmbH</a:t>
            </a:r>
            <a:r>
              <a:rPr lang="de-DE" sz="2200" b="0" i="1" dirty="0">
                <a:solidFill>
                  <a:schemeClr val="tx1"/>
                </a:solidFill>
                <a:latin typeface="Arial" charset="0"/>
              </a:rPr>
              <a:t> ihnen mitgeteilt, dass die vollständige Fremdfinanzierung nicht …</a:t>
            </a:r>
            <a:r>
              <a:rPr lang="de-DE" sz="2200" b="0" dirty="0">
                <a:solidFill>
                  <a:schemeClr val="tx1"/>
                </a:solidFill>
                <a:latin typeface="Arial" charset="0"/>
                <a:sym typeface="Wingdings" pitchFamily="2" charset="2"/>
              </a:rPr>
              <a:t></a:t>
            </a:r>
          </a:p>
        </p:txBody>
      </p:sp>
      <p:sp>
        <p:nvSpPr>
          <p:cNvPr id="4"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308375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2" end="2"/>
                                            </p:txEl>
                                          </p:spTgt>
                                        </p:tgtEl>
                                        <p:attrNameLst>
                                          <p:attrName>style.visibility</p:attrName>
                                        </p:attrNameLst>
                                      </p:cBhvr>
                                      <p:to>
                                        <p:strVal val="visible"/>
                                      </p:to>
                                    </p:set>
                                    <p:anim calcmode="lin" valueType="num">
                                      <p:cBhvr additive="base">
                                        <p:cTn id="13"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4" end="4"/>
                                            </p:txEl>
                                          </p:spTgt>
                                        </p:tgtEl>
                                        <p:attrNameLst>
                                          <p:attrName>style.visibility</p:attrName>
                                        </p:attrNameLst>
                                      </p:cBhvr>
                                      <p:to>
                                        <p:strVal val="visible"/>
                                      </p:to>
                                    </p:set>
                                    <p:anim calcmode="lin" valueType="num">
                                      <p:cBhvr additive="base">
                                        <p:cTn id="19"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80975" y="1304925"/>
            <a:ext cx="87122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200" b="0" i="1" dirty="0">
                <a:solidFill>
                  <a:schemeClr val="tx1"/>
                </a:solidFill>
                <a:latin typeface="Arial" charset="0"/>
              </a:rPr>
              <a:t>möglich sei, das Eigenkapital von den Klägern daher in Höhe von       € 45.000,- aufgebracht werden müsse. Daher habe man auf den ursprünglichen Vereinbarungen bestanden. Kurz vor Errichtung der Urkunde vom 3.6.2022 habe der Geschäftsführer der Schwerdtner </a:t>
            </a:r>
            <a:r>
              <a:rPr lang="de-DE" sz="2200" b="0" i="1" dirty="0" err="1">
                <a:solidFill>
                  <a:schemeClr val="tx1"/>
                </a:solidFill>
                <a:latin typeface="Arial" charset="0"/>
              </a:rPr>
              <a:t>BaubetreuungsGmbH</a:t>
            </a:r>
            <a:r>
              <a:rPr lang="de-DE" sz="2200" b="0" i="1" dirty="0">
                <a:solidFill>
                  <a:schemeClr val="tx1"/>
                </a:solidFill>
                <a:latin typeface="Arial" charset="0"/>
              </a:rPr>
              <a:t> erklärt, dass er sich auf keinerlei </a:t>
            </a:r>
            <a:r>
              <a:rPr lang="de-DE" sz="2200" b="0" i="1" dirty="0" err="1">
                <a:solidFill>
                  <a:schemeClr val="tx1"/>
                </a:solidFill>
                <a:latin typeface="Arial" charset="0"/>
              </a:rPr>
              <a:t>Verhandlun</a:t>
            </a:r>
            <a:r>
              <a:rPr lang="de-DE" sz="2200" b="0" i="1" dirty="0">
                <a:solidFill>
                  <a:schemeClr val="tx1"/>
                </a:solidFill>
                <a:latin typeface="Arial" charset="0"/>
              </a:rPr>
              <a:t>-gen einlasse. Die Kläger müssten den Betrag bezahlen. Sie würden schon sehen, welche Mittel er in der Hand habe.		     	     </a:t>
            </a:r>
            <a:r>
              <a:rPr lang="de-DE" sz="800" b="0" dirty="0">
                <a:solidFill>
                  <a:schemeClr val="tx1"/>
                </a:solidFill>
                <a:latin typeface="Arial" charset="0"/>
              </a:rPr>
              <a:t>r</a:t>
            </a:r>
          </a:p>
          <a:p>
            <a:pPr eaLnBrk="1" hangingPunct="1"/>
            <a:endParaRPr lang="de-DE" sz="800" b="0" i="1" dirty="0">
              <a:solidFill>
                <a:schemeClr val="tx1"/>
              </a:solidFill>
              <a:latin typeface="Arial" charset="0"/>
            </a:endParaRPr>
          </a:p>
          <a:p>
            <a:pPr eaLnBrk="1" hangingPunct="1"/>
            <a:r>
              <a:rPr lang="de-DE" sz="2200" b="0" i="1" dirty="0">
                <a:solidFill>
                  <a:schemeClr val="tx1"/>
                </a:solidFill>
                <a:latin typeface="Arial" charset="0"/>
              </a:rPr>
              <a:t>[Die Kläger meinen, dass die Beklagte und die Schwerdtner </a:t>
            </a:r>
            <a:r>
              <a:rPr lang="de-DE" sz="2200" b="0" i="1" dirty="0" err="1">
                <a:solidFill>
                  <a:schemeClr val="tx1"/>
                </a:solidFill>
                <a:latin typeface="Arial" charset="0"/>
              </a:rPr>
              <a:t>Baube-treuungsGmbH</a:t>
            </a:r>
            <a:r>
              <a:rPr lang="de-DE" sz="2200" b="0" i="1" dirty="0">
                <a:solidFill>
                  <a:schemeClr val="tx1"/>
                </a:solidFill>
                <a:latin typeface="Arial" charset="0"/>
              </a:rPr>
              <a:t> als Treuhänder vertragswidrig gehandelt hätten. Ins-besondere sei die Schwerdtner </a:t>
            </a:r>
            <a:r>
              <a:rPr lang="de-DE" sz="2200" b="0" i="1" dirty="0" err="1">
                <a:solidFill>
                  <a:schemeClr val="tx1"/>
                </a:solidFill>
                <a:latin typeface="Arial" charset="0"/>
              </a:rPr>
              <a:t>BaubetreuungsGmbH</a:t>
            </a:r>
            <a:r>
              <a:rPr lang="de-DE" sz="2200" b="0" i="1" dirty="0">
                <a:solidFill>
                  <a:schemeClr val="tx1"/>
                </a:solidFill>
                <a:latin typeface="Arial" charset="0"/>
              </a:rPr>
              <a:t> nicht zur </a:t>
            </a:r>
            <a:r>
              <a:rPr lang="de-DE" sz="2200" b="0" i="1" dirty="0" err="1">
                <a:solidFill>
                  <a:schemeClr val="tx1"/>
                </a:solidFill>
                <a:latin typeface="Arial" charset="0"/>
              </a:rPr>
              <a:t>Abga-be</a:t>
            </a:r>
            <a:r>
              <a:rPr lang="de-DE" sz="2200" b="0" i="1" dirty="0">
                <a:solidFill>
                  <a:schemeClr val="tx1"/>
                </a:solidFill>
                <a:latin typeface="Arial" charset="0"/>
              </a:rPr>
              <a:t> des Schuldbekenntnisses berechtigt gewesen. Sie sei auch nicht zur Abgabe der Unterwerfungserklärung in der Urkunde vom 3.6.2022 befugt gewesen. Eine Befugnis ergebe sich insbesondere nicht aus Nr. 3 S.1, Nr. 3 d und Nr. 4 der notariellen Urkunde vom 14.3.2021. Die Unterwerfungserklärung sei ein derart gravierender Akt, dass sie nicht von der Generalklausel Nr. 3 S.1 gedeckt sein könne. </a:t>
            </a:r>
            <a:r>
              <a:rPr lang="de-DE" sz="2200" b="0" dirty="0">
                <a:solidFill>
                  <a:schemeClr val="tx1"/>
                </a:solidFill>
                <a:latin typeface="Arial" charset="0"/>
                <a:sym typeface="Wingdings" pitchFamily="2" charset="2"/>
              </a:rPr>
              <a:t></a:t>
            </a:r>
          </a:p>
        </p:txBody>
      </p:sp>
      <p:sp>
        <p:nvSpPr>
          <p:cNvPr id="4"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9926741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2" end="2"/>
                                            </p:txEl>
                                          </p:spTgt>
                                        </p:tgtEl>
                                        <p:attrNameLst>
                                          <p:attrName>style.visibility</p:attrName>
                                        </p:attrNameLst>
                                      </p:cBhvr>
                                      <p:to>
                                        <p:strVal val="visible"/>
                                      </p:to>
                                    </p:set>
                                    <p:anim calcmode="lin" valueType="num">
                                      <p:cBhvr additive="base">
                                        <p:cTn id="13"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215900" y="1357313"/>
            <a:ext cx="8712200" cy="5663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200" b="0" i="1" dirty="0">
                <a:solidFill>
                  <a:schemeClr val="tx1"/>
                </a:solidFill>
                <a:latin typeface="Arial" charset="0"/>
              </a:rPr>
              <a:t>Auch Nr. 3 d gebe keine Befugnis zur Unterwerfungserklärung, da die Befugnis zur Unterwerfung unter die sofortige Zwangsvollstreckung dort nur bezüglich einzutragender Grundpfandrechte erteilt würde. Nr. 4 der Urkunde habe daneben keine selbständige Funktion, so dass die Befugnis auch nicht aus dieser Regelung entnommen werden </a:t>
            </a:r>
            <a:r>
              <a:rPr lang="de-DE" sz="2200" b="0" i="1" dirty="0" err="1">
                <a:solidFill>
                  <a:schemeClr val="tx1"/>
                </a:solidFill>
                <a:latin typeface="Arial" charset="0"/>
              </a:rPr>
              <a:t>kön</a:t>
            </a:r>
            <a:r>
              <a:rPr lang="de-DE" sz="2200" b="0" i="1" dirty="0">
                <a:solidFill>
                  <a:schemeClr val="tx1"/>
                </a:solidFill>
                <a:latin typeface="Arial" charset="0"/>
              </a:rPr>
              <a:t>-ne. Insofern enthalte diese Regelung lediglich eine Beschränkung der Befugnisse des Bevollmächtigten aus Nr. 3.</a:t>
            </a:r>
          </a:p>
          <a:p>
            <a:pPr eaLnBrk="1" hangingPunct="1"/>
            <a:endParaRPr lang="de-DE" sz="800" b="0" i="1" dirty="0">
              <a:solidFill>
                <a:schemeClr val="tx1"/>
              </a:solidFill>
              <a:latin typeface="Arial" charset="0"/>
            </a:endParaRPr>
          </a:p>
          <a:p>
            <a:pPr eaLnBrk="1" hangingPunct="1"/>
            <a:r>
              <a:rPr lang="de-DE" sz="2200" b="0" dirty="0">
                <a:solidFill>
                  <a:schemeClr val="tx1"/>
                </a:solidFill>
                <a:latin typeface="Arial" charset="0"/>
              </a:rPr>
              <a:t>Die Kläger beantragen,</a:t>
            </a:r>
          </a:p>
          <a:p>
            <a:pPr eaLnBrk="1" hangingPunct="1"/>
            <a:r>
              <a:rPr lang="de-DE" sz="2200" dirty="0">
                <a:solidFill>
                  <a:schemeClr val="tx1"/>
                </a:solidFill>
                <a:latin typeface="Arial" charset="0"/>
              </a:rPr>
              <a:t>	1.	die Zwangsvollstreckung aus der vollstreckbaren Urkunde		vom 3.6.2022 – Nr. 312 der Urkundenrolle für 2022 des			Notars Dr. Jochen Schlüter mit Amtssitz in Hamburg – für 		unzulässig zu erklären und </a:t>
            </a:r>
          </a:p>
          <a:p>
            <a:pPr eaLnBrk="1" hangingPunct="1"/>
            <a:r>
              <a:rPr lang="de-DE" sz="2200" dirty="0">
                <a:solidFill>
                  <a:schemeClr val="tx1"/>
                </a:solidFill>
                <a:latin typeface="Arial" charset="0"/>
              </a:rPr>
              <a:t>	2. 	die Beklagte zu verurteilen, die Urkunde vom 3.6.2022 – 		Nr. 312/22 des Notars Dr. Jochen Schlüter in Hamburg – 		an sie herauszugeben.</a:t>
            </a:r>
          </a:p>
          <a:p>
            <a:pPr eaLnBrk="1" hangingPunct="1"/>
            <a:r>
              <a:rPr lang="de-DE" sz="2200" b="0" dirty="0">
                <a:solidFill>
                  <a:schemeClr val="tx1"/>
                </a:solidFill>
                <a:latin typeface="Arial" charset="0"/>
                <a:sym typeface="Wingdings" pitchFamily="2" charset="2"/>
              </a:rPr>
              <a:t></a:t>
            </a:r>
          </a:p>
        </p:txBody>
      </p:sp>
      <p:sp>
        <p:nvSpPr>
          <p:cNvPr id="4"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51142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2" end="2"/>
                                            </p:txEl>
                                          </p:spTgt>
                                        </p:tgtEl>
                                        <p:attrNameLst>
                                          <p:attrName>style.visibility</p:attrName>
                                        </p:attrNameLst>
                                      </p:cBhvr>
                                      <p:to>
                                        <p:strVal val="visible"/>
                                      </p:to>
                                    </p:set>
                                    <p:anim calcmode="lin" valueType="num">
                                      <p:cBhvr additive="base">
                                        <p:cTn id="13"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49219">
                                            <p:txEl>
                                              <p:pRg st="3" end="3"/>
                                            </p:txEl>
                                          </p:spTgt>
                                        </p:tgtEl>
                                        <p:attrNameLst>
                                          <p:attrName>style.visibility</p:attrName>
                                        </p:attrNameLst>
                                      </p:cBhvr>
                                      <p:to>
                                        <p:strVal val="visible"/>
                                      </p:to>
                                    </p:set>
                                    <p:anim calcmode="lin" valueType="num">
                                      <p:cBhvr additive="base">
                                        <p:cTn id="17"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49219">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49219">
                                            <p:txEl>
                                              <p:pRg st="4" end="4"/>
                                            </p:txEl>
                                          </p:spTgt>
                                        </p:tgtEl>
                                        <p:attrNameLst>
                                          <p:attrName>style.visibility</p:attrName>
                                        </p:attrNameLst>
                                      </p:cBhvr>
                                      <p:to>
                                        <p:strVal val="visible"/>
                                      </p:to>
                                    </p:set>
                                    <p:anim calcmode="lin" valueType="num">
                                      <p:cBhvr additive="base">
                                        <p:cTn id="21"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49219">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49219">
                                            <p:txEl>
                                              <p:pRg st="5" end="5"/>
                                            </p:txEl>
                                          </p:spTgt>
                                        </p:tgtEl>
                                        <p:attrNameLst>
                                          <p:attrName>style.visibility</p:attrName>
                                        </p:attrNameLst>
                                      </p:cBhvr>
                                      <p:to>
                                        <p:strVal val="visible"/>
                                      </p:to>
                                    </p:set>
                                    <p:anim calcmode="lin" valueType="num">
                                      <p:cBhvr additive="base">
                                        <p:cTn id="25"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252413" y="1347788"/>
            <a:ext cx="8712200"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200" b="0" dirty="0">
                <a:solidFill>
                  <a:schemeClr val="tx1"/>
                </a:solidFill>
                <a:latin typeface="Arial" charset="0"/>
              </a:rPr>
              <a:t>Die Beklagte beantragt, </a:t>
            </a:r>
          </a:p>
          <a:p>
            <a:pPr eaLnBrk="1" hangingPunct="1"/>
            <a:r>
              <a:rPr lang="de-DE" sz="2200" dirty="0">
                <a:solidFill>
                  <a:schemeClr val="tx1"/>
                </a:solidFill>
                <a:latin typeface="Arial" charset="0"/>
              </a:rPr>
              <a:t>		die Klage abzuweisen.</a:t>
            </a:r>
          </a:p>
          <a:p>
            <a:pPr eaLnBrk="1" hangingPunct="1"/>
            <a:endParaRPr lang="de-DE" sz="800" b="0" dirty="0">
              <a:solidFill>
                <a:schemeClr val="tx1"/>
              </a:solidFill>
              <a:latin typeface="Arial" charset="0"/>
            </a:endParaRPr>
          </a:p>
          <a:p>
            <a:pPr eaLnBrk="1" hangingPunct="1"/>
            <a:r>
              <a:rPr lang="de-DE" sz="2200" b="0" i="1" dirty="0">
                <a:solidFill>
                  <a:schemeClr val="tx1"/>
                </a:solidFill>
                <a:latin typeface="Arial" charset="0"/>
              </a:rPr>
              <a:t>Sie behauptet, die Kläger hätten von Anfang an gewusst, das in dem Auftrag vom 15.3.2021 benannte Eigenkapital von € 45.000,- </a:t>
            </a:r>
            <a:r>
              <a:rPr lang="de-DE" sz="2200" b="0" i="1" dirty="0" err="1">
                <a:solidFill>
                  <a:schemeClr val="tx1"/>
                </a:solidFill>
                <a:latin typeface="Arial" charset="0"/>
              </a:rPr>
              <a:t>einzah-len</a:t>
            </a:r>
            <a:r>
              <a:rPr lang="de-DE" sz="2200" b="0" i="1" dirty="0">
                <a:solidFill>
                  <a:schemeClr val="tx1"/>
                </a:solidFill>
                <a:latin typeface="Arial" charset="0"/>
              </a:rPr>
              <a:t> zu müssen. Eine Absprache dahingehend, dass die Finanzierung vollständig durch Bankdarlehen zugesichert würde, habe es nicht gegeben. Die Kläger hätten zunächst beabsichtigt, sich das erforderliche Eigenkapital bei einer hiesigen Bank zu beschaffen. Diese Bank habe den Klägern aber keinen Kredit gewähren wollen. Trotz ständiger Versprechungen, dieses Eigenkapital zu bezahlen, zuletzt in einer Besprechung vom 4.5.2022, hätten die Kläger dennoch nicht gezahlt.			     </a:t>
            </a:r>
            <a:r>
              <a:rPr lang="de-DE" sz="800" b="0" dirty="0">
                <a:solidFill>
                  <a:schemeClr val="tx1"/>
                </a:solidFill>
                <a:latin typeface="Arial" charset="0"/>
              </a:rPr>
              <a:t>r</a:t>
            </a:r>
          </a:p>
          <a:p>
            <a:pPr eaLnBrk="1" hangingPunct="1"/>
            <a:endParaRPr lang="de-DE" sz="800" b="0" i="1" dirty="0">
              <a:solidFill>
                <a:schemeClr val="tx1"/>
              </a:solidFill>
              <a:latin typeface="Arial" charset="0"/>
            </a:endParaRPr>
          </a:p>
          <a:p>
            <a:pPr eaLnBrk="1" hangingPunct="1"/>
            <a:r>
              <a:rPr lang="de-DE" sz="2200" b="0" i="1" dirty="0">
                <a:solidFill>
                  <a:schemeClr val="tx1"/>
                </a:solidFill>
                <a:latin typeface="Arial" charset="0"/>
              </a:rPr>
              <a:t>[Die Beklagte meint, dass die Klage bereits unzulässig sei. Die Rüge, dass die Schwerdtner </a:t>
            </a:r>
            <a:r>
              <a:rPr lang="de-DE" sz="2200" b="0" i="1" dirty="0" err="1">
                <a:solidFill>
                  <a:schemeClr val="tx1"/>
                </a:solidFill>
                <a:latin typeface="Arial" charset="0"/>
              </a:rPr>
              <a:t>Baubetreuungs</a:t>
            </a:r>
            <a:r>
              <a:rPr lang="de-DE" sz="2200" b="0" i="1" dirty="0">
                <a:solidFill>
                  <a:schemeClr val="tx1"/>
                </a:solidFill>
                <a:latin typeface="Arial" charset="0"/>
              </a:rPr>
              <a:t> GmbH nicht berechtigt gewesen sei, die Kläger wegen eines Anspruchs auf Zahlung von…</a:t>
            </a:r>
            <a:r>
              <a:rPr lang="de-DE" sz="2200" b="0" dirty="0">
                <a:solidFill>
                  <a:schemeClr val="tx1"/>
                </a:solidFill>
                <a:latin typeface="Arial" charset="0"/>
                <a:sym typeface="Wingdings" pitchFamily="2" charset="2"/>
              </a:rPr>
              <a:t></a:t>
            </a:r>
          </a:p>
        </p:txBody>
      </p:sp>
      <p:sp>
        <p:nvSpPr>
          <p:cNvPr id="4"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541581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49219">
                                            <p:txEl>
                                              <p:pRg st="1" end="1"/>
                                            </p:txEl>
                                          </p:spTgt>
                                        </p:tgtEl>
                                        <p:attrNameLst>
                                          <p:attrName>style.visibility</p:attrName>
                                        </p:attrNameLst>
                                      </p:cBhvr>
                                      <p:to>
                                        <p:strVal val="visible"/>
                                      </p:to>
                                    </p:set>
                                    <p:anim calcmode="lin" valueType="num">
                                      <p:cBhvr additive="base">
                                        <p:cTn id="11"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49219">
                                            <p:txEl>
                                              <p:pRg st="3" end="3"/>
                                            </p:txEl>
                                          </p:spTgt>
                                        </p:tgtEl>
                                        <p:attrNameLst>
                                          <p:attrName>style.visibility</p:attrName>
                                        </p:attrNameLst>
                                      </p:cBhvr>
                                      <p:to>
                                        <p:strVal val="visible"/>
                                      </p:to>
                                    </p:set>
                                    <p:anim calcmode="lin" valueType="num">
                                      <p:cBhvr additive="base">
                                        <p:cTn id="17"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649219">
                                            <p:txEl>
                                              <p:pRg st="5" end="5"/>
                                            </p:txEl>
                                          </p:spTgt>
                                        </p:tgtEl>
                                        <p:attrNameLst>
                                          <p:attrName>style.visibility</p:attrName>
                                        </p:attrNameLst>
                                      </p:cBhvr>
                                      <p:to>
                                        <p:strVal val="visible"/>
                                      </p:to>
                                    </p:set>
                                    <p:anim calcmode="lin" valueType="num">
                                      <p:cBhvr additive="base">
                                        <p:cTn id="23"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250825" y="1347788"/>
            <a:ext cx="8712200" cy="541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200" b="0" i="1" dirty="0">
                <a:solidFill>
                  <a:schemeClr val="tx1"/>
                </a:solidFill>
                <a:latin typeface="Arial" charset="0"/>
              </a:rPr>
              <a:t>Eigenkapital der sofortigen Zwangsvollstreckung zu unterwerfen, müsse im Wege der Erinnerung nach § 732 ZPO geltend gemacht werden. Die Klage sei aber auch unbegründet, weil die Schwerdtner </a:t>
            </a:r>
            <a:r>
              <a:rPr lang="de-DE" sz="2200" b="0" i="1" dirty="0" err="1">
                <a:solidFill>
                  <a:schemeClr val="tx1"/>
                </a:solidFill>
                <a:latin typeface="Arial" charset="0"/>
              </a:rPr>
              <a:t>BaubetreuungsGmbH</a:t>
            </a:r>
            <a:r>
              <a:rPr lang="de-DE" sz="2200" b="0" i="1" dirty="0">
                <a:solidFill>
                  <a:schemeClr val="tx1"/>
                </a:solidFill>
                <a:latin typeface="Arial" charset="0"/>
              </a:rPr>
              <a:t> aufgrund der Vollmachtsurkunde vom 14.3.2021 berechtigt gewesen sei, das Schuldbekenntnis und die Unterwerfungserklärung im Namen der Kläger abzugeben. Dies ergebe sich aus Nr. 3 d </a:t>
            </a:r>
            <a:r>
              <a:rPr lang="de-DE" sz="2200" b="0" i="1" dirty="0" err="1">
                <a:solidFill>
                  <a:schemeClr val="tx1"/>
                </a:solidFill>
                <a:latin typeface="Arial" charset="0"/>
              </a:rPr>
              <a:t>iVm</a:t>
            </a:r>
            <a:r>
              <a:rPr lang="de-DE" sz="2200" b="0" i="1" dirty="0">
                <a:solidFill>
                  <a:schemeClr val="tx1"/>
                </a:solidFill>
                <a:latin typeface="Arial" charset="0"/>
              </a:rPr>
              <a:t> Nr. 4 der Urkunde vom 14.3.2021. Der Rahmen des dort genannten Gesamtaufwands von € 150.000,- sei noch nicht ausgeschöpft. Ohne das Schuldbekenntnis seien die Kläger nur in Höhe von € 105.000,- aufgrund von Krediten, die mit Grundpfandrechten abgesichert seien, verpflichtet. Wenn die Forderung aus der Urkunde vom 3.6.2022 nicht noch dazu durch ein Grundpfandrecht abgesichert worden sei, könnten die Kläger hieraus nicht die Unzulässigkeit der Unterwerfungserklärung herleiten. Dies stelle im Verhältnis zu Nr. 3 d der Vollmachtsurkunde ein Weniger, nicht ein Mehr dar.] - - - - - - </a:t>
            </a:r>
            <a:endParaRPr lang="de-DE" sz="800" b="0" dirty="0">
              <a:solidFill>
                <a:schemeClr val="tx1"/>
              </a:solidFill>
              <a:latin typeface="Arial" charset="0"/>
            </a:endParaRPr>
          </a:p>
        </p:txBody>
      </p:sp>
      <p:sp>
        <p:nvSpPr>
          <p:cNvPr id="4"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303176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42875" y="1160463"/>
            <a:ext cx="8858250" cy="575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200" dirty="0">
                <a:solidFill>
                  <a:schemeClr val="tx1"/>
                </a:solidFill>
                <a:latin typeface="Arial" charset="0"/>
              </a:rPr>
              <a:t>A.	Klageantrag zu 1.</a:t>
            </a:r>
          </a:p>
          <a:p>
            <a:pPr eaLnBrk="1" hangingPunct="1"/>
            <a:r>
              <a:rPr lang="de-DE" sz="2200" dirty="0">
                <a:solidFill>
                  <a:schemeClr val="tx1"/>
                </a:solidFill>
                <a:latin typeface="Arial" charset="0"/>
              </a:rPr>
              <a:t>	I.	Antragsstation</a:t>
            </a:r>
          </a:p>
          <a:p>
            <a:pPr eaLnBrk="1" hangingPunct="1"/>
            <a:r>
              <a:rPr lang="de-DE" sz="2200" b="0" dirty="0">
                <a:solidFill>
                  <a:schemeClr val="tx1"/>
                </a:solidFill>
                <a:latin typeface="Arial" charset="0"/>
              </a:rPr>
              <a:t>		Die Kläger begehren die </a:t>
            </a:r>
            <a:r>
              <a:rPr lang="de-DE" sz="2200" b="0" dirty="0" err="1">
                <a:solidFill>
                  <a:schemeClr val="tx1"/>
                </a:solidFill>
                <a:latin typeface="Arial" charset="0"/>
              </a:rPr>
              <a:t>Unzulässigerklärung</a:t>
            </a:r>
            <a:r>
              <a:rPr lang="de-DE" sz="2200" b="0" dirty="0">
                <a:solidFill>
                  <a:schemeClr val="tx1"/>
                </a:solidFill>
                <a:latin typeface="Arial" charset="0"/>
              </a:rPr>
              <a:t> der ZV aus der		notariellen Urkunde vom 3.6.2022.</a:t>
            </a:r>
          </a:p>
          <a:p>
            <a:pPr eaLnBrk="1" hangingPunct="1"/>
            <a:r>
              <a:rPr lang="de-DE" sz="2200" b="0" dirty="0">
                <a:solidFill>
                  <a:schemeClr val="tx1"/>
                </a:solidFill>
                <a:latin typeface="Arial" charset="0"/>
              </a:rPr>
              <a:t>		Auslegung als Erhebung einer Vollstreckungsabwehrklage nach	 	§ 767 ZPO (keine Erinnerung, da Klage erhoben).</a:t>
            </a:r>
          </a:p>
          <a:p>
            <a:pPr eaLnBrk="1" hangingPunct="1"/>
            <a:r>
              <a:rPr lang="de-DE" sz="2200" dirty="0">
                <a:solidFill>
                  <a:schemeClr val="tx1"/>
                </a:solidFill>
                <a:latin typeface="Arial" charset="0"/>
              </a:rPr>
              <a:t>	II.	Verfahrensstation = Zulässigkeit</a:t>
            </a:r>
          </a:p>
          <a:p>
            <a:pPr eaLnBrk="1" hangingPunct="1"/>
            <a:r>
              <a:rPr lang="de-DE" sz="2200" b="0" dirty="0">
                <a:solidFill>
                  <a:schemeClr val="tx1"/>
                </a:solidFill>
                <a:latin typeface="Arial" charset="0"/>
              </a:rPr>
              <a:t>   		1.	Statthaftigkeit</a:t>
            </a:r>
          </a:p>
          <a:p>
            <a:pPr eaLnBrk="1" hangingPunct="1"/>
            <a:r>
              <a:rPr lang="de-DE" sz="2200" b="0" dirty="0">
                <a:solidFill>
                  <a:schemeClr val="tx1"/>
                </a:solidFill>
                <a:latin typeface="Arial" charset="0"/>
              </a:rPr>
              <a:t>			a)	Gegen vollsteckbare Urk. </a:t>
            </a:r>
            <a:r>
              <a:rPr lang="de-DE" sz="2200" b="0" dirty="0" err="1">
                <a:solidFill>
                  <a:schemeClr val="tx1"/>
                </a:solidFill>
                <a:latin typeface="Arial" charset="0"/>
              </a:rPr>
              <a:t>iSd</a:t>
            </a:r>
            <a:r>
              <a:rPr lang="de-DE" sz="2200" b="0" dirty="0">
                <a:solidFill>
                  <a:schemeClr val="tx1"/>
                </a:solidFill>
                <a:latin typeface="Arial" charset="0"/>
              </a:rPr>
              <a:t> § 794 Abs. 1 Nr. 5 ZPO</a:t>
            </a:r>
          </a:p>
          <a:p>
            <a:pPr eaLnBrk="1" hangingPunct="1"/>
            <a:r>
              <a:rPr lang="de-DE" sz="2200" b="0" dirty="0">
                <a:solidFill>
                  <a:schemeClr val="tx1"/>
                </a:solidFill>
                <a:latin typeface="Arial" charset="0"/>
              </a:rPr>
              <a:t>				(+), nach §§ 795 S.1, 797 Abs. 5 ZPO.</a:t>
            </a:r>
          </a:p>
          <a:p>
            <a:pPr eaLnBrk="1" hangingPunct="1"/>
            <a:r>
              <a:rPr lang="de-DE" sz="2200" b="0" dirty="0">
                <a:solidFill>
                  <a:schemeClr val="tx1"/>
                </a:solidFill>
                <a:latin typeface="Arial" charset="0"/>
              </a:rPr>
              <a:t>			b) 	Aber Abgrenzung der Anwendungsbereiche zur Klausel-				</a:t>
            </a:r>
            <a:r>
              <a:rPr lang="de-DE" sz="2200" b="0" dirty="0" err="1">
                <a:solidFill>
                  <a:schemeClr val="tx1"/>
                </a:solidFill>
                <a:latin typeface="Arial" charset="0"/>
              </a:rPr>
              <a:t>erinnerung</a:t>
            </a:r>
            <a:r>
              <a:rPr lang="de-DE" sz="2200" b="0" dirty="0">
                <a:solidFill>
                  <a:schemeClr val="tx1"/>
                </a:solidFill>
                <a:latin typeface="Arial" charset="0"/>
              </a:rPr>
              <a:t> nach §§ 797 Abs. 3, 732 ZPO erforderlich.</a:t>
            </a:r>
          </a:p>
          <a:p>
            <a:pPr eaLnBrk="1" hangingPunct="1"/>
            <a:r>
              <a:rPr lang="de-DE" sz="2200" b="0" dirty="0">
                <a:solidFill>
                  <a:schemeClr val="tx1"/>
                </a:solidFill>
                <a:latin typeface="Arial" charset="0"/>
              </a:rPr>
              <a:t>				</a:t>
            </a:r>
            <a:r>
              <a:rPr lang="de-DE" sz="2200" b="0" dirty="0" err="1">
                <a:solidFill>
                  <a:schemeClr val="tx1"/>
                </a:solidFill>
                <a:latin typeface="Arial" charset="0"/>
              </a:rPr>
              <a:t>aa</a:t>
            </a:r>
            <a:r>
              <a:rPr lang="de-DE" sz="2200" b="0" dirty="0">
                <a:solidFill>
                  <a:schemeClr val="tx1"/>
                </a:solidFill>
                <a:latin typeface="Arial" charset="0"/>
              </a:rPr>
              <a:t>)	Anwendungsbereich von §§ 767, 795 S.1 ZPO</a:t>
            </a:r>
          </a:p>
          <a:p>
            <a:pPr eaLnBrk="1" hangingPunct="1"/>
            <a:r>
              <a:rPr lang="de-DE" sz="2200" b="0" dirty="0">
                <a:solidFill>
                  <a:schemeClr val="tx1"/>
                </a:solidFill>
                <a:latin typeface="Arial" charset="0"/>
              </a:rPr>
              <a:t>					Soweit geltend gemacht wird, das Anerkenntnis sei					mangels Vollmacht unwirksam, handelt es sich um					einen Einwand, der den Anspruch selbst betrifft.</a:t>
            </a:r>
          </a:p>
          <a:p>
            <a:pPr eaLnBrk="1" hangingPunct="1"/>
            <a:r>
              <a:rPr lang="de-DE" sz="2200" b="0" dirty="0">
                <a:solidFill>
                  <a:schemeClr val="tx1"/>
                </a:solidFill>
                <a:latin typeface="Arial" charset="0"/>
              </a:rPr>
              <a:t>					Insoweit ist die Vollstreckungsabwehrklage statthaft.</a:t>
            </a:r>
          </a:p>
        </p:txBody>
      </p:sp>
      <p:sp>
        <p:nvSpPr>
          <p:cNvPr id="4"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271510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4" end="4"/>
                                            </p:txEl>
                                          </p:spTgt>
                                        </p:tgtEl>
                                        <p:attrNameLst>
                                          <p:attrName>style.visibility</p:attrName>
                                        </p:attrNameLst>
                                      </p:cBhvr>
                                      <p:to>
                                        <p:strVal val="visible"/>
                                      </p:to>
                                    </p:set>
                                    <p:anim calcmode="lin" valueType="num">
                                      <p:cBhvr additive="base">
                                        <p:cTn id="31"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5" end="5"/>
                                            </p:txEl>
                                          </p:spTgt>
                                        </p:tgtEl>
                                        <p:attrNameLst>
                                          <p:attrName>style.visibility</p:attrName>
                                        </p:attrNameLst>
                                      </p:cBhvr>
                                      <p:to>
                                        <p:strVal val="visible"/>
                                      </p:to>
                                    </p:set>
                                    <p:anim calcmode="lin" valueType="num">
                                      <p:cBhvr additive="base">
                                        <p:cTn id="37"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9219">
                                            <p:txEl>
                                              <p:pRg st="6" end="6"/>
                                            </p:txEl>
                                          </p:spTgt>
                                        </p:tgtEl>
                                        <p:attrNameLst>
                                          <p:attrName>style.visibility</p:attrName>
                                        </p:attrNameLst>
                                      </p:cBhvr>
                                      <p:to>
                                        <p:strVal val="visible"/>
                                      </p:to>
                                    </p:set>
                                    <p:anim calcmode="lin" valueType="num">
                                      <p:cBhvr additive="base">
                                        <p:cTn id="43"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9219">
                                            <p:txEl>
                                              <p:pRg st="7" end="7"/>
                                            </p:txEl>
                                          </p:spTgt>
                                        </p:tgtEl>
                                        <p:attrNameLst>
                                          <p:attrName>style.visibility</p:attrName>
                                        </p:attrNameLst>
                                      </p:cBhvr>
                                      <p:to>
                                        <p:strVal val="visible"/>
                                      </p:to>
                                    </p:set>
                                    <p:anim calcmode="lin" valueType="num">
                                      <p:cBhvr additive="base">
                                        <p:cTn id="49" dur="500" fill="hold"/>
                                        <p:tgtEl>
                                          <p:spTgt spid="649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9219">
                                            <p:txEl>
                                              <p:pRg st="8" end="8"/>
                                            </p:txEl>
                                          </p:spTgt>
                                        </p:tgtEl>
                                        <p:attrNameLst>
                                          <p:attrName>style.visibility</p:attrName>
                                        </p:attrNameLst>
                                      </p:cBhvr>
                                      <p:to>
                                        <p:strVal val="visible"/>
                                      </p:to>
                                    </p:set>
                                    <p:anim calcmode="lin" valueType="num">
                                      <p:cBhvr additive="base">
                                        <p:cTn id="55" dur="500" fill="hold"/>
                                        <p:tgtEl>
                                          <p:spTgt spid="649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49219">
                                            <p:txEl>
                                              <p:pRg st="9" end="9"/>
                                            </p:txEl>
                                          </p:spTgt>
                                        </p:tgtEl>
                                        <p:attrNameLst>
                                          <p:attrName>style.visibility</p:attrName>
                                        </p:attrNameLst>
                                      </p:cBhvr>
                                      <p:to>
                                        <p:strVal val="visible"/>
                                      </p:to>
                                    </p:set>
                                    <p:anim calcmode="lin" valueType="num">
                                      <p:cBhvr additive="base">
                                        <p:cTn id="61" dur="500" fill="hold"/>
                                        <p:tgtEl>
                                          <p:spTgt spid="64921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921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49219">
                                            <p:txEl>
                                              <p:pRg st="10" end="10"/>
                                            </p:txEl>
                                          </p:spTgt>
                                        </p:tgtEl>
                                        <p:attrNameLst>
                                          <p:attrName>style.visibility</p:attrName>
                                        </p:attrNameLst>
                                      </p:cBhvr>
                                      <p:to>
                                        <p:strVal val="visible"/>
                                      </p:to>
                                    </p:set>
                                    <p:anim calcmode="lin" valueType="num">
                                      <p:cBhvr additive="base">
                                        <p:cTn id="67" dur="500" fill="hold"/>
                                        <p:tgtEl>
                                          <p:spTgt spid="64921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921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49219">
                                            <p:txEl>
                                              <p:pRg st="11" end="11"/>
                                            </p:txEl>
                                          </p:spTgt>
                                        </p:tgtEl>
                                        <p:attrNameLst>
                                          <p:attrName>style.visibility</p:attrName>
                                        </p:attrNameLst>
                                      </p:cBhvr>
                                      <p:to>
                                        <p:strVal val="visible"/>
                                      </p:to>
                                    </p:set>
                                    <p:anim calcmode="lin" valueType="num">
                                      <p:cBhvr additive="base">
                                        <p:cTn id="73" dur="500" fill="hold"/>
                                        <p:tgtEl>
                                          <p:spTgt spid="649219">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49219">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79388" y="1341438"/>
            <a:ext cx="8712200" cy="541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marL="457200" indent="-4572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200" b="0" dirty="0">
                <a:solidFill>
                  <a:schemeClr val="tx1"/>
                </a:solidFill>
                <a:latin typeface="Arial" charset="0"/>
              </a:rPr>
              <a:t>					</a:t>
            </a:r>
            <a:r>
              <a:rPr lang="de-DE" sz="2200" b="0" dirty="0" err="1">
                <a:solidFill>
                  <a:schemeClr val="tx1"/>
                </a:solidFill>
                <a:latin typeface="Arial" charset="0"/>
              </a:rPr>
              <a:t>bb</a:t>
            </a:r>
            <a:r>
              <a:rPr lang="de-DE" sz="2200" b="0" dirty="0">
                <a:solidFill>
                  <a:schemeClr val="tx1"/>
                </a:solidFill>
                <a:latin typeface="Arial" charset="0"/>
              </a:rPr>
              <a:t>)	Anwendungsbereich von §§ 797 Abs. 3, 732 ZPO</a:t>
            </a:r>
          </a:p>
          <a:p>
            <a:pPr eaLnBrk="1" hangingPunct="1"/>
            <a:r>
              <a:rPr lang="de-DE" sz="2200" b="0" dirty="0">
                <a:solidFill>
                  <a:schemeClr val="tx1"/>
                </a:solidFill>
                <a:latin typeface="Arial" charset="0"/>
              </a:rPr>
              <a:t>						Soweit die Unwirksamkeit der </a:t>
            </a:r>
            <a:r>
              <a:rPr lang="de-DE" sz="2200" b="0" dirty="0" err="1">
                <a:solidFill>
                  <a:schemeClr val="tx1"/>
                </a:solidFill>
                <a:latin typeface="Arial" charset="0"/>
              </a:rPr>
              <a:t>Unterwerfungserklä</a:t>
            </a:r>
            <a:r>
              <a:rPr lang="de-DE" sz="2200" b="0" dirty="0">
                <a:solidFill>
                  <a:schemeClr val="tx1"/>
                </a:solidFill>
                <a:latin typeface="Arial" charset="0"/>
              </a:rPr>
              <a:t>-				</a:t>
            </a:r>
            <a:r>
              <a:rPr lang="de-DE" sz="2200" b="0" dirty="0" err="1">
                <a:solidFill>
                  <a:schemeClr val="tx1"/>
                </a:solidFill>
                <a:latin typeface="Arial" charset="0"/>
              </a:rPr>
              <a:t>rung</a:t>
            </a:r>
            <a:r>
              <a:rPr lang="de-DE" sz="2200" b="0" dirty="0">
                <a:solidFill>
                  <a:schemeClr val="tx1"/>
                </a:solidFill>
                <a:latin typeface="Arial" charset="0"/>
              </a:rPr>
              <a:t> mangels Vollmacht geltend gemacht wird, ist				zu beachten, dass die Unterwerfungserklärung als 				solche Prozesshandlung ist und einen gerichtlichen				Titel ersetzt.</a:t>
            </a:r>
          </a:p>
          <a:p>
            <a:pPr eaLnBrk="1" hangingPunct="1"/>
            <a:r>
              <a:rPr lang="de-DE" sz="2200" b="0" dirty="0">
                <a:solidFill>
                  <a:schemeClr val="tx1"/>
                </a:solidFill>
                <a:latin typeface="Arial" charset="0"/>
              </a:rPr>
              <a:t>						Die Unwirksamkeit der Erklärung führt also zur					Unwirksamkeit des Titels. Daher darf die Voll-					</a:t>
            </a:r>
            <a:r>
              <a:rPr lang="de-DE" sz="2200" b="0" dirty="0" err="1">
                <a:solidFill>
                  <a:schemeClr val="tx1"/>
                </a:solidFill>
                <a:latin typeface="Arial" charset="0"/>
              </a:rPr>
              <a:t>streckungsklausel</a:t>
            </a:r>
            <a:r>
              <a:rPr lang="de-DE" sz="2200" b="0" dirty="0">
                <a:solidFill>
                  <a:schemeClr val="tx1"/>
                </a:solidFill>
                <a:latin typeface="Arial" charset="0"/>
              </a:rPr>
              <a:t> nicht erteilt werden. </a:t>
            </a:r>
          </a:p>
          <a:p>
            <a:pPr eaLnBrk="1" hangingPunct="1"/>
            <a:r>
              <a:rPr lang="de-DE" sz="2200" b="0" dirty="0">
                <a:solidFill>
                  <a:schemeClr val="tx1"/>
                </a:solidFill>
                <a:latin typeface="Arial" charset="0"/>
              </a:rPr>
              <a:t>						Ist diese irrig erteilt worden, kann der Schuldner				Erinnerung nach § 732 ZPO einlegen.</a:t>
            </a:r>
          </a:p>
          <a:p>
            <a:pPr eaLnBrk="1" hangingPunct="1"/>
            <a:r>
              <a:rPr lang="de-DE" sz="2200" b="0" dirty="0">
                <a:solidFill>
                  <a:schemeClr val="tx1"/>
                </a:solidFill>
                <a:latin typeface="Arial" charset="0"/>
              </a:rPr>
              <a:t>					cc)	überdies kann mit der Vollstreckungsabwehrklage				nach § 767 ZPO – an sich – die Unwirksamkeit					des Titels nicht geltend gemacht werden.</a:t>
            </a:r>
          </a:p>
          <a:p>
            <a:pPr eaLnBrk="1" hangingPunct="1"/>
            <a:r>
              <a:rPr lang="de-DE" sz="2200" b="0" dirty="0">
                <a:solidFill>
                  <a:schemeClr val="tx1"/>
                </a:solidFill>
                <a:latin typeface="Arial" charset="0"/>
              </a:rPr>
              <a:t>					</a:t>
            </a:r>
            <a:r>
              <a:rPr lang="de-DE" sz="2200" b="0" dirty="0" err="1">
                <a:solidFill>
                  <a:schemeClr val="tx1"/>
                </a:solidFill>
                <a:latin typeface="Arial" charset="0"/>
              </a:rPr>
              <a:t>dd</a:t>
            </a:r>
            <a:r>
              <a:rPr lang="de-DE" sz="2200" b="0" dirty="0">
                <a:solidFill>
                  <a:schemeClr val="tx1"/>
                </a:solidFill>
                <a:latin typeface="Arial" charset="0"/>
              </a:rPr>
              <a:t>)	schließlich ist die Erinnerung nach § 732 ZPO ein 				einfacherer und kostengünstigerer Weg.</a:t>
            </a:r>
          </a:p>
        </p:txBody>
      </p:sp>
      <p:sp>
        <p:nvSpPr>
          <p:cNvPr id="4"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7307178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4" end="4"/>
                                            </p:txEl>
                                          </p:spTgt>
                                        </p:tgtEl>
                                        <p:attrNameLst>
                                          <p:attrName>style.visibility</p:attrName>
                                        </p:attrNameLst>
                                      </p:cBhvr>
                                      <p:to>
                                        <p:strVal val="visible"/>
                                      </p:to>
                                    </p:set>
                                    <p:anim calcmode="lin" valueType="num">
                                      <p:cBhvr additive="base">
                                        <p:cTn id="31"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5" end="5"/>
                                            </p:txEl>
                                          </p:spTgt>
                                        </p:tgtEl>
                                        <p:attrNameLst>
                                          <p:attrName>style.visibility</p:attrName>
                                        </p:attrNameLst>
                                      </p:cBhvr>
                                      <p:to>
                                        <p:strVal val="visible"/>
                                      </p:to>
                                    </p:set>
                                    <p:anim calcmode="lin" valueType="num">
                                      <p:cBhvr additive="base">
                                        <p:cTn id="37"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79388" y="1341438"/>
            <a:ext cx="8712200" cy="541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marL="457200" indent="-4572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200" b="0" dirty="0">
                <a:solidFill>
                  <a:schemeClr val="tx1"/>
                </a:solidFill>
                <a:latin typeface="Arial" charset="0"/>
              </a:rPr>
              <a:t>					</a:t>
            </a:r>
            <a:r>
              <a:rPr lang="de-DE" sz="2200" b="0" dirty="0" err="1">
                <a:solidFill>
                  <a:schemeClr val="tx1"/>
                </a:solidFill>
                <a:latin typeface="Arial" charset="0"/>
              </a:rPr>
              <a:t>ee</a:t>
            </a:r>
            <a:r>
              <a:rPr lang="de-DE" sz="2200" b="0" dirty="0">
                <a:solidFill>
                  <a:schemeClr val="tx1"/>
                </a:solidFill>
                <a:latin typeface="Arial" charset="0"/>
              </a:rPr>
              <a:t>)	mit der Erinnerung wird aber das Rechtsschutz-				ziel (die Feststellung der Unwirksamkeit des Voll-				</a:t>
            </a:r>
            <a:r>
              <a:rPr lang="de-DE" sz="2200" b="0" dirty="0" err="1">
                <a:solidFill>
                  <a:schemeClr val="tx1"/>
                </a:solidFill>
                <a:latin typeface="Arial" charset="0"/>
              </a:rPr>
              <a:t>streckungstitels</a:t>
            </a:r>
            <a:r>
              <a:rPr lang="de-DE" sz="2200" b="0" dirty="0">
                <a:solidFill>
                  <a:schemeClr val="tx1"/>
                </a:solidFill>
                <a:latin typeface="Arial" charset="0"/>
              </a:rPr>
              <a:t> und die </a:t>
            </a:r>
            <a:r>
              <a:rPr lang="de-DE" sz="2200" b="0" dirty="0" err="1">
                <a:solidFill>
                  <a:schemeClr val="tx1"/>
                </a:solidFill>
                <a:latin typeface="Arial" charset="0"/>
              </a:rPr>
              <a:t>Unzulässigerklärung</a:t>
            </a:r>
            <a:r>
              <a:rPr lang="de-DE" sz="2200" b="0" dirty="0">
                <a:solidFill>
                  <a:schemeClr val="tx1"/>
                </a:solidFill>
                <a:latin typeface="Arial" charset="0"/>
              </a:rPr>
              <a:t> der				Zwangsvollstreckung hieraus) nicht erreicht</a:t>
            </a:r>
          </a:p>
          <a:p>
            <a:pPr eaLnBrk="1" hangingPunct="1"/>
            <a:r>
              <a:rPr lang="de-DE" sz="2200" b="0" dirty="0">
                <a:solidFill>
                  <a:schemeClr val="tx1"/>
                </a:solidFill>
                <a:latin typeface="Arial" charset="0"/>
              </a:rPr>
              <a:t>					ff)	daher </a:t>
            </a:r>
            <a:r>
              <a:rPr lang="de-DE" sz="2200" dirty="0">
                <a:solidFill>
                  <a:schemeClr val="tx1"/>
                </a:solidFill>
                <a:latin typeface="Arial" charset="0"/>
              </a:rPr>
              <a:t>BGH (</a:t>
            </a:r>
            <a:r>
              <a:rPr lang="de-DE" sz="2200" dirty="0" err="1">
                <a:solidFill>
                  <a:schemeClr val="tx1"/>
                </a:solidFill>
                <a:latin typeface="Arial" charset="0"/>
              </a:rPr>
              <a:t>hM</a:t>
            </a:r>
            <a:r>
              <a:rPr lang="de-DE" sz="2200" dirty="0">
                <a:solidFill>
                  <a:schemeClr val="tx1"/>
                </a:solidFill>
                <a:latin typeface="Arial" charset="0"/>
              </a:rPr>
              <a:t>)</a:t>
            </a:r>
            <a:r>
              <a:rPr lang="de-DE" sz="2200" b="0" dirty="0">
                <a:solidFill>
                  <a:schemeClr val="tx1"/>
                </a:solidFill>
                <a:latin typeface="Arial" charset="0"/>
              </a:rPr>
              <a:t>: die Geltendmachung der </a:t>
            </a:r>
            <a:r>
              <a:rPr lang="de-DE" sz="2200" b="0" dirty="0" err="1">
                <a:solidFill>
                  <a:schemeClr val="tx1"/>
                </a:solidFill>
                <a:latin typeface="Arial" charset="0"/>
              </a:rPr>
              <a:t>Unwirk</a:t>
            </a:r>
            <a:r>
              <a:rPr lang="de-DE" sz="2200" b="0" dirty="0">
                <a:solidFill>
                  <a:schemeClr val="tx1"/>
                </a:solidFill>
                <a:latin typeface="Arial" charset="0"/>
              </a:rPr>
              <a:t>-				</a:t>
            </a:r>
            <a:r>
              <a:rPr lang="de-DE" sz="2200" b="0" dirty="0" err="1">
                <a:solidFill>
                  <a:schemeClr val="tx1"/>
                </a:solidFill>
                <a:latin typeface="Arial" charset="0"/>
              </a:rPr>
              <a:t>samkeit</a:t>
            </a:r>
            <a:r>
              <a:rPr lang="de-DE" sz="2200" b="0" dirty="0">
                <a:solidFill>
                  <a:schemeClr val="tx1"/>
                </a:solidFill>
                <a:latin typeface="Arial" charset="0"/>
              </a:rPr>
              <a:t> des Titels kann mit einer </a:t>
            </a:r>
            <a:r>
              <a:rPr lang="de-DE" sz="2200" b="0" dirty="0" err="1">
                <a:solidFill>
                  <a:schemeClr val="tx1"/>
                </a:solidFill>
                <a:latin typeface="Arial" charset="0"/>
              </a:rPr>
              <a:t>Vollstreckungsab</a:t>
            </a:r>
            <a:r>
              <a:rPr lang="de-DE" sz="2200" b="0" dirty="0">
                <a:solidFill>
                  <a:schemeClr val="tx1"/>
                </a:solidFill>
                <a:latin typeface="Arial" charset="0"/>
              </a:rPr>
              <a:t>-				wehrklage verbunden werden, und zwar analog 				§ 767 Abs. 1 ZPO	als prozessuale </a:t>
            </a:r>
            <a:r>
              <a:rPr lang="de-DE" sz="2200" b="0" dirty="0" err="1">
                <a:solidFill>
                  <a:schemeClr val="tx1"/>
                </a:solidFill>
                <a:latin typeface="Arial" charset="0"/>
              </a:rPr>
              <a:t>Gestaltungskla</a:t>
            </a:r>
            <a:r>
              <a:rPr lang="de-DE" sz="2200" b="0" dirty="0">
                <a:solidFill>
                  <a:schemeClr val="tx1"/>
                </a:solidFill>
                <a:latin typeface="Arial" charset="0"/>
              </a:rPr>
              <a:t>-				</a:t>
            </a:r>
            <a:r>
              <a:rPr lang="de-DE" sz="2200" b="0" dirty="0" err="1">
                <a:solidFill>
                  <a:schemeClr val="tx1"/>
                </a:solidFill>
                <a:latin typeface="Arial" charset="0"/>
              </a:rPr>
              <a:t>ge</a:t>
            </a:r>
            <a:r>
              <a:rPr lang="de-DE" sz="2200" b="0" dirty="0">
                <a:solidFill>
                  <a:schemeClr val="tx1"/>
                </a:solidFill>
                <a:latin typeface="Arial" charset="0"/>
              </a:rPr>
              <a:t> eigener Art (sog. </a:t>
            </a:r>
            <a:r>
              <a:rPr lang="de-DE" sz="2200" dirty="0">
                <a:solidFill>
                  <a:schemeClr val="tx1"/>
                </a:solidFill>
                <a:latin typeface="Arial" charset="0"/>
              </a:rPr>
              <a:t>Titelgegenklage</a:t>
            </a:r>
            <a:r>
              <a:rPr lang="de-DE" sz="2200" b="0" dirty="0">
                <a:solidFill>
                  <a:schemeClr val="tx1"/>
                </a:solidFill>
                <a:latin typeface="Arial" charset="0"/>
              </a:rPr>
              <a:t>).</a:t>
            </a:r>
          </a:p>
          <a:p>
            <a:pPr eaLnBrk="1" hangingPunct="1"/>
            <a:r>
              <a:rPr lang="de-DE" sz="2200" b="0" dirty="0">
                <a:solidFill>
                  <a:schemeClr val="tx1"/>
                </a:solidFill>
                <a:latin typeface="Arial" charset="0"/>
              </a:rPr>
              <a:t>					=&gt;	so hier (+).</a:t>
            </a:r>
          </a:p>
          <a:p>
            <a:pPr eaLnBrk="1" hangingPunct="1"/>
            <a:r>
              <a:rPr lang="de-DE" sz="2200" b="0" dirty="0">
                <a:solidFill>
                  <a:schemeClr val="tx1"/>
                </a:solidFill>
                <a:latin typeface="Arial" charset="0"/>
              </a:rPr>
              <a:t>				c)	also ist die Vollstreckungsabwehrklage hinsichtlich der			Unwirksamkeit der Vollmacht für das Schuldbekenntnis			direkt nach § 767 Abs. 1 ZPO, die prozessuale				Gestaltungsklage analog § 767 ZPO hinsichtlich der			Unwirksamkeit der Unterwerfungserklärung der statt-			hafte Rechtsbehelf (= kein Vorrang von § 732 ZPO).</a:t>
            </a:r>
          </a:p>
        </p:txBody>
      </p:sp>
      <p:sp>
        <p:nvSpPr>
          <p:cNvPr id="4"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895517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79388" y="1311275"/>
            <a:ext cx="8712200" cy="541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200" b="0" dirty="0">
                <a:solidFill>
                  <a:schemeClr val="tx1"/>
                </a:solidFill>
                <a:latin typeface="Arial" charset="0"/>
              </a:rPr>
              <a:t>		2.	Weitere Zulässigkeitsvoraussetzungen</a:t>
            </a:r>
          </a:p>
          <a:p>
            <a:pPr eaLnBrk="1" hangingPunct="1"/>
            <a:r>
              <a:rPr lang="de-DE" sz="2200" b="0" dirty="0">
                <a:solidFill>
                  <a:schemeClr val="tx1"/>
                </a:solidFill>
                <a:latin typeface="Arial" charset="0"/>
              </a:rPr>
              <a:t>			a)	Sachliche Zuständigkeit des LG</a:t>
            </a:r>
          </a:p>
          <a:p>
            <a:pPr eaLnBrk="1" hangingPunct="1"/>
            <a:r>
              <a:rPr lang="de-DE" sz="2200" b="0" dirty="0">
                <a:solidFill>
                  <a:schemeClr val="tx1"/>
                </a:solidFill>
                <a:latin typeface="Arial" charset="0"/>
              </a:rPr>
              <a:t>				(+), nach §§ 23 Nr.1, 71 Abs. 1 GVG.</a:t>
            </a:r>
          </a:p>
          <a:p>
            <a:pPr eaLnBrk="1" hangingPunct="1"/>
            <a:r>
              <a:rPr lang="de-DE" sz="2200" b="0" dirty="0">
                <a:solidFill>
                  <a:schemeClr val="tx1"/>
                </a:solidFill>
                <a:latin typeface="Arial" charset="0"/>
              </a:rPr>
              <a:t>			b)	Örtliche Zuständigkeit des LG Hamburg</a:t>
            </a:r>
          </a:p>
          <a:p>
            <a:pPr eaLnBrk="1" hangingPunct="1"/>
            <a:r>
              <a:rPr lang="de-DE" sz="2200" b="0" dirty="0">
                <a:solidFill>
                  <a:schemeClr val="tx1"/>
                </a:solidFill>
                <a:latin typeface="Arial" charset="0"/>
              </a:rPr>
              <a:t>				(+), nach §§ 797 Abs. 5, 802 ZPO.</a:t>
            </a:r>
          </a:p>
          <a:p>
            <a:pPr eaLnBrk="1" hangingPunct="1"/>
            <a:r>
              <a:rPr lang="de-DE" sz="2200" dirty="0">
                <a:solidFill>
                  <a:schemeClr val="tx1"/>
                </a:solidFill>
                <a:latin typeface="Arial" charset="0"/>
              </a:rPr>
              <a:t>	III.	Begründetheit des Klageantrags zu 1.</a:t>
            </a:r>
          </a:p>
          <a:p>
            <a:pPr eaLnBrk="1" hangingPunct="1"/>
            <a:r>
              <a:rPr lang="de-DE" sz="2200" b="0" dirty="0">
                <a:solidFill>
                  <a:schemeClr val="tx1"/>
                </a:solidFill>
                <a:latin typeface="Arial" charset="0"/>
              </a:rPr>
              <a:t>		1.	Bezüglich der Unwirksamkeit der Vollmacht zur Abgabe				des Schuldbekenntnisses (= Einwendung gegen den				titulierten Anspruch als solchen, § 164 Abs. 1 BGB)?</a:t>
            </a:r>
          </a:p>
          <a:p>
            <a:pPr eaLnBrk="1" hangingPunct="1"/>
            <a:r>
              <a:rPr lang="de-DE" sz="2200" b="0" dirty="0">
                <a:solidFill>
                  <a:schemeClr val="tx1"/>
                </a:solidFill>
                <a:latin typeface="Arial" charset="0"/>
              </a:rPr>
              <a:t>			a)	Präklusion des Einwands der Kläger nach § 767 					Abs. 2 ZPO?</a:t>
            </a:r>
          </a:p>
          <a:p>
            <a:pPr eaLnBrk="1" hangingPunct="1"/>
            <a:r>
              <a:rPr lang="de-DE" sz="2200" b="0" dirty="0">
                <a:solidFill>
                  <a:schemeClr val="tx1"/>
                </a:solidFill>
                <a:latin typeface="Arial" charset="0"/>
              </a:rPr>
              <a:t>				(-), wegen § 797 Abs. 4 ZPO nicht anwendbar.</a:t>
            </a:r>
          </a:p>
          <a:p>
            <a:pPr eaLnBrk="1" hangingPunct="1"/>
            <a:r>
              <a:rPr lang="de-DE" sz="2200" b="0" dirty="0">
                <a:solidFill>
                  <a:schemeClr val="tx1"/>
                </a:solidFill>
                <a:latin typeface="Arial" charset="0"/>
              </a:rPr>
              <a:t>			b)	Also zu prüfen, ob die Vollmachtsurkunde vom 					14.3.2021 die Schwerdtner </a:t>
            </a:r>
            <a:r>
              <a:rPr lang="de-DE" sz="2200" b="0" dirty="0" err="1">
                <a:solidFill>
                  <a:schemeClr val="tx1"/>
                </a:solidFill>
                <a:latin typeface="Arial" charset="0"/>
              </a:rPr>
              <a:t>BaubetreuungsGmbH</a:t>
            </a:r>
            <a:r>
              <a:rPr lang="de-DE" sz="2200" b="0" dirty="0">
                <a:solidFill>
                  <a:schemeClr val="tx1"/>
                </a:solidFill>
                <a:latin typeface="Arial" charset="0"/>
              </a:rPr>
              <a:t> zur				Abgabe des Schuldbekenntnisses legitimierte.</a:t>
            </a:r>
          </a:p>
          <a:p>
            <a:pPr eaLnBrk="1" hangingPunct="1"/>
            <a:r>
              <a:rPr lang="de-DE" sz="2200" b="0" dirty="0">
                <a:solidFill>
                  <a:schemeClr val="tx1"/>
                </a:solidFill>
                <a:latin typeface="Arial" charset="0"/>
              </a:rPr>
              <a:t>				</a:t>
            </a:r>
            <a:r>
              <a:rPr lang="de-DE" sz="2200" b="0" dirty="0" err="1">
                <a:solidFill>
                  <a:schemeClr val="tx1"/>
                </a:solidFill>
                <a:latin typeface="Arial" charset="0"/>
              </a:rPr>
              <a:t>aa</a:t>
            </a:r>
            <a:r>
              <a:rPr lang="de-DE" sz="2200" b="0" dirty="0">
                <a:solidFill>
                  <a:schemeClr val="tx1"/>
                </a:solidFill>
                <a:latin typeface="Arial" charset="0"/>
              </a:rPr>
              <a:t>) Abweichung wegen Zusage 100%iger Fremdfinanz</a:t>
            </a:r>
          </a:p>
        </p:txBody>
      </p:sp>
      <p:sp>
        <p:nvSpPr>
          <p:cNvPr id="4"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2408059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4" end="4"/>
                                            </p:txEl>
                                          </p:spTgt>
                                        </p:tgtEl>
                                        <p:attrNameLst>
                                          <p:attrName>style.visibility</p:attrName>
                                        </p:attrNameLst>
                                      </p:cBhvr>
                                      <p:to>
                                        <p:strVal val="visible"/>
                                      </p:to>
                                    </p:set>
                                    <p:anim calcmode="lin" valueType="num">
                                      <p:cBhvr additive="base">
                                        <p:cTn id="31"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5" end="5"/>
                                            </p:txEl>
                                          </p:spTgt>
                                        </p:tgtEl>
                                        <p:attrNameLst>
                                          <p:attrName>style.visibility</p:attrName>
                                        </p:attrNameLst>
                                      </p:cBhvr>
                                      <p:to>
                                        <p:strVal val="visible"/>
                                      </p:to>
                                    </p:set>
                                    <p:anim calcmode="lin" valueType="num">
                                      <p:cBhvr additive="base">
                                        <p:cTn id="37"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9219">
                                            <p:txEl>
                                              <p:pRg st="6" end="6"/>
                                            </p:txEl>
                                          </p:spTgt>
                                        </p:tgtEl>
                                        <p:attrNameLst>
                                          <p:attrName>style.visibility</p:attrName>
                                        </p:attrNameLst>
                                      </p:cBhvr>
                                      <p:to>
                                        <p:strVal val="visible"/>
                                      </p:to>
                                    </p:set>
                                    <p:anim calcmode="lin" valueType="num">
                                      <p:cBhvr additive="base">
                                        <p:cTn id="43"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9219">
                                            <p:txEl>
                                              <p:pRg st="7" end="7"/>
                                            </p:txEl>
                                          </p:spTgt>
                                        </p:tgtEl>
                                        <p:attrNameLst>
                                          <p:attrName>style.visibility</p:attrName>
                                        </p:attrNameLst>
                                      </p:cBhvr>
                                      <p:to>
                                        <p:strVal val="visible"/>
                                      </p:to>
                                    </p:set>
                                    <p:anim calcmode="lin" valueType="num">
                                      <p:cBhvr additive="base">
                                        <p:cTn id="49" dur="500" fill="hold"/>
                                        <p:tgtEl>
                                          <p:spTgt spid="649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9219">
                                            <p:txEl>
                                              <p:pRg st="8" end="8"/>
                                            </p:txEl>
                                          </p:spTgt>
                                        </p:tgtEl>
                                        <p:attrNameLst>
                                          <p:attrName>style.visibility</p:attrName>
                                        </p:attrNameLst>
                                      </p:cBhvr>
                                      <p:to>
                                        <p:strVal val="visible"/>
                                      </p:to>
                                    </p:set>
                                    <p:anim calcmode="lin" valueType="num">
                                      <p:cBhvr additive="base">
                                        <p:cTn id="55" dur="500" fill="hold"/>
                                        <p:tgtEl>
                                          <p:spTgt spid="649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49219">
                                            <p:txEl>
                                              <p:pRg st="9" end="9"/>
                                            </p:txEl>
                                          </p:spTgt>
                                        </p:tgtEl>
                                        <p:attrNameLst>
                                          <p:attrName>style.visibility</p:attrName>
                                        </p:attrNameLst>
                                      </p:cBhvr>
                                      <p:to>
                                        <p:strVal val="visible"/>
                                      </p:to>
                                    </p:set>
                                    <p:anim calcmode="lin" valueType="num">
                                      <p:cBhvr additive="base">
                                        <p:cTn id="61" dur="500" fill="hold"/>
                                        <p:tgtEl>
                                          <p:spTgt spid="64921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921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49219">
                                            <p:txEl>
                                              <p:pRg st="10" end="10"/>
                                            </p:txEl>
                                          </p:spTgt>
                                        </p:tgtEl>
                                        <p:attrNameLst>
                                          <p:attrName>style.visibility</p:attrName>
                                        </p:attrNameLst>
                                      </p:cBhvr>
                                      <p:to>
                                        <p:strVal val="visible"/>
                                      </p:to>
                                    </p:set>
                                    <p:anim calcmode="lin" valueType="num">
                                      <p:cBhvr additive="base">
                                        <p:cTn id="67" dur="500" fill="hold"/>
                                        <p:tgtEl>
                                          <p:spTgt spid="64921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921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3" name="Text Box 3"/>
          <p:cNvSpPr txBox="1">
            <a:spLocks noChangeArrowheads="1"/>
          </p:cNvSpPr>
          <p:nvPr/>
        </p:nvSpPr>
        <p:spPr bwMode="auto">
          <a:xfrm>
            <a:off x="179388" y="1304925"/>
            <a:ext cx="87122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9pPr>
          </a:lstStyle>
          <a:p>
            <a:pPr algn="ctr" eaLnBrk="1" hangingPunct="1"/>
            <a:r>
              <a:rPr lang="de-DE" b="1" u="sng" dirty="0">
                <a:solidFill>
                  <a:schemeClr val="tx1"/>
                </a:solidFill>
                <a:latin typeface="Arial" charset="0"/>
              </a:rPr>
              <a:t>Unterscheidung nach den Beteiligten der ZV</a:t>
            </a:r>
          </a:p>
          <a:p>
            <a:pPr eaLnBrk="1" hangingPunct="1"/>
            <a:endParaRPr lang="de-DE" dirty="0">
              <a:solidFill>
                <a:schemeClr val="tx1"/>
              </a:solidFill>
              <a:latin typeface="Arial" charset="0"/>
            </a:endParaRPr>
          </a:p>
          <a:p>
            <a:pPr eaLnBrk="1" hangingPunct="1"/>
            <a:r>
              <a:rPr lang="de-DE" dirty="0">
                <a:solidFill>
                  <a:schemeClr val="tx1"/>
                </a:solidFill>
                <a:latin typeface="Arial" charset="0"/>
              </a:rPr>
              <a:t>1.	Rechtsbehelfe des Vollstreckungsgläubigers</a:t>
            </a:r>
          </a:p>
          <a:p>
            <a:pPr eaLnBrk="1" hangingPunct="1"/>
            <a:r>
              <a:rPr lang="de-DE" b="0" dirty="0">
                <a:solidFill>
                  <a:schemeClr val="tx1"/>
                </a:solidFill>
                <a:latin typeface="Arial" charset="0"/>
              </a:rPr>
              <a:t>	a)	Vor Beginn der ZV auf Erteilung der Vollstreckungs-			</a:t>
            </a:r>
            <a:r>
              <a:rPr lang="de-DE" b="0" dirty="0" err="1">
                <a:solidFill>
                  <a:schemeClr val="tx1"/>
                </a:solidFill>
                <a:latin typeface="Arial" charset="0"/>
              </a:rPr>
              <a:t>klausel</a:t>
            </a:r>
            <a:r>
              <a:rPr lang="de-DE" b="0" dirty="0">
                <a:solidFill>
                  <a:schemeClr val="tx1"/>
                </a:solidFill>
                <a:latin typeface="Arial" charset="0"/>
              </a:rPr>
              <a:t>:</a:t>
            </a:r>
          </a:p>
          <a:p>
            <a:pPr eaLnBrk="1" hangingPunct="1"/>
            <a:r>
              <a:rPr lang="de-DE" b="0" dirty="0">
                <a:solidFill>
                  <a:schemeClr val="tx1"/>
                </a:solidFill>
                <a:latin typeface="Arial" charset="0"/>
              </a:rPr>
              <a:t>		(Feststellungs-) Klage nach </a:t>
            </a:r>
            <a:r>
              <a:rPr lang="de-DE" dirty="0">
                <a:solidFill>
                  <a:schemeClr val="tx1"/>
                </a:solidFill>
                <a:latin typeface="Arial" charset="0"/>
              </a:rPr>
              <a:t>§ 731 ZPO</a:t>
            </a:r>
            <a:r>
              <a:rPr lang="de-DE" b="0" dirty="0">
                <a:solidFill>
                  <a:schemeClr val="tx1"/>
                </a:solidFill>
                <a:latin typeface="Arial" charset="0"/>
              </a:rPr>
              <a:t>.</a:t>
            </a:r>
          </a:p>
          <a:p>
            <a:pPr eaLnBrk="1" hangingPunct="1"/>
            <a:r>
              <a:rPr lang="de-DE" b="0" dirty="0">
                <a:solidFill>
                  <a:schemeClr val="tx1"/>
                </a:solidFill>
                <a:latin typeface="Arial" charset="0"/>
              </a:rPr>
              <a:t>	b)	Gegen Weigerung des GV, Vollstreckungsauftrag zu			übernehmen, </a:t>
            </a:r>
            <a:r>
              <a:rPr lang="de-DE" b="0" dirty="0" err="1">
                <a:solidFill>
                  <a:schemeClr val="tx1"/>
                </a:solidFill>
                <a:latin typeface="Arial" charset="0"/>
              </a:rPr>
              <a:t>VollstrHandlung</a:t>
            </a:r>
            <a:r>
              <a:rPr lang="de-DE" b="0" dirty="0">
                <a:solidFill>
                  <a:schemeClr val="tx1"/>
                </a:solidFill>
                <a:latin typeface="Arial" charset="0"/>
              </a:rPr>
              <a:t> vorzunehmen (oder </a:t>
            </a:r>
            <a:r>
              <a:rPr lang="de-DE" b="0" dirty="0" err="1">
                <a:solidFill>
                  <a:schemeClr val="tx1"/>
                </a:solidFill>
                <a:latin typeface="Arial" charset="0"/>
              </a:rPr>
              <a:t>ge</a:t>
            </a:r>
            <a:r>
              <a:rPr lang="de-DE" b="0" dirty="0">
                <a:solidFill>
                  <a:schemeClr val="tx1"/>
                </a:solidFill>
                <a:latin typeface="Arial" charset="0"/>
              </a:rPr>
              <a:t>-			gen falsche Kostenberechnung des GV):</a:t>
            </a:r>
          </a:p>
          <a:p>
            <a:pPr eaLnBrk="1" hangingPunct="1"/>
            <a:r>
              <a:rPr lang="de-DE" b="0" dirty="0">
                <a:solidFill>
                  <a:schemeClr val="tx1"/>
                </a:solidFill>
                <a:latin typeface="Arial" charset="0"/>
              </a:rPr>
              <a:t>		Erinnerung nach </a:t>
            </a:r>
            <a:r>
              <a:rPr lang="de-DE" dirty="0">
                <a:solidFill>
                  <a:schemeClr val="tx1"/>
                </a:solidFill>
                <a:latin typeface="Arial" charset="0"/>
              </a:rPr>
              <a:t>§ 766 Abs. 2 ZPO</a:t>
            </a:r>
            <a:r>
              <a:rPr lang="de-DE" b="0" dirty="0">
                <a:solidFill>
                  <a:schemeClr val="tx1"/>
                </a:solidFill>
                <a:latin typeface="Arial" charset="0"/>
              </a:rPr>
              <a:t>.</a:t>
            </a:r>
          </a:p>
          <a:p>
            <a:pPr eaLnBrk="1" hangingPunct="1"/>
            <a:r>
              <a:rPr lang="de-DE" b="0" dirty="0">
                <a:solidFill>
                  <a:schemeClr val="tx1"/>
                </a:solidFill>
                <a:latin typeface="Arial" charset="0"/>
              </a:rPr>
              <a:t>	c)	„Einwendungen“ gegen die Art und Weise der ZV und 			das bei </a:t>
            </a:r>
            <a:r>
              <a:rPr lang="de-DE" b="0">
                <a:solidFill>
                  <a:schemeClr val="tx1"/>
                </a:solidFill>
                <a:latin typeface="Arial" charset="0"/>
              </a:rPr>
              <a:t>ihr zu </a:t>
            </a:r>
            <a:r>
              <a:rPr lang="de-DE" b="0" dirty="0">
                <a:solidFill>
                  <a:schemeClr val="tx1"/>
                </a:solidFill>
                <a:latin typeface="Arial" charset="0"/>
              </a:rPr>
              <a:t>beachtende Verfahren</a:t>
            </a:r>
          </a:p>
          <a:p>
            <a:pPr eaLnBrk="1" hangingPunct="1"/>
            <a:r>
              <a:rPr lang="de-DE" b="0" dirty="0">
                <a:solidFill>
                  <a:schemeClr val="tx1"/>
                </a:solidFill>
                <a:latin typeface="Arial" charset="0"/>
              </a:rPr>
              <a:t>		</a:t>
            </a:r>
            <a:r>
              <a:rPr lang="de-DE" b="0" dirty="0" err="1">
                <a:solidFill>
                  <a:schemeClr val="tx1"/>
                </a:solidFill>
                <a:latin typeface="Arial" charset="0"/>
              </a:rPr>
              <a:t>aa</a:t>
            </a:r>
            <a:r>
              <a:rPr lang="de-DE" b="0" dirty="0">
                <a:solidFill>
                  <a:schemeClr val="tx1"/>
                </a:solidFill>
                <a:latin typeface="Arial" charset="0"/>
              </a:rPr>
              <a:t>)	gegen (Vollstreckungs-)„Maßnahmen“ des GV</a:t>
            </a:r>
          </a:p>
          <a:p>
            <a:pPr eaLnBrk="1" hangingPunct="1"/>
            <a:r>
              <a:rPr lang="de-DE" b="0" dirty="0">
                <a:solidFill>
                  <a:schemeClr val="tx1"/>
                </a:solidFill>
                <a:latin typeface="Arial" charset="0"/>
              </a:rPr>
              <a:t>			Erinnerung nach </a:t>
            </a:r>
            <a:r>
              <a:rPr lang="de-DE" dirty="0">
                <a:solidFill>
                  <a:schemeClr val="tx1"/>
                </a:solidFill>
                <a:latin typeface="Arial" charset="0"/>
              </a:rPr>
              <a:t>§ 766 Abs. 1 ZPO</a:t>
            </a:r>
          </a:p>
          <a:p>
            <a:pPr eaLnBrk="1" hangingPunct="1"/>
            <a:r>
              <a:rPr lang="de-DE" b="0" dirty="0">
                <a:solidFill>
                  <a:schemeClr val="tx1"/>
                </a:solidFill>
                <a:latin typeface="Arial" charset="0"/>
              </a:rPr>
              <a:t>		</a:t>
            </a:r>
            <a:r>
              <a:rPr lang="de-DE" b="0" dirty="0" err="1">
                <a:solidFill>
                  <a:schemeClr val="tx1"/>
                </a:solidFill>
                <a:latin typeface="Arial" charset="0"/>
              </a:rPr>
              <a:t>bb</a:t>
            </a:r>
            <a:r>
              <a:rPr lang="de-DE" b="0" dirty="0">
                <a:solidFill>
                  <a:schemeClr val="tx1"/>
                </a:solidFill>
                <a:latin typeface="Arial" charset="0"/>
              </a:rPr>
              <a:t>)	gegen (Vollstreckungs-)„Maßnahmen“ des </a:t>
            </a:r>
            <a:r>
              <a:rPr lang="de-DE" b="0" dirty="0" err="1">
                <a:solidFill>
                  <a:schemeClr val="tx1"/>
                </a:solidFill>
                <a:latin typeface="Arial" charset="0"/>
              </a:rPr>
              <a:t>VollstrG</a:t>
            </a:r>
            <a:endParaRPr lang="de-DE" b="0" dirty="0">
              <a:solidFill>
                <a:schemeClr val="tx1"/>
              </a:solidFill>
              <a:latin typeface="Arial" charset="0"/>
            </a:endParaRP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t>
            </a:r>
            <a:r>
              <a:rPr lang="de-DE" dirty="0" err="1">
                <a:solidFill>
                  <a:schemeClr val="bg1"/>
                </a:solidFill>
              </a:rPr>
              <a:t>VollstreckungsR</a:t>
            </a:r>
            <a:r>
              <a:rPr lang="de-DE" dirty="0">
                <a:solidFill>
                  <a:schemeClr val="bg1"/>
                </a:solidFill>
              </a:rPr>
              <a:t> Rechtsbehelfe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78812518"/>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45123">
                                            <p:txEl>
                                              <p:pRg st="0" end="0"/>
                                            </p:txEl>
                                          </p:spTgt>
                                        </p:tgtEl>
                                        <p:attrNameLst>
                                          <p:attrName>style.visibility</p:attrName>
                                        </p:attrNameLst>
                                      </p:cBhvr>
                                      <p:to>
                                        <p:strVal val="visible"/>
                                      </p:to>
                                    </p:set>
                                    <p:anim calcmode="lin" valueType="num">
                                      <p:cBhvr additive="base">
                                        <p:cTn id="7" dur="500" fill="hold"/>
                                        <p:tgtEl>
                                          <p:spTgt spid="64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5123">
                                            <p:txEl>
                                              <p:pRg st="2" end="2"/>
                                            </p:txEl>
                                          </p:spTgt>
                                        </p:tgtEl>
                                        <p:attrNameLst>
                                          <p:attrName>style.visibility</p:attrName>
                                        </p:attrNameLst>
                                      </p:cBhvr>
                                      <p:to>
                                        <p:strVal val="visible"/>
                                      </p:to>
                                    </p:set>
                                    <p:anim calcmode="lin" valueType="num">
                                      <p:cBhvr additive="base">
                                        <p:cTn id="13" dur="500" fill="hold"/>
                                        <p:tgtEl>
                                          <p:spTgt spid="64512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5123">
                                            <p:txEl>
                                              <p:pRg st="3" end="3"/>
                                            </p:txEl>
                                          </p:spTgt>
                                        </p:tgtEl>
                                        <p:attrNameLst>
                                          <p:attrName>style.visibility</p:attrName>
                                        </p:attrNameLst>
                                      </p:cBhvr>
                                      <p:to>
                                        <p:strVal val="visible"/>
                                      </p:to>
                                    </p:set>
                                    <p:anim calcmode="lin" valueType="num">
                                      <p:cBhvr additive="base">
                                        <p:cTn id="19" dur="500" fill="hold"/>
                                        <p:tgtEl>
                                          <p:spTgt spid="64512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51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5123">
                                            <p:txEl>
                                              <p:pRg st="4" end="4"/>
                                            </p:txEl>
                                          </p:spTgt>
                                        </p:tgtEl>
                                        <p:attrNameLst>
                                          <p:attrName>style.visibility</p:attrName>
                                        </p:attrNameLst>
                                      </p:cBhvr>
                                      <p:to>
                                        <p:strVal val="visible"/>
                                      </p:to>
                                    </p:set>
                                    <p:anim calcmode="lin" valueType="num">
                                      <p:cBhvr additive="base">
                                        <p:cTn id="25" dur="500" fill="hold"/>
                                        <p:tgtEl>
                                          <p:spTgt spid="64512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51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5123">
                                            <p:txEl>
                                              <p:pRg st="5" end="5"/>
                                            </p:txEl>
                                          </p:spTgt>
                                        </p:tgtEl>
                                        <p:attrNameLst>
                                          <p:attrName>style.visibility</p:attrName>
                                        </p:attrNameLst>
                                      </p:cBhvr>
                                      <p:to>
                                        <p:strVal val="visible"/>
                                      </p:to>
                                    </p:set>
                                    <p:anim calcmode="lin" valueType="num">
                                      <p:cBhvr additive="base">
                                        <p:cTn id="31" dur="500" fill="hold"/>
                                        <p:tgtEl>
                                          <p:spTgt spid="64512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51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5123">
                                            <p:txEl>
                                              <p:pRg st="6" end="6"/>
                                            </p:txEl>
                                          </p:spTgt>
                                        </p:tgtEl>
                                        <p:attrNameLst>
                                          <p:attrName>style.visibility</p:attrName>
                                        </p:attrNameLst>
                                      </p:cBhvr>
                                      <p:to>
                                        <p:strVal val="visible"/>
                                      </p:to>
                                    </p:set>
                                    <p:anim calcmode="lin" valueType="num">
                                      <p:cBhvr additive="base">
                                        <p:cTn id="37" dur="500" fill="hold"/>
                                        <p:tgtEl>
                                          <p:spTgt spid="64512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512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5123">
                                            <p:txEl>
                                              <p:pRg st="7" end="7"/>
                                            </p:txEl>
                                          </p:spTgt>
                                        </p:tgtEl>
                                        <p:attrNameLst>
                                          <p:attrName>style.visibility</p:attrName>
                                        </p:attrNameLst>
                                      </p:cBhvr>
                                      <p:to>
                                        <p:strVal val="visible"/>
                                      </p:to>
                                    </p:set>
                                    <p:anim calcmode="lin" valueType="num">
                                      <p:cBhvr additive="base">
                                        <p:cTn id="43" dur="500" fill="hold"/>
                                        <p:tgtEl>
                                          <p:spTgt spid="64512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512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5123">
                                            <p:txEl>
                                              <p:pRg st="8" end="8"/>
                                            </p:txEl>
                                          </p:spTgt>
                                        </p:tgtEl>
                                        <p:attrNameLst>
                                          <p:attrName>style.visibility</p:attrName>
                                        </p:attrNameLst>
                                      </p:cBhvr>
                                      <p:to>
                                        <p:strVal val="visible"/>
                                      </p:to>
                                    </p:set>
                                    <p:anim calcmode="lin" valueType="num">
                                      <p:cBhvr additive="base">
                                        <p:cTn id="49" dur="500" fill="hold"/>
                                        <p:tgtEl>
                                          <p:spTgt spid="64512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512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45123">
                                            <p:txEl>
                                              <p:pRg st="9" end="9"/>
                                            </p:txEl>
                                          </p:spTgt>
                                        </p:tgtEl>
                                        <p:attrNameLst>
                                          <p:attrName>style.visibility</p:attrName>
                                        </p:attrNameLst>
                                      </p:cBhvr>
                                      <p:to>
                                        <p:strVal val="visible"/>
                                      </p:to>
                                    </p:set>
                                    <p:anim calcmode="lin" valueType="num">
                                      <p:cBhvr additive="base">
                                        <p:cTn id="55" dur="500" fill="hold"/>
                                        <p:tgtEl>
                                          <p:spTgt spid="64512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512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45123">
                                            <p:txEl>
                                              <p:pRg st="10" end="10"/>
                                            </p:txEl>
                                          </p:spTgt>
                                        </p:tgtEl>
                                        <p:attrNameLst>
                                          <p:attrName>style.visibility</p:attrName>
                                        </p:attrNameLst>
                                      </p:cBhvr>
                                      <p:to>
                                        <p:strVal val="visible"/>
                                      </p:to>
                                    </p:set>
                                    <p:anim calcmode="lin" valueType="num">
                                      <p:cBhvr additive="base">
                                        <p:cTn id="61" dur="500" fill="hold"/>
                                        <p:tgtEl>
                                          <p:spTgt spid="64512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512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44463" y="1311275"/>
            <a:ext cx="8712200" cy="541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200" b="0" dirty="0">
                <a:solidFill>
                  <a:schemeClr val="tx1"/>
                </a:solidFill>
                <a:latin typeface="Arial" charset="0"/>
              </a:rPr>
              <a:t>					(-), kein Beweis hierfür angeboten; Beweislast der					Kläger (zw. schon, ob mündliche Abweichung von					notarieller Vollmacht überhaupt denkbar).</a:t>
            </a:r>
          </a:p>
          <a:p>
            <a:pPr eaLnBrk="1" hangingPunct="1"/>
            <a:r>
              <a:rPr lang="de-DE" sz="2200" b="0" dirty="0">
                <a:solidFill>
                  <a:schemeClr val="tx1"/>
                </a:solidFill>
                <a:latin typeface="Arial" charset="0"/>
              </a:rPr>
              <a:t>				</a:t>
            </a:r>
            <a:r>
              <a:rPr lang="de-DE" sz="2200" b="0" dirty="0" err="1">
                <a:solidFill>
                  <a:schemeClr val="tx1"/>
                </a:solidFill>
                <a:latin typeface="Arial" charset="0"/>
              </a:rPr>
              <a:t>bb</a:t>
            </a:r>
            <a:r>
              <a:rPr lang="de-DE" sz="2200" b="0" dirty="0">
                <a:solidFill>
                  <a:schemeClr val="tx1"/>
                </a:solidFill>
                <a:latin typeface="Arial" charset="0"/>
              </a:rPr>
              <a:t>)	Deckte Vollmacht das Schuldbekenntnis 						(Auslegung der Nr. 2, Nr. 3 S.1, 2 d, Nr. 4)?</a:t>
            </a:r>
          </a:p>
          <a:p>
            <a:pPr eaLnBrk="1" hangingPunct="1"/>
            <a:r>
              <a:rPr lang="de-DE" sz="2200" b="0" dirty="0">
                <a:solidFill>
                  <a:schemeClr val="tx1"/>
                </a:solidFill>
                <a:latin typeface="Arial" charset="0"/>
              </a:rPr>
              <a:t>					Möglichkeiten:</a:t>
            </a:r>
          </a:p>
          <a:p>
            <a:pPr eaLnBrk="1" hangingPunct="1"/>
            <a:r>
              <a:rPr lang="de-DE" sz="2200" b="0" dirty="0">
                <a:solidFill>
                  <a:schemeClr val="tx1"/>
                </a:solidFill>
                <a:latin typeface="Arial" charset="0"/>
              </a:rPr>
              <a:t>					-	Aufzählung in Nr.3 ist abschließend.</a:t>
            </a:r>
          </a:p>
          <a:p>
            <a:pPr eaLnBrk="1" hangingPunct="1"/>
            <a:r>
              <a:rPr lang="de-DE" sz="2200" b="0" dirty="0">
                <a:solidFill>
                  <a:schemeClr val="tx1"/>
                </a:solidFill>
                <a:latin typeface="Arial" charset="0"/>
              </a:rPr>
              <a:t>					- 	Aufzählung ist nicht abschließend („</a:t>
            </a:r>
            <a:r>
              <a:rPr lang="de-DE" sz="2200" b="0" dirty="0" err="1">
                <a:solidFill>
                  <a:schemeClr val="tx1"/>
                </a:solidFill>
                <a:latin typeface="Arial" charset="0"/>
              </a:rPr>
              <a:t>insbeson</a:t>
            </a:r>
            <a:r>
              <a:rPr lang="de-DE" sz="2200" b="0" dirty="0">
                <a:solidFill>
                  <a:schemeClr val="tx1"/>
                </a:solidFill>
                <a:latin typeface="Arial" charset="0"/>
              </a:rPr>
              <a:t>-						</a:t>
            </a:r>
            <a:r>
              <a:rPr lang="de-DE" sz="2200" b="0" dirty="0" err="1">
                <a:solidFill>
                  <a:schemeClr val="tx1"/>
                </a:solidFill>
                <a:latin typeface="Arial" charset="0"/>
              </a:rPr>
              <a:t>dere</a:t>
            </a:r>
            <a:r>
              <a:rPr lang="de-DE" sz="2200" b="0" dirty="0">
                <a:solidFill>
                  <a:schemeClr val="tx1"/>
                </a:solidFill>
                <a:latin typeface="Arial" charset="0"/>
              </a:rPr>
              <a:t>“).</a:t>
            </a:r>
          </a:p>
          <a:p>
            <a:pPr eaLnBrk="1" hangingPunct="1"/>
            <a:r>
              <a:rPr lang="de-DE" sz="2200" b="0" dirty="0">
                <a:solidFill>
                  <a:schemeClr val="tx1"/>
                </a:solidFill>
                <a:latin typeface="Arial" charset="0"/>
              </a:rPr>
              <a:t>					- 	Aufzählung ist zwar einigermaßen </a:t>
            </a:r>
            <a:r>
              <a:rPr lang="de-DE" sz="2200" b="0" dirty="0" err="1">
                <a:solidFill>
                  <a:schemeClr val="tx1"/>
                </a:solidFill>
                <a:latin typeface="Arial" charset="0"/>
              </a:rPr>
              <a:t>abschlie</a:t>
            </a:r>
            <a:r>
              <a:rPr lang="de-DE" sz="2200" b="0" dirty="0">
                <a:solidFill>
                  <a:schemeClr val="tx1"/>
                </a:solidFill>
                <a:latin typeface="Arial" charset="0"/>
              </a:rPr>
              <a:t>-						</a:t>
            </a:r>
            <a:r>
              <a:rPr lang="de-DE" sz="2200" b="0" dirty="0" err="1">
                <a:solidFill>
                  <a:schemeClr val="tx1"/>
                </a:solidFill>
                <a:latin typeface="Arial" charset="0"/>
              </a:rPr>
              <a:t>ßend</a:t>
            </a:r>
            <a:r>
              <a:rPr lang="de-DE" sz="2200" b="0" dirty="0">
                <a:solidFill>
                  <a:schemeClr val="tx1"/>
                </a:solidFill>
                <a:latin typeface="Arial" charset="0"/>
              </a:rPr>
              <a:t>, erfasst jedoch vergleichbare Situationen</a:t>
            </a:r>
          </a:p>
          <a:p>
            <a:pPr eaLnBrk="1" hangingPunct="1"/>
            <a:r>
              <a:rPr lang="de-DE" sz="2200" b="0" dirty="0">
                <a:solidFill>
                  <a:schemeClr val="tx1"/>
                </a:solidFill>
                <a:latin typeface="Arial" charset="0"/>
              </a:rPr>
              <a:t>				cc) Selbst wenn man Aufzählung als abschließend an-					sähe, wäre das Schuldanerkenntnis wohl von der					Vollmacht gedeckt, da es zur Durchführung des 					Projektes auch in 2022 „erforderlich“ war und						„Minus“	</a:t>
            </a:r>
            <a:r>
              <a:rPr lang="de-DE" sz="2200" b="0" dirty="0" err="1">
                <a:solidFill>
                  <a:schemeClr val="tx1"/>
                </a:solidFill>
                <a:latin typeface="Arial" charset="0"/>
              </a:rPr>
              <a:t>ggü</a:t>
            </a:r>
            <a:r>
              <a:rPr lang="de-DE" sz="2200" b="0" dirty="0">
                <a:solidFill>
                  <a:schemeClr val="tx1"/>
                </a:solidFill>
                <a:latin typeface="Arial" charset="0"/>
              </a:rPr>
              <a:t>. der Berechtigung aus Nr. 3 d wäre.</a:t>
            </a:r>
          </a:p>
        </p:txBody>
      </p:sp>
      <p:sp>
        <p:nvSpPr>
          <p:cNvPr id="4"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040492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4" end="4"/>
                                            </p:txEl>
                                          </p:spTgt>
                                        </p:tgtEl>
                                        <p:attrNameLst>
                                          <p:attrName>style.visibility</p:attrName>
                                        </p:attrNameLst>
                                      </p:cBhvr>
                                      <p:to>
                                        <p:strVal val="visible"/>
                                      </p:to>
                                    </p:set>
                                    <p:anim calcmode="lin" valueType="num">
                                      <p:cBhvr additive="base">
                                        <p:cTn id="31"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5" end="5"/>
                                            </p:txEl>
                                          </p:spTgt>
                                        </p:tgtEl>
                                        <p:attrNameLst>
                                          <p:attrName>style.visibility</p:attrName>
                                        </p:attrNameLst>
                                      </p:cBhvr>
                                      <p:to>
                                        <p:strVal val="visible"/>
                                      </p:to>
                                    </p:set>
                                    <p:anim calcmode="lin" valueType="num">
                                      <p:cBhvr additive="base">
                                        <p:cTn id="37"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9219">
                                            <p:txEl>
                                              <p:pRg st="6" end="6"/>
                                            </p:txEl>
                                          </p:spTgt>
                                        </p:tgtEl>
                                        <p:attrNameLst>
                                          <p:attrName>style.visibility</p:attrName>
                                        </p:attrNameLst>
                                      </p:cBhvr>
                                      <p:to>
                                        <p:strVal val="visible"/>
                                      </p:to>
                                    </p:set>
                                    <p:anim calcmode="lin" valueType="num">
                                      <p:cBhvr additive="base">
                                        <p:cTn id="43"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79388" y="1311275"/>
            <a:ext cx="8712200" cy="541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200" b="0" dirty="0">
                <a:solidFill>
                  <a:schemeClr val="tx1"/>
                </a:solidFill>
                <a:latin typeface="Arial" charset="0"/>
              </a:rPr>
              <a:t>				</a:t>
            </a:r>
            <a:r>
              <a:rPr lang="de-DE" sz="2200" b="0" dirty="0" err="1">
                <a:solidFill>
                  <a:schemeClr val="tx1"/>
                </a:solidFill>
                <a:latin typeface="Arial" charset="0"/>
              </a:rPr>
              <a:t>dd</a:t>
            </a:r>
            <a:r>
              <a:rPr lang="de-DE" sz="2200" b="0" dirty="0">
                <a:solidFill>
                  <a:schemeClr val="tx1"/>
                </a:solidFill>
                <a:latin typeface="Arial" charset="0"/>
              </a:rPr>
              <a:t>)	Wirksamkeit der Vollmacht?</a:t>
            </a:r>
          </a:p>
          <a:p>
            <a:pPr eaLnBrk="1" hangingPunct="1"/>
            <a:r>
              <a:rPr lang="de-DE" sz="2200" b="0" dirty="0">
                <a:solidFill>
                  <a:schemeClr val="tx1"/>
                </a:solidFill>
                <a:latin typeface="Arial" charset="0"/>
              </a:rPr>
              <a:t>					-	hier könnte Verstoß gegen § 134 BGB </a:t>
            </a:r>
            <a:r>
              <a:rPr lang="de-DE" sz="2200" b="0" dirty="0" err="1">
                <a:solidFill>
                  <a:schemeClr val="tx1"/>
                </a:solidFill>
                <a:latin typeface="Arial" charset="0"/>
              </a:rPr>
              <a:t>iVm</a:t>
            </a:r>
            <a:r>
              <a:rPr lang="de-DE" sz="2200" b="0" dirty="0">
                <a:solidFill>
                  <a:schemeClr val="tx1"/>
                </a:solidFill>
                <a:latin typeface="Arial" charset="0"/>
              </a:rPr>
              <a:t>							§ 5 </a:t>
            </a:r>
            <a:r>
              <a:rPr lang="de-DE" sz="2200" b="0" dirty="0" err="1">
                <a:solidFill>
                  <a:schemeClr val="tx1"/>
                </a:solidFill>
                <a:latin typeface="Arial" charset="0"/>
              </a:rPr>
              <a:t>RechtsdienstleistungsG</a:t>
            </a:r>
            <a:r>
              <a:rPr lang="de-DE" sz="2200" b="0" dirty="0">
                <a:solidFill>
                  <a:schemeClr val="tx1"/>
                </a:solidFill>
                <a:latin typeface="Arial" charset="0"/>
              </a:rPr>
              <a:t> (RDG) vorliegen.</a:t>
            </a:r>
          </a:p>
          <a:p>
            <a:pPr eaLnBrk="1" hangingPunct="1"/>
            <a:r>
              <a:rPr lang="de-DE" sz="2200" b="0" dirty="0">
                <a:solidFill>
                  <a:schemeClr val="tx1"/>
                </a:solidFill>
                <a:latin typeface="Arial" charset="0"/>
              </a:rPr>
              <a:t>					-	insbesondere wegen Berechtigung der 							Schwerdtner </a:t>
            </a:r>
            <a:r>
              <a:rPr lang="de-DE" sz="2200" b="0" dirty="0" err="1">
                <a:solidFill>
                  <a:schemeClr val="tx1"/>
                </a:solidFill>
                <a:latin typeface="Arial" charset="0"/>
              </a:rPr>
              <a:t>BaubetreuungsGmbH</a:t>
            </a:r>
            <a:r>
              <a:rPr lang="de-DE" sz="2200" b="0" dirty="0">
                <a:solidFill>
                  <a:schemeClr val="tx1"/>
                </a:solidFill>
                <a:latin typeface="Arial" charset="0"/>
              </a:rPr>
              <a:t> zur </a:t>
            </a:r>
            <a:r>
              <a:rPr lang="de-DE" sz="2200" b="0" dirty="0" err="1">
                <a:solidFill>
                  <a:schemeClr val="tx1"/>
                </a:solidFill>
                <a:latin typeface="Arial" charset="0"/>
              </a:rPr>
              <a:t>Vertre</a:t>
            </a:r>
            <a:r>
              <a:rPr lang="de-DE" sz="2200" b="0" dirty="0">
                <a:solidFill>
                  <a:schemeClr val="tx1"/>
                </a:solidFill>
                <a:latin typeface="Arial" charset="0"/>
              </a:rPr>
              <a:t>-						</a:t>
            </a:r>
            <a:r>
              <a:rPr lang="de-DE" sz="2200" b="0" dirty="0" err="1">
                <a:solidFill>
                  <a:schemeClr val="tx1"/>
                </a:solidFill>
                <a:latin typeface="Arial" charset="0"/>
              </a:rPr>
              <a:t>tung</a:t>
            </a:r>
            <a:r>
              <a:rPr lang="de-DE" sz="2200" b="0" dirty="0">
                <a:solidFill>
                  <a:schemeClr val="tx1"/>
                </a:solidFill>
                <a:latin typeface="Arial" charset="0"/>
              </a:rPr>
              <a:t> der Kläger vor Gerichten und Behörden						(= umfassende Rechtsberatung), Nr. 3 h.</a:t>
            </a:r>
          </a:p>
          <a:p>
            <a:pPr eaLnBrk="1" hangingPunct="1"/>
            <a:r>
              <a:rPr lang="de-DE" sz="2200" b="0" dirty="0">
                <a:solidFill>
                  <a:schemeClr val="tx1"/>
                </a:solidFill>
                <a:latin typeface="Arial" charset="0"/>
              </a:rPr>
              <a:t>					-	aber Nr. 6 S.5: Selbst wenn dieser Teil als							Rechtsberatung unzulässig wäre (wofür vieles						spricht!), macht das die Vollmacht nicht </a:t>
            </a:r>
            <a:r>
              <a:rPr lang="de-DE" sz="2200" b="0" dirty="0" err="1">
                <a:solidFill>
                  <a:schemeClr val="tx1"/>
                </a:solidFill>
                <a:latin typeface="Arial" charset="0"/>
              </a:rPr>
              <a:t>insge</a:t>
            </a:r>
            <a:r>
              <a:rPr lang="de-DE" sz="2200" b="0" dirty="0">
                <a:solidFill>
                  <a:schemeClr val="tx1"/>
                </a:solidFill>
                <a:latin typeface="Arial" charset="0"/>
              </a:rPr>
              <a:t>-						samt unwirksam, sondern nur den </a:t>
            </a:r>
            <a:r>
              <a:rPr lang="de-DE" sz="2200" b="0" dirty="0" err="1">
                <a:solidFill>
                  <a:schemeClr val="tx1"/>
                </a:solidFill>
                <a:latin typeface="Arial" charset="0"/>
              </a:rPr>
              <a:t>unzulässi</a:t>
            </a:r>
            <a:r>
              <a:rPr lang="de-DE" sz="2200" b="0" dirty="0">
                <a:solidFill>
                  <a:schemeClr val="tx1"/>
                </a:solidFill>
                <a:latin typeface="Arial" charset="0"/>
              </a:rPr>
              <a:t>-						gen Teil (= salvatorische Klausel).</a:t>
            </a:r>
          </a:p>
          <a:p>
            <a:pPr eaLnBrk="1" hangingPunct="1"/>
            <a:r>
              <a:rPr lang="de-DE" sz="2200" b="0" dirty="0">
                <a:solidFill>
                  <a:schemeClr val="tx1"/>
                </a:solidFill>
                <a:latin typeface="Arial" charset="0"/>
              </a:rPr>
              <a:t>			c)	also deckte Vollmacht (wohl) die Abgabe des Schuld-				</a:t>
            </a:r>
            <a:r>
              <a:rPr lang="de-DE" sz="2200" b="0" dirty="0" err="1">
                <a:solidFill>
                  <a:schemeClr val="tx1"/>
                </a:solidFill>
                <a:latin typeface="Arial" charset="0"/>
              </a:rPr>
              <a:t>bekenntnisses</a:t>
            </a:r>
            <a:r>
              <a:rPr lang="de-DE" sz="2200" b="0" dirty="0">
                <a:solidFill>
                  <a:schemeClr val="tx1"/>
                </a:solidFill>
                <a:latin typeface="Arial" charset="0"/>
              </a:rPr>
              <a:t> (</a:t>
            </a:r>
            <a:r>
              <a:rPr lang="de-DE" sz="2200" b="0" dirty="0" err="1">
                <a:solidFill>
                  <a:schemeClr val="tx1"/>
                </a:solidFill>
                <a:latin typeface="Arial" charset="0"/>
              </a:rPr>
              <a:t>aA</a:t>
            </a:r>
            <a:r>
              <a:rPr lang="de-DE" sz="2200" b="0" dirty="0">
                <a:solidFill>
                  <a:schemeClr val="tx1"/>
                </a:solidFill>
                <a:latin typeface="Arial" charset="0"/>
              </a:rPr>
              <a:t> vertretbar).</a:t>
            </a:r>
          </a:p>
          <a:p>
            <a:pPr eaLnBrk="1" hangingPunct="1"/>
            <a:r>
              <a:rPr lang="de-DE" sz="2200" b="0" dirty="0">
                <a:solidFill>
                  <a:schemeClr val="tx1"/>
                </a:solidFill>
                <a:latin typeface="Arial" charset="0"/>
              </a:rPr>
              <a:t>			=&gt;	Vollstreckungsabwehrklage (direkte Anwendung des				§ 767 Abs. 1 ZPO) ist unbegründet.</a:t>
            </a:r>
          </a:p>
        </p:txBody>
      </p:sp>
      <p:sp>
        <p:nvSpPr>
          <p:cNvPr id="4"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578166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4" end="4"/>
                                            </p:txEl>
                                          </p:spTgt>
                                        </p:tgtEl>
                                        <p:attrNameLst>
                                          <p:attrName>style.visibility</p:attrName>
                                        </p:attrNameLst>
                                      </p:cBhvr>
                                      <p:to>
                                        <p:strVal val="visible"/>
                                      </p:to>
                                    </p:set>
                                    <p:anim calcmode="lin" valueType="num">
                                      <p:cBhvr additive="base">
                                        <p:cTn id="31"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5" end="5"/>
                                            </p:txEl>
                                          </p:spTgt>
                                        </p:tgtEl>
                                        <p:attrNameLst>
                                          <p:attrName>style.visibility</p:attrName>
                                        </p:attrNameLst>
                                      </p:cBhvr>
                                      <p:to>
                                        <p:strVal val="visible"/>
                                      </p:to>
                                    </p:set>
                                    <p:anim calcmode="lin" valueType="num">
                                      <p:cBhvr additive="base">
                                        <p:cTn id="37"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79388" y="1311275"/>
            <a:ext cx="8712200" cy="541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200" b="0" dirty="0">
                <a:solidFill>
                  <a:schemeClr val="tx1"/>
                </a:solidFill>
                <a:latin typeface="Arial" charset="0"/>
              </a:rPr>
              <a:t>		2.	Begründetheit der prozessualen Gestaltungsklage analog			§ 767 Abs. 1 ZPO?</a:t>
            </a:r>
          </a:p>
          <a:p>
            <a:pPr eaLnBrk="1" hangingPunct="1"/>
            <a:r>
              <a:rPr lang="de-DE" sz="2200" b="0" dirty="0">
                <a:solidFill>
                  <a:schemeClr val="tx1"/>
                </a:solidFill>
                <a:latin typeface="Arial" charset="0"/>
              </a:rPr>
              <a:t>			a)	Woher kommt hier überhaupt der Einwand?</a:t>
            </a:r>
          </a:p>
          <a:p>
            <a:pPr eaLnBrk="1" hangingPunct="1"/>
            <a:r>
              <a:rPr lang="de-DE" sz="2200" b="0" dirty="0">
                <a:solidFill>
                  <a:schemeClr val="tx1"/>
                </a:solidFill>
                <a:latin typeface="Arial" charset="0"/>
              </a:rPr>
              <a:t>				-	§ 794 Abs. 1 Nr. 5 ZPO ist Prozesshandlung, so 					dass statt § 164 BGB eigentlich § 79 ZPO gelten					müsste.</a:t>
            </a:r>
          </a:p>
          <a:p>
            <a:pPr eaLnBrk="1" hangingPunct="1"/>
            <a:r>
              <a:rPr lang="de-DE" sz="2200" b="0" dirty="0">
                <a:solidFill>
                  <a:schemeClr val="tx1"/>
                </a:solidFill>
                <a:latin typeface="Arial" charset="0"/>
              </a:rPr>
              <a:t>				-	dennoch </a:t>
            </a:r>
            <a:r>
              <a:rPr lang="de-DE" sz="2200" u="sng" dirty="0" err="1">
                <a:solidFill>
                  <a:schemeClr val="tx1"/>
                </a:solidFill>
                <a:latin typeface="Arial" charset="0"/>
              </a:rPr>
              <a:t>hM</a:t>
            </a:r>
            <a:r>
              <a:rPr lang="de-DE" sz="2200" b="0" dirty="0">
                <a:solidFill>
                  <a:schemeClr val="tx1"/>
                </a:solidFill>
                <a:latin typeface="Arial" charset="0"/>
              </a:rPr>
              <a:t>: wegen der Ähnlichkeit mit </a:t>
            </a:r>
            <a:r>
              <a:rPr lang="de-DE" sz="2200" b="0" dirty="0" err="1">
                <a:solidFill>
                  <a:schemeClr val="tx1"/>
                </a:solidFill>
                <a:latin typeface="Arial" charset="0"/>
              </a:rPr>
              <a:t>Willenser</a:t>
            </a:r>
            <a:r>
              <a:rPr lang="de-DE" sz="2200" b="0" dirty="0">
                <a:solidFill>
                  <a:schemeClr val="tx1"/>
                </a:solidFill>
                <a:latin typeface="Arial" charset="0"/>
              </a:rPr>
              <a:t>-					</a:t>
            </a:r>
            <a:r>
              <a:rPr lang="de-DE" sz="2200" b="0" dirty="0" err="1">
                <a:solidFill>
                  <a:schemeClr val="tx1"/>
                </a:solidFill>
                <a:latin typeface="Arial" charset="0"/>
              </a:rPr>
              <a:t>klärungen</a:t>
            </a:r>
            <a:r>
              <a:rPr lang="de-DE" sz="2200" b="0" dirty="0">
                <a:solidFill>
                  <a:schemeClr val="tx1"/>
                </a:solidFill>
                <a:latin typeface="Arial" charset="0"/>
              </a:rPr>
              <a:t> Anwendung der §§ 164 ff. BGB (notfalls					analog) auf § 794 Abs. 1 Nr. 5 ZPO.</a:t>
            </a:r>
          </a:p>
          <a:p>
            <a:pPr eaLnBrk="1" hangingPunct="1"/>
            <a:r>
              <a:rPr lang="de-DE" sz="2200" b="0" dirty="0">
                <a:solidFill>
                  <a:schemeClr val="tx1"/>
                </a:solidFill>
                <a:latin typeface="Arial" charset="0"/>
              </a:rPr>
              <a:t>			b)	Deckte Vollmacht die Unterwerfungserklärung?</a:t>
            </a:r>
          </a:p>
          <a:p>
            <a:pPr eaLnBrk="1" hangingPunct="1"/>
            <a:r>
              <a:rPr lang="de-DE" sz="2200" b="0" dirty="0">
                <a:solidFill>
                  <a:schemeClr val="tx1"/>
                </a:solidFill>
                <a:latin typeface="Arial" charset="0"/>
              </a:rPr>
              <a:t>				wohl ebenfalls (+), vgl. oben, da übliches Prozedere				im Bauvertragsrecht.</a:t>
            </a:r>
          </a:p>
          <a:p>
            <a:pPr eaLnBrk="1" hangingPunct="1"/>
            <a:r>
              <a:rPr lang="de-DE" sz="2200" b="0" dirty="0">
                <a:solidFill>
                  <a:schemeClr val="tx1"/>
                </a:solidFill>
                <a:latin typeface="Arial" charset="0"/>
              </a:rPr>
              <a:t>			c)	Wirksamkeit der Vollmacht insoweit?</a:t>
            </a:r>
          </a:p>
          <a:p>
            <a:pPr eaLnBrk="1" hangingPunct="1"/>
            <a:r>
              <a:rPr lang="de-DE" sz="2200" b="0" dirty="0">
                <a:solidFill>
                  <a:schemeClr val="tx1"/>
                </a:solidFill>
                <a:latin typeface="Arial" charset="0"/>
              </a:rPr>
              <a:t>				(+), auch hier muss die salvatorische Klausel in Nr. 6				S.5 berücksichtigt werden; ihrerseits ist die </a:t>
            </a:r>
            <a:r>
              <a:rPr lang="de-DE" sz="2200" b="0" dirty="0" err="1">
                <a:solidFill>
                  <a:schemeClr val="tx1"/>
                </a:solidFill>
                <a:latin typeface="Arial" charset="0"/>
              </a:rPr>
              <a:t>Unterwer</a:t>
            </a:r>
            <a:r>
              <a:rPr lang="de-DE" sz="2200" b="0" dirty="0">
                <a:solidFill>
                  <a:schemeClr val="tx1"/>
                </a:solidFill>
                <a:latin typeface="Arial" charset="0"/>
              </a:rPr>
              <a:t>-				</a:t>
            </a:r>
            <a:r>
              <a:rPr lang="de-DE" sz="2200" b="0" dirty="0" err="1">
                <a:solidFill>
                  <a:schemeClr val="tx1"/>
                </a:solidFill>
                <a:latin typeface="Arial" charset="0"/>
              </a:rPr>
              <a:t>fungserklärung</a:t>
            </a:r>
            <a:r>
              <a:rPr lang="de-DE" sz="2200" b="0" dirty="0">
                <a:solidFill>
                  <a:schemeClr val="tx1"/>
                </a:solidFill>
                <a:latin typeface="Arial" charset="0"/>
              </a:rPr>
              <a:t> kein Verstoß gegen RDG.</a:t>
            </a:r>
          </a:p>
        </p:txBody>
      </p:sp>
      <p:sp>
        <p:nvSpPr>
          <p:cNvPr id="4"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0799748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4" end="4"/>
                                            </p:txEl>
                                          </p:spTgt>
                                        </p:tgtEl>
                                        <p:attrNameLst>
                                          <p:attrName>style.visibility</p:attrName>
                                        </p:attrNameLst>
                                      </p:cBhvr>
                                      <p:to>
                                        <p:strVal val="visible"/>
                                      </p:to>
                                    </p:set>
                                    <p:anim calcmode="lin" valueType="num">
                                      <p:cBhvr additive="base">
                                        <p:cTn id="31"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5" end="5"/>
                                            </p:txEl>
                                          </p:spTgt>
                                        </p:tgtEl>
                                        <p:attrNameLst>
                                          <p:attrName>style.visibility</p:attrName>
                                        </p:attrNameLst>
                                      </p:cBhvr>
                                      <p:to>
                                        <p:strVal val="visible"/>
                                      </p:to>
                                    </p:set>
                                    <p:anim calcmode="lin" valueType="num">
                                      <p:cBhvr additive="base">
                                        <p:cTn id="37"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9219">
                                            <p:txEl>
                                              <p:pRg st="6" end="6"/>
                                            </p:txEl>
                                          </p:spTgt>
                                        </p:tgtEl>
                                        <p:attrNameLst>
                                          <p:attrName>style.visibility</p:attrName>
                                        </p:attrNameLst>
                                      </p:cBhvr>
                                      <p:to>
                                        <p:strVal val="visible"/>
                                      </p:to>
                                    </p:set>
                                    <p:anim calcmode="lin" valueType="num">
                                      <p:cBhvr additive="base">
                                        <p:cTn id="43"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9219">
                                            <p:txEl>
                                              <p:pRg st="7" end="7"/>
                                            </p:txEl>
                                          </p:spTgt>
                                        </p:tgtEl>
                                        <p:attrNameLst>
                                          <p:attrName>style.visibility</p:attrName>
                                        </p:attrNameLst>
                                      </p:cBhvr>
                                      <p:to>
                                        <p:strVal val="visible"/>
                                      </p:to>
                                    </p:set>
                                    <p:anim calcmode="lin" valueType="num">
                                      <p:cBhvr additive="base">
                                        <p:cTn id="49" dur="500" fill="hold"/>
                                        <p:tgtEl>
                                          <p:spTgt spid="649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79388" y="1311275"/>
            <a:ext cx="8712200" cy="557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200" b="0" dirty="0">
                <a:solidFill>
                  <a:schemeClr val="tx1"/>
                </a:solidFill>
                <a:latin typeface="Arial" charset="0"/>
              </a:rPr>
              <a:t>			=&gt;	also auch prozessuale Gestaltungsklage analog					§ 767 Abs. 1 ZPO unbegründet.</a:t>
            </a:r>
          </a:p>
          <a:p>
            <a:pPr eaLnBrk="1" hangingPunct="1"/>
            <a:endParaRPr lang="de-DE" sz="1000" dirty="0">
              <a:solidFill>
                <a:schemeClr val="tx1"/>
              </a:solidFill>
              <a:latin typeface="Arial" charset="0"/>
            </a:endParaRPr>
          </a:p>
          <a:p>
            <a:pPr eaLnBrk="1" hangingPunct="1"/>
            <a:r>
              <a:rPr lang="de-DE" sz="2200" dirty="0">
                <a:solidFill>
                  <a:schemeClr val="tx1"/>
                </a:solidFill>
                <a:latin typeface="Arial" charset="0"/>
              </a:rPr>
              <a:t>B.	Klageantrag zu 2</a:t>
            </a:r>
          </a:p>
          <a:p>
            <a:pPr eaLnBrk="1" hangingPunct="1"/>
            <a:r>
              <a:rPr lang="de-DE" sz="2200" dirty="0">
                <a:solidFill>
                  <a:schemeClr val="tx1"/>
                </a:solidFill>
                <a:latin typeface="Arial" charset="0"/>
              </a:rPr>
              <a:t>   </a:t>
            </a:r>
            <a:r>
              <a:rPr lang="de-DE" sz="2200" b="0" dirty="0">
                <a:solidFill>
                  <a:schemeClr val="tx1"/>
                </a:solidFill>
                <a:latin typeface="Arial" charset="0"/>
              </a:rPr>
              <a:t>  Auf Herausgabe der notariellen Urkunde.</a:t>
            </a:r>
          </a:p>
          <a:p>
            <a:pPr eaLnBrk="1" hangingPunct="1"/>
            <a:r>
              <a:rPr lang="de-DE" sz="2200" dirty="0">
                <a:solidFill>
                  <a:schemeClr val="tx1"/>
                </a:solidFill>
                <a:latin typeface="Arial" charset="0"/>
              </a:rPr>
              <a:t>	I.	Zulässigkeit</a:t>
            </a:r>
          </a:p>
          <a:p>
            <a:pPr eaLnBrk="1" hangingPunct="1"/>
            <a:r>
              <a:rPr lang="de-DE" sz="2200" b="0" dirty="0">
                <a:solidFill>
                  <a:schemeClr val="tx1"/>
                </a:solidFill>
                <a:latin typeface="Arial" charset="0"/>
              </a:rPr>
              <a:t>		1.	Statthaftigkeit</a:t>
            </a:r>
          </a:p>
          <a:p>
            <a:pPr eaLnBrk="1" hangingPunct="1"/>
            <a:r>
              <a:rPr lang="de-DE" sz="2200" b="0" dirty="0">
                <a:solidFill>
                  <a:schemeClr val="tx1"/>
                </a:solidFill>
                <a:latin typeface="Arial" charset="0"/>
              </a:rPr>
              <a:t>			a)	Eine </a:t>
            </a:r>
            <a:r>
              <a:rPr lang="de-DE" sz="2200" b="0" dirty="0" err="1">
                <a:solidFill>
                  <a:schemeClr val="tx1"/>
                </a:solidFill>
                <a:latin typeface="Arial" charset="0"/>
              </a:rPr>
              <a:t>vollstreckungsR</a:t>
            </a:r>
            <a:r>
              <a:rPr lang="de-DE" sz="2200" b="0" dirty="0">
                <a:solidFill>
                  <a:schemeClr val="tx1"/>
                </a:solidFill>
                <a:latin typeface="Arial" charset="0"/>
              </a:rPr>
              <a:t> Klage auf Herausgabe ist nicht				statthaft, da § 757 ZPO abschließend ist.</a:t>
            </a:r>
          </a:p>
          <a:p>
            <a:pPr eaLnBrk="1" hangingPunct="1"/>
            <a:r>
              <a:rPr lang="de-DE" sz="2200" b="0" dirty="0">
                <a:solidFill>
                  <a:schemeClr val="tx1"/>
                </a:solidFill>
                <a:latin typeface="Arial" charset="0"/>
              </a:rPr>
              <a:t>      		b)	Möglich ist aber materiell-rechtlicher Anspruch auf					Herausgabe </a:t>
            </a:r>
            <a:r>
              <a:rPr lang="de-DE" sz="2200" dirty="0">
                <a:solidFill>
                  <a:schemeClr val="tx1"/>
                </a:solidFill>
                <a:latin typeface="Arial" charset="0"/>
              </a:rPr>
              <a:t>analog § 371 BGB</a:t>
            </a:r>
            <a:r>
              <a:rPr lang="de-DE" sz="2200" b="0" dirty="0">
                <a:solidFill>
                  <a:schemeClr val="tx1"/>
                </a:solidFill>
                <a:latin typeface="Arial" charset="0"/>
              </a:rPr>
              <a:t>, da die vollstreckbare				Ausfertigung einem Schuldschein vergleichbar ist.</a:t>
            </a:r>
          </a:p>
          <a:p>
            <a:pPr eaLnBrk="1" hangingPunct="1"/>
            <a:r>
              <a:rPr lang="de-DE" sz="2200" b="0" dirty="0">
                <a:solidFill>
                  <a:schemeClr val="tx1"/>
                </a:solidFill>
                <a:latin typeface="Arial" charset="0"/>
              </a:rPr>
              <a:t>		2.	Rechtsschutzinteresse</a:t>
            </a:r>
          </a:p>
          <a:p>
            <a:pPr eaLnBrk="1" hangingPunct="1"/>
            <a:r>
              <a:rPr lang="de-DE" sz="2200" b="0" dirty="0">
                <a:solidFill>
                  <a:schemeClr val="tx1"/>
                </a:solidFill>
                <a:latin typeface="Arial" charset="0"/>
              </a:rPr>
              <a:t>			Das Rechtsschutzinteresse ist gegeben, da die					Herausgabe dem Gläubiger jede Möglichkeit nimmt, die			Zwangsvollstreckung zu betreiben. Demgegenüber führt 			§ 767 ZPO nur zur Einstellung der ZV nach § 775 Nr.1.</a:t>
            </a:r>
          </a:p>
        </p:txBody>
      </p:sp>
      <p:sp>
        <p:nvSpPr>
          <p:cNvPr id="4"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029725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2" end="2"/>
                                            </p:txEl>
                                          </p:spTgt>
                                        </p:tgtEl>
                                        <p:attrNameLst>
                                          <p:attrName>style.visibility</p:attrName>
                                        </p:attrNameLst>
                                      </p:cBhvr>
                                      <p:to>
                                        <p:strVal val="visible"/>
                                      </p:to>
                                    </p:set>
                                    <p:anim calcmode="lin" valueType="num">
                                      <p:cBhvr additive="base">
                                        <p:cTn id="13"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3" end="3"/>
                                            </p:txEl>
                                          </p:spTgt>
                                        </p:tgtEl>
                                        <p:attrNameLst>
                                          <p:attrName>style.visibility</p:attrName>
                                        </p:attrNameLst>
                                      </p:cBhvr>
                                      <p:to>
                                        <p:strVal val="visible"/>
                                      </p:to>
                                    </p:set>
                                    <p:anim calcmode="lin" valueType="num">
                                      <p:cBhvr additive="base">
                                        <p:cTn id="19"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4" end="4"/>
                                            </p:txEl>
                                          </p:spTgt>
                                        </p:tgtEl>
                                        <p:attrNameLst>
                                          <p:attrName>style.visibility</p:attrName>
                                        </p:attrNameLst>
                                      </p:cBhvr>
                                      <p:to>
                                        <p:strVal val="visible"/>
                                      </p:to>
                                    </p:set>
                                    <p:anim calcmode="lin" valueType="num">
                                      <p:cBhvr additive="base">
                                        <p:cTn id="25"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5" end="5"/>
                                            </p:txEl>
                                          </p:spTgt>
                                        </p:tgtEl>
                                        <p:attrNameLst>
                                          <p:attrName>style.visibility</p:attrName>
                                        </p:attrNameLst>
                                      </p:cBhvr>
                                      <p:to>
                                        <p:strVal val="visible"/>
                                      </p:to>
                                    </p:set>
                                    <p:anim calcmode="lin" valueType="num">
                                      <p:cBhvr additive="base">
                                        <p:cTn id="31"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6" end="6"/>
                                            </p:txEl>
                                          </p:spTgt>
                                        </p:tgtEl>
                                        <p:attrNameLst>
                                          <p:attrName>style.visibility</p:attrName>
                                        </p:attrNameLst>
                                      </p:cBhvr>
                                      <p:to>
                                        <p:strVal val="visible"/>
                                      </p:to>
                                    </p:set>
                                    <p:anim calcmode="lin" valueType="num">
                                      <p:cBhvr additive="base">
                                        <p:cTn id="37"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9219">
                                            <p:txEl>
                                              <p:pRg st="7" end="7"/>
                                            </p:txEl>
                                          </p:spTgt>
                                        </p:tgtEl>
                                        <p:attrNameLst>
                                          <p:attrName>style.visibility</p:attrName>
                                        </p:attrNameLst>
                                      </p:cBhvr>
                                      <p:to>
                                        <p:strVal val="visible"/>
                                      </p:to>
                                    </p:set>
                                    <p:anim calcmode="lin" valueType="num">
                                      <p:cBhvr additive="base">
                                        <p:cTn id="43" dur="500" fill="hold"/>
                                        <p:tgtEl>
                                          <p:spTgt spid="649219">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9219">
                                            <p:txEl>
                                              <p:pRg st="8" end="8"/>
                                            </p:txEl>
                                          </p:spTgt>
                                        </p:tgtEl>
                                        <p:attrNameLst>
                                          <p:attrName>style.visibility</p:attrName>
                                        </p:attrNameLst>
                                      </p:cBhvr>
                                      <p:to>
                                        <p:strVal val="visible"/>
                                      </p:to>
                                    </p:set>
                                    <p:anim calcmode="lin" valueType="num">
                                      <p:cBhvr additive="base">
                                        <p:cTn id="49" dur="500" fill="hold"/>
                                        <p:tgtEl>
                                          <p:spTgt spid="649219">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49219">
                                            <p:txEl>
                                              <p:pRg st="9" end="9"/>
                                            </p:txEl>
                                          </p:spTgt>
                                        </p:tgtEl>
                                        <p:attrNameLst>
                                          <p:attrName>style.visibility</p:attrName>
                                        </p:attrNameLst>
                                      </p:cBhvr>
                                      <p:to>
                                        <p:strVal val="visible"/>
                                      </p:to>
                                    </p:set>
                                    <p:anim calcmode="lin" valueType="num">
                                      <p:cBhvr additive="base">
                                        <p:cTn id="55" dur="500" fill="hold"/>
                                        <p:tgtEl>
                                          <p:spTgt spid="649219">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921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215900" y="1317625"/>
            <a:ext cx="87122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marL="457200" indent="-4572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200" dirty="0">
                <a:solidFill>
                  <a:schemeClr val="tx1"/>
                </a:solidFill>
                <a:latin typeface="Arial" charset="0"/>
              </a:rPr>
              <a:t>	II.	Begründetheit</a:t>
            </a:r>
          </a:p>
          <a:p>
            <a:pPr eaLnBrk="1" hangingPunct="1"/>
            <a:r>
              <a:rPr lang="de-DE" sz="2200" b="0" dirty="0">
                <a:solidFill>
                  <a:schemeClr val="tx1"/>
                </a:solidFill>
                <a:latin typeface="Arial" charset="0"/>
              </a:rPr>
              <a:t>	     (-), es besteht kein Anspruch analog § 371 BGB (vgl. oben),		da die Vollmacht das Schuldbekenntnis und die Unterwerfung	deckte.</a:t>
            </a:r>
          </a:p>
          <a:p>
            <a:pPr eaLnBrk="1" hangingPunct="1"/>
            <a:endParaRPr lang="de-DE" sz="2200" b="0" dirty="0">
              <a:solidFill>
                <a:schemeClr val="tx1"/>
              </a:solidFill>
              <a:latin typeface="Arial" charset="0"/>
            </a:endParaRPr>
          </a:p>
          <a:p>
            <a:pPr eaLnBrk="1" hangingPunct="1"/>
            <a:r>
              <a:rPr lang="de-DE" sz="2200" dirty="0">
                <a:solidFill>
                  <a:schemeClr val="tx1"/>
                </a:solidFill>
                <a:latin typeface="Arial" charset="0"/>
              </a:rPr>
              <a:t>C.	</a:t>
            </a:r>
            <a:r>
              <a:rPr lang="de-DE" sz="2200" dirty="0" err="1">
                <a:solidFill>
                  <a:schemeClr val="tx1"/>
                </a:solidFill>
                <a:latin typeface="Arial" charset="0"/>
              </a:rPr>
              <a:t>Tenorierungsstation</a:t>
            </a:r>
            <a:endParaRPr lang="de-DE" sz="2200" dirty="0">
              <a:solidFill>
                <a:schemeClr val="tx1"/>
              </a:solidFill>
              <a:latin typeface="Arial" charset="0"/>
            </a:endParaRPr>
          </a:p>
          <a:p>
            <a:pPr eaLnBrk="1" hangingPunct="1"/>
            <a:endParaRPr lang="de-DE" sz="1000" b="0" dirty="0">
              <a:solidFill>
                <a:schemeClr val="tx1"/>
              </a:solidFill>
              <a:latin typeface="Arial" charset="0"/>
            </a:endParaRPr>
          </a:p>
          <a:p>
            <a:pPr eaLnBrk="1" hangingPunct="1"/>
            <a:r>
              <a:rPr lang="de-DE" sz="2200" b="0" dirty="0">
                <a:solidFill>
                  <a:schemeClr val="tx1"/>
                </a:solidFill>
                <a:latin typeface="Arial" charset="0"/>
              </a:rPr>
              <a:t>	1.	Die Klage wird abgewiesen.</a:t>
            </a:r>
          </a:p>
          <a:p>
            <a:pPr eaLnBrk="1" hangingPunct="1"/>
            <a:endParaRPr lang="de-DE" sz="2200" b="0" dirty="0">
              <a:solidFill>
                <a:schemeClr val="tx1"/>
              </a:solidFill>
              <a:latin typeface="Arial" charset="0"/>
            </a:endParaRPr>
          </a:p>
          <a:p>
            <a:pPr eaLnBrk="1" hangingPunct="1"/>
            <a:r>
              <a:rPr lang="de-DE" sz="2200" b="0" dirty="0">
                <a:solidFill>
                  <a:schemeClr val="tx1"/>
                </a:solidFill>
                <a:latin typeface="Arial" charset="0"/>
              </a:rPr>
              <a:t>	2.	Die Kosten des Rechtsstreits haben die Kläger zu tragen (§ 91	Abs. 1 S.1, 100 Abs. 1 ZPO).</a:t>
            </a:r>
          </a:p>
          <a:p>
            <a:pPr eaLnBrk="1" hangingPunct="1"/>
            <a:endParaRPr lang="de-DE" sz="2200" b="0" dirty="0">
              <a:solidFill>
                <a:schemeClr val="tx1"/>
              </a:solidFill>
              <a:latin typeface="Arial" charset="0"/>
            </a:endParaRPr>
          </a:p>
          <a:p>
            <a:pPr eaLnBrk="1" hangingPunct="1"/>
            <a:r>
              <a:rPr lang="de-DE" sz="2200" b="0" dirty="0">
                <a:solidFill>
                  <a:schemeClr val="tx1"/>
                </a:solidFill>
                <a:latin typeface="Arial" charset="0"/>
              </a:rPr>
              <a:t>	3.	Das Urteil ist gegen Sicherheitsleistung in Höhe von 110 % des	jeweils zu vollstreckenden Betrages vorläufig vollstreckbar		(§ 709 S.1, S.2 ZPO).</a:t>
            </a:r>
          </a:p>
        </p:txBody>
      </p:sp>
      <p:sp>
        <p:nvSpPr>
          <p:cNvPr id="4"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17 Hensen ./. Schwerdtner </a:t>
            </a:r>
            <a:r>
              <a:rPr lang="de-DE" dirty="0" err="1">
                <a:solidFill>
                  <a:schemeClr val="bg1"/>
                </a:solidFill>
              </a:rPr>
              <a:t>BauV</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217783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3" end="3"/>
                                            </p:txEl>
                                          </p:spTgt>
                                        </p:tgtEl>
                                        <p:attrNameLst>
                                          <p:attrName>style.visibility</p:attrName>
                                        </p:attrNameLst>
                                      </p:cBhvr>
                                      <p:to>
                                        <p:strVal val="visible"/>
                                      </p:to>
                                    </p:set>
                                    <p:anim calcmode="lin" valueType="num">
                                      <p:cBhvr additive="base">
                                        <p:cTn id="19"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5" end="5"/>
                                            </p:txEl>
                                          </p:spTgt>
                                        </p:tgtEl>
                                        <p:attrNameLst>
                                          <p:attrName>style.visibility</p:attrName>
                                        </p:attrNameLst>
                                      </p:cBhvr>
                                      <p:to>
                                        <p:strVal val="visible"/>
                                      </p:to>
                                    </p:set>
                                    <p:anim calcmode="lin" valueType="num">
                                      <p:cBhvr additive="base">
                                        <p:cTn id="25"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7" end="7"/>
                                            </p:txEl>
                                          </p:spTgt>
                                        </p:tgtEl>
                                        <p:attrNameLst>
                                          <p:attrName>style.visibility</p:attrName>
                                        </p:attrNameLst>
                                      </p:cBhvr>
                                      <p:to>
                                        <p:strVal val="visible"/>
                                      </p:to>
                                    </p:set>
                                    <p:anim calcmode="lin" valueType="num">
                                      <p:cBhvr additive="base">
                                        <p:cTn id="31" dur="500" fill="hold"/>
                                        <p:tgtEl>
                                          <p:spTgt spid="649219">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9" end="9"/>
                                            </p:txEl>
                                          </p:spTgt>
                                        </p:tgtEl>
                                        <p:attrNameLst>
                                          <p:attrName>style.visibility</p:attrName>
                                        </p:attrNameLst>
                                      </p:cBhvr>
                                      <p:to>
                                        <p:strVal val="visible"/>
                                      </p:to>
                                    </p:set>
                                    <p:anim calcmode="lin" valueType="num">
                                      <p:cBhvr additive="base">
                                        <p:cTn id="37" dur="500" fill="hold"/>
                                        <p:tgtEl>
                                          <p:spTgt spid="649219">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3" name="Text Box 3"/>
          <p:cNvSpPr txBox="1">
            <a:spLocks noChangeArrowheads="1"/>
          </p:cNvSpPr>
          <p:nvPr/>
        </p:nvSpPr>
        <p:spPr bwMode="auto">
          <a:xfrm>
            <a:off x="179388" y="1304925"/>
            <a:ext cx="87122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9pPr>
          </a:lstStyle>
          <a:p>
            <a:pPr eaLnBrk="1" hangingPunct="1"/>
            <a:r>
              <a:rPr lang="de-DE" b="0" dirty="0">
                <a:solidFill>
                  <a:schemeClr val="tx1"/>
                </a:solidFill>
                <a:latin typeface="Arial" charset="0"/>
              </a:rPr>
              <a:t>			(1)	gegen Maßnahmen des Rechtspflegers</a:t>
            </a:r>
          </a:p>
          <a:p>
            <a:pPr eaLnBrk="1" hangingPunct="1"/>
            <a:r>
              <a:rPr lang="de-DE" b="0" dirty="0">
                <a:solidFill>
                  <a:schemeClr val="tx1"/>
                </a:solidFill>
                <a:latin typeface="Arial" charset="0"/>
              </a:rPr>
              <a:t>				-	Erinnerung nach </a:t>
            </a:r>
            <a:r>
              <a:rPr lang="de-DE" dirty="0">
                <a:solidFill>
                  <a:schemeClr val="tx1"/>
                </a:solidFill>
                <a:latin typeface="Arial" charset="0"/>
              </a:rPr>
              <a:t>§ 766 Abs. 1 ZPO</a:t>
            </a:r>
            <a:r>
              <a:rPr lang="de-DE" b="0" dirty="0">
                <a:solidFill>
                  <a:schemeClr val="tx1"/>
                </a:solidFill>
                <a:latin typeface="Arial" charset="0"/>
              </a:rPr>
              <a:t>, wenn 						Maßnahme nach 8. Buch der ZPO.</a:t>
            </a:r>
          </a:p>
          <a:p>
            <a:pPr eaLnBrk="1" hangingPunct="1"/>
            <a:r>
              <a:rPr lang="de-DE" b="0" dirty="0">
                <a:solidFill>
                  <a:schemeClr val="tx1"/>
                </a:solidFill>
                <a:latin typeface="Arial" charset="0"/>
              </a:rPr>
              <a:t>				-	Erinnerung nach </a:t>
            </a:r>
            <a:r>
              <a:rPr lang="de-DE" dirty="0">
                <a:solidFill>
                  <a:schemeClr val="tx1"/>
                </a:solidFill>
                <a:latin typeface="Arial" charset="0"/>
              </a:rPr>
              <a:t>§ 11 RPflG</a:t>
            </a:r>
            <a:r>
              <a:rPr lang="de-DE" b="0" dirty="0">
                <a:solidFill>
                  <a:schemeClr val="tx1"/>
                </a:solidFill>
                <a:latin typeface="Arial" charset="0"/>
              </a:rPr>
              <a:t>, wenn Maßnahme					nicht nach dem 8. Buch der ZPO.</a:t>
            </a:r>
          </a:p>
          <a:p>
            <a:pPr eaLnBrk="1" hangingPunct="1"/>
            <a:r>
              <a:rPr lang="de-DE" b="0" dirty="0">
                <a:solidFill>
                  <a:schemeClr val="tx1"/>
                </a:solidFill>
                <a:latin typeface="Arial" charset="0"/>
              </a:rPr>
              <a:t>			(2)	gegen Maßnahmen des Richters</a:t>
            </a:r>
          </a:p>
          <a:p>
            <a:pPr eaLnBrk="1" hangingPunct="1"/>
            <a:r>
              <a:rPr lang="de-DE" b="0" dirty="0">
                <a:solidFill>
                  <a:schemeClr val="tx1"/>
                </a:solidFill>
                <a:latin typeface="Arial" charset="0"/>
              </a:rPr>
              <a:t>				Erinnerung nach </a:t>
            </a:r>
            <a:r>
              <a:rPr lang="de-DE" dirty="0">
                <a:solidFill>
                  <a:schemeClr val="tx1"/>
                </a:solidFill>
                <a:latin typeface="Arial" charset="0"/>
              </a:rPr>
              <a:t>§ 766 Abs. 1 ZPO</a:t>
            </a:r>
          </a:p>
          <a:p>
            <a:pPr eaLnBrk="1" hangingPunct="1"/>
            <a:r>
              <a:rPr lang="de-DE" b="0" dirty="0">
                <a:solidFill>
                  <a:schemeClr val="tx1"/>
                </a:solidFill>
                <a:latin typeface="Arial" charset="0"/>
              </a:rPr>
              <a:t>		cc)	gegen „Entscheidungen“ des Richters oder 					Rechtspflegers (Ablehnung von Maßnahmen oder				erforderliche Abwägungen der Interessen)</a:t>
            </a:r>
          </a:p>
          <a:p>
            <a:pPr eaLnBrk="1" hangingPunct="1"/>
            <a:r>
              <a:rPr lang="de-DE" b="0" dirty="0">
                <a:solidFill>
                  <a:schemeClr val="tx1"/>
                </a:solidFill>
                <a:latin typeface="Arial" charset="0"/>
              </a:rPr>
              <a:t>			Sofortige Beschwerde gemäß </a:t>
            </a:r>
            <a:r>
              <a:rPr lang="de-DE" dirty="0">
                <a:solidFill>
                  <a:schemeClr val="tx1"/>
                </a:solidFill>
                <a:latin typeface="Arial" charset="0"/>
              </a:rPr>
              <a:t>§ 793 ZPO</a:t>
            </a:r>
            <a:r>
              <a:rPr lang="de-DE" b="0" dirty="0">
                <a:solidFill>
                  <a:schemeClr val="tx1"/>
                </a:solidFill>
                <a:latin typeface="Arial" charset="0"/>
              </a:rPr>
              <a:t>.</a:t>
            </a:r>
          </a:p>
          <a:p>
            <a:pPr eaLnBrk="1" hangingPunct="1"/>
            <a:r>
              <a:rPr lang="de-DE" b="0" dirty="0">
                <a:solidFill>
                  <a:schemeClr val="tx1"/>
                </a:solidFill>
                <a:latin typeface="Arial" charset="0"/>
              </a:rPr>
              <a:t>		</a:t>
            </a:r>
            <a:r>
              <a:rPr lang="de-DE" b="0" dirty="0" err="1">
                <a:solidFill>
                  <a:schemeClr val="tx1"/>
                </a:solidFill>
                <a:latin typeface="Arial" charset="0"/>
              </a:rPr>
              <a:t>dd</a:t>
            </a:r>
            <a:r>
              <a:rPr lang="de-DE" b="0" dirty="0">
                <a:solidFill>
                  <a:schemeClr val="tx1"/>
                </a:solidFill>
                <a:latin typeface="Arial" charset="0"/>
              </a:rPr>
              <a:t>)	Gegen Entscheidungen des GBA</a:t>
            </a:r>
          </a:p>
          <a:p>
            <a:pPr eaLnBrk="1" hangingPunct="1"/>
            <a:r>
              <a:rPr lang="de-DE" b="0" dirty="0">
                <a:solidFill>
                  <a:schemeClr val="tx1"/>
                </a:solidFill>
                <a:latin typeface="Arial" charset="0"/>
              </a:rPr>
              <a:t>			</a:t>
            </a:r>
            <a:r>
              <a:rPr lang="de-DE" dirty="0">
                <a:solidFill>
                  <a:schemeClr val="tx1"/>
                </a:solidFill>
                <a:latin typeface="Arial" charset="0"/>
              </a:rPr>
              <a:t>§§ 71 ff. GBO</a:t>
            </a:r>
            <a:r>
              <a:rPr lang="de-DE" b="0" dirty="0">
                <a:solidFill>
                  <a:schemeClr val="tx1"/>
                </a:solidFill>
                <a:latin typeface="Arial" charset="0"/>
              </a:rPr>
              <a:t> (sofortige Beschwerde an das OLG).</a:t>
            </a:r>
          </a:p>
          <a:p>
            <a:pPr eaLnBrk="1" hangingPunct="1"/>
            <a:r>
              <a:rPr lang="de-DE" b="0" dirty="0">
                <a:solidFill>
                  <a:schemeClr val="tx1"/>
                </a:solidFill>
                <a:latin typeface="Arial" charset="0"/>
              </a:rPr>
              <a:t>	d)	wenn Schuldner von der Leistung </a:t>
            </a:r>
            <a:r>
              <a:rPr lang="de-DE" b="0" dirty="0" err="1">
                <a:solidFill>
                  <a:schemeClr val="tx1"/>
                </a:solidFill>
                <a:latin typeface="Arial" charset="0"/>
              </a:rPr>
              <a:t>iFd</a:t>
            </a:r>
            <a:r>
              <a:rPr lang="de-DE" b="0" dirty="0">
                <a:solidFill>
                  <a:schemeClr val="tx1"/>
                </a:solidFill>
                <a:latin typeface="Arial" charset="0"/>
              </a:rPr>
              <a:t> §§ 883 ff. ZPO </a:t>
            </a:r>
            <a:r>
              <a:rPr lang="de-DE" b="0" dirty="0" err="1">
                <a:solidFill>
                  <a:schemeClr val="tx1"/>
                </a:solidFill>
                <a:latin typeface="Arial" charset="0"/>
              </a:rPr>
              <a:t>we</a:t>
            </a:r>
            <a:r>
              <a:rPr lang="de-DE" b="0" dirty="0">
                <a:solidFill>
                  <a:schemeClr val="tx1"/>
                </a:solidFill>
                <a:latin typeface="Arial" charset="0"/>
              </a:rPr>
              <a:t>-		gen Unmöglichkeit frei geworden ist</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t>
            </a:r>
            <a:r>
              <a:rPr lang="de-DE" dirty="0" err="1">
                <a:solidFill>
                  <a:schemeClr val="bg1"/>
                </a:solidFill>
              </a:rPr>
              <a:t>VollstreckungsR</a:t>
            </a:r>
            <a:r>
              <a:rPr lang="de-DE" dirty="0">
                <a:solidFill>
                  <a:schemeClr val="bg1"/>
                </a:solidFill>
              </a:rPr>
              <a:t> Rechtsbehelfe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67518858"/>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5123">
                                            <p:txEl>
                                              <p:pRg st="0" end="0"/>
                                            </p:txEl>
                                          </p:spTgt>
                                        </p:tgtEl>
                                        <p:attrNameLst>
                                          <p:attrName>style.visibility</p:attrName>
                                        </p:attrNameLst>
                                      </p:cBhvr>
                                      <p:to>
                                        <p:strVal val="visible"/>
                                      </p:to>
                                    </p:set>
                                    <p:anim calcmode="lin" valueType="num">
                                      <p:cBhvr additive="base">
                                        <p:cTn id="7" dur="500" fill="hold"/>
                                        <p:tgtEl>
                                          <p:spTgt spid="64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5123">
                                            <p:txEl>
                                              <p:pRg st="1" end="1"/>
                                            </p:txEl>
                                          </p:spTgt>
                                        </p:tgtEl>
                                        <p:attrNameLst>
                                          <p:attrName>style.visibility</p:attrName>
                                        </p:attrNameLst>
                                      </p:cBhvr>
                                      <p:to>
                                        <p:strVal val="visible"/>
                                      </p:to>
                                    </p:set>
                                    <p:anim calcmode="lin" valueType="num">
                                      <p:cBhvr additive="base">
                                        <p:cTn id="13" dur="500" fill="hold"/>
                                        <p:tgtEl>
                                          <p:spTgt spid="645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5123">
                                            <p:txEl>
                                              <p:pRg st="2" end="2"/>
                                            </p:txEl>
                                          </p:spTgt>
                                        </p:tgtEl>
                                        <p:attrNameLst>
                                          <p:attrName>style.visibility</p:attrName>
                                        </p:attrNameLst>
                                      </p:cBhvr>
                                      <p:to>
                                        <p:strVal val="visible"/>
                                      </p:to>
                                    </p:set>
                                    <p:anim calcmode="lin" valueType="num">
                                      <p:cBhvr additive="base">
                                        <p:cTn id="19" dur="500" fill="hold"/>
                                        <p:tgtEl>
                                          <p:spTgt spid="6451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5123">
                                            <p:txEl>
                                              <p:pRg st="3" end="3"/>
                                            </p:txEl>
                                          </p:spTgt>
                                        </p:tgtEl>
                                        <p:attrNameLst>
                                          <p:attrName>style.visibility</p:attrName>
                                        </p:attrNameLst>
                                      </p:cBhvr>
                                      <p:to>
                                        <p:strVal val="visible"/>
                                      </p:to>
                                    </p:set>
                                    <p:anim calcmode="lin" valueType="num">
                                      <p:cBhvr additive="base">
                                        <p:cTn id="25" dur="500" fill="hold"/>
                                        <p:tgtEl>
                                          <p:spTgt spid="6451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51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5123">
                                            <p:txEl>
                                              <p:pRg st="4" end="4"/>
                                            </p:txEl>
                                          </p:spTgt>
                                        </p:tgtEl>
                                        <p:attrNameLst>
                                          <p:attrName>style.visibility</p:attrName>
                                        </p:attrNameLst>
                                      </p:cBhvr>
                                      <p:to>
                                        <p:strVal val="visible"/>
                                      </p:to>
                                    </p:set>
                                    <p:anim calcmode="lin" valueType="num">
                                      <p:cBhvr additive="base">
                                        <p:cTn id="31" dur="500" fill="hold"/>
                                        <p:tgtEl>
                                          <p:spTgt spid="6451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51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5123">
                                            <p:txEl>
                                              <p:pRg st="5" end="5"/>
                                            </p:txEl>
                                          </p:spTgt>
                                        </p:tgtEl>
                                        <p:attrNameLst>
                                          <p:attrName>style.visibility</p:attrName>
                                        </p:attrNameLst>
                                      </p:cBhvr>
                                      <p:to>
                                        <p:strVal val="visible"/>
                                      </p:to>
                                    </p:set>
                                    <p:anim calcmode="lin" valueType="num">
                                      <p:cBhvr additive="base">
                                        <p:cTn id="37" dur="500" fill="hold"/>
                                        <p:tgtEl>
                                          <p:spTgt spid="6451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51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5123">
                                            <p:txEl>
                                              <p:pRg st="6" end="6"/>
                                            </p:txEl>
                                          </p:spTgt>
                                        </p:tgtEl>
                                        <p:attrNameLst>
                                          <p:attrName>style.visibility</p:attrName>
                                        </p:attrNameLst>
                                      </p:cBhvr>
                                      <p:to>
                                        <p:strVal val="visible"/>
                                      </p:to>
                                    </p:set>
                                    <p:anim calcmode="lin" valueType="num">
                                      <p:cBhvr additive="base">
                                        <p:cTn id="43" dur="500" fill="hold"/>
                                        <p:tgtEl>
                                          <p:spTgt spid="64512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512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5123">
                                            <p:txEl>
                                              <p:pRg st="7" end="7"/>
                                            </p:txEl>
                                          </p:spTgt>
                                        </p:tgtEl>
                                        <p:attrNameLst>
                                          <p:attrName>style.visibility</p:attrName>
                                        </p:attrNameLst>
                                      </p:cBhvr>
                                      <p:to>
                                        <p:strVal val="visible"/>
                                      </p:to>
                                    </p:set>
                                    <p:anim calcmode="lin" valueType="num">
                                      <p:cBhvr additive="base">
                                        <p:cTn id="49" dur="500" fill="hold"/>
                                        <p:tgtEl>
                                          <p:spTgt spid="64512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512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45123">
                                            <p:txEl>
                                              <p:pRg st="8" end="8"/>
                                            </p:txEl>
                                          </p:spTgt>
                                        </p:tgtEl>
                                        <p:attrNameLst>
                                          <p:attrName>style.visibility</p:attrName>
                                        </p:attrNameLst>
                                      </p:cBhvr>
                                      <p:to>
                                        <p:strVal val="visible"/>
                                      </p:to>
                                    </p:set>
                                    <p:anim calcmode="lin" valueType="num">
                                      <p:cBhvr additive="base">
                                        <p:cTn id="55" dur="500" fill="hold"/>
                                        <p:tgtEl>
                                          <p:spTgt spid="64512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512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45123">
                                            <p:txEl>
                                              <p:pRg st="9" end="9"/>
                                            </p:txEl>
                                          </p:spTgt>
                                        </p:tgtEl>
                                        <p:attrNameLst>
                                          <p:attrName>style.visibility</p:attrName>
                                        </p:attrNameLst>
                                      </p:cBhvr>
                                      <p:to>
                                        <p:strVal val="visible"/>
                                      </p:to>
                                    </p:set>
                                    <p:anim calcmode="lin" valueType="num">
                                      <p:cBhvr additive="base">
                                        <p:cTn id="61" dur="500" fill="hold"/>
                                        <p:tgtEl>
                                          <p:spTgt spid="64512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512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3" name="Text Box 3"/>
          <p:cNvSpPr txBox="1">
            <a:spLocks noChangeArrowheads="1"/>
          </p:cNvSpPr>
          <p:nvPr/>
        </p:nvSpPr>
        <p:spPr bwMode="auto">
          <a:xfrm>
            <a:off x="179388" y="1304925"/>
            <a:ext cx="87122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9pPr>
          </a:lstStyle>
          <a:p>
            <a:pPr eaLnBrk="1" hangingPunct="1"/>
            <a:r>
              <a:rPr lang="de-DE" dirty="0">
                <a:solidFill>
                  <a:schemeClr val="tx1"/>
                </a:solidFill>
                <a:latin typeface="Arial" charset="0"/>
              </a:rPr>
              <a:t>		</a:t>
            </a:r>
            <a:r>
              <a:rPr lang="de-DE" b="0" dirty="0">
                <a:solidFill>
                  <a:schemeClr val="tx1"/>
                </a:solidFill>
                <a:latin typeface="Arial" charset="0"/>
              </a:rPr>
              <a:t>Klage auf Leistung des Interesses, § 893 Abs. 2 ZPO 			(ein neuer, </a:t>
            </a:r>
            <a:r>
              <a:rPr lang="de-DE" b="0" dirty="0" err="1">
                <a:solidFill>
                  <a:schemeClr val="tx1"/>
                </a:solidFill>
                <a:latin typeface="Arial" charset="0"/>
              </a:rPr>
              <a:t>vollstreckungsR</a:t>
            </a:r>
            <a:r>
              <a:rPr lang="de-DE" b="0" dirty="0">
                <a:solidFill>
                  <a:schemeClr val="tx1"/>
                </a:solidFill>
                <a:latin typeface="Arial" charset="0"/>
              </a:rPr>
              <a:t> bedingter Rechtsstreit).</a:t>
            </a:r>
          </a:p>
          <a:p>
            <a:pPr marL="457200" indent="-457200" eaLnBrk="1" hangingPunct="1">
              <a:buAutoNum type="arabicPeriod" startAt="2"/>
            </a:pPr>
            <a:r>
              <a:rPr lang="de-DE" dirty="0">
                <a:solidFill>
                  <a:schemeClr val="tx1"/>
                </a:solidFill>
                <a:latin typeface="Arial" charset="0"/>
              </a:rPr>
              <a:t>Rechtsbehelfe der Vollstreckungsschuldners</a:t>
            </a:r>
          </a:p>
          <a:p>
            <a:pPr eaLnBrk="1" hangingPunct="1"/>
            <a:r>
              <a:rPr lang="de-DE" b="0" dirty="0">
                <a:solidFill>
                  <a:schemeClr val="tx1"/>
                </a:solidFill>
                <a:latin typeface="Arial" charset="0"/>
              </a:rPr>
              <a:t>	a)	Gegen die Erteilung der Vollstreckungsklausel:</a:t>
            </a:r>
          </a:p>
          <a:p>
            <a:pPr eaLnBrk="1" hangingPunct="1"/>
            <a:r>
              <a:rPr lang="de-DE" b="0" dirty="0">
                <a:solidFill>
                  <a:schemeClr val="tx1"/>
                </a:solidFill>
                <a:latin typeface="Arial" charset="0"/>
              </a:rPr>
              <a:t>		</a:t>
            </a:r>
            <a:r>
              <a:rPr lang="de-DE" b="0" dirty="0" err="1">
                <a:solidFill>
                  <a:schemeClr val="tx1"/>
                </a:solidFill>
                <a:latin typeface="Arial" charset="0"/>
              </a:rPr>
              <a:t>Klauselerinnerung</a:t>
            </a:r>
            <a:r>
              <a:rPr lang="de-DE" b="0" dirty="0">
                <a:solidFill>
                  <a:schemeClr val="tx1"/>
                </a:solidFill>
                <a:latin typeface="Arial" charset="0"/>
              </a:rPr>
              <a:t> gemäß </a:t>
            </a:r>
            <a:r>
              <a:rPr lang="de-DE" dirty="0">
                <a:solidFill>
                  <a:schemeClr val="tx1"/>
                </a:solidFill>
                <a:latin typeface="Arial" charset="0"/>
              </a:rPr>
              <a:t>§ 732 ZPO oder </a:t>
            </a:r>
            <a:r>
              <a:rPr lang="de-DE" b="0" dirty="0">
                <a:solidFill>
                  <a:schemeClr val="tx1"/>
                </a:solidFill>
                <a:latin typeface="Arial" charset="0"/>
              </a:rPr>
              <a:t>Klausel-			</a:t>
            </a:r>
            <a:r>
              <a:rPr lang="de-DE" b="0" dirty="0" err="1">
                <a:solidFill>
                  <a:schemeClr val="tx1"/>
                </a:solidFill>
                <a:latin typeface="Arial" charset="0"/>
              </a:rPr>
              <a:t>gegenklage</a:t>
            </a:r>
            <a:r>
              <a:rPr lang="de-DE" b="0" dirty="0">
                <a:solidFill>
                  <a:schemeClr val="tx1"/>
                </a:solidFill>
                <a:latin typeface="Arial" charset="0"/>
              </a:rPr>
              <a:t> gemäß </a:t>
            </a:r>
            <a:r>
              <a:rPr lang="de-DE" dirty="0">
                <a:solidFill>
                  <a:schemeClr val="tx1"/>
                </a:solidFill>
                <a:latin typeface="Arial" charset="0"/>
              </a:rPr>
              <a:t>§ 768 ZPO</a:t>
            </a:r>
            <a:r>
              <a:rPr lang="de-DE" b="0" dirty="0">
                <a:solidFill>
                  <a:schemeClr val="tx1"/>
                </a:solidFill>
                <a:latin typeface="Arial" charset="0"/>
              </a:rPr>
              <a:t>; Abgrenzung ?</a:t>
            </a:r>
          </a:p>
          <a:p>
            <a:pPr eaLnBrk="1" hangingPunct="1"/>
            <a:r>
              <a:rPr lang="de-DE" b="0" dirty="0">
                <a:solidFill>
                  <a:schemeClr val="tx1"/>
                </a:solidFill>
                <a:latin typeface="Arial" charset="0"/>
              </a:rPr>
              <a:t>		beide Rechtsbehelfe konkurrieren, wenn </a:t>
            </a:r>
            <a:r>
              <a:rPr lang="de-DE" b="0" dirty="0" err="1">
                <a:solidFill>
                  <a:schemeClr val="tx1"/>
                </a:solidFill>
                <a:latin typeface="Arial" charset="0"/>
              </a:rPr>
              <a:t>RPfleger</a:t>
            </a:r>
            <a:r>
              <a:rPr lang="de-DE" b="0" dirty="0">
                <a:solidFill>
                  <a:schemeClr val="tx1"/>
                </a:solidFill>
                <a:latin typeface="Arial" charset="0"/>
              </a:rPr>
              <a:t> zur			Erteilung der Klausel zuständig ist, sonst nur § 732 ZPO.</a:t>
            </a:r>
          </a:p>
          <a:p>
            <a:pPr eaLnBrk="1" hangingPunct="1"/>
            <a:r>
              <a:rPr lang="de-DE" b="0" dirty="0">
                <a:solidFill>
                  <a:schemeClr val="tx1"/>
                </a:solidFill>
                <a:latin typeface="Arial" charset="0"/>
              </a:rPr>
              <a:t>	b)	Einwendungen gegen den titulierten Anspruch</a:t>
            </a:r>
          </a:p>
          <a:p>
            <a:pPr eaLnBrk="1" hangingPunct="1"/>
            <a:r>
              <a:rPr lang="de-DE" b="0" dirty="0">
                <a:solidFill>
                  <a:schemeClr val="tx1"/>
                </a:solidFill>
                <a:latin typeface="Arial" charset="0"/>
              </a:rPr>
              <a:t>		Vollstreckungsabwehrklage gemäß </a:t>
            </a:r>
            <a:r>
              <a:rPr lang="de-DE" dirty="0">
                <a:solidFill>
                  <a:schemeClr val="tx1"/>
                </a:solidFill>
                <a:latin typeface="Arial" charset="0"/>
              </a:rPr>
              <a:t>§ 767 Abs. 1 ZPO</a:t>
            </a:r>
            <a:r>
              <a:rPr lang="de-DE" b="0" dirty="0">
                <a:solidFill>
                  <a:schemeClr val="tx1"/>
                </a:solidFill>
                <a:latin typeface="Arial" charset="0"/>
              </a:rPr>
              <a:t>.</a:t>
            </a:r>
          </a:p>
          <a:p>
            <a:pPr eaLnBrk="1" hangingPunct="1"/>
            <a:r>
              <a:rPr lang="de-DE" b="0" dirty="0">
                <a:solidFill>
                  <a:schemeClr val="tx1"/>
                </a:solidFill>
                <a:latin typeface="Arial" charset="0"/>
              </a:rPr>
              <a:t>	c)	Wegen Unwirksamkeit des Titels</a:t>
            </a:r>
          </a:p>
          <a:p>
            <a:pPr eaLnBrk="1" hangingPunct="1"/>
            <a:r>
              <a:rPr lang="de-DE" b="0" dirty="0">
                <a:solidFill>
                  <a:schemeClr val="tx1"/>
                </a:solidFill>
                <a:latin typeface="Arial" charset="0"/>
              </a:rPr>
              <a:t>		</a:t>
            </a:r>
            <a:r>
              <a:rPr lang="de-DE" b="0" u="sng" dirty="0" err="1">
                <a:solidFill>
                  <a:schemeClr val="tx1"/>
                </a:solidFill>
                <a:latin typeface="Arial" charset="0"/>
              </a:rPr>
              <a:t>hM</a:t>
            </a:r>
            <a:r>
              <a:rPr lang="de-DE" b="0" u="sng" dirty="0">
                <a:solidFill>
                  <a:schemeClr val="tx1"/>
                </a:solidFill>
                <a:latin typeface="Arial" charset="0"/>
              </a:rPr>
              <a:t>:</a:t>
            </a:r>
            <a:r>
              <a:rPr lang="de-DE" b="0" dirty="0">
                <a:solidFill>
                  <a:schemeClr val="tx1"/>
                </a:solidFill>
                <a:latin typeface="Arial" charset="0"/>
              </a:rPr>
              <a:t> </a:t>
            </a:r>
            <a:r>
              <a:rPr lang="de-DE" dirty="0">
                <a:solidFill>
                  <a:schemeClr val="tx1"/>
                </a:solidFill>
                <a:latin typeface="Arial" charset="0"/>
              </a:rPr>
              <a:t>§ 767 Abs. 1 ZPO analog</a:t>
            </a:r>
            <a:r>
              <a:rPr lang="de-DE" b="0" dirty="0">
                <a:solidFill>
                  <a:schemeClr val="tx1"/>
                </a:solidFill>
                <a:latin typeface="Arial" charset="0"/>
              </a:rPr>
              <a:t> („Titelgegenklage“)</a:t>
            </a:r>
          </a:p>
          <a:p>
            <a:pPr eaLnBrk="1" hangingPunct="1"/>
            <a:r>
              <a:rPr lang="de-DE" b="0" dirty="0">
                <a:solidFill>
                  <a:schemeClr val="tx1"/>
                </a:solidFill>
                <a:latin typeface="Arial" charset="0"/>
              </a:rPr>
              <a:t>	d)	Gegen die Vollstreckung in nicht zum Nachlass gehörende		Gegenstände:</a:t>
            </a:r>
          </a:p>
          <a:p>
            <a:pPr eaLnBrk="1" hangingPunct="1"/>
            <a:r>
              <a:rPr lang="de-DE" b="0" dirty="0">
                <a:solidFill>
                  <a:schemeClr val="tx1"/>
                </a:solidFill>
                <a:latin typeface="Arial" charset="0"/>
              </a:rPr>
              <a:t>		Klage gemäß </a:t>
            </a:r>
            <a:r>
              <a:rPr lang="de-DE" dirty="0">
                <a:solidFill>
                  <a:schemeClr val="tx1"/>
                </a:solidFill>
                <a:latin typeface="Arial" charset="0"/>
              </a:rPr>
              <a:t>§§ 785 </a:t>
            </a:r>
            <a:r>
              <a:rPr lang="de-DE" dirty="0" err="1">
                <a:solidFill>
                  <a:schemeClr val="tx1"/>
                </a:solidFill>
                <a:latin typeface="Arial" charset="0"/>
              </a:rPr>
              <a:t>iVm</a:t>
            </a:r>
            <a:r>
              <a:rPr lang="de-DE" dirty="0">
                <a:solidFill>
                  <a:schemeClr val="tx1"/>
                </a:solidFill>
                <a:latin typeface="Arial" charset="0"/>
              </a:rPr>
              <a:t> 767 ZPO</a:t>
            </a:r>
            <a:r>
              <a:rPr lang="de-DE" b="0" dirty="0">
                <a:solidFill>
                  <a:schemeClr val="tx1"/>
                </a:solidFill>
                <a:latin typeface="Arial" charset="0"/>
              </a:rPr>
              <a:t>.</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t>
            </a:r>
            <a:r>
              <a:rPr lang="de-DE" dirty="0" err="1">
                <a:solidFill>
                  <a:schemeClr val="bg1"/>
                </a:solidFill>
              </a:rPr>
              <a:t>VollstreckungsR</a:t>
            </a:r>
            <a:r>
              <a:rPr lang="de-DE" dirty="0">
                <a:solidFill>
                  <a:schemeClr val="bg1"/>
                </a:solidFill>
              </a:rPr>
              <a:t> Rechtsbehelfe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93247365"/>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5123">
                                            <p:txEl>
                                              <p:pRg st="0" end="0"/>
                                            </p:txEl>
                                          </p:spTgt>
                                        </p:tgtEl>
                                        <p:attrNameLst>
                                          <p:attrName>style.visibility</p:attrName>
                                        </p:attrNameLst>
                                      </p:cBhvr>
                                      <p:to>
                                        <p:strVal val="visible"/>
                                      </p:to>
                                    </p:set>
                                    <p:anim calcmode="lin" valueType="num">
                                      <p:cBhvr additive="base">
                                        <p:cTn id="7" dur="500" fill="hold"/>
                                        <p:tgtEl>
                                          <p:spTgt spid="64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5123">
                                            <p:txEl>
                                              <p:pRg st="1" end="1"/>
                                            </p:txEl>
                                          </p:spTgt>
                                        </p:tgtEl>
                                        <p:attrNameLst>
                                          <p:attrName>style.visibility</p:attrName>
                                        </p:attrNameLst>
                                      </p:cBhvr>
                                      <p:to>
                                        <p:strVal val="visible"/>
                                      </p:to>
                                    </p:set>
                                    <p:anim calcmode="lin" valueType="num">
                                      <p:cBhvr additive="base">
                                        <p:cTn id="13" dur="500" fill="hold"/>
                                        <p:tgtEl>
                                          <p:spTgt spid="645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5123">
                                            <p:txEl>
                                              <p:pRg st="2" end="2"/>
                                            </p:txEl>
                                          </p:spTgt>
                                        </p:tgtEl>
                                        <p:attrNameLst>
                                          <p:attrName>style.visibility</p:attrName>
                                        </p:attrNameLst>
                                      </p:cBhvr>
                                      <p:to>
                                        <p:strVal val="visible"/>
                                      </p:to>
                                    </p:set>
                                    <p:anim calcmode="lin" valueType="num">
                                      <p:cBhvr additive="base">
                                        <p:cTn id="19" dur="500" fill="hold"/>
                                        <p:tgtEl>
                                          <p:spTgt spid="6451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5123">
                                            <p:txEl>
                                              <p:pRg st="3" end="3"/>
                                            </p:txEl>
                                          </p:spTgt>
                                        </p:tgtEl>
                                        <p:attrNameLst>
                                          <p:attrName>style.visibility</p:attrName>
                                        </p:attrNameLst>
                                      </p:cBhvr>
                                      <p:to>
                                        <p:strVal val="visible"/>
                                      </p:to>
                                    </p:set>
                                    <p:anim calcmode="lin" valueType="num">
                                      <p:cBhvr additive="base">
                                        <p:cTn id="25" dur="500" fill="hold"/>
                                        <p:tgtEl>
                                          <p:spTgt spid="6451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51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5123">
                                            <p:txEl>
                                              <p:pRg st="4" end="4"/>
                                            </p:txEl>
                                          </p:spTgt>
                                        </p:tgtEl>
                                        <p:attrNameLst>
                                          <p:attrName>style.visibility</p:attrName>
                                        </p:attrNameLst>
                                      </p:cBhvr>
                                      <p:to>
                                        <p:strVal val="visible"/>
                                      </p:to>
                                    </p:set>
                                    <p:anim calcmode="lin" valueType="num">
                                      <p:cBhvr additive="base">
                                        <p:cTn id="31" dur="500" fill="hold"/>
                                        <p:tgtEl>
                                          <p:spTgt spid="6451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51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5123">
                                            <p:txEl>
                                              <p:pRg st="5" end="5"/>
                                            </p:txEl>
                                          </p:spTgt>
                                        </p:tgtEl>
                                        <p:attrNameLst>
                                          <p:attrName>style.visibility</p:attrName>
                                        </p:attrNameLst>
                                      </p:cBhvr>
                                      <p:to>
                                        <p:strVal val="visible"/>
                                      </p:to>
                                    </p:set>
                                    <p:anim calcmode="lin" valueType="num">
                                      <p:cBhvr additive="base">
                                        <p:cTn id="37" dur="500" fill="hold"/>
                                        <p:tgtEl>
                                          <p:spTgt spid="6451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51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5123">
                                            <p:txEl>
                                              <p:pRg st="6" end="6"/>
                                            </p:txEl>
                                          </p:spTgt>
                                        </p:tgtEl>
                                        <p:attrNameLst>
                                          <p:attrName>style.visibility</p:attrName>
                                        </p:attrNameLst>
                                      </p:cBhvr>
                                      <p:to>
                                        <p:strVal val="visible"/>
                                      </p:to>
                                    </p:set>
                                    <p:anim calcmode="lin" valueType="num">
                                      <p:cBhvr additive="base">
                                        <p:cTn id="43" dur="500" fill="hold"/>
                                        <p:tgtEl>
                                          <p:spTgt spid="64512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512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5123">
                                            <p:txEl>
                                              <p:pRg st="7" end="7"/>
                                            </p:txEl>
                                          </p:spTgt>
                                        </p:tgtEl>
                                        <p:attrNameLst>
                                          <p:attrName>style.visibility</p:attrName>
                                        </p:attrNameLst>
                                      </p:cBhvr>
                                      <p:to>
                                        <p:strVal val="visible"/>
                                      </p:to>
                                    </p:set>
                                    <p:anim calcmode="lin" valueType="num">
                                      <p:cBhvr additive="base">
                                        <p:cTn id="49" dur="500" fill="hold"/>
                                        <p:tgtEl>
                                          <p:spTgt spid="64512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512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45123">
                                            <p:txEl>
                                              <p:pRg st="8" end="8"/>
                                            </p:txEl>
                                          </p:spTgt>
                                        </p:tgtEl>
                                        <p:attrNameLst>
                                          <p:attrName>style.visibility</p:attrName>
                                        </p:attrNameLst>
                                      </p:cBhvr>
                                      <p:to>
                                        <p:strVal val="visible"/>
                                      </p:to>
                                    </p:set>
                                    <p:anim calcmode="lin" valueType="num">
                                      <p:cBhvr additive="base">
                                        <p:cTn id="55" dur="500" fill="hold"/>
                                        <p:tgtEl>
                                          <p:spTgt spid="64512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512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45123">
                                            <p:txEl>
                                              <p:pRg st="9" end="9"/>
                                            </p:txEl>
                                          </p:spTgt>
                                        </p:tgtEl>
                                        <p:attrNameLst>
                                          <p:attrName>style.visibility</p:attrName>
                                        </p:attrNameLst>
                                      </p:cBhvr>
                                      <p:to>
                                        <p:strVal val="visible"/>
                                      </p:to>
                                    </p:set>
                                    <p:anim calcmode="lin" valueType="num">
                                      <p:cBhvr additive="base">
                                        <p:cTn id="61" dur="500" fill="hold"/>
                                        <p:tgtEl>
                                          <p:spTgt spid="64512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512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45123">
                                            <p:txEl>
                                              <p:pRg st="10" end="10"/>
                                            </p:txEl>
                                          </p:spTgt>
                                        </p:tgtEl>
                                        <p:attrNameLst>
                                          <p:attrName>style.visibility</p:attrName>
                                        </p:attrNameLst>
                                      </p:cBhvr>
                                      <p:to>
                                        <p:strVal val="visible"/>
                                      </p:to>
                                    </p:set>
                                    <p:anim calcmode="lin" valueType="num">
                                      <p:cBhvr additive="base">
                                        <p:cTn id="67" dur="500" fill="hold"/>
                                        <p:tgtEl>
                                          <p:spTgt spid="64512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512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3" name="Text Box 3"/>
          <p:cNvSpPr txBox="1">
            <a:spLocks noChangeArrowheads="1"/>
          </p:cNvSpPr>
          <p:nvPr/>
        </p:nvSpPr>
        <p:spPr bwMode="auto">
          <a:xfrm>
            <a:off x="179388" y="1304925"/>
            <a:ext cx="87122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9pPr>
          </a:lstStyle>
          <a:p>
            <a:pPr eaLnBrk="1" hangingPunct="1"/>
            <a:r>
              <a:rPr lang="de-DE" b="0" dirty="0">
                <a:solidFill>
                  <a:schemeClr val="tx1"/>
                </a:solidFill>
                <a:latin typeface="Arial" charset="0"/>
              </a:rPr>
              <a:t>	</a:t>
            </a:r>
            <a:r>
              <a:rPr lang="de-DE" b="0" dirty="0" err="1">
                <a:solidFill>
                  <a:schemeClr val="tx1"/>
                </a:solidFill>
                <a:latin typeface="Arial" charset="0"/>
              </a:rPr>
              <a:t>e</a:t>
            </a:r>
            <a:r>
              <a:rPr lang="de-DE" b="0" dirty="0">
                <a:solidFill>
                  <a:schemeClr val="tx1"/>
                </a:solidFill>
                <a:latin typeface="Arial" charset="0"/>
              </a:rPr>
              <a:t>)	Einwendungen gegen die Art und Weise der ZV und das		bei ihr zu beachtende Verfahren</a:t>
            </a:r>
          </a:p>
          <a:p>
            <a:pPr eaLnBrk="1" hangingPunct="1"/>
            <a:r>
              <a:rPr lang="de-DE" b="0" dirty="0">
                <a:solidFill>
                  <a:schemeClr val="tx1"/>
                </a:solidFill>
                <a:latin typeface="Arial" charset="0"/>
              </a:rPr>
              <a:t>		Abgrenzung zwischen </a:t>
            </a:r>
            <a:r>
              <a:rPr lang="de-DE" dirty="0">
                <a:solidFill>
                  <a:schemeClr val="tx1"/>
                </a:solidFill>
                <a:latin typeface="Arial" charset="0"/>
              </a:rPr>
              <a:t>§ 766 Abs. 1 ZPO</a:t>
            </a:r>
            <a:r>
              <a:rPr lang="de-DE" b="0" dirty="0">
                <a:solidFill>
                  <a:schemeClr val="tx1"/>
                </a:solidFill>
                <a:latin typeface="Arial" charset="0"/>
              </a:rPr>
              <a:t> (Erinnerung),			</a:t>
            </a:r>
            <a:r>
              <a:rPr lang="de-DE" dirty="0">
                <a:solidFill>
                  <a:schemeClr val="tx1"/>
                </a:solidFill>
                <a:latin typeface="Arial" charset="0"/>
              </a:rPr>
              <a:t>§ 11 RPflG</a:t>
            </a:r>
            <a:r>
              <a:rPr lang="de-DE" b="0" dirty="0">
                <a:solidFill>
                  <a:schemeClr val="tx1"/>
                </a:solidFill>
                <a:latin typeface="Arial" charset="0"/>
              </a:rPr>
              <a:t> (Erinnerung), </a:t>
            </a:r>
            <a:r>
              <a:rPr lang="de-DE" dirty="0">
                <a:solidFill>
                  <a:schemeClr val="tx1"/>
                </a:solidFill>
                <a:latin typeface="Arial" charset="0"/>
              </a:rPr>
              <a:t>§ 793 ZPO</a:t>
            </a:r>
            <a:r>
              <a:rPr lang="de-DE" b="0" dirty="0">
                <a:solidFill>
                  <a:schemeClr val="tx1"/>
                </a:solidFill>
                <a:latin typeface="Arial" charset="0"/>
              </a:rPr>
              <a:t> (sofortige </a:t>
            </a:r>
            <a:r>
              <a:rPr lang="de-DE" b="0" dirty="0" err="1">
                <a:solidFill>
                  <a:schemeClr val="tx1"/>
                </a:solidFill>
                <a:latin typeface="Arial" charset="0"/>
              </a:rPr>
              <a:t>Beschw</a:t>
            </a:r>
            <a:r>
              <a:rPr lang="de-DE" b="0" dirty="0">
                <a:solidFill>
                  <a:schemeClr val="tx1"/>
                </a:solidFill>
                <a:latin typeface="Arial" charset="0"/>
              </a:rPr>
              <a:t>.)		und </a:t>
            </a:r>
            <a:r>
              <a:rPr lang="de-DE" dirty="0">
                <a:solidFill>
                  <a:schemeClr val="tx1"/>
                </a:solidFill>
                <a:latin typeface="Arial" charset="0"/>
              </a:rPr>
              <a:t>§ 71 GBO</a:t>
            </a:r>
            <a:r>
              <a:rPr lang="de-DE" b="0" dirty="0">
                <a:solidFill>
                  <a:schemeClr val="tx1"/>
                </a:solidFill>
                <a:latin typeface="Arial" charset="0"/>
              </a:rPr>
              <a:t> wie oben (beachte § 71 Abs. 2 GBO:			keine Beschwerde gegen Eintragungen).</a:t>
            </a:r>
          </a:p>
          <a:p>
            <a:pPr eaLnBrk="1" hangingPunct="1"/>
            <a:r>
              <a:rPr lang="de-DE" b="0" dirty="0">
                <a:solidFill>
                  <a:schemeClr val="tx1"/>
                </a:solidFill>
                <a:latin typeface="Arial" charset="0"/>
              </a:rPr>
              <a:t>	f)	Nachsuchen um Vollstreckungsschutz:</a:t>
            </a:r>
          </a:p>
          <a:p>
            <a:pPr eaLnBrk="1" hangingPunct="1"/>
            <a:r>
              <a:rPr lang="de-DE" b="0" dirty="0">
                <a:solidFill>
                  <a:schemeClr val="tx1"/>
                </a:solidFill>
                <a:latin typeface="Arial" charset="0"/>
              </a:rPr>
              <a:t>		verstreut, insbesondere aber in </a:t>
            </a:r>
            <a:r>
              <a:rPr lang="de-DE" dirty="0">
                <a:solidFill>
                  <a:schemeClr val="tx1"/>
                </a:solidFill>
                <a:latin typeface="Arial" charset="0"/>
              </a:rPr>
              <a:t>§ 765a ZPO</a:t>
            </a:r>
          </a:p>
          <a:p>
            <a:pPr eaLnBrk="1" hangingPunct="1"/>
            <a:r>
              <a:rPr lang="de-DE" dirty="0">
                <a:solidFill>
                  <a:schemeClr val="tx1"/>
                </a:solidFill>
                <a:latin typeface="Arial" charset="0"/>
              </a:rPr>
              <a:t>3.	Rechtsbehelfe Dritter</a:t>
            </a:r>
          </a:p>
          <a:p>
            <a:pPr eaLnBrk="1" hangingPunct="1"/>
            <a:r>
              <a:rPr lang="de-DE" b="0" dirty="0">
                <a:solidFill>
                  <a:schemeClr val="tx1"/>
                </a:solidFill>
                <a:latin typeface="Arial" charset="0"/>
              </a:rPr>
              <a:t>	a)	Auf </a:t>
            </a:r>
            <a:r>
              <a:rPr lang="de-DE" b="0" dirty="0" err="1">
                <a:solidFill>
                  <a:schemeClr val="tx1"/>
                </a:solidFill>
                <a:latin typeface="Arial" charset="0"/>
              </a:rPr>
              <a:t>Unzulässigerklärung</a:t>
            </a:r>
            <a:r>
              <a:rPr lang="de-DE" b="0" dirty="0">
                <a:solidFill>
                  <a:schemeClr val="tx1"/>
                </a:solidFill>
                <a:latin typeface="Arial" charset="0"/>
              </a:rPr>
              <a:t> der ZV in einen bestimmten			(mit Rechten des Dritten behafteten) Gegenstand:</a:t>
            </a:r>
          </a:p>
          <a:p>
            <a:pPr eaLnBrk="1" hangingPunct="1"/>
            <a:r>
              <a:rPr lang="de-DE" b="0" dirty="0">
                <a:solidFill>
                  <a:schemeClr val="tx1"/>
                </a:solidFill>
                <a:latin typeface="Arial" charset="0"/>
              </a:rPr>
              <a:t>		Drittwiderspruchsklage nach </a:t>
            </a:r>
            <a:r>
              <a:rPr lang="de-DE" dirty="0">
                <a:solidFill>
                  <a:schemeClr val="tx1"/>
                </a:solidFill>
                <a:latin typeface="Arial" charset="0"/>
              </a:rPr>
              <a:t>§ 771 ZPO</a:t>
            </a:r>
            <a:r>
              <a:rPr lang="de-DE" b="0" dirty="0">
                <a:solidFill>
                  <a:schemeClr val="tx1"/>
                </a:solidFill>
                <a:latin typeface="Arial" charset="0"/>
              </a:rPr>
              <a:t>.</a:t>
            </a:r>
          </a:p>
          <a:p>
            <a:pPr eaLnBrk="1" hangingPunct="1"/>
            <a:r>
              <a:rPr lang="de-DE" b="0" dirty="0">
                <a:solidFill>
                  <a:schemeClr val="tx1"/>
                </a:solidFill>
                <a:latin typeface="Arial" charset="0"/>
              </a:rPr>
              <a:t>	b)	Auf vorzugsweise Befriedigung aus dem </a:t>
            </a:r>
            <a:r>
              <a:rPr lang="de-DE" b="0" dirty="0" err="1">
                <a:solidFill>
                  <a:schemeClr val="tx1"/>
                </a:solidFill>
                <a:latin typeface="Arial" charset="0"/>
              </a:rPr>
              <a:t>Pfandgut</a:t>
            </a:r>
            <a:r>
              <a:rPr lang="de-DE" b="0" dirty="0">
                <a:solidFill>
                  <a:schemeClr val="tx1"/>
                </a:solidFill>
                <a:latin typeface="Arial" charset="0"/>
              </a:rPr>
              <a:t> (bei			besitzlosem Pfandrecht an beweglichen Sachen):</a:t>
            </a:r>
          </a:p>
          <a:p>
            <a:pPr eaLnBrk="1" hangingPunct="1"/>
            <a:r>
              <a:rPr lang="de-DE" b="0" dirty="0">
                <a:solidFill>
                  <a:schemeClr val="tx1"/>
                </a:solidFill>
                <a:latin typeface="Arial" charset="0"/>
              </a:rPr>
              <a:t>		Klage nach </a:t>
            </a:r>
            <a:r>
              <a:rPr lang="de-DE" dirty="0">
                <a:solidFill>
                  <a:schemeClr val="tx1"/>
                </a:solidFill>
                <a:latin typeface="Arial" charset="0"/>
              </a:rPr>
              <a:t>§ 805 ZPO</a:t>
            </a:r>
            <a:r>
              <a:rPr lang="de-DE" b="0" dirty="0">
                <a:solidFill>
                  <a:schemeClr val="tx1"/>
                </a:solidFill>
                <a:latin typeface="Arial" charset="0"/>
              </a:rPr>
              <a:t>.</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t>
            </a:r>
            <a:r>
              <a:rPr lang="de-DE" dirty="0" err="1">
                <a:solidFill>
                  <a:schemeClr val="bg1"/>
                </a:solidFill>
              </a:rPr>
              <a:t>VollstreckungsR</a:t>
            </a:r>
            <a:r>
              <a:rPr lang="de-DE" dirty="0">
                <a:solidFill>
                  <a:schemeClr val="bg1"/>
                </a:solidFill>
              </a:rPr>
              <a:t> Rechtsbehelfe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4328162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5123">
                                            <p:txEl>
                                              <p:pRg st="0" end="0"/>
                                            </p:txEl>
                                          </p:spTgt>
                                        </p:tgtEl>
                                        <p:attrNameLst>
                                          <p:attrName>style.visibility</p:attrName>
                                        </p:attrNameLst>
                                      </p:cBhvr>
                                      <p:to>
                                        <p:strVal val="visible"/>
                                      </p:to>
                                    </p:set>
                                    <p:anim calcmode="lin" valueType="num">
                                      <p:cBhvr additive="base">
                                        <p:cTn id="7" dur="500" fill="hold"/>
                                        <p:tgtEl>
                                          <p:spTgt spid="64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5123">
                                            <p:txEl>
                                              <p:pRg st="1" end="1"/>
                                            </p:txEl>
                                          </p:spTgt>
                                        </p:tgtEl>
                                        <p:attrNameLst>
                                          <p:attrName>style.visibility</p:attrName>
                                        </p:attrNameLst>
                                      </p:cBhvr>
                                      <p:to>
                                        <p:strVal val="visible"/>
                                      </p:to>
                                    </p:set>
                                    <p:anim calcmode="lin" valueType="num">
                                      <p:cBhvr additive="base">
                                        <p:cTn id="13" dur="500" fill="hold"/>
                                        <p:tgtEl>
                                          <p:spTgt spid="645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5123">
                                            <p:txEl>
                                              <p:pRg st="2" end="2"/>
                                            </p:txEl>
                                          </p:spTgt>
                                        </p:tgtEl>
                                        <p:attrNameLst>
                                          <p:attrName>style.visibility</p:attrName>
                                        </p:attrNameLst>
                                      </p:cBhvr>
                                      <p:to>
                                        <p:strVal val="visible"/>
                                      </p:to>
                                    </p:set>
                                    <p:anim calcmode="lin" valueType="num">
                                      <p:cBhvr additive="base">
                                        <p:cTn id="19" dur="500" fill="hold"/>
                                        <p:tgtEl>
                                          <p:spTgt spid="6451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5123">
                                            <p:txEl>
                                              <p:pRg st="3" end="3"/>
                                            </p:txEl>
                                          </p:spTgt>
                                        </p:tgtEl>
                                        <p:attrNameLst>
                                          <p:attrName>style.visibility</p:attrName>
                                        </p:attrNameLst>
                                      </p:cBhvr>
                                      <p:to>
                                        <p:strVal val="visible"/>
                                      </p:to>
                                    </p:set>
                                    <p:anim calcmode="lin" valueType="num">
                                      <p:cBhvr additive="base">
                                        <p:cTn id="25" dur="500" fill="hold"/>
                                        <p:tgtEl>
                                          <p:spTgt spid="6451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51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5123">
                                            <p:txEl>
                                              <p:pRg st="4" end="4"/>
                                            </p:txEl>
                                          </p:spTgt>
                                        </p:tgtEl>
                                        <p:attrNameLst>
                                          <p:attrName>style.visibility</p:attrName>
                                        </p:attrNameLst>
                                      </p:cBhvr>
                                      <p:to>
                                        <p:strVal val="visible"/>
                                      </p:to>
                                    </p:set>
                                    <p:anim calcmode="lin" valueType="num">
                                      <p:cBhvr additive="base">
                                        <p:cTn id="31" dur="500" fill="hold"/>
                                        <p:tgtEl>
                                          <p:spTgt spid="6451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51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5123">
                                            <p:txEl>
                                              <p:pRg st="5" end="5"/>
                                            </p:txEl>
                                          </p:spTgt>
                                        </p:tgtEl>
                                        <p:attrNameLst>
                                          <p:attrName>style.visibility</p:attrName>
                                        </p:attrNameLst>
                                      </p:cBhvr>
                                      <p:to>
                                        <p:strVal val="visible"/>
                                      </p:to>
                                    </p:set>
                                    <p:anim calcmode="lin" valueType="num">
                                      <p:cBhvr additive="base">
                                        <p:cTn id="37" dur="500" fill="hold"/>
                                        <p:tgtEl>
                                          <p:spTgt spid="6451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51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5123">
                                            <p:txEl>
                                              <p:pRg st="6" end="6"/>
                                            </p:txEl>
                                          </p:spTgt>
                                        </p:tgtEl>
                                        <p:attrNameLst>
                                          <p:attrName>style.visibility</p:attrName>
                                        </p:attrNameLst>
                                      </p:cBhvr>
                                      <p:to>
                                        <p:strVal val="visible"/>
                                      </p:to>
                                    </p:set>
                                    <p:anim calcmode="lin" valueType="num">
                                      <p:cBhvr additive="base">
                                        <p:cTn id="43" dur="500" fill="hold"/>
                                        <p:tgtEl>
                                          <p:spTgt spid="64512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512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5123">
                                            <p:txEl>
                                              <p:pRg st="7" end="7"/>
                                            </p:txEl>
                                          </p:spTgt>
                                        </p:tgtEl>
                                        <p:attrNameLst>
                                          <p:attrName>style.visibility</p:attrName>
                                        </p:attrNameLst>
                                      </p:cBhvr>
                                      <p:to>
                                        <p:strVal val="visible"/>
                                      </p:to>
                                    </p:set>
                                    <p:anim calcmode="lin" valueType="num">
                                      <p:cBhvr additive="base">
                                        <p:cTn id="49" dur="500" fill="hold"/>
                                        <p:tgtEl>
                                          <p:spTgt spid="64512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512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45123">
                                            <p:txEl>
                                              <p:pRg st="8" end="8"/>
                                            </p:txEl>
                                          </p:spTgt>
                                        </p:tgtEl>
                                        <p:attrNameLst>
                                          <p:attrName>style.visibility</p:attrName>
                                        </p:attrNameLst>
                                      </p:cBhvr>
                                      <p:to>
                                        <p:strVal val="visible"/>
                                      </p:to>
                                    </p:set>
                                    <p:anim calcmode="lin" valueType="num">
                                      <p:cBhvr additive="base">
                                        <p:cTn id="55" dur="500" fill="hold"/>
                                        <p:tgtEl>
                                          <p:spTgt spid="64512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512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3" name="Text Box 3"/>
          <p:cNvSpPr txBox="1">
            <a:spLocks noChangeArrowheads="1"/>
          </p:cNvSpPr>
          <p:nvPr/>
        </p:nvSpPr>
        <p:spPr bwMode="auto">
          <a:xfrm>
            <a:off x="179388" y="1304925"/>
            <a:ext cx="8712200"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a:solidFill>
                  <a:schemeClr val="tx2"/>
                </a:solidFill>
                <a:latin typeface="Verdana" pitchFamily="34" charset="0"/>
              </a:defRPr>
            </a:lvl9pPr>
          </a:lstStyle>
          <a:p>
            <a:pPr eaLnBrk="1" hangingPunct="1"/>
            <a:r>
              <a:rPr lang="de-DE" b="0" dirty="0">
                <a:solidFill>
                  <a:schemeClr val="tx1"/>
                </a:solidFill>
                <a:latin typeface="Arial" charset="0"/>
              </a:rPr>
              <a:t>	c)	Sofern Vollstreckungsmaßnahmen oder </a:t>
            </a:r>
            <a:r>
              <a:rPr lang="de-DE" b="0" dirty="0" err="1">
                <a:solidFill>
                  <a:schemeClr val="tx1"/>
                </a:solidFill>
                <a:latin typeface="Arial" charset="0"/>
              </a:rPr>
              <a:t>Entscheidun</a:t>
            </a:r>
            <a:r>
              <a:rPr lang="de-DE" b="0" dirty="0">
                <a:solidFill>
                  <a:schemeClr val="tx1"/>
                </a:solidFill>
                <a:latin typeface="Arial" charset="0"/>
              </a:rPr>
              <a:t>-			gen sonst Rechtsstellung des Dritten beeinträchtigen:</a:t>
            </a:r>
          </a:p>
          <a:p>
            <a:pPr eaLnBrk="1" hangingPunct="1"/>
            <a:r>
              <a:rPr lang="de-DE" b="0" dirty="0">
                <a:solidFill>
                  <a:schemeClr val="tx1"/>
                </a:solidFill>
                <a:latin typeface="Arial" charset="0"/>
              </a:rPr>
              <a:t>		Erinnerung gemäß </a:t>
            </a:r>
            <a:r>
              <a:rPr lang="de-DE" dirty="0">
                <a:solidFill>
                  <a:schemeClr val="tx1"/>
                </a:solidFill>
                <a:latin typeface="Arial" charset="0"/>
              </a:rPr>
              <a:t>§ 766 Abs. 1 ZPO </a:t>
            </a:r>
            <a:r>
              <a:rPr lang="de-DE" b="0" dirty="0">
                <a:solidFill>
                  <a:schemeClr val="tx1"/>
                </a:solidFill>
                <a:latin typeface="Arial" charset="0"/>
              </a:rPr>
              <a:t>oder sofortige </a:t>
            </a:r>
            <a:r>
              <a:rPr lang="de-DE" b="0" dirty="0" err="1">
                <a:solidFill>
                  <a:schemeClr val="tx1"/>
                </a:solidFill>
                <a:latin typeface="Arial" charset="0"/>
              </a:rPr>
              <a:t>Be</a:t>
            </a:r>
            <a:r>
              <a:rPr lang="de-DE" b="0" dirty="0">
                <a:solidFill>
                  <a:schemeClr val="tx1"/>
                </a:solidFill>
                <a:latin typeface="Arial" charset="0"/>
              </a:rPr>
              <a:t>-		</a:t>
            </a:r>
            <a:r>
              <a:rPr lang="de-DE" b="0" dirty="0" err="1">
                <a:solidFill>
                  <a:schemeClr val="tx1"/>
                </a:solidFill>
                <a:latin typeface="Arial" charset="0"/>
              </a:rPr>
              <a:t>schwerde</a:t>
            </a:r>
            <a:r>
              <a:rPr lang="de-DE" b="0" dirty="0">
                <a:solidFill>
                  <a:schemeClr val="tx1"/>
                </a:solidFill>
                <a:latin typeface="Arial" charset="0"/>
              </a:rPr>
              <a:t> gemäß </a:t>
            </a:r>
            <a:r>
              <a:rPr lang="de-DE" dirty="0">
                <a:solidFill>
                  <a:schemeClr val="tx1"/>
                </a:solidFill>
                <a:latin typeface="Arial" charset="0"/>
              </a:rPr>
              <a:t>§ 793 ZPO </a:t>
            </a:r>
            <a:r>
              <a:rPr lang="de-DE" b="0" dirty="0">
                <a:solidFill>
                  <a:schemeClr val="tx1"/>
                </a:solidFill>
                <a:latin typeface="Arial" charset="0"/>
              </a:rPr>
              <a:t>(Abgrenzungsprobleme			wie oben) bzw. (subsidiär) </a:t>
            </a:r>
            <a:r>
              <a:rPr lang="de-DE" dirty="0">
                <a:solidFill>
                  <a:schemeClr val="tx1"/>
                </a:solidFill>
                <a:latin typeface="Arial" charset="0"/>
              </a:rPr>
              <a:t>§ 11 RPflG</a:t>
            </a:r>
            <a:r>
              <a:rPr lang="de-DE" b="0" dirty="0">
                <a:solidFill>
                  <a:schemeClr val="tx1"/>
                </a:solidFill>
                <a:latin typeface="Arial" charset="0"/>
              </a:rPr>
              <a:t> oder (vorrangig			zu § 793 ZPO) </a:t>
            </a:r>
            <a:r>
              <a:rPr lang="de-DE" dirty="0">
                <a:solidFill>
                  <a:schemeClr val="tx1"/>
                </a:solidFill>
                <a:latin typeface="Arial" charset="0"/>
              </a:rPr>
              <a:t>§ 71 GBO</a:t>
            </a:r>
            <a:r>
              <a:rPr lang="de-DE" b="0" dirty="0">
                <a:solidFill>
                  <a:schemeClr val="tx1"/>
                </a:solidFill>
                <a:latin typeface="Arial" charset="0"/>
              </a:rPr>
              <a:t>.</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t>
            </a:r>
            <a:r>
              <a:rPr lang="de-DE" dirty="0" err="1">
                <a:solidFill>
                  <a:schemeClr val="bg1"/>
                </a:solidFill>
              </a:rPr>
              <a:t>VollstreckungsR</a:t>
            </a:r>
            <a:r>
              <a:rPr lang="de-DE" dirty="0">
                <a:solidFill>
                  <a:schemeClr val="bg1"/>
                </a:solidFill>
              </a:rPr>
              <a:t> Rechtsbehelfe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20958002"/>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5123">
                                            <p:txEl>
                                              <p:pRg st="0" end="0"/>
                                            </p:txEl>
                                          </p:spTgt>
                                        </p:tgtEl>
                                        <p:attrNameLst>
                                          <p:attrName>style.visibility</p:attrName>
                                        </p:attrNameLst>
                                      </p:cBhvr>
                                      <p:to>
                                        <p:strVal val="visible"/>
                                      </p:to>
                                    </p:set>
                                    <p:anim calcmode="lin" valueType="num">
                                      <p:cBhvr additive="base">
                                        <p:cTn id="7" dur="500" fill="hold"/>
                                        <p:tgtEl>
                                          <p:spTgt spid="64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5123">
                                            <p:txEl>
                                              <p:pRg st="1" end="1"/>
                                            </p:txEl>
                                          </p:spTgt>
                                        </p:tgtEl>
                                        <p:attrNameLst>
                                          <p:attrName>style.visibility</p:attrName>
                                        </p:attrNameLst>
                                      </p:cBhvr>
                                      <p:to>
                                        <p:strVal val="visible"/>
                                      </p:to>
                                    </p:set>
                                    <p:anim calcmode="lin" valueType="num">
                                      <p:cBhvr additive="base">
                                        <p:cTn id="13" dur="500" fill="hold"/>
                                        <p:tgtEl>
                                          <p:spTgt spid="645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algn="ctr" eaLnBrk="1" hangingPunct="1"/>
            <a:r>
              <a:rPr lang="de-DE" dirty="0">
                <a:solidFill>
                  <a:schemeClr val="tx1"/>
                </a:solidFill>
                <a:latin typeface="Arial" charset="0"/>
              </a:rPr>
              <a:t>Variante 1</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1.	Die Zwangsvollstreckung aus dem Urteil des Landgerichts Berlin [… Aktenzeichen: …] vom … wird für unzulässig erklärt.</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2. 	Die Kosten des Rechtsstreits hat der Beklagte zu tragen.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3. 	Das Urteil ist gegen Sicherheitsleistung von Euro 23.300,- vorläufig vollstreckbar.</a:t>
            </a:r>
          </a:p>
          <a:p>
            <a:pPr marL="361950" indent="-361950" eaLnBrk="1" hangingPunct="1"/>
            <a:endParaRPr lang="de-DE" b="0" dirty="0">
              <a:solidFill>
                <a:schemeClr val="tx1"/>
              </a:solidFill>
              <a:latin typeface="Arial" charset="0"/>
            </a:endParaRPr>
          </a:p>
        </p:txBody>
      </p:sp>
      <p:sp>
        <p:nvSpPr>
          <p:cNvPr id="6"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43 – Vollstreckungsabwehr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26017730"/>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43075">
                                            <p:txEl>
                                              <p:pRg st="0" end="0"/>
                                            </p:txEl>
                                          </p:spTgt>
                                        </p:tgtEl>
                                        <p:attrNameLst>
                                          <p:attrName>style.visibility</p:attrName>
                                        </p:attrNameLst>
                                      </p:cBhvr>
                                      <p:to>
                                        <p:strVal val="visible"/>
                                      </p:to>
                                    </p:set>
                                    <p:anim calcmode="lin" valueType="num">
                                      <p:cBhvr additive="base">
                                        <p:cTn id="7" dur="500" fill="hold"/>
                                        <p:tgtEl>
                                          <p:spTgt spid="64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2" end="2"/>
                                            </p:txEl>
                                          </p:spTgt>
                                        </p:tgtEl>
                                        <p:attrNameLst>
                                          <p:attrName>style.visibility</p:attrName>
                                        </p:attrNameLst>
                                      </p:cBhvr>
                                      <p:to>
                                        <p:strVal val="visible"/>
                                      </p:to>
                                    </p:set>
                                    <p:anim calcmode="lin" valueType="num">
                                      <p:cBhvr additive="base">
                                        <p:cTn id="13" dur="500" fill="hold"/>
                                        <p:tgtEl>
                                          <p:spTgt spid="64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3075">
                                            <p:txEl>
                                              <p:pRg st="4" end="4"/>
                                            </p:txEl>
                                          </p:spTgt>
                                        </p:tgtEl>
                                        <p:attrNameLst>
                                          <p:attrName>style.visibility</p:attrName>
                                        </p:attrNameLst>
                                      </p:cBhvr>
                                      <p:to>
                                        <p:strVal val="visible"/>
                                      </p:to>
                                    </p:set>
                                    <p:anim calcmode="lin" valueType="num">
                                      <p:cBhvr additive="base">
                                        <p:cTn id="19" dur="500" fill="hold"/>
                                        <p:tgtEl>
                                          <p:spTgt spid="64307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3075">
                                            <p:txEl>
                                              <p:pRg st="6" end="6"/>
                                            </p:txEl>
                                          </p:spTgt>
                                        </p:tgtEl>
                                        <p:attrNameLst>
                                          <p:attrName>style.visibility</p:attrName>
                                        </p:attrNameLst>
                                      </p:cBhvr>
                                      <p:to>
                                        <p:strVal val="visible"/>
                                      </p:to>
                                    </p:set>
                                    <p:anim calcmode="lin" valueType="num">
                                      <p:cBhvr additive="base">
                                        <p:cTn id="25" dur="500" fill="hold"/>
                                        <p:tgtEl>
                                          <p:spTgt spid="64307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algn="ctr" eaLnBrk="1" hangingPunct="1"/>
            <a:r>
              <a:rPr lang="de-DE" dirty="0">
                <a:solidFill>
                  <a:schemeClr val="tx1"/>
                </a:solidFill>
                <a:latin typeface="Arial" charset="0"/>
              </a:rPr>
              <a:t>Variante 2</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1.	Die Klage wird abgewiesen.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2. 	Die Kosten des Rechtsstreits hat der Kläger zu tragen.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3. 	Das Urteil ist gegen Sicherheitsleistung in Höhe von 110 % des jeweils zu vollstreckenden Betrages vorläufig vollstreckbar.</a:t>
            </a:r>
          </a:p>
        </p:txBody>
      </p:sp>
      <p:sp>
        <p:nvSpPr>
          <p:cNvPr id="6"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43 – Vollstreckungsabwehr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50885012"/>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3075">
                                            <p:txEl>
                                              <p:pRg st="0" end="0"/>
                                            </p:txEl>
                                          </p:spTgt>
                                        </p:tgtEl>
                                        <p:attrNameLst>
                                          <p:attrName>style.visibility</p:attrName>
                                        </p:attrNameLst>
                                      </p:cBhvr>
                                      <p:to>
                                        <p:strVal val="visible"/>
                                      </p:to>
                                    </p:set>
                                    <p:anim calcmode="lin" valueType="num">
                                      <p:cBhvr additive="base">
                                        <p:cTn id="7" dur="500" fill="hold"/>
                                        <p:tgtEl>
                                          <p:spTgt spid="64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2" end="2"/>
                                            </p:txEl>
                                          </p:spTgt>
                                        </p:tgtEl>
                                        <p:attrNameLst>
                                          <p:attrName>style.visibility</p:attrName>
                                        </p:attrNameLst>
                                      </p:cBhvr>
                                      <p:to>
                                        <p:strVal val="visible"/>
                                      </p:to>
                                    </p:set>
                                    <p:anim calcmode="lin" valueType="num">
                                      <p:cBhvr additive="base">
                                        <p:cTn id="13" dur="500" fill="hold"/>
                                        <p:tgtEl>
                                          <p:spTgt spid="64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3075">
                                            <p:txEl>
                                              <p:pRg st="4" end="4"/>
                                            </p:txEl>
                                          </p:spTgt>
                                        </p:tgtEl>
                                        <p:attrNameLst>
                                          <p:attrName>style.visibility</p:attrName>
                                        </p:attrNameLst>
                                      </p:cBhvr>
                                      <p:to>
                                        <p:strVal val="visible"/>
                                      </p:to>
                                    </p:set>
                                    <p:anim calcmode="lin" valueType="num">
                                      <p:cBhvr additive="base">
                                        <p:cTn id="19" dur="500" fill="hold"/>
                                        <p:tgtEl>
                                          <p:spTgt spid="64307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3075">
                                            <p:txEl>
                                              <p:pRg st="6" end="6"/>
                                            </p:txEl>
                                          </p:spTgt>
                                        </p:tgtEl>
                                        <p:attrNameLst>
                                          <p:attrName>style.visibility</p:attrName>
                                        </p:attrNameLst>
                                      </p:cBhvr>
                                      <p:to>
                                        <p:strVal val="visible"/>
                                      </p:to>
                                    </p:set>
                                    <p:anim calcmode="lin" valueType="num">
                                      <p:cBhvr additive="base">
                                        <p:cTn id="25" dur="500" fill="hold"/>
                                        <p:tgtEl>
                                          <p:spTgt spid="64307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4522</Words>
  <Application>Microsoft Macintosh PowerPoint</Application>
  <PresentationFormat>Bildschirmpräsentation (4:3)</PresentationFormat>
  <Paragraphs>269</Paragraphs>
  <Slides>34</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34</vt:i4>
      </vt:variant>
    </vt:vector>
  </HeadingPairs>
  <TitlesOfParts>
    <vt:vector size="40"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318</cp:revision>
  <dcterms:created xsi:type="dcterms:W3CDTF">2001-11-01T00:49:16Z</dcterms:created>
  <dcterms:modified xsi:type="dcterms:W3CDTF">2024-09-16T07:26:49Z</dcterms:modified>
</cp:coreProperties>
</file>