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0" r:id="rId2"/>
  </p:sldMasterIdLst>
  <p:notesMasterIdLst>
    <p:notesMasterId r:id="rId32"/>
  </p:notesMasterIdLst>
  <p:sldIdLst>
    <p:sldId id="548" r:id="rId3"/>
    <p:sldId id="571" r:id="rId4"/>
    <p:sldId id="492" r:id="rId5"/>
    <p:sldId id="536" r:id="rId6"/>
    <p:sldId id="510" r:id="rId7"/>
    <p:sldId id="511" r:id="rId8"/>
    <p:sldId id="512" r:id="rId9"/>
    <p:sldId id="513" r:id="rId10"/>
    <p:sldId id="574" r:id="rId11"/>
    <p:sldId id="590" r:id="rId12"/>
    <p:sldId id="519" r:id="rId13"/>
    <p:sldId id="537" r:id="rId14"/>
    <p:sldId id="538" r:id="rId15"/>
    <p:sldId id="514" r:id="rId16"/>
    <p:sldId id="515" r:id="rId17"/>
    <p:sldId id="516" r:id="rId18"/>
    <p:sldId id="520" r:id="rId19"/>
    <p:sldId id="576" r:id="rId20"/>
    <p:sldId id="577" r:id="rId21"/>
    <p:sldId id="578" r:id="rId22"/>
    <p:sldId id="579" r:id="rId23"/>
    <p:sldId id="580" r:id="rId24"/>
    <p:sldId id="581" r:id="rId25"/>
    <p:sldId id="582" r:id="rId26"/>
    <p:sldId id="583" r:id="rId27"/>
    <p:sldId id="584" r:id="rId28"/>
    <p:sldId id="585" r:id="rId29"/>
    <p:sldId id="531" r:id="rId30"/>
    <p:sldId id="535" r:id="rId3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7515"/>
    <a:srgbClr val="5A5A5A"/>
    <a:srgbClr val="978CE8"/>
    <a:srgbClr val="000080"/>
    <a:srgbClr val="F60208"/>
    <a:srgbClr val="A8A3ED"/>
    <a:srgbClr val="D1CEF6"/>
    <a:srgbClr val="EBE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B20D6E-2FF7-3B4B-AB5D-2574A516AAC9}" v="138" dt="2024-09-30T04:46:02.576"/>
    <p1510:client id="{A00E21E6-A3F8-A340-A137-2605E8631AD4}" v="3" dt="2024-09-30T04:51:18.0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79" autoAdjust="0"/>
    <p:restoredTop sz="93101" autoAdjust="0"/>
  </p:normalViewPr>
  <p:slideViewPr>
    <p:cSldViewPr>
      <p:cViewPr varScale="1">
        <p:scale>
          <a:sx n="99" d="100"/>
          <a:sy n="99" d="100"/>
        </p:scale>
        <p:origin x="234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2448" y="-10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ning Kiss" userId="a0df8af1cba7f864" providerId="LiveId" clId="{11B20D6E-2FF7-3B4B-AB5D-2574A516AAC9}"/>
    <pc:docChg chg="addSld delSld modSld">
      <pc:chgData name="Henning Kiss" userId="a0df8af1cba7f864" providerId="LiveId" clId="{11B20D6E-2FF7-3B4B-AB5D-2574A516AAC9}" dt="2024-09-30T04:46:02.576" v="142" actId="20577"/>
      <pc:docMkLst>
        <pc:docMk/>
      </pc:docMkLst>
      <pc:sldChg chg="modSp add mod">
        <pc:chgData name="Henning Kiss" userId="a0df8af1cba7f864" providerId="LiveId" clId="{11B20D6E-2FF7-3B4B-AB5D-2574A516AAC9}" dt="2024-09-30T04:29:17.934" v="6" actId="207"/>
        <pc:sldMkLst>
          <pc:docMk/>
          <pc:sldMk cId="68971110" sldId="563"/>
        </pc:sldMkLst>
        <pc:spChg chg="mod">
          <ac:chgData name="Henning Kiss" userId="a0df8af1cba7f864" providerId="LiveId" clId="{11B20D6E-2FF7-3B4B-AB5D-2574A516AAC9}" dt="2024-09-30T04:29:13.166" v="4" actId="20577"/>
          <ac:spMkLst>
            <pc:docMk/>
            <pc:sldMk cId="68971110" sldId="563"/>
            <ac:spMk id="3" creationId="{00000000-0000-0000-0000-000000000000}"/>
          </ac:spMkLst>
        </pc:spChg>
        <pc:spChg chg="mod">
          <ac:chgData name="Henning Kiss" userId="a0df8af1cba7f864" providerId="LiveId" clId="{11B20D6E-2FF7-3B4B-AB5D-2574A516AAC9}" dt="2024-09-30T04:29:17.934" v="6" actId="207"/>
          <ac:spMkLst>
            <pc:docMk/>
            <pc:sldMk cId="68971110" sldId="563"/>
            <ac:spMk id="4" creationId="{00000000-0000-0000-0000-000000000000}"/>
          </ac:spMkLst>
        </pc:spChg>
      </pc:sldChg>
      <pc:sldChg chg="del">
        <pc:chgData name="Henning Kiss" userId="a0df8af1cba7f864" providerId="LiveId" clId="{11B20D6E-2FF7-3B4B-AB5D-2574A516AAC9}" dt="2024-09-30T04:29:22.876" v="7" actId="2696"/>
        <pc:sldMkLst>
          <pc:docMk/>
          <pc:sldMk cId="640552662" sldId="570"/>
        </pc:sldMkLst>
      </pc:sldChg>
      <pc:sldChg chg="modSp">
        <pc:chgData name="Henning Kiss" userId="a0df8af1cba7f864" providerId="LiveId" clId="{11B20D6E-2FF7-3B4B-AB5D-2574A516AAC9}" dt="2024-09-30T04:46:02.576" v="142" actId="20577"/>
        <pc:sldMkLst>
          <pc:docMk/>
          <pc:sldMk cId="322607299" sldId="584"/>
        </pc:sldMkLst>
        <pc:spChg chg="mod">
          <ac:chgData name="Henning Kiss" userId="a0df8af1cba7f864" providerId="LiveId" clId="{11B20D6E-2FF7-3B4B-AB5D-2574A516AAC9}" dt="2024-09-30T04:46:02.576" v="142" actId="20577"/>
          <ac:spMkLst>
            <pc:docMk/>
            <pc:sldMk cId="322607299" sldId="584"/>
            <ac:spMk id="6" creationId="{00000000-0000-0000-0000-000000000000}"/>
          </ac:spMkLst>
        </pc:spChg>
      </pc:sldChg>
    </pc:docChg>
  </pc:docChgLst>
  <pc:docChgLst>
    <pc:chgData name="Henning Kiss" userId="a0df8af1cba7f864" providerId="LiveId" clId="{A00E21E6-A3F8-A340-A137-2605E8631AD4}"/>
    <pc:docChg chg="addSld delSld modSld">
      <pc:chgData name="Henning Kiss" userId="a0df8af1cba7f864" providerId="LiveId" clId="{A00E21E6-A3F8-A340-A137-2605E8631AD4}" dt="2024-09-30T04:51:23.138" v="20" actId="2696"/>
      <pc:docMkLst>
        <pc:docMk/>
      </pc:docMkLst>
      <pc:sldChg chg="modSp mod">
        <pc:chgData name="Henning Kiss" userId="a0df8af1cba7f864" providerId="LiveId" clId="{A00E21E6-A3F8-A340-A137-2605E8631AD4}" dt="2024-09-30T04:50:54.926" v="12" actId="20577"/>
        <pc:sldMkLst>
          <pc:docMk/>
          <pc:sldMk cId="1120483147" sldId="548"/>
        </pc:sldMkLst>
        <pc:spChg chg="mod">
          <ac:chgData name="Henning Kiss" userId="a0df8af1cba7f864" providerId="LiveId" clId="{A00E21E6-A3F8-A340-A137-2605E8631AD4}" dt="2024-09-30T04:50:54.926" v="12" actId="20577"/>
          <ac:spMkLst>
            <pc:docMk/>
            <pc:sldMk cId="1120483147" sldId="548"/>
            <ac:spMk id="2" creationId="{00000000-0000-0000-0000-000000000000}"/>
          </ac:spMkLst>
        </pc:spChg>
      </pc:sldChg>
      <pc:sldChg chg="del">
        <pc:chgData name="Henning Kiss" userId="a0df8af1cba7f864" providerId="LiveId" clId="{A00E21E6-A3F8-A340-A137-2605E8631AD4}" dt="2024-09-30T04:51:23.138" v="20" actId="2696"/>
        <pc:sldMkLst>
          <pc:docMk/>
          <pc:sldMk cId="68971110" sldId="563"/>
        </pc:sldMkLst>
      </pc:sldChg>
      <pc:sldChg chg="modSp add mod">
        <pc:chgData name="Henning Kiss" userId="a0df8af1cba7f864" providerId="LiveId" clId="{A00E21E6-A3F8-A340-A137-2605E8631AD4}" dt="2024-09-30T04:51:18.063" v="19" actId="207"/>
        <pc:sldMkLst>
          <pc:docMk/>
          <pc:sldMk cId="891113981" sldId="571"/>
        </pc:sldMkLst>
        <pc:spChg chg="mod">
          <ac:chgData name="Henning Kiss" userId="a0df8af1cba7f864" providerId="LiveId" clId="{A00E21E6-A3F8-A340-A137-2605E8631AD4}" dt="2024-09-30T04:51:11.986" v="17" actId="20577"/>
          <ac:spMkLst>
            <pc:docMk/>
            <pc:sldMk cId="891113981" sldId="571"/>
            <ac:spMk id="3" creationId="{00000000-0000-0000-0000-000000000000}"/>
          </ac:spMkLst>
        </pc:spChg>
        <pc:spChg chg="mod">
          <ac:chgData name="Henning Kiss" userId="a0df8af1cba7f864" providerId="LiveId" clId="{A00E21E6-A3F8-A340-A137-2605E8631AD4}" dt="2024-09-30T04:51:18.063" v="19" actId="207"/>
          <ac:spMkLst>
            <pc:docMk/>
            <pc:sldMk cId="891113981" sldId="571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CA1B46E7-A699-409A-9A12-0C1F0AEE876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07932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9568219"/>
      </p:ext>
    </p:extLst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0656768"/>
      </p:ext>
    </p:extLst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4286011"/>
      </p:ext>
    </p:extLst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7956376" cy="4068601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020272" y="1700808"/>
            <a:ext cx="2123728" cy="4068601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 userDrawn="1"/>
        </p:nvSpPr>
        <p:spPr>
          <a:xfrm>
            <a:off x="4860032" y="2069232"/>
            <a:ext cx="2123728" cy="2511896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5590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95049028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53467270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05909144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15900" y="1296988"/>
            <a:ext cx="4297363" cy="5227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65663" y="1296988"/>
            <a:ext cx="4298950" cy="5227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818065012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05463014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65719517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90221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9631190"/>
      </p:ext>
    </p:extLst>
  </p:cSld>
  <p:clrMapOvr>
    <a:masterClrMapping/>
  </p:clrMapOvr>
  <p:transition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9968665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39721923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4515167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42113" y="44450"/>
            <a:ext cx="2222500" cy="64801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1438" y="44450"/>
            <a:ext cx="6518275" cy="64801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084997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55263000"/>
      </p:ext>
    </p:extLst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234778163"/>
      </p:ext>
    </p:extLst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45898610"/>
      </p:ext>
    </p:extLst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80321003"/>
      </p:ext>
    </p:extLst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3766308"/>
      </p:ext>
    </p:extLst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62873767"/>
      </p:ext>
    </p:extLst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39925114"/>
      </p:ext>
    </p:extLst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85153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3" r:id="rId12"/>
  </p:sldLayoutIdLst>
  <p:transition>
    <p:comb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53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1438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</p:txBody>
      </p:sp>
      <p:sp>
        <p:nvSpPr>
          <p:cNvPr id="8704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1296988"/>
            <a:ext cx="8748713" cy="52276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9C6F4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  <a:p>
            <a:pPr lvl="0"/>
            <a:endParaRPr lang="de-DE"/>
          </a:p>
        </p:txBody>
      </p:sp>
      <p:pic>
        <p:nvPicPr>
          <p:cNvPr id="6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85153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609600" indent="-609600" algn="l" rtl="0" fontAlgn="base">
        <a:spcBef>
          <a:spcPct val="5000"/>
        </a:spcBef>
        <a:spcAft>
          <a:spcPct val="0"/>
        </a:spcAft>
        <a:defRPr sz="2400">
          <a:solidFill>
            <a:srgbClr val="00008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990600" indent="-533400" algn="l" rtl="0" fontAlgn="base">
        <a:spcBef>
          <a:spcPct val="5000"/>
        </a:spcBef>
        <a:spcAft>
          <a:spcPct val="0"/>
        </a:spcAft>
        <a:buAutoNum type="alphaLcParenR"/>
        <a:defRPr sz="2800">
          <a:solidFill>
            <a:schemeClr val="tx1"/>
          </a:solidFill>
          <a:latin typeface="+mn-lt"/>
        </a:defRPr>
      </a:lvl2pPr>
      <a:lvl3pPr marL="1371600" indent="-457200" algn="l" rtl="0" fontAlgn="base">
        <a:spcBef>
          <a:spcPct val="20000"/>
        </a:spcBef>
        <a:spcAft>
          <a:spcPct val="0"/>
        </a:spcAft>
        <a:buAutoNum type="alphaLcParenR"/>
        <a:defRPr sz="2400">
          <a:solidFill>
            <a:schemeClr val="tx1"/>
          </a:solidFill>
          <a:latin typeface="Arial" charset="0"/>
        </a:defRPr>
      </a:lvl3pPr>
      <a:lvl4pPr marL="17526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4pPr>
      <a:lvl5pPr marL="22098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5pPr>
      <a:lvl6pPr marL="26670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6pPr>
      <a:lvl7pPr marL="31242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7pPr>
      <a:lvl8pPr marL="35814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8pPr>
      <a:lvl9pPr marL="40386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115414"/>
            <a:ext cx="3888432" cy="18004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3000" dirty="0">
                <a:solidFill>
                  <a:schemeClr val="bg1"/>
                </a:solidFill>
                <a:latin typeface="Frutiger LT 57 Cn" pitchFamily="34" charset="0"/>
              </a:rPr>
              <a:t>Zivilrechtliche </a:t>
            </a:r>
          </a:p>
          <a:p>
            <a:r>
              <a:rPr lang="de-DE" sz="3000" dirty="0" err="1">
                <a:solidFill>
                  <a:schemeClr val="bg1"/>
                </a:solidFill>
                <a:latin typeface="Frutiger LT 57 Cn" pitchFamily="34" charset="0"/>
              </a:rPr>
              <a:t>Assessorklausuren</a:t>
            </a:r>
            <a:endParaRPr lang="de-DE" sz="3000" dirty="0">
              <a:solidFill>
                <a:schemeClr val="bg1"/>
              </a:solidFill>
              <a:latin typeface="Frutiger LT 57 Cn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Kurs Hamburg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20. Woche</a:t>
            </a:r>
          </a:p>
        </p:txBody>
      </p:sp>
    </p:spTree>
    <p:extLst>
      <p:ext uri="{BB962C8B-B14F-4D97-AF65-F5344CB8AC3E}">
        <p14:creationId xmlns:p14="http://schemas.microsoft.com/office/powerpoint/2010/main" val="1120483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	-	seit 01.01.2020: (-), Lockerung der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Anforde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	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rungen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an den Vergleich nach § 278 Abs. 6 					S.1, 2.Var. ZPO: nunmehr auch durch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Erklä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	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rung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zu Protokoll möglich.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c)	Unwirksam gemäß §§ 125 S.1, § 311b Abs. 1 S.1?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	-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str.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ob § 127a BGB für den Prozessvergleich					nach § 278 Abs. 6 S.1 ZPO gilt.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	-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BGH NJW 2017, 1946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: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		Vergleich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idF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des § 278 Abs. 6 S.1 ZPO erfüllt					stets die Anforderungen des § 127a BGB.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=&gt;	also Vergleich wirksam.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II.	Ergebnis: Anspruch aus Vergleich (+)</a:t>
            </a:r>
          </a:p>
          <a:p>
            <a:pPr marL="361950" indent="-361950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B.	Ergebnis zu Übungsfall 50</a:t>
            </a:r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K steht der Anspruch zu.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50 Prozessvergleich II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706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2413" y="1268760"/>
            <a:ext cx="8712200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457200" indent="-4572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de-DE" dirty="0">
                <a:solidFill>
                  <a:schemeClr val="tx1"/>
                </a:solidFill>
                <a:latin typeface="Arial" charset="0"/>
              </a:rPr>
              <a:t>Arrest, §§ 916 – 934 ZPO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Sicherung der künftigen ZV einer Geldforderung oder eines Anspruchs, der in eine solche übergehen kann.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- 	Regelfall:  dinglicher Arrest, §§ 917, 930 – 932 ZPO,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- 	Subsidiär: persönlicher Arrest, §§ 918, 933 ZPO</a:t>
            </a:r>
          </a:p>
          <a:p>
            <a:pPr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2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 	Einstweilige Verfügung, §§ 935 – 945b ZPO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 	Sicherung der künftigen ZV eines Anspruchs, der im Normalfall nicht auf Geld gerichtet ist, nämlich:</a:t>
            </a:r>
          </a:p>
          <a:p>
            <a:pPr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 	Sicherung eines Individualanspruchs, § 935 ZPO (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SiVfg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),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- 	Regelung eines einstweiligen Zustandes in Bezug auf ein          	streitiges Rechtsverhältnis, § 940 ZPO (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RegelVfg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),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- 	vorläufige Befriedigung einer (Geld-) Forderung,			§ 940 ZPO analog (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LeistVfg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).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Vorläufiger Rechtsschutz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88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2413" y="1268760"/>
            <a:ext cx="8712200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457200" indent="-4572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3.		Prüfung in der Klausur</a:t>
            </a:r>
          </a:p>
          <a:p>
            <a:pPr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Parteien heißen Antragsteller und Antragsgegner oder Arrest-/Verfügungskläger und Arrest-/Verfügungsbeklagter.</a:t>
            </a:r>
          </a:p>
          <a:p>
            <a:pPr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lang="de-DE" dirty="0">
                <a:solidFill>
                  <a:schemeClr val="tx1"/>
                </a:solidFill>
                <a:latin typeface="Frutiger Linotype"/>
              </a:rPr>
              <a:t>▶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	Zulässigkeit des Antrages 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a)	Allgemeine Prozessvoraussetzungen 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(insbesondere Zuständigkeit des Gerichts, §§ 919,937,		942 ZPO; Zuständigkeit ist ausschließlich, § 802 ZPO)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b)	Besondere Prozessvoraussetzungen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aa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)	Behauptung eines Arrest-/Verfügungsanspruchs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bb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)	Behauptung eines Arrest-/Verfügungsgrundes				(nach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hM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ist die Glaubhaftmachung Bestandteil				erst der Begründetheit)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cc)	(Besonderes) Rechtsschutzbedürfnis für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vorläufi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ge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Sicherung / Regelung / Leistung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Vorläufiger Rechtsschutz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938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2413" y="1263029"/>
            <a:ext cx="8712200" cy="421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457200" indent="-4572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lang="de-DE" dirty="0">
                <a:solidFill>
                  <a:schemeClr val="tx1"/>
                </a:solidFill>
                <a:latin typeface="Frutiger Linotype"/>
              </a:rPr>
              <a:t>▶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	Begründetheit des Antrages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a)	Glaubhaftmachung eines Arrest-/Verfügungsanspruchs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b)	Glaubhaftmachung eines Arrest-/Verfügungsgrundes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entbehrlich, wenn mündliche Verhandlung stattfindet 		und Tatsachen nicht streitig sind (§§ 138 Abs. 3, 288		ZPO) oder Fall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zB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der §§ 885 Abs. 1 S.2, 899 BGB			vorliegt.</a:t>
            </a:r>
          </a:p>
          <a:p>
            <a:pPr eaLnBrk="1" hangingPunct="1"/>
            <a:endParaRPr lang="de-DE" sz="10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				</a:t>
            </a:r>
            <a:r>
              <a:rPr lang="de-DE" u="sng" dirty="0">
                <a:solidFill>
                  <a:schemeClr val="tx1"/>
                </a:solidFill>
                <a:latin typeface="Arial" charset="0"/>
              </a:rPr>
              <a:t>Glaubhaftmachung  (§ 294 ZPO):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= es reicht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überwiegende Wahrscheinlichkeit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 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= Außer den üblichen (Streng-) Beweismitteln:			   Versicherung an Eides Statt.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Vorläufiger Rechtsschutz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294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Frage 1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Das Amtsgericht wird, 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da es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zuständig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wäre, in der Hauptsache zu entscheiden, 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da Anhaltspunkte für eine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besondere Dringlichkeit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(die		über das generelle Rechtsschutzbedürfnis im vorläufigen 		Rechtsschutz hinausgehen muss,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hM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) nicht ersichtlich			sind,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Termin zur mündlichen Verhandlung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bestimmen.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51 Einstweilige Verfügung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32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Frage 2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1.	Der Verfügungsbeklagte wird im Wege einstweiliger Verfügung verurteilt, das Fahrrad [… genaue Bezeichnung …] an den Verfügungskläger herauszugeben.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2. 	Die Kosten des einstweiligen Verfügungsverfahrens hat der Verfügungsbeklagte zu tragen.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457200" indent="-457200" eaLnBrk="1" hangingPunct="1">
              <a:buAutoNum type="arabicPeriod" startAt="3"/>
            </a:pPr>
            <a:r>
              <a:rPr lang="de-DE" b="0" dirty="0">
                <a:solidFill>
                  <a:schemeClr val="tx1"/>
                </a:solidFill>
                <a:latin typeface="Arial" charset="0"/>
              </a:rPr>
              <a:t>Es wird angeordnet, dass der Verfügungskläger binnen eines Monats ab […] Klage in der Hauptsache zu erheben hat. (sofern beantragt)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51 Einstweilige Verfügung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39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Frage 3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1.	Der Antrag auf Erlass einer einstweiligen Verfügung wird abgelehnt.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2. 	Der Verfügungskläger hat die Kosten des einstweiligen Verfügungsverfahrens zu tragen.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3. 	Das Urteil ist vorläufig vollstreckbar. Der Verfügungskläger darf die Vollstreckung durch Sicherheitsleistung in Höhe von 110 % des aufgrund des Urteils vollstreckbaren Betrages abwenden, wenn nicht der Verfügungsbeklagte vor der Vollstreckung Sicherheit in Höhe von 110 % des jeweils zu vollstreckenden Betrages leistet.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51 Einstweilige Verfügung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843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276883"/>
            <a:ext cx="8678862" cy="560153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A.	Zielvorstellung der Mandantin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I. 	Verhinderung des Eigentumserwerbs des Erwerbers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endParaRPr lang="de-DE" sz="2200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II. 	Verhinderung erneuten Verstoßes durch Frau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Langfeld</a:t>
            </a:r>
            <a:endParaRPr lang="de-DE" sz="2200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III. 	Prüfung, ob Anspruch auf Rückübereignung gegen Frau 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Langfeld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/RA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besteht (insoweit nur Gutachten).</a:t>
            </a:r>
          </a:p>
          <a:p>
            <a:pPr eaLnBrk="1" hangingPunct="1">
              <a:spcAft>
                <a:spcPts val="0"/>
              </a:spcAft>
            </a:pPr>
            <a:endParaRPr lang="de-DE" sz="1200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B.	Gutachten</a:t>
            </a:r>
          </a:p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I.	Verhinderung des Eigentumserwerbs des RA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endParaRPr lang="de-DE" sz="22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	1.	Der Eigentumserwerb des RA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 setzt gemäß			§§ 925 Abs. 1, 873 Abs. 1 voraus: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(Wirksame) Einigung in der Form des § 925 Abs. 1 (sog.			Auflassung) mit Frau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Langfeld</a:t>
            </a:r>
            <a:endParaRPr lang="de-DE" sz="2200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hier erfolgt, ist auch wirksam, insbesondere nicht sitten-			widrig, da Verfügung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grds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sittlich neutral.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Eintragung in das Grundbuch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diese steht noch aus.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Berechtigung des Veräußerers, d.h. von Frau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Langfeld</a:t>
            </a:r>
            <a:endParaRPr lang="de-DE" sz="22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19 Gemeinde </a:t>
            </a:r>
            <a:r>
              <a:rPr lang="de-DE" dirty="0" err="1">
                <a:solidFill>
                  <a:schemeClr val="bg1"/>
                </a:solidFill>
              </a:rPr>
              <a:t>Gettorf</a:t>
            </a:r>
            <a:r>
              <a:rPr lang="de-DE" dirty="0">
                <a:solidFill>
                  <a:schemeClr val="bg1"/>
                </a:solidFill>
              </a:rPr>
              <a:t> ./. </a:t>
            </a:r>
            <a:r>
              <a:rPr lang="de-DE" dirty="0" err="1">
                <a:solidFill>
                  <a:schemeClr val="bg1"/>
                </a:solidFill>
              </a:rPr>
              <a:t>Trimpop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717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96508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als Eigentümerin ist Frau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Langfeld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, da sie (noch) nicht in			der Verfügungsmacht beschränkt ist, verfügungsbefugt.</a:t>
            </a:r>
          </a:p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	2.	Wie kann der Eigentumserwerb des Herrn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ver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-		hindert werden?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-&gt;	durch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Unwirksamwerden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der Einigung?!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-&gt;	durch Beseitigung der Verfügungsberechtigung von 				Frau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Langfeld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(vor Eintragung)?!</a:t>
            </a:r>
          </a:p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	3.	Kommt einer dieser beiden Wege hier in Betracht?</a:t>
            </a:r>
          </a:p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		a)	Beseitigung der Verfügungsberechtigung?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möglich durch gesetzliche und gerichtliche, aber nicht				rechtsgeschäftliche Veräußerungsverbote, §§ 135 </a:t>
            </a:r>
            <a:r>
              <a:rPr lang="mr-IN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–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137.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hier durch gerichtliches Verfügungsverbot, § 136?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möglich gemäß § 938 Abs. 2 ZPO im Wege einer					einstweiligen Verfügung.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würde dieses, kurzfristig erlangt, die gewünschten					Wirkungen entfalten?</a:t>
            </a:r>
            <a:endParaRPr lang="de-DE" sz="22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19 Gemeinde </a:t>
            </a:r>
            <a:r>
              <a:rPr lang="de-DE" dirty="0" err="1">
                <a:solidFill>
                  <a:schemeClr val="bg1"/>
                </a:solidFill>
              </a:rPr>
              <a:t>Gettorf</a:t>
            </a:r>
            <a:r>
              <a:rPr lang="de-DE" dirty="0">
                <a:solidFill>
                  <a:schemeClr val="bg1"/>
                </a:solidFill>
              </a:rPr>
              <a:t> ./. </a:t>
            </a:r>
            <a:r>
              <a:rPr lang="de-DE" dirty="0" err="1">
                <a:solidFill>
                  <a:schemeClr val="bg1"/>
                </a:solidFill>
              </a:rPr>
              <a:t>Trimpop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36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432512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(-), §§ 136, 135 Abs. 2, 878 Abs. 1, da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Verfügungsbe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schränkung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erst nach Stellung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Eintragungsantra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ges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(ist schon erfolgt) begründet würde.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=&gt;	also: Beseitigung der Verfügungsberechtigung käme				zu spät, da Eintragungsantrag bereits gestellt ist.</a:t>
            </a:r>
          </a:p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		b)	Könnte die Verfügung (= Rechtsgeschäft der Auflas-			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sung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) relativ unwirksam gemacht werden?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gemäß § 883 Abs. 2 S.1?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(1)	Ließe sich Vormerkung kurzfristig erwirken?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kann durch Einstweilige Verfügung erlangt wer-					den, s. schon § 885 Abs. 1 S.1, 1.Var.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(2)	Was ist dafür erforderlich?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-	Zulässige und begründete EV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-	Eintragung der Vormerkung ins Grundbuch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(3)	Wäre EV-Antrag zulässig?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(a)	Allgemeine Prozessvoraussetzungen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19 Gemeinde </a:t>
            </a:r>
            <a:r>
              <a:rPr lang="de-DE" dirty="0" err="1">
                <a:solidFill>
                  <a:schemeClr val="bg1"/>
                </a:solidFill>
              </a:rPr>
              <a:t>Gettorf</a:t>
            </a:r>
            <a:r>
              <a:rPr lang="de-DE" dirty="0">
                <a:solidFill>
                  <a:schemeClr val="bg1"/>
                </a:solidFill>
              </a:rPr>
              <a:t> ./. </a:t>
            </a:r>
            <a:r>
              <a:rPr lang="de-DE" dirty="0" err="1">
                <a:solidFill>
                  <a:schemeClr val="bg1"/>
                </a:solidFill>
              </a:rPr>
              <a:t>Trimpop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23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Kurs ZR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20. Woche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388" y="1412776"/>
            <a:ext cx="8712200" cy="5032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170338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88277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2062163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24155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6987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31559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6131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40703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Kursplan</a:t>
            </a:r>
            <a:endParaRPr lang="de-DE" sz="2400" b="1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endParaRPr lang="de-DE" sz="800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b="1" dirty="0">
                <a:solidFill>
                  <a:srgbClr val="F77515"/>
                </a:solidFill>
                <a:latin typeface="Frutiger Linotype" pitchFamily="34" charset="0"/>
              </a:rPr>
              <a:t>	1.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-4. Woche</a:t>
            </a:r>
            <a:r>
              <a:rPr lang="de-DE" sz="2400" b="1" dirty="0">
                <a:solidFill>
                  <a:srgbClr val="F77515"/>
                </a:solidFill>
                <a:latin typeface="Frutiger Linotype" pitchFamily="34" charset="0"/>
              </a:rPr>
              <a:t>: 				Die drei Klausurtypen</a:t>
            </a: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5.	Woche:				Die Zulässigkeit von Klagen</a:t>
            </a: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6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.-14.	Woche:				Haupt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gebiete des </a:t>
            </a:r>
            <a:r>
              <a:rPr lang="de-DE" dirty="0" err="1">
                <a:solidFill>
                  <a:srgbClr val="F77515"/>
                </a:solidFill>
                <a:latin typeface="Frutiger Linotype" pitchFamily="34" charset="0"/>
              </a:rPr>
              <a:t>ErkenntnisVerf</a:t>
            </a:r>
            <a:endParaRPr lang="de-DE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15.	Woche	(30.08.2024): 	Beweisaufnahme</a:t>
            </a:r>
          </a:p>
          <a:p>
            <a:pPr>
              <a:spcBef>
                <a:spcPts val="600"/>
              </a:spcBef>
            </a:pP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16.	Woche (06.09.2024):	Handels- und </a:t>
            </a:r>
            <a:r>
              <a:rPr lang="de-DE" dirty="0" err="1">
                <a:solidFill>
                  <a:srgbClr val="F77515"/>
                </a:solidFill>
                <a:latin typeface="Frutiger Linotype" pitchFamily="34" charset="0"/>
              </a:rPr>
              <a:t>GesellschaftsR</a:t>
            </a:r>
            <a:endParaRPr lang="de-DE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17.	Woche (13.09.2024):	Überblick Vollstreckungsrecht</a:t>
            </a: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18.	Woche (20.09.2024):	Rechtsbehelfe im </a:t>
            </a:r>
            <a:r>
              <a:rPr lang="de-DE" dirty="0" err="1">
                <a:solidFill>
                  <a:srgbClr val="F77515"/>
                </a:solidFill>
                <a:latin typeface="Frutiger Linotype" pitchFamily="34" charset="0"/>
              </a:rPr>
              <a:t>VollstreckR</a:t>
            </a:r>
            <a:endParaRPr lang="de-DE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19.	Woche (27.09.2024):	Vollstreckungsmaßnahmen</a:t>
            </a: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20.	Woche (04.10.2024):	Vergleich, Vorläufiger RS I</a:t>
            </a: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21.	Woche (11.10.2024):	Vorläufiger RS II</a:t>
            </a:r>
          </a:p>
        </p:txBody>
      </p:sp>
    </p:spTree>
    <p:extLst>
      <p:ext uri="{BB962C8B-B14F-4D97-AF65-F5344CB8AC3E}">
        <p14:creationId xmlns:p14="http://schemas.microsoft.com/office/powerpoint/2010/main" val="89111398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432512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zuständig wäre LG Kiel als Gericht der						Hauptsache (§§ 937, 943 ZPO) oder nach						§ 942 Abs. 2 S.1 ZPO AG Eckernförde.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(b)	Besondere Prozessvoraussetzungen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nur Behauptung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Verfügungsanspru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ches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erforderlich (s. § 885 Abs. 1 S.2), hier						vormerkungsgeeignet (§ 883 Abs. 1 S.1, S.2)						aus dem Wiederkaufsrecht.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=&gt;	also wäre der EV-Antrag zulässig.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(4)	Wäre der EV-Antrag begründet?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(+), Glaubhaftmachung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Verfügungsanspru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ches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aus § 456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iVm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§ 3 Nr. 7 des Kaufvertrages;					Verfügungsgrund muss nicht glaubhaft gemacht					werden, § 885 Abs. 1 S.2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(5)	Würde die kurzfristig erlangte EV die Eintragung					des RA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verhindern?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19 Gemeinde </a:t>
            </a:r>
            <a:r>
              <a:rPr lang="de-DE" dirty="0" err="1">
                <a:solidFill>
                  <a:schemeClr val="bg1"/>
                </a:solidFill>
              </a:rPr>
              <a:t>Gettorf</a:t>
            </a:r>
            <a:r>
              <a:rPr lang="de-DE" dirty="0">
                <a:solidFill>
                  <a:schemeClr val="bg1"/>
                </a:solidFill>
              </a:rPr>
              <a:t> ./. </a:t>
            </a:r>
            <a:r>
              <a:rPr lang="de-DE" dirty="0" err="1">
                <a:solidFill>
                  <a:schemeClr val="bg1"/>
                </a:solidFill>
              </a:rPr>
              <a:t>Trimpop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327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432512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(a)	</a:t>
            </a:r>
            <a:r>
              <a:rPr lang="de-DE" sz="2200" b="0" u="sng" dirty="0">
                <a:solidFill>
                  <a:schemeClr val="tx1"/>
                </a:solidFill>
                <a:latin typeface="Arial" charset="0"/>
                <a:cs typeface="Arial" charset="0"/>
              </a:rPr>
              <a:t>Problem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, weil bereits Vormerkung zugunsten						RA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eingetragen ist?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wenn Vormerkung wirksam, s. § 883 							Abs. 2 S.1, Abs. 3.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Ist die Vormerkung zugunsten RA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wirksam nach §§ 883 Abs. 1, 885 Abs. 1 S.1,						2. Var. begründet worden?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(-), zwar Bewilligung, Eintragung,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Berechti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gung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(+), aber der zu sichernde Anspruch 						besteht nicht, da Kaufvertrag mit Frau Lang-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feld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unwirksam ist, §§ 125 S.1, 311b Abs. 1 						S.1, 139 wegen der Freihaltevereinbarung.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=&gt;	also ist Vormerkung zugunsten RA 		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kein Problem.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(b)	</a:t>
            </a:r>
            <a:r>
              <a:rPr lang="de-DE" sz="2200" b="0" u="sng" dirty="0">
                <a:solidFill>
                  <a:schemeClr val="tx1"/>
                </a:solidFill>
                <a:latin typeface="Arial" charset="0"/>
                <a:cs typeface="Arial" charset="0"/>
              </a:rPr>
              <a:t>Problem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, weil bereits Eintragungsantrag zu-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gunsten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RA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gestellt ist?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19 Gemeinde </a:t>
            </a:r>
            <a:r>
              <a:rPr lang="de-DE" dirty="0" err="1">
                <a:solidFill>
                  <a:schemeClr val="bg1"/>
                </a:solidFill>
              </a:rPr>
              <a:t>Gettorf</a:t>
            </a:r>
            <a:r>
              <a:rPr lang="de-DE" dirty="0">
                <a:solidFill>
                  <a:schemeClr val="bg1"/>
                </a:solidFill>
              </a:rPr>
              <a:t> ./. </a:t>
            </a:r>
            <a:r>
              <a:rPr lang="de-DE" dirty="0" err="1">
                <a:solidFill>
                  <a:schemeClr val="bg1"/>
                </a:solidFill>
              </a:rPr>
              <a:t>Trimpop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3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432512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und zwar gemäß § 17 GBO: das Grund-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buchamt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dürfte und müsste die Eintragung						der Vormerkung erst nach der ersten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bean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tragten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Eintragung (= Eigentum des RA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pop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 vornehmen. Dann wäre aber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Bewilli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gung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von RA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erforderlich.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=&gt;	also würde die Vormerkung den Eigentums-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erwerb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von RA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wegen § 17 GBO 						faktisch nicht mehr verhindern.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Gibt es also keinen Weg, den Eigentumserwerb zu 				verhindern?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doch, aber keinen gesetzlich geregelten.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Erwerbsverbot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gegen RA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endParaRPr lang="de-DE" sz="2200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(1)	Was würde ein solches Erwerbsverbot bewirken?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str.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,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hM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: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Auflassung würde unwirksam.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(2)	Ließe es sich kurzfristig erwirken?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19 Gemeinde </a:t>
            </a:r>
            <a:r>
              <a:rPr lang="de-DE" dirty="0" err="1">
                <a:solidFill>
                  <a:schemeClr val="bg1"/>
                </a:solidFill>
              </a:rPr>
              <a:t>Gettorf</a:t>
            </a:r>
            <a:r>
              <a:rPr lang="de-DE" dirty="0">
                <a:solidFill>
                  <a:schemeClr val="bg1"/>
                </a:solidFill>
              </a:rPr>
              <a:t> ./. </a:t>
            </a:r>
            <a:r>
              <a:rPr lang="de-DE" dirty="0" err="1">
                <a:solidFill>
                  <a:schemeClr val="bg1"/>
                </a:solidFill>
              </a:rPr>
              <a:t>Trimpop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25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432512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(+), § 938 Abs. 1 ZPO: alle zweckmäßigen Maß-					nahmen zur Sicherung der Zwangsvollstreckung.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(3)	Würde nicht erneut § 17 GBO entgegenstehen?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(-), denn GBA müsste bei Bearbeitung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Antra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ges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des RA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das ihm bekannte Erwerbs-					verbot wegen § 20 GBO beachten (Auflassung					wäre ja unwirksam).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(4)	Antrag auf Erlass des Erwerbsverbots durch						Einstweilige Verfügung zulässig?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(a)	Allgemeine Prozessvoraussetzungen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wieder (+), erneut §§ 937, 943 ZPO: LG Kiel,						oder nach § 942 Abs. 1 ZPO AG Eckernförde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(b)	Besondere Prozessvoraussetzungen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es müssten Verfügungsanspruch (auf 						Unterlassung des Erwerbs) und </a:t>
            </a:r>
            <a:r>
              <a:rPr lang="mr-IN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–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grund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(Eil-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bedürftigkeit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 nur behauptet werden.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19 Gemeinde </a:t>
            </a:r>
            <a:r>
              <a:rPr lang="de-DE" dirty="0" err="1">
                <a:solidFill>
                  <a:schemeClr val="bg1"/>
                </a:solidFill>
              </a:rPr>
              <a:t>Gettorf</a:t>
            </a:r>
            <a:r>
              <a:rPr lang="de-DE" dirty="0">
                <a:solidFill>
                  <a:schemeClr val="bg1"/>
                </a:solidFill>
              </a:rPr>
              <a:t> ./. </a:t>
            </a:r>
            <a:r>
              <a:rPr lang="de-DE" dirty="0" err="1">
                <a:solidFill>
                  <a:schemeClr val="bg1"/>
                </a:solidFill>
              </a:rPr>
              <a:t>Trimpop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378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432512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(5)	Antrag auf Erlass des Erwerbsverbots durch 						Einstweilige Verfügung begründet?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(a)	Glaubhaftmachung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VerfügAnspruches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hat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Mdtin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einen Anspruch gegen RA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auf Unterlassung des Erwerbs des Eigen-	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tums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aus 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§§ 826, 1004 Abs. 1 S.2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-	Fallgruppe des § 826: „Verleitung zum							Vertragsbruch“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	hier (+), durch „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komplottmäßiges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Vor-							gehen“ gemeinsam mit der Schuldnerin	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Langfeld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, um Rechte der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Mdtin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gezielt							und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rwi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zu vereiteln.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-	Rechtsfolge des Anspruches: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	Unterlassung des Eigentumserwerbs.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(b)	Glaubhaftmachung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VerfügGrundes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?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19 Gemeinde </a:t>
            </a:r>
            <a:r>
              <a:rPr lang="de-DE" dirty="0" err="1">
                <a:solidFill>
                  <a:schemeClr val="bg1"/>
                </a:solidFill>
              </a:rPr>
              <a:t>Gettorf</a:t>
            </a:r>
            <a:r>
              <a:rPr lang="de-DE" dirty="0">
                <a:solidFill>
                  <a:schemeClr val="bg1"/>
                </a:solidFill>
              </a:rPr>
              <a:t> ./. </a:t>
            </a:r>
            <a:r>
              <a:rPr lang="de-DE" dirty="0" err="1">
                <a:solidFill>
                  <a:schemeClr val="bg1"/>
                </a:solidFill>
              </a:rPr>
              <a:t>Trimpop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221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432512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mithilfe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Eidesstattl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Versicherung des							Bürgermeisters, dass Eintragungsantrag							bereits gestellt ist.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=&gt;	also ließe sich der Eigentumserwerb nur durch					Antrag auf Erlass eines Erwerbsverbots gegen					RA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verhindern.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II.	Verhinderung erneuten Verstoßes durch Frau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Langfeld</a:t>
            </a:r>
            <a:endParaRPr lang="de-DE" sz="22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1.	durch Eintragung einer Vormerkung zugunsten der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Mdtin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a)	Wäre Vormerkung geeignet?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(+), wegen § 883 Abs. 2 S.1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b)	Ließe sie sich kurzfristig erlangen?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(+), per Einstweiliger Verfügung, § 885 Abs. 1 S.1, 1.Var.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c)	Liegen die Voraussetzungen vor?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Zulässigkeit des Antrages auf Erlass einer EV?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(+), vgl. oben: vor dem LG Kiel oder dem AG Eckern-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förde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(s. §§ 937, 943 und 942 Abs. 2 S.1 ZPO).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19 Gemeinde </a:t>
            </a:r>
            <a:r>
              <a:rPr lang="de-DE" dirty="0" err="1">
                <a:solidFill>
                  <a:schemeClr val="bg1"/>
                </a:solidFill>
              </a:rPr>
              <a:t>Gettorf</a:t>
            </a:r>
            <a:r>
              <a:rPr lang="de-DE" dirty="0">
                <a:solidFill>
                  <a:schemeClr val="bg1"/>
                </a:solidFill>
              </a:rPr>
              <a:t> ./. </a:t>
            </a:r>
            <a:r>
              <a:rPr lang="de-DE" dirty="0" err="1">
                <a:solidFill>
                  <a:schemeClr val="bg1"/>
                </a:solidFill>
              </a:rPr>
              <a:t>Trimpop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655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432512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Begründetheit des Antrages auf Erlass einer EV?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(+), vgl. oben: zu sichernder Anspruch aus § 456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iVm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§ 3 Nr. 7 des Kaufvertrages; Verfügungsgrund muss				nicht glaubhaft gemacht werden.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=&gt;	also wäre EV auf Eintragung einer Vormerkung geeignet.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2.	Auch Erlass einer EV auf Eintragung eines Veräußerungs-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verbotes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geeignet?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(+), ebenso wegen §§ 136, 135 Abs. 1; hat den Vorteil, dass		es nicht ins Grundbuch eingetragen werden muss (was hier		aber wegen § 892 anzuraten wäre).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3.	daher zweckmäßig: Antrag auf Erlass einer EV gerichtet auf		Eintragung der Vormerkung.</a:t>
            </a:r>
          </a:p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III.	Gutachten zu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RückübertragungsAnspr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 gegen Frau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Langfeld</a:t>
            </a:r>
            <a:endParaRPr lang="de-DE" sz="22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1.	Anspruch aus §§ 456, 433 Abs. 1 S.1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iVm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3 Nr. 7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KaufV</a:t>
            </a:r>
            <a:endParaRPr lang="de-DE" sz="2200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a)	Wortlaut erfüllt?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(-), objektiv sind Bedingungen noch nicht erfüllt.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19 Gemeinde </a:t>
            </a:r>
            <a:r>
              <a:rPr lang="de-DE" dirty="0" err="1">
                <a:solidFill>
                  <a:schemeClr val="bg1"/>
                </a:solidFill>
              </a:rPr>
              <a:t>Gettorf</a:t>
            </a:r>
            <a:r>
              <a:rPr lang="de-DE" dirty="0">
                <a:solidFill>
                  <a:schemeClr val="bg1"/>
                </a:solidFill>
              </a:rPr>
              <a:t> ./. </a:t>
            </a:r>
            <a:r>
              <a:rPr lang="de-DE" dirty="0" err="1">
                <a:solidFill>
                  <a:schemeClr val="bg1"/>
                </a:solidFill>
              </a:rPr>
              <a:t>Trimpop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07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432512"/>
            <a:ext cx="8678862" cy="507831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b)	Auslegung zugunsten eines Bedingungseintritts?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(+), vertretbar insbesondere im Hinblick auf § 162 Abs. 1;			andererseits kann die jetzige Verfügung verhindert wer-			den, so dass noch 8 Jahre Zeit bestünde, das Grund-				stück zu bebauen.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=&gt;	bessere Gründe wohl: kein Anspruch.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2.	Anspruch aus §§ 826, 249 Abs. 1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damit wohl ebenfalls (-).</a:t>
            </a:r>
          </a:p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IV.	Ergebnis: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-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EigErwerb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des RA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kann durch Erwerbsverbot per			EV verhindert werden.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-	künftige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abredewidrige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Verfügungen können durch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Vormer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kung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per EV gegen Frau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Langfeld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verhindert werden.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-	Rückübertragungsanspruch gegen Frau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Langfeld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derzeit 			wohl (-)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19 Gemeinde </a:t>
            </a:r>
            <a:r>
              <a:rPr lang="de-DE" dirty="0" err="1">
                <a:solidFill>
                  <a:schemeClr val="bg1"/>
                </a:solidFill>
              </a:rPr>
              <a:t>Gettorf</a:t>
            </a:r>
            <a:r>
              <a:rPr lang="de-DE" dirty="0">
                <a:solidFill>
                  <a:schemeClr val="bg1"/>
                </a:solidFill>
              </a:rPr>
              <a:t> ./. </a:t>
            </a:r>
            <a:r>
              <a:rPr lang="de-DE" dirty="0" err="1">
                <a:solidFill>
                  <a:schemeClr val="bg1"/>
                </a:solidFill>
              </a:rPr>
              <a:t>Trimpop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84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33500"/>
            <a:ext cx="8678862" cy="5518434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ct val="3000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C.	Zu stellende Anträge</a:t>
            </a:r>
          </a:p>
          <a:p>
            <a:pPr algn="r" eaLnBrk="1" hangingPunct="1">
              <a:spcAft>
                <a:spcPct val="3000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Eckernförde, 30.01.2023</a:t>
            </a:r>
          </a:p>
          <a:p>
            <a:pPr eaLnBrk="1" hangingPunct="1">
              <a:spcAft>
                <a:spcPct val="3000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An das Landgericht Kiel […]</a:t>
            </a:r>
          </a:p>
          <a:p>
            <a:pPr eaLnBrk="1" hangingPunct="1">
              <a:spcAft>
                <a:spcPct val="30000"/>
              </a:spcAft>
            </a:pPr>
            <a:endParaRPr lang="de-DE" sz="1000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 eaLnBrk="1" hangingPunct="1">
              <a:spcAft>
                <a:spcPct val="30000"/>
              </a:spcAft>
            </a:pPr>
            <a:r>
              <a:rPr lang="de-DE" sz="2200" u="sng" dirty="0">
                <a:solidFill>
                  <a:schemeClr val="tx1"/>
                </a:solidFill>
                <a:latin typeface="Arial" charset="0"/>
                <a:cs typeface="Arial" charset="0"/>
              </a:rPr>
              <a:t>Antrag auf Erlass einstweiliger Verfügungen</a:t>
            </a:r>
          </a:p>
          <a:p>
            <a:pPr algn="ctr" eaLnBrk="1" hangingPunct="1">
              <a:spcAft>
                <a:spcPct val="30000"/>
              </a:spcAft>
            </a:pPr>
            <a:endParaRPr lang="de-DE" sz="1200" u="sng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ct val="3000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der Gemeinde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Gettorf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, …, vertreten durch…,</a:t>
            </a:r>
          </a:p>
          <a:p>
            <a:pPr algn="r" eaLnBrk="1" hangingPunct="1">
              <a:spcAft>
                <a:spcPct val="3000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Antragstellerin / Verfügungsklägerin,</a:t>
            </a:r>
          </a:p>
          <a:p>
            <a:pPr eaLnBrk="1" hangingPunct="1">
              <a:spcAft>
                <a:spcPct val="3000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Prozessbevollmächtigter:…</a:t>
            </a:r>
          </a:p>
          <a:p>
            <a:pPr algn="ctr" eaLnBrk="1" hangingPunct="1">
              <a:spcAft>
                <a:spcPct val="3000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gegen</a:t>
            </a:r>
          </a:p>
          <a:p>
            <a:pPr eaLnBrk="1" hangingPunct="1">
              <a:spcAft>
                <a:spcPct val="3000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den Rechtsanwalt Herrn Armin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Trimpop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,…,</a:t>
            </a:r>
          </a:p>
          <a:p>
            <a:pPr algn="r" eaLnBrk="1" hangingPunct="1">
              <a:spcAft>
                <a:spcPct val="3000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Antragsgegner / Verfügungsbeklagten zu 1.,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die Gastwirtin Frau Gudrun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Langfeld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,…,</a:t>
            </a:r>
          </a:p>
          <a:p>
            <a:pPr algn="r"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Antragsgegnerin / Verfügungsbeklagte zu 2.,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19 Gemeinde </a:t>
            </a:r>
            <a:r>
              <a:rPr lang="de-DE" dirty="0" err="1">
                <a:solidFill>
                  <a:schemeClr val="bg1"/>
                </a:solidFill>
              </a:rPr>
              <a:t>Gettorf</a:t>
            </a:r>
            <a:r>
              <a:rPr lang="de-DE" dirty="0">
                <a:solidFill>
                  <a:schemeClr val="bg1"/>
                </a:solidFill>
              </a:rPr>
              <a:t> ./. </a:t>
            </a:r>
            <a:r>
              <a:rPr lang="de-DE" dirty="0" err="1">
                <a:solidFill>
                  <a:schemeClr val="bg1"/>
                </a:solidFill>
              </a:rPr>
              <a:t>Trimpop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745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33500"/>
            <a:ext cx="8678862" cy="564462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ct val="3000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gerichtet auf Erlass einstweiliger Verfügungen gemäß §§ 935, 938 ZPO, aufgrund der Dringlichkeit ohne mündliche Verhandlung, mit folgenden Anträgen:</a:t>
            </a:r>
          </a:p>
          <a:p>
            <a:pPr eaLnBrk="1" hangingPunct="1">
              <a:spcAft>
                <a:spcPct val="30000"/>
              </a:spcAft>
            </a:pPr>
            <a:endParaRPr lang="de-DE" sz="1000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450850" indent="-358775" eaLnBrk="1" hangingPunct="1">
              <a:spcAft>
                <a:spcPct val="3000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1. 	Dem Antragsgegner / Verfügungsbeklagten zu 1. wird verboten, das Eigentum an dem Grundstück… zu erwerben.</a:t>
            </a:r>
          </a:p>
          <a:p>
            <a:pPr marL="450850" indent="-358775" eaLnBrk="1" hangingPunct="1">
              <a:spcAft>
                <a:spcPct val="30000"/>
              </a:spcAft>
            </a:pPr>
            <a:endParaRPr lang="de-DE" sz="10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450850" indent="-358775" eaLnBrk="1" hangingPunct="1">
              <a:spcAft>
                <a:spcPct val="3000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2. 	Zur Sicherung des bedingten Anspruchs der Antragstellerin /Verfügungsklägerin aus dem notariellen Vertrag des Notars Petersen in Eckernförde vom 14.01.2021 (…) auf Eigentums-übertragung ist zu Lasten des Grundstücks… und zu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Guns-ten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 der Antragstellerin/Verfügungsklägerin eine Auflassungs-vormerkung in das Grundbuch einzutragen. Das Grundbuch-amt Eckernförde wird um Eintragung der Vormerkung ersucht.</a:t>
            </a:r>
          </a:p>
          <a:p>
            <a:pPr algn="ctr" eaLnBrk="1" hangingPunct="1">
              <a:spcAft>
                <a:spcPct val="3000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Vorläufiger Streitwert: Euro 14.000,00 (1/3 von Euro 42.000,00)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19 Gemeinde </a:t>
            </a:r>
            <a:r>
              <a:rPr lang="de-DE" dirty="0" err="1">
                <a:solidFill>
                  <a:schemeClr val="bg1"/>
                </a:solidFill>
              </a:rPr>
              <a:t>Gettorf</a:t>
            </a:r>
            <a:r>
              <a:rPr lang="de-DE" dirty="0">
                <a:solidFill>
                  <a:schemeClr val="bg1"/>
                </a:solidFill>
              </a:rPr>
              <a:t> ./. </a:t>
            </a:r>
            <a:r>
              <a:rPr lang="de-DE" dirty="0" err="1">
                <a:solidFill>
                  <a:schemeClr val="bg1"/>
                </a:solidFill>
              </a:rPr>
              <a:t>Trimpop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871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15900" y="1304764"/>
            <a:ext cx="8712200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514350" indent="-5143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buFontTx/>
              <a:buAutoNum type="romanUcPeriod"/>
            </a:pPr>
            <a:r>
              <a:rPr lang="de-DE" dirty="0">
                <a:solidFill>
                  <a:schemeClr val="tx1"/>
                </a:solidFill>
                <a:latin typeface="Arial" charset="0"/>
              </a:rPr>
              <a:t>Rechtsnatur</a:t>
            </a:r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  Vertrag mit Doppelnatur, d.h. Verbindung von Prozesshand-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lung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und materiell-rechtlichem Vertrag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iSd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§ 779 BGB.</a:t>
            </a:r>
          </a:p>
          <a:p>
            <a:pPr eaLnBrk="1" hangingPunct="1">
              <a:buFontTx/>
              <a:buAutoNum type="romanUcPeriod" startAt="2"/>
            </a:pPr>
            <a:r>
              <a:rPr lang="de-DE" dirty="0">
                <a:solidFill>
                  <a:schemeClr val="tx1"/>
                </a:solidFill>
                <a:latin typeface="Arial" charset="0"/>
              </a:rPr>
              <a:t>Prozessuales Zustandekommen der Einigung</a:t>
            </a:r>
          </a:p>
          <a:p>
            <a:pPr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1.	In der Regel durch Aufnahme in das Sitzungsprotokoll 	nach §§ 160 Abs. 3 Nr. 1, 162 Abs. 1, 163 Abs. 1 ZPO.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  2.	Möglich auch: (schriftlicher) Vergleichsvorschlag nach 		§ 278 Abs. 6 ZPO und Feststellung durch Beschluss.</a:t>
            </a:r>
          </a:p>
          <a:p>
            <a:pPr eaLnBrk="1" hangingPunct="1">
              <a:buFontTx/>
              <a:buAutoNum type="romanUcPeriod" startAt="3"/>
            </a:pPr>
            <a:r>
              <a:rPr lang="de-DE" dirty="0">
                <a:solidFill>
                  <a:schemeClr val="tx1"/>
                </a:solidFill>
                <a:latin typeface="Arial" charset="0"/>
              </a:rPr>
              <a:t>Wirksamkeit</a:t>
            </a:r>
          </a:p>
          <a:p>
            <a:pPr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	 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1.	Als Prozesshandlung: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    	-	Vor Gericht in einem anhängigen Verfahren in der			mündlichen Verhandlung oder § 278 Abs. 6 ZPO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     	-	Vorliegen der Prozesshandlungsvoraussetzungen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     	-	Ordnungsgemäße Protokollierung oder § 278 Abs. 6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2.	Als materiell-rechtlicher Vergleich: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Der Prozessvergleich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259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15900" y="1317625"/>
            <a:ext cx="8712200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514350" indent="-5143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Einigung mit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gegenseit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 Nachgeben (§ 779 BGB);daneben 	gelten die §§ 104 ff. BGB (allg. Unwirksamkeitsgründe).</a:t>
            </a:r>
          </a:p>
          <a:p>
            <a:pPr eaLnBrk="1" hangingPunct="1">
              <a:buFontTx/>
              <a:buAutoNum type="romanUcPeriod" startAt="4"/>
            </a:pPr>
            <a:r>
              <a:rPr lang="de-DE" dirty="0">
                <a:solidFill>
                  <a:schemeClr val="tx1"/>
                </a:solidFill>
                <a:latin typeface="Arial" charset="0"/>
              </a:rPr>
              <a:t>Wirkungen (des wirksamen Prozessvergleichs)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1.	Prozessual: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Erlöschen der Rechtshängigkeit, Beendigung des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RStreits</a:t>
            </a:r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  2.	Materiell-rechtlich: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      		Die im Vergleich vereinbarten Wirkungen.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3.	Vollstreckungsrechtlich: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  	- 	Titel nach §§ 794 Abs. 1 Nr. 1, 795 S.1 ZPO.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         	-	beachte: keine Anwendung von § 767 Abs. 2 ZPO.</a:t>
            </a:r>
          </a:p>
          <a:p>
            <a:pPr eaLnBrk="1" hangingPunct="1">
              <a:buFontTx/>
              <a:buAutoNum type="romanUcPeriod" startAt="5"/>
            </a:pPr>
            <a:r>
              <a:rPr lang="de-DE" dirty="0">
                <a:solidFill>
                  <a:schemeClr val="tx1"/>
                </a:solidFill>
                <a:latin typeface="Arial" charset="0"/>
              </a:rPr>
              <a:t>Streit um die Wirksamkeit und den Fortbestand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  1.	Bei Streit um die Wirksamkeit ist der bisherige Prozess	fortzusetzen (da keine prozessbeendende Wirkung).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2.	Der Streit um den Fortbestand ist im Wege eines neuen	Prozesses zu führen (Gleiches bei Auslegungsstreit).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Der Prozessvergleich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727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Variante 1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1.	Die Klage wird (als unzulässig) abgewiesen.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2.	Der Kläger hat die Kosten des Rechtsstreits zu tragen.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3.	Das Urteil ist vorläufig vollstreckbar. Der Kläger darf die Vollstreckung durch Sicherheitsleistung in Höhe von 110 % des aufgrund des Urteils vollstreckbaren Betrages abwenden, wenn nicht der Beklagte vor der Vollstreckung Sicherheit in Höhe von 110 % des jeweils zu vollstreckenden Betrages leistet.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49 Prozessvergleich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01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Variante 2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1.	Es wird festgestellt, dass der Rechtsstreit [… Az. …] durch den Vergleich der Parteien vom … beendet worden ist.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2.	Die weiteren Kosten des Rechtsstreits hat der Beklagte zu tragen.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3. 	Das Urteil ist vorläufig vollstreckbar. Der Beklagte darf die Vollstreckung durch Sicherheitsleistung in Höhe von 110 % des aufgrund des Urteils vollstreckbaren Betrages abwenden, wenn nicht der Kläger vor der Vollstreckung Sicherheit in Höhe von 110 % des jeweils zu vollstreckenden Betrages leistet.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49 Prozessvergleich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394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Variante 3a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algn="ctr" eaLnBrk="1" hangingPunct="1"/>
            <a:r>
              <a:rPr lang="de-DE" b="0" u="sng" dirty="0">
                <a:solidFill>
                  <a:schemeClr val="tx1"/>
                </a:solidFill>
                <a:latin typeface="Arial" charset="0"/>
              </a:rPr>
              <a:t>[Zwischenurteil]</a:t>
            </a:r>
          </a:p>
          <a:p>
            <a:pPr marL="361950" indent="-361950" algn="ctr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Es wird festgestellt, dass der Vergleich vom … unwirksam ist.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49 Prozessvergleich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398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Variante 3b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1.	Die Klage wird abgewiesen.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2.	Der Kläger hat die Kosten des Rechtsstreits zu tragen.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3. 	Das Urteil ist vorläufig vollstreckbar. Der Kläger darf die Vollstreckung durch Sicherheitsleistung in Höhe von 110 % des aufgrund des Urteils vollstreckbaren Betrages abwenden, wenn nicht der Beklagte vor der Vollstreckung Sicherheit in Höhe von 110 % des jeweils zu vollstreckenden Betrages leistet.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49 Prozessvergleich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3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Steht K der geltend gemachte Anspruch zu?</a:t>
            </a:r>
          </a:p>
          <a:p>
            <a:pPr marL="361950" indent="-361950" eaLnBrk="1" hangingPunct="1"/>
            <a:endParaRPr lang="de-DE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A.	Anspruch aus Vergleich </a:t>
            </a:r>
            <a:r>
              <a:rPr lang="de-DE" dirty="0" err="1">
                <a:solidFill>
                  <a:schemeClr val="tx1"/>
                </a:solidFill>
                <a:latin typeface="Arial" charset="0"/>
              </a:rPr>
              <a:t>iSd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 § 779 Abs. 1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I.	Anspruch entstanden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1.	Vergleichsvertrag geschlossen?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(+), im Wege gegenseitigen Nachgebens.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2.	Vergleichsvertrag wirksam?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a)	Unwirksam gemäß § 779 Abs. 1?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	(-)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b)	Unwirksam, weil die Prozesshandlung unwirksam				ist (wohl § 139 BGB analog)?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	-	bis 31.12.2019: (+), da gemäß § 278 Abs. 6 S.1					ZPO a.F. die Annahme „durch Schriftsatz“ er-					klärt werden musste.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50 Prozessvergleich II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992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epetitorium">
  <a:themeElements>
    <a:clrScheme name="Beck Akadem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ck Akademi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ck Akadem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4152</Words>
  <Application>Microsoft Macintosh PowerPoint</Application>
  <PresentationFormat>Bildschirmpräsentation (4:3)</PresentationFormat>
  <Paragraphs>291</Paragraphs>
  <Slides>29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29</vt:i4>
      </vt:variant>
    </vt:vector>
  </HeadingPairs>
  <TitlesOfParts>
    <vt:vector size="35" baseType="lpstr">
      <vt:lpstr>Arial</vt:lpstr>
      <vt:lpstr>Frutiger Linotype</vt:lpstr>
      <vt:lpstr>Frutiger LT 57 Cn</vt:lpstr>
      <vt:lpstr>Verdana</vt:lpstr>
      <vt:lpstr>Benutzerdefiniertes Design</vt:lpstr>
      <vt:lpstr>Repetitorium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Beck Akademie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Assessorkurs ZPO 1</dc:title>
  <dc:creator>Henning Kiss</dc:creator>
  <cp:lastModifiedBy>Henning Kiss</cp:lastModifiedBy>
  <cp:revision>364</cp:revision>
  <dcterms:created xsi:type="dcterms:W3CDTF">2001-11-01T00:49:16Z</dcterms:created>
  <dcterms:modified xsi:type="dcterms:W3CDTF">2024-09-30T04:51:28Z</dcterms:modified>
</cp:coreProperties>
</file>