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32"/>
  </p:notesMasterIdLst>
  <p:sldIdLst>
    <p:sldId id="548" r:id="rId3"/>
    <p:sldId id="571" r:id="rId4"/>
    <p:sldId id="492" r:id="rId5"/>
    <p:sldId id="536" r:id="rId6"/>
    <p:sldId id="510" r:id="rId7"/>
    <p:sldId id="511" r:id="rId8"/>
    <p:sldId id="512" r:id="rId9"/>
    <p:sldId id="513" r:id="rId10"/>
    <p:sldId id="574" r:id="rId11"/>
    <p:sldId id="590" r:id="rId12"/>
    <p:sldId id="519" r:id="rId13"/>
    <p:sldId id="537" r:id="rId14"/>
    <p:sldId id="538" r:id="rId15"/>
    <p:sldId id="514" r:id="rId16"/>
    <p:sldId id="515" r:id="rId17"/>
    <p:sldId id="516" r:id="rId18"/>
    <p:sldId id="520" r:id="rId19"/>
    <p:sldId id="576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84" r:id="rId28"/>
    <p:sldId id="585" r:id="rId29"/>
    <p:sldId id="531" r:id="rId30"/>
    <p:sldId id="535" r:id="rId3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20D6E-2FF7-3B4B-AB5D-2574A516AAC9}" v="138" dt="2024-09-30T04:46:02.576"/>
    <p1510:client id="{A00E21E6-A3F8-A340-A137-2605E8631AD4}" v="3" dt="2024-09-30T04:51:18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79" autoAdjust="0"/>
    <p:restoredTop sz="93101" autoAdjust="0"/>
  </p:normalViewPr>
  <p:slideViewPr>
    <p:cSldViewPr>
      <p:cViewPr varScale="1">
        <p:scale>
          <a:sx n="99" d="100"/>
          <a:sy n="99" d="100"/>
        </p:scale>
        <p:origin x="23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11B20D6E-2FF7-3B4B-AB5D-2574A516AAC9}"/>
    <pc:docChg chg="addSld delSld modSld">
      <pc:chgData name="Henning Kiss" userId="a0df8af1cba7f864" providerId="LiveId" clId="{11B20D6E-2FF7-3B4B-AB5D-2574A516AAC9}" dt="2024-09-30T04:46:02.576" v="142" actId="20577"/>
      <pc:docMkLst>
        <pc:docMk/>
      </pc:docMkLst>
      <pc:sldChg chg="modSp add mod">
        <pc:chgData name="Henning Kiss" userId="a0df8af1cba7f864" providerId="LiveId" clId="{11B20D6E-2FF7-3B4B-AB5D-2574A516AAC9}" dt="2024-09-30T04:29:17.934" v="6" actId="207"/>
        <pc:sldMkLst>
          <pc:docMk/>
          <pc:sldMk cId="68971110" sldId="563"/>
        </pc:sldMkLst>
        <pc:spChg chg="mod">
          <ac:chgData name="Henning Kiss" userId="a0df8af1cba7f864" providerId="LiveId" clId="{11B20D6E-2FF7-3B4B-AB5D-2574A516AAC9}" dt="2024-09-30T04:29:13.166" v="4" actId="20577"/>
          <ac:spMkLst>
            <pc:docMk/>
            <pc:sldMk cId="68971110" sldId="563"/>
            <ac:spMk id="3" creationId="{00000000-0000-0000-0000-000000000000}"/>
          </ac:spMkLst>
        </pc:spChg>
        <pc:spChg chg="mod">
          <ac:chgData name="Henning Kiss" userId="a0df8af1cba7f864" providerId="LiveId" clId="{11B20D6E-2FF7-3B4B-AB5D-2574A516AAC9}" dt="2024-09-30T04:29:17.934" v="6" actId="207"/>
          <ac:spMkLst>
            <pc:docMk/>
            <pc:sldMk cId="68971110" sldId="563"/>
            <ac:spMk id="4" creationId="{00000000-0000-0000-0000-000000000000}"/>
          </ac:spMkLst>
        </pc:spChg>
      </pc:sldChg>
      <pc:sldChg chg="del">
        <pc:chgData name="Henning Kiss" userId="a0df8af1cba7f864" providerId="LiveId" clId="{11B20D6E-2FF7-3B4B-AB5D-2574A516AAC9}" dt="2024-09-30T04:29:22.876" v="7" actId="2696"/>
        <pc:sldMkLst>
          <pc:docMk/>
          <pc:sldMk cId="640552662" sldId="570"/>
        </pc:sldMkLst>
      </pc:sldChg>
      <pc:sldChg chg="modSp">
        <pc:chgData name="Henning Kiss" userId="a0df8af1cba7f864" providerId="LiveId" clId="{11B20D6E-2FF7-3B4B-AB5D-2574A516AAC9}" dt="2024-09-30T04:46:02.576" v="142" actId="20577"/>
        <pc:sldMkLst>
          <pc:docMk/>
          <pc:sldMk cId="322607299" sldId="584"/>
        </pc:sldMkLst>
        <pc:spChg chg="mod">
          <ac:chgData name="Henning Kiss" userId="a0df8af1cba7f864" providerId="LiveId" clId="{11B20D6E-2FF7-3B4B-AB5D-2574A516AAC9}" dt="2024-09-30T04:46:02.576" v="142" actId="20577"/>
          <ac:spMkLst>
            <pc:docMk/>
            <pc:sldMk cId="322607299" sldId="584"/>
            <ac:spMk id="6" creationId="{00000000-0000-0000-0000-000000000000}"/>
          </ac:spMkLst>
        </pc:spChg>
      </pc:sldChg>
    </pc:docChg>
  </pc:docChgLst>
  <pc:docChgLst>
    <pc:chgData name="Henning Kiss" userId="a0df8af1cba7f864" providerId="LiveId" clId="{A00E21E6-A3F8-A340-A137-2605E8631AD4}"/>
    <pc:docChg chg="addSld delSld modSld">
      <pc:chgData name="Henning Kiss" userId="a0df8af1cba7f864" providerId="LiveId" clId="{A00E21E6-A3F8-A340-A137-2605E8631AD4}" dt="2024-09-30T04:51:23.138" v="20" actId="2696"/>
      <pc:docMkLst>
        <pc:docMk/>
      </pc:docMkLst>
      <pc:sldChg chg="modSp mod">
        <pc:chgData name="Henning Kiss" userId="a0df8af1cba7f864" providerId="LiveId" clId="{A00E21E6-A3F8-A340-A137-2605E8631AD4}" dt="2024-09-30T04:50:54.926" v="12" actId="20577"/>
        <pc:sldMkLst>
          <pc:docMk/>
          <pc:sldMk cId="1120483147" sldId="548"/>
        </pc:sldMkLst>
        <pc:spChg chg="mod">
          <ac:chgData name="Henning Kiss" userId="a0df8af1cba7f864" providerId="LiveId" clId="{A00E21E6-A3F8-A340-A137-2605E8631AD4}" dt="2024-09-30T04:50:54.926" v="12" actId="20577"/>
          <ac:spMkLst>
            <pc:docMk/>
            <pc:sldMk cId="1120483147" sldId="548"/>
            <ac:spMk id="2" creationId="{00000000-0000-0000-0000-000000000000}"/>
          </ac:spMkLst>
        </pc:spChg>
      </pc:sldChg>
      <pc:sldChg chg="del">
        <pc:chgData name="Henning Kiss" userId="a0df8af1cba7f864" providerId="LiveId" clId="{A00E21E6-A3F8-A340-A137-2605E8631AD4}" dt="2024-09-30T04:51:23.138" v="20" actId="2696"/>
        <pc:sldMkLst>
          <pc:docMk/>
          <pc:sldMk cId="68971110" sldId="563"/>
        </pc:sldMkLst>
      </pc:sldChg>
      <pc:sldChg chg="modSp add mod">
        <pc:chgData name="Henning Kiss" userId="a0df8af1cba7f864" providerId="LiveId" clId="{A00E21E6-A3F8-A340-A137-2605E8631AD4}" dt="2024-09-30T04:51:18.063" v="19" actId="207"/>
        <pc:sldMkLst>
          <pc:docMk/>
          <pc:sldMk cId="891113981" sldId="571"/>
        </pc:sldMkLst>
        <pc:spChg chg="mod">
          <ac:chgData name="Henning Kiss" userId="a0df8af1cba7f864" providerId="LiveId" clId="{A00E21E6-A3F8-A340-A137-2605E8631AD4}" dt="2024-09-30T04:51:11.986" v="17" actId="20577"/>
          <ac:spMkLst>
            <pc:docMk/>
            <pc:sldMk cId="891113981" sldId="571"/>
            <ac:spMk id="3" creationId="{00000000-0000-0000-0000-000000000000}"/>
          </ac:spMkLst>
        </pc:spChg>
        <pc:spChg chg="mod">
          <ac:chgData name="Henning Kiss" userId="a0df8af1cba7f864" providerId="LiveId" clId="{A00E21E6-A3F8-A340-A137-2605E8631AD4}" dt="2024-09-30T04:51:18.063" v="19" actId="207"/>
          <ac:spMkLst>
            <pc:docMk/>
            <pc:sldMk cId="891113981" sldId="571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seit 01.01.2020: (-), Lockerung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Anforde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den Vergleich nach § 278 Abs. 6 					S.1, 2.Var. ZPO: nunmehr auch durch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Erklä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zu Protokoll möglich.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c)	Unwirksam gemäß §§ 125 S.1, § 311b Abs. 1 S.1?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str.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ob § 127a BGB für den Prozessvergleich					nach § 278 Abs. 6 S.1 ZPO gilt.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 NJW 2017, 1946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	Vergleich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idF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des § 278 Abs. 6 S.1 ZPO erfüllt					stets die Anforderungen des § 127a BGB.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=&gt;	also Vergleich wirksam.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II.	Ergebnis: Anspruch aus Vergleich (+)</a:t>
            </a: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B.	Ergebnis zu Übungsfall 50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K steht der Anspruch zu.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50 Prozessvergleich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2413" y="1268760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Arrest, §§ 916 – 934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Sicherung der künftigen ZV einer Geldforderung oder eines Anspruchs, der in eine solche übergehen kann.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Regelfall:  dinglicher Arrest, §§ 917, 930 – 932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Subsidiär: persönlicher Arrest, §§ 918, 933 ZPO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Einstweilige Verfügung, §§ 935 – 945b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	Sicherung der künftigen ZV eines Anspruchs, der im Normalfall nicht auf Geld gerichtet ist, nämlich: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 	Sicherung eines Individualanspruchs, § 935 ZPO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SiVfg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Regelung eines einstweiligen Zustandes in Bezug auf ein          	streitiges Rechtsverhältnis, § 940 ZPO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RegelVfg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 	vorläufige Befriedigung einer (Geld-) Forderung,			§ 940 ZPO analog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LeistVfg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2413" y="1268760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3.		Prüfung in der Klausur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Parteien heißen Antragsteller und Antragsgegner oder Arrest-/Verfügungskläger und Arrest-/Verfügungsbeklagter.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dirty="0">
                <a:solidFill>
                  <a:schemeClr val="tx1"/>
                </a:solidFill>
                <a:latin typeface="Frutiger Linotype"/>
              </a:rPr>
              <a:t>▶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Zulässigkeit des Antrages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Allgemeine Prozessvoraussetzungen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(insbesondere Zuständigkeit des Gerichts, §§ 919,937,		942 ZPO; Zuständigkeit ist ausschließlich, § 802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Besondere Prozessvoraussetzungen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	Behauptung eines Arrest-/Verfügungsanspruchs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	Behauptung eines Arrest-/Verfügungsgrundes				(nach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ist die Glaubhaftmachung Bestandteil				erst der Begründetheit)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cc)	(Besonderes) Rechtsschutzbedürfnis für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vorläufi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Sicherung / Regelung / Leistung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2413" y="1263029"/>
            <a:ext cx="87122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dirty="0">
                <a:solidFill>
                  <a:schemeClr val="tx1"/>
                </a:solidFill>
                <a:latin typeface="Frutiger Linotype"/>
              </a:rPr>
              <a:t>▶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Begründetheit des Antrages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Glaubhaftmachung eines Arrest-/Verfügungsanspruchs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Glaubhaftmachung eines Arrest-/Verfügungsgrundes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entbehrlich, wenn mündliche Verhandlung stattfindet 		und Tatsachen nicht streitig sind (§§ 138 Abs. 3, 288		ZPO) oder Fall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zB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§§ 885 Abs. 1 S.2, 899 BGB			vorliegt.</a:t>
            </a:r>
          </a:p>
          <a:p>
            <a:pPr eaLnBrk="1" hangingPunct="1"/>
            <a:endParaRPr lang="de-DE" sz="10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u="sng" dirty="0">
                <a:solidFill>
                  <a:schemeClr val="tx1"/>
                </a:solidFill>
                <a:latin typeface="Arial" charset="0"/>
              </a:rPr>
              <a:t>Glaubhaftmachung  (§ 294 ZPO):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 es reicht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überwiegende Wahrscheinlichkeit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= Außer den üblichen (Streng-) Beweismitteln:			   Versicherung an Eides Statt.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Vorläufiger Rechtsschutz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9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1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Das Amtsgericht wird, 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 es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zuständig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wäre, in der Hauptsache zu entscheiden, 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 Anhaltspunkte für eine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besondere Dringlichkeit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(die		über das generelle Rechtsschutzbedürfnis im vorläufigen 		Rechtsschutz hinausgehen muss,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 nicht ersichtlich			sind,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Termin zur mündlichen Verhandlung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bestimmen.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3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2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Verfügungsbeklagte wird im Wege einstweiliger Verfügung verurteilt, das Fahrrad [… genaue Bezeichnung …] an den Verfügungskläger herauszugeben.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einstweiligen Verfügungsverfahrens hat der Verfügungsbeklagte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AutoNum type="arabicPeriod" startAt="3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Es wird angeordnet, dass der Verfügungskläger binnen eines Monats ab […] Klage in der Hauptsache zu erheben hat. (sofern beantragt)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Antrag auf Erlass einer einstweiligen Verfügung wird abgelehnt.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Der Verfügungskläger hat die Kosten des einstweiligen Verfügungsverfahrens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Verfügungskläger darf die Vollstreckung durch Sicherheitsleistung in Höhe von 110 % des aufgrund des Urteils vollstreckbaren Betrages abwenden, wenn nicht der Verfügungsbeklagte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51 Einstweilige Verfügung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276883"/>
            <a:ext cx="8678862" cy="560153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der Mandantin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 	Verhinderung des Eigentumserwerbs des Erwerbers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 	Verhinderung erneuten Verstoßes durch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 	Prüfung, ob Anspruch auf Rückübereignung gegen Frau 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/RA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besteht (insoweit nur Gutachten).</a:t>
            </a:r>
          </a:p>
          <a:p>
            <a:pPr eaLnBrk="1" hangingPunct="1">
              <a:spcAft>
                <a:spcPts val="0"/>
              </a:spcAft>
            </a:pPr>
            <a:endParaRPr lang="de-DE" sz="1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Verhinderung des Eigentumserwerbs des RA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1.	Der Eigentumserwerb des RA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setzt gemäß			§§ 925 Abs. 1, 873 Abs. 1 voraus: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(Wirksame) Einigung in der Form des § 925 Abs. 1 (sog.			Auflassung) mit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 erfolgt, ist auch wirksam, insbesondere nicht sitten-			widrig, da Verfügung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sittlich neutral.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Eintragung in das Grundbuch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diese steht noch aus.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Berechtigung des Veräußerers, d.h. von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9650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als Eigentümerin ist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da sie (noch) nicht in			der Verfügungsmacht beschränkt ist, verfügungsbefugt.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2.	Wie kann der Eigentumserwerb des Herrn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hindert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-&gt;	durch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Unwirksamwerden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Einigung?!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-&gt;	durch Beseitigung der Verfügungsberechtigung von 				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(vor Eintragung)?!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3.	Kommt einer dieser beiden Wege hier in Betracht?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	a)	Beseitigung der Verfügungsberechtigung?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möglich durch gesetzliche und gerichtliche, aber nicht				rechtsgeschäftliche Veräußerungsverbote, §§ 135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137.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hier durch gerichtliches Verfügungsverbot, § 136?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möglich gemäß § 938 Abs. 2 ZPO im Wege einer					einstweiligen Verfügung.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würde dieses, kurzfristig erlangt, die gewünschten					Wirkungen entfalten?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§§ 136, 135 Abs. 2, 878 Abs. 1, 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schränkung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erst nach Stellung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Eintragungsantra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(ist schon erfolgt) begründet würde.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=&gt;	also: Beseitigung der Verfügungsberechtigung käme				zu spät, da Eintragungsantrag bereits gestellt ist.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	b)	Könnte die Verfügung (= Rechtsgeschäft der Auflas-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sung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) relativ unwirksam gemacht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gemäß § 883 Abs. 2 S.1?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Ließe sich Vormerkung kurzfristig erwirken?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kann durch Einstweilige Verfügung erlangt wer-					den, s. schon § 885 Abs. 1 S.1, 1.Var.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Was ist dafür erforderlich?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Zulässige und begründete EV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Eintragung der Vormerkung ins Grundbuch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Wäre EV-Antrag zulässig?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Allgemeine Prozessvoraussetzungen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2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20.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(30.08.2024):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(06.09.2024):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17.	Woche (13.09.2024):	Überblick Vollstreckungsrecht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18.	Woche (20.09.2024):	Rechtsbehelfe im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VollstreckR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19.	Woche (27.09.2024):	Vollstreckungsmaßnahmen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20.	Woche (04.10.2024):	Vergleich, Vorläufiger RS I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21.	Woche (11.10.2024):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891113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zuständig wäre LG Kiel als Gericht der						Hauptsache (§§ 937, 943 ZPO) oder nach						§ 942 Abs. 2 S.1 ZPO AG Eckernförde.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Besondere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nur Behauptung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Verfügungsanspru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erforderlich (s. § 885 Abs. 1 S.2), hier						vormerkungsgeeignet (§ 883 Abs. 1 S.1, S.2)						aus dem Wiederkaufsrecht.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wäre der EV-Antrag zulässig.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Wäre der EV-Antrag begründet?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Verfügungsanspru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aus § 456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3 Nr. 7 des Kaufvertrages;					Verfügungsgrund muss nicht glaubhaft gemacht					werden, § 885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Würde die kurzfristig erlangte EV die Eintragung					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verhindern?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2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Problem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weil bereits Vormerkung zugunsten						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eingetragen 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Vormerkung wirksam, s. § 883 							Abs. 2 S.1, Abs. 3.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Ist die Vormerkung zugunsten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wirksam nach §§ 883 Abs. 1, 885 Abs. 1 S.1,						2. Var. begründet worden?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zwar Bewilligung, Eintragung,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Berechti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(+), aber der zu sichernde Anspruch 						besteht nicht, da Kaufvertrag mit Frau Lang-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unwirksam ist, §§ 125 S.1, 311b Abs. 1 						S.1, 139 wegen der Freihaltevereinbarung.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=&gt;	also ist Vormerkung zugunsten RA 	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kein Problem.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Problem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weil bereits Eintragungsantrag zu-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gunsten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gestellt ist?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und zwar gemäß § 17 GBO: das Grund-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buchamt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dürfte und müsste die Eintragung						der Vormerkung erst nach der ersten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tragten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Eintragung (= Eigentum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 vornehmen. Dann wäre aber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Bewilli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erforderlich.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würde die Vormerkung den Eigentums-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erwerb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wegen § 17 GBO 						faktisch nicht mehr verhindern.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Gibt es also keinen Weg, den Eigentumserwerb zu 				verhindern?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doch, aber keinen gesetzlich geregelten.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Erwerbsverbot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gegen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Was würde ein solches Erwerbsverbot bewirken?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str.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hM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Auflassung würde unwirksam.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Ließe es sich kurzfristig erwirken?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938 Abs. 1 ZPO: alle zweckmäßigen Maß-					nahmen zur Sicherung der Zwangsvollstreckung.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Würde nicht erneut § 17 GBO entgegenstehen?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denn GBA müsste bei Bearbeitung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Antra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das ihm bekannte Erwerbs-					verbot wegen § 20 GBO beachten (Auflassung					wäre ja unwirksam).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Antrag auf Erlass des Erwerbsverbots durch						Einstweilige Verfügung zulässig?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Allgemeine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wieder (+), erneut §§ 937, 943 ZPO: LG Kiel,						oder nach § 942 Abs. 1 ZPO AG Eckernförde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Besondere Prozessvoraussetzungen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es müssten Verfügungsanspruch (auf 						Unterlassung des Erwerbs) und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grund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(Eil-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bedürftigkeit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 nur behauptet werden.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7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Antrag auf Erlass des Erwerbsverbots durch 						Einstweilige Verfügung begründet?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VerfügAnspruches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einen Anspruch gegen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auf Unterlassung des Erwerbs des Eigen-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tums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aus 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§§ 826, 1004 Abs. 1 S.2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-	Fallgruppe des § 826: „Verleitung zum							Vertragsbruch“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hier (+), durch „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komplottmäßiges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Vor-							gehen“ gemeinsam mit der Schuldnerin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um Rechte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gezielt							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 vereiteln.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-	Rechtsfolge des Anspruches: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Unterlassung des Eigentumserwerbs.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Glaubhaftmachung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VerfügGrundes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2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mithilfe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Eidesstattl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Versicherung des							Bürgermeisters, dass Eintragungsantrag							bereits gestellt ist.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=&gt;	also ließe sich der Eigentumserwerb nur durch					Antrag auf Erlass eines Erwerbsverbots gegen					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II.	Verhinderung erneuten Verstoßes durch Frau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durch Eintragung einer Vormerkung zugunsten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Mdtin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Wäre Vormerkung geeignet?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wegen § 883 Abs. 2 S.1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Ließe sie sich kurzfristig erlangen?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per Einstweiliger Verfügung, § 885 Abs. 1 S.1, 1.Var.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Liegen die Voraussetzungen vor?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Zulässigkeit des Antrages auf Erlass einer EV?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vgl. oben: vor dem LG Kiel oder dem AG Eckern-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förde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(s. §§ 937, 943 und 942 Abs. 2 S.1 ZPO).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5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Begründetheit des Antrages auf Erlass einer EV?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vgl. oben: zu sichernder Anspruch aus § 456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§ 3 Nr. 7 des Kaufvertrages; Verfügungsgrund muss				nicht glaubhaft gemacht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=&gt;	also wäre EV auf Eintragung einer Vormerkung geeignet.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Auch Erlass einer EV auf Eintragung eines Veräußerungs-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verbotes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geeignet?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(+), ebenso wegen §§ 136, 135 Abs. 1; hat den Vorteil, dass		es nicht ins Grundbuch eingetragen werden muss (was hier		aber wegen § 892 anzuraten wäre).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3.	daher zweckmäßig: Antrag auf Erlass einer EV gerichtet auf		Eintragung der Vormerkung.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III.	Gutachten zu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RückübertragungsAnspr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gegen Frau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Anspruch aus §§ 456, 433 Abs. 1 S.1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3 Nr. 7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KaufV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Wortlaut erfüllt?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objektiv sind Bedingungen noch nicht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432512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Auslegung zugunsten eines Bedingungseintritts?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vertretbar insbesondere im Hinblick auf § 162 Abs. 1;			andererseits kann die jetzige Verfügung verhindert wer-			den, so dass noch 8 Jahre Zeit bestünde, das Grund-				stück zu bebauen.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=&gt;	bessere Gründe wohl: kein Anspruch.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Anspruch aus §§ 826, 249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damit wohl ebenfalls (-).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IV.	Ergebnis: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EigErwerb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des RA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kann durch Erwerbsverbot per			EV verhindert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künftige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abredewidrige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Verfügungen können durch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Vormer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per EV gegen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verhindert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Rückübertragungsanspruch gegen Frau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derzeit 			wohl (-)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33500"/>
            <a:ext cx="8678862" cy="55184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 stellende Anträge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Eckernförde, 30.01.2023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 das Landgericht Kiel […]</a:t>
            </a:r>
          </a:p>
          <a:p>
            <a:pPr eaLnBrk="1" hangingPunct="1">
              <a:spcAft>
                <a:spcPct val="30000"/>
              </a:spcAft>
            </a:pPr>
            <a:endParaRPr lang="de-DE" sz="10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spcAft>
                <a:spcPct val="30000"/>
              </a:spcAft>
            </a:pPr>
            <a:r>
              <a:rPr lang="de-DE" sz="2200" u="sng" dirty="0">
                <a:solidFill>
                  <a:schemeClr val="tx1"/>
                </a:solidFill>
                <a:latin typeface="Arial" charset="0"/>
                <a:cs typeface="Arial" charset="0"/>
              </a:rPr>
              <a:t>Antrag auf Erlass einstweiliger Verfügungen</a:t>
            </a:r>
          </a:p>
          <a:p>
            <a:pPr algn="ctr" eaLnBrk="1" hangingPunct="1">
              <a:spcAft>
                <a:spcPct val="30000"/>
              </a:spcAft>
            </a:pPr>
            <a:endParaRPr lang="de-DE" sz="1200" u="sng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der Gemeinde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Gettorf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…, vertreten durch…,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Antragstellerin / Verfügungsklägerin,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Prozessbevollmächtigter:…</a:t>
            </a:r>
          </a:p>
          <a:p>
            <a:pPr algn="ct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gegen</a:t>
            </a:r>
          </a:p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den Rechtsanwalt Herrn Armin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Trimpop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,…,</a:t>
            </a:r>
          </a:p>
          <a:p>
            <a:pPr algn="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Antragsgegner / Verfügungsbeklagten zu 1.,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die Gastwirtin Frau Gudrun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Langfeld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,…,</a:t>
            </a:r>
          </a:p>
          <a:p>
            <a:pPr algn="r"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Antragsgegnerin / Verfügungsbeklagte zu 2.,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33500"/>
            <a:ext cx="8678862" cy="564462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gerichtet auf Erlass einstweiliger Verfügungen gemäß §§ 935, 938 ZPO, aufgrund der Dringlichkeit ohne mündliche Verhandlung, mit folgenden Anträgen:</a:t>
            </a:r>
          </a:p>
          <a:p>
            <a:pPr eaLnBrk="1" hangingPunct="1">
              <a:spcAft>
                <a:spcPct val="30000"/>
              </a:spcAft>
            </a:pPr>
            <a:endParaRPr lang="de-DE" sz="10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0850" indent="-358775"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1. 	Dem Antragsgegner / Verfügungsbeklagten zu 1. wird verboten, das Eigentum an dem Grundstück… zu erwerben.</a:t>
            </a:r>
          </a:p>
          <a:p>
            <a:pPr marL="450850" indent="-358775" eaLnBrk="1" hangingPunct="1">
              <a:spcAft>
                <a:spcPct val="30000"/>
              </a:spcAft>
            </a:pPr>
            <a:endParaRPr lang="de-DE" sz="1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450850" indent="-358775" eaLnBrk="1" hangingPunct="1">
              <a:spcAft>
                <a:spcPct val="3000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2. 	Zur Sicherung des bedingten Anspruchs der Antragstellerin /Verfügungsklägerin aus dem notariellen Vertrag des Notars Petersen in Eckernförde vom 14.01.2021 (…) auf Eigentums-übertragung ist zu Lasten des Grundstücks… und zu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Guns-ten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 der Antragstellerin/Verfügungsklägerin eine Auflassungs-vormerkung in das Grundbuch einzutragen. Das Grundbuch-amt Eckernförde wird um Eintragung der Vormerkung ersucht.</a:t>
            </a:r>
          </a:p>
          <a:p>
            <a:pPr algn="ctr" eaLnBrk="1" hangingPunct="1">
              <a:spcAft>
                <a:spcPct val="3000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Vorläufiger Streitwert: Euro 14.000,00 (1/3 von Euro 42.000,00)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19 Gemeinde </a:t>
            </a:r>
            <a:r>
              <a:rPr lang="de-DE" dirty="0" err="1">
                <a:solidFill>
                  <a:schemeClr val="bg1"/>
                </a:solidFill>
              </a:rPr>
              <a:t>Gettorf</a:t>
            </a:r>
            <a:r>
              <a:rPr lang="de-DE" dirty="0">
                <a:solidFill>
                  <a:schemeClr val="bg1"/>
                </a:solidFill>
              </a:rPr>
              <a:t> ./. </a:t>
            </a:r>
            <a:r>
              <a:rPr lang="de-DE" dirty="0" err="1">
                <a:solidFill>
                  <a:schemeClr val="bg1"/>
                </a:solidFill>
              </a:rPr>
              <a:t>Trimpop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5900" y="1304764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AutoNum type="romanUcPeriod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Rechtsnatur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Vertrag mit Doppelnatur, d.h. Verbindung von Prozesshand-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materiell-rechtlichem Vertrag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 779 BGB.</a:t>
            </a:r>
          </a:p>
          <a:p>
            <a:pPr eaLnBrk="1" hangingPunct="1">
              <a:buFontTx/>
              <a:buAutoNum type="romanUcPeriod" startAt="2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Prozessuales Zustandekommen der Einigung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1.	In der Regel durch Aufnahme in das Sitzungsprotokoll 	nach §§ 160 Abs. 3 Nr. 1, 162 Abs. 1, 163 Abs. 1 ZPO.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2.	Möglich auch: (schriftlicher) Vergleichsvorschlag nach 		§ 278 Abs. 6 ZPO und Feststellung durch Beschluss.</a:t>
            </a:r>
          </a:p>
          <a:p>
            <a:pPr eaLnBrk="1" hangingPunct="1">
              <a:buFontTx/>
              <a:buAutoNum type="romanUcPeriod" startAt="3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Wirksamkeit</a:t>
            </a: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	 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1.	Als Prozesshandlung: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	-	Vor Gericht in einem anhängigen Verfahren in der			mündlichen Verhandlung oder § 278 Abs. 6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 	-	Vorliegen der Prozesshandlungsvoraussetzungen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   	-	Ordnungsgemäße Protokollierung oder § 278 Abs. 6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Als materiell-rechtlicher Vergleich: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Der Prozessvergleich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5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15900" y="1317625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514350" indent="-5143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Einigung mit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gegenseit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Nachgeben (§ 779 BGB);daneben 	gelten die §§ 104 ff. BGB (allg. Unwirksamkeitsgründe).</a:t>
            </a:r>
          </a:p>
          <a:p>
            <a:pPr eaLnBrk="1" hangingPunct="1">
              <a:buFontTx/>
              <a:buAutoNum type="romanUcPeriod" startAt="4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Wirkungen (des wirksamen Prozessvergleichs)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1.	Prozessual: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Erlöschen der Rechtshängigkeit, Beendigung des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RStreits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2.	Materiell-rechtlich: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      		Die im Vergleich vereinbarten Wirkungen.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3.	Vollstreckungsrechtlich: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	- 	Titel nach §§ 794 Abs. 1 Nr. 1, 795 S.1 ZPO.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         	-	beachte: keine Anwendung von § 767 Abs. 2 ZPO.</a:t>
            </a:r>
          </a:p>
          <a:p>
            <a:pPr eaLnBrk="1" hangingPunct="1">
              <a:buFontTx/>
              <a:buAutoNum type="romanUcPeriod" startAt="5"/>
            </a:pPr>
            <a:r>
              <a:rPr lang="de-DE" dirty="0">
                <a:solidFill>
                  <a:schemeClr val="tx1"/>
                </a:solidFill>
                <a:latin typeface="Arial" charset="0"/>
              </a:rPr>
              <a:t>Streit um die Wirksamkeit und den Fortbestand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  1.	Bei Streit um die Wirksamkeit ist der bisherige Prozess	fortzusetzen (da keine prozessbeendende Wirkung).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2.	Der Streit um den Fortbestand ist im Wege eines neuen	Prozesses zu führen (Gleiches bei Auslegungsstreit).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Der Prozessvergleich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1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Klage wird (als unzulässig) abgewiesen.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Der Kläger hat die Kosten des Rechtsstreits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	Das Urteil ist vorläufig vollstreckbar. Der Kläger darf die Vollstreckung durch Sicherheitsleistung in Höhe von 110 % des aufgrund des Urteils vollstreckbaren Betrages abwenden, wenn nicht der 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1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2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Es wird festgestellt, dass der Rechtsstreit [… Az. …] durch den Vergleich der Parteien vom … beendet worden ist.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Die weiteren Kosten des Rechtsstreits hat der 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Beklagte darf die Vollstreckung durch Sicherheitsleistung in Höhe von 110 % des aufgrund des Urteils vollstreckbaren Betrages abwenden, wenn nicht der Kläger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9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3a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[Zwischenurteil]</a:t>
            </a:r>
          </a:p>
          <a:p>
            <a:pPr marL="361950" indent="-361950" algn="ctr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Es wird festgestellt, dass der Vergleich vom … unwirksam ist.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9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Variante 3b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Klage wird abgewiesen.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Der Kläger hat die Kosten des Rechtsstreits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vollstreckbar. Der Kläger darf die Vollstreckung durch Sicherheitsleistung in Höhe von 110 % des aufgrund des Urteils vollstreckbaren Betrages abwenden, wenn nicht der Beklagte vor der Vollstreckung Sicherheit in Höhe von 110 % des jeweils zu vollstreckenden Betrages leistet.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49 Prozessvergleich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Steht K der geltend gemachte Anspruch zu?</a:t>
            </a:r>
          </a:p>
          <a:p>
            <a:pPr marL="361950" indent="-361950" eaLnBrk="1" hangingPunct="1"/>
            <a:endParaRPr lang="de-DE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A.	Anspruch aus Vergleich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§ 779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I.	Anspruch entstanden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1.	Vergleichsvertrag 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im Wege gegenseitigen Nachgebens.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2.	Vergleichsvertrag wirksam?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a)	Unwirksam gemäß § 779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b)	Unwirksam, weil die Prozesshandlung unwirksam				ist (wohl § 139 BGB analog)?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	-	bis 31.12.2019: (+), da gemäß § 278 Abs. 6 S.1					ZPO a.F. die Annahme „durch Schriftsatz“ er-					klärt werden musste.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50 Prozessvergleich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9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4152</Words>
  <Application>Microsoft Macintosh PowerPoint</Application>
  <PresentationFormat>Bildschirmpräsentation (4:3)</PresentationFormat>
  <Paragraphs>291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364</cp:revision>
  <dcterms:created xsi:type="dcterms:W3CDTF">2001-11-01T00:49:16Z</dcterms:created>
  <dcterms:modified xsi:type="dcterms:W3CDTF">2024-09-30T04:51:28Z</dcterms:modified>
</cp:coreProperties>
</file>