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29"/>
  </p:notesMasterIdLst>
  <p:sldIdLst>
    <p:sldId id="548" r:id="rId3"/>
    <p:sldId id="563" r:id="rId4"/>
    <p:sldId id="323" r:id="rId5"/>
    <p:sldId id="574" r:id="rId6"/>
    <p:sldId id="575" r:id="rId7"/>
    <p:sldId id="576" r:id="rId8"/>
    <p:sldId id="577" r:id="rId9"/>
    <p:sldId id="578" r:id="rId10"/>
    <p:sldId id="520" r:id="rId11"/>
    <p:sldId id="579" r:id="rId12"/>
    <p:sldId id="580" r:id="rId13"/>
    <p:sldId id="581" r:id="rId14"/>
    <p:sldId id="582" r:id="rId15"/>
    <p:sldId id="583" r:id="rId16"/>
    <p:sldId id="584" r:id="rId17"/>
    <p:sldId id="585" r:id="rId18"/>
    <p:sldId id="586" r:id="rId19"/>
    <p:sldId id="587" r:id="rId20"/>
    <p:sldId id="588" r:id="rId21"/>
    <p:sldId id="589" r:id="rId22"/>
    <p:sldId id="590" r:id="rId23"/>
    <p:sldId id="591" r:id="rId24"/>
    <p:sldId id="592" r:id="rId25"/>
    <p:sldId id="593" r:id="rId26"/>
    <p:sldId id="594" r:id="rId27"/>
    <p:sldId id="595" r:id="rId28"/>
  </p:sldIdLst>
  <p:sldSz cx="9144000" cy="6858000" type="screen4x3"/>
  <p:notesSz cx="6858000" cy="9144000"/>
  <p:defaultTextStyle>
    <a:defPPr>
      <a:defRPr lang="de-DE"/>
    </a:defPPr>
    <a:lvl1pPr algn="l" rtl="0" fontAlgn="base">
      <a:spcBef>
        <a:spcPct val="0"/>
      </a:spcBef>
      <a:spcAft>
        <a:spcPct val="0"/>
      </a:spcAft>
      <a:defRPr sz="2400" b="1" kern="1200">
        <a:solidFill>
          <a:schemeClr val="tx2"/>
        </a:solidFill>
        <a:latin typeface="Verdana" pitchFamily="34" charset="0"/>
        <a:ea typeface="+mn-ea"/>
        <a:cs typeface="+mn-cs"/>
      </a:defRPr>
    </a:lvl1pPr>
    <a:lvl2pPr marL="457200" algn="l" rtl="0" fontAlgn="base">
      <a:spcBef>
        <a:spcPct val="0"/>
      </a:spcBef>
      <a:spcAft>
        <a:spcPct val="0"/>
      </a:spcAft>
      <a:defRPr sz="2400" b="1" kern="1200">
        <a:solidFill>
          <a:schemeClr val="tx2"/>
        </a:solidFill>
        <a:latin typeface="Verdana" pitchFamily="34" charset="0"/>
        <a:ea typeface="+mn-ea"/>
        <a:cs typeface="+mn-cs"/>
      </a:defRPr>
    </a:lvl2pPr>
    <a:lvl3pPr marL="914400" algn="l" rtl="0" fontAlgn="base">
      <a:spcBef>
        <a:spcPct val="0"/>
      </a:spcBef>
      <a:spcAft>
        <a:spcPct val="0"/>
      </a:spcAft>
      <a:defRPr sz="2400" b="1" kern="1200">
        <a:solidFill>
          <a:schemeClr val="tx2"/>
        </a:solidFill>
        <a:latin typeface="Verdana" pitchFamily="34" charset="0"/>
        <a:ea typeface="+mn-ea"/>
        <a:cs typeface="+mn-cs"/>
      </a:defRPr>
    </a:lvl3pPr>
    <a:lvl4pPr marL="1371600" algn="l" rtl="0" fontAlgn="base">
      <a:spcBef>
        <a:spcPct val="0"/>
      </a:spcBef>
      <a:spcAft>
        <a:spcPct val="0"/>
      </a:spcAft>
      <a:defRPr sz="2400" b="1" kern="1200">
        <a:solidFill>
          <a:schemeClr val="tx2"/>
        </a:solidFill>
        <a:latin typeface="Verdana" pitchFamily="34" charset="0"/>
        <a:ea typeface="+mn-ea"/>
        <a:cs typeface="+mn-cs"/>
      </a:defRPr>
    </a:lvl4pPr>
    <a:lvl5pPr marL="1828800" algn="l" rtl="0" fontAlgn="base">
      <a:spcBef>
        <a:spcPct val="0"/>
      </a:spcBef>
      <a:spcAft>
        <a:spcPct val="0"/>
      </a:spcAft>
      <a:defRPr sz="2400" b="1" kern="1200">
        <a:solidFill>
          <a:schemeClr val="tx2"/>
        </a:solidFill>
        <a:latin typeface="Verdana" pitchFamily="34" charset="0"/>
        <a:ea typeface="+mn-ea"/>
        <a:cs typeface="+mn-cs"/>
      </a:defRPr>
    </a:lvl5pPr>
    <a:lvl6pPr marL="2286000" algn="l" defTabSz="914400" rtl="0" eaLnBrk="1" latinLnBrk="0" hangingPunct="1">
      <a:defRPr sz="2400" b="1" kern="1200">
        <a:solidFill>
          <a:schemeClr val="tx2"/>
        </a:solidFill>
        <a:latin typeface="Verdana" pitchFamily="34" charset="0"/>
        <a:ea typeface="+mn-ea"/>
        <a:cs typeface="+mn-cs"/>
      </a:defRPr>
    </a:lvl6pPr>
    <a:lvl7pPr marL="2743200" algn="l" defTabSz="914400" rtl="0" eaLnBrk="1" latinLnBrk="0" hangingPunct="1">
      <a:defRPr sz="2400" b="1" kern="1200">
        <a:solidFill>
          <a:schemeClr val="tx2"/>
        </a:solidFill>
        <a:latin typeface="Verdana" pitchFamily="34" charset="0"/>
        <a:ea typeface="+mn-ea"/>
        <a:cs typeface="+mn-cs"/>
      </a:defRPr>
    </a:lvl7pPr>
    <a:lvl8pPr marL="3200400" algn="l" defTabSz="914400" rtl="0" eaLnBrk="1" latinLnBrk="0" hangingPunct="1">
      <a:defRPr sz="2400" b="1" kern="1200">
        <a:solidFill>
          <a:schemeClr val="tx2"/>
        </a:solidFill>
        <a:latin typeface="Verdana" pitchFamily="34" charset="0"/>
        <a:ea typeface="+mn-ea"/>
        <a:cs typeface="+mn-cs"/>
      </a:defRPr>
    </a:lvl8pPr>
    <a:lvl9pPr marL="3657600" algn="l" defTabSz="914400" rtl="0" eaLnBrk="1" latinLnBrk="0" hangingPunct="1">
      <a:defRPr sz="2400" b="1" kern="1200">
        <a:solidFill>
          <a:schemeClr val="tx2"/>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7515"/>
    <a:srgbClr val="5A5A5A"/>
    <a:srgbClr val="978CE8"/>
    <a:srgbClr val="000080"/>
    <a:srgbClr val="F60208"/>
    <a:srgbClr val="A8A3ED"/>
    <a:srgbClr val="D1CEF6"/>
    <a:srgbClr val="EBE9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118F35-9116-D843-AD8E-7ECC122B65FC}" v="70" dt="2024-10-07T04:12:15.0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038" autoAdjust="0"/>
    <p:restoredTop sz="92946" autoAdjust="0"/>
  </p:normalViewPr>
  <p:slideViewPr>
    <p:cSldViewPr>
      <p:cViewPr varScale="1">
        <p:scale>
          <a:sx n="99" d="100"/>
          <a:sy n="99" d="100"/>
        </p:scale>
        <p:origin x="2400"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7" d="100"/>
          <a:sy n="47" d="100"/>
        </p:scale>
        <p:origin x="-2448" y="-108"/>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microsoft.com/office/2016/11/relationships/changesInfo" Target="changesInfos/changesInfo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ning Kiss" userId="a0df8af1cba7f864" providerId="LiveId" clId="{34196C29-D48D-3241-8721-1AC577E67E53}"/>
    <pc:docChg chg="addSld delSld modSld">
      <pc:chgData name="Henning Kiss" userId="a0df8af1cba7f864" providerId="LiveId" clId="{34196C29-D48D-3241-8721-1AC577E67E53}" dt="2022-10-02T19:11:15.198" v="87" actId="20577"/>
      <pc:docMkLst>
        <pc:docMk/>
      </pc:docMkLst>
      <pc:sldChg chg="modSp add mod modAnim">
        <pc:chgData name="Henning Kiss" userId="a0df8af1cba7f864" providerId="LiveId" clId="{34196C29-D48D-3241-8721-1AC577E67E53}" dt="2022-10-02T19:11:15.198" v="87" actId="20577"/>
        <pc:sldMkLst>
          <pc:docMk/>
          <pc:sldMk cId="0" sldId="323"/>
        </pc:sldMkLst>
        <pc:spChg chg="mod">
          <ac:chgData name="Henning Kiss" userId="a0df8af1cba7f864" providerId="LiveId" clId="{34196C29-D48D-3241-8721-1AC577E67E53}" dt="2022-10-02T19:04:52.502" v="49" actId="20577"/>
          <ac:spMkLst>
            <pc:docMk/>
            <pc:sldMk cId="0" sldId="323"/>
            <ac:spMk id="6" creationId="{00000000-0000-0000-0000-000000000000}"/>
          </ac:spMkLst>
        </pc:spChg>
        <pc:spChg chg="mod">
          <ac:chgData name="Henning Kiss" userId="a0df8af1cba7f864" providerId="LiveId" clId="{34196C29-D48D-3241-8721-1AC577E67E53}" dt="2022-10-02T19:11:15.198" v="87" actId="20577"/>
          <ac:spMkLst>
            <pc:docMk/>
            <pc:sldMk cId="0" sldId="323"/>
            <ac:spMk id="7" creationId="{00000000-0000-0000-0000-000000000000}"/>
          </ac:spMkLst>
        </pc:spChg>
      </pc:sldChg>
      <pc:sldChg chg="modSp">
        <pc:chgData name="Henning Kiss" userId="a0df8af1cba7f864" providerId="LiveId" clId="{34196C29-D48D-3241-8721-1AC577E67E53}" dt="2022-10-02T19:02:13.754" v="13" actId="20577"/>
        <pc:sldMkLst>
          <pc:docMk/>
          <pc:sldMk cId="1972717384" sldId="520"/>
        </pc:sldMkLst>
        <pc:spChg chg="mod">
          <ac:chgData name="Henning Kiss" userId="a0df8af1cba7f864" providerId="LiveId" clId="{34196C29-D48D-3241-8721-1AC577E67E53}" dt="2022-10-02T19:02:13.754" v="13" actId="20577"/>
          <ac:spMkLst>
            <pc:docMk/>
            <pc:sldMk cId="1972717384" sldId="520"/>
            <ac:spMk id="6" creationId="{00000000-0000-0000-0000-000000000000}"/>
          </ac:spMkLst>
        </pc:spChg>
      </pc:sldChg>
      <pc:sldChg chg="modSp add mod">
        <pc:chgData name="Henning Kiss" userId="a0df8af1cba7f864" providerId="LiveId" clId="{34196C29-D48D-3241-8721-1AC577E67E53}" dt="2022-10-02T19:01:14.469" v="4" actId="207"/>
        <pc:sldMkLst>
          <pc:docMk/>
          <pc:sldMk cId="68971110" sldId="569"/>
        </pc:sldMkLst>
        <pc:spChg chg="mod">
          <ac:chgData name="Henning Kiss" userId="a0df8af1cba7f864" providerId="LiveId" clId="{34196C29-D48D-3241-8721-1AC577E67E53}" dt="2022-10-02T19:01:07.854" v="2" actId="20577"/>
          <ac:spMkLst>
            <pc:docMk/>
            <pc:sldMk cId="68971110" sldId="569"/>
            <ac:spMk id="3" creationId="{00000000-0000-0000-0000-000000000000}"/>
          </ac:spMkLst>
        </pc:spChg>
        <pc:spChg chg="mod">
          <ac:chgData name="Henning Kiss" userId="a0df8af1cba7f864" providerId="LiveId" clId="{34196C29-D48D-3241-8721-1AC577E67E53}" dt="2022-10-02T19:01:14.469" v="4" actId="207"/>
          <ac:spMkLst>
            <pc:docMk/>
            <pc:sldMk cId="68971110" sldId="569"/>
            <ac:spMk id="4" creationId="{00000000-0000-0000-0000-000000000000}"/>
          </ac:spMkLst>
        </pc:spChg>
      </pc:sldChg>
      <pc:sldChg chg="modSp">
        <pc:chgData name="Henning Kiss" userId="a0df8af1cba7f864" providerId="LiveId" clId="{34196C29-D48D-3241-8721-1AC577E67E53}" dt="2022-10-02T19:02:31.419" v="23" actId="20577"/>
        <pc:sldMkLst>
          <pc:docMk/>
          <pc:sldMk cId="809018027" sldId="579"/>
        </pc:sldMkLst>
        <pc:spChg chg="mod">
          <ac:chgData name="Henning Kiss" userId="a0df8af1cba7f864" providerId="LiveId" clId="{34196C29-D48D-3241-8721-1AC577E67E53}" dt="2022-10-02T19:02:31.419" v="23" actId="20577"/>
          <ac:spMkLst>
            <pc:docMk/>
            <pc:sldMk cId="809018027" sldId="579"/>
            <ac:spMk id="6" creationId="{00000000-0000-0000-0000-000000000000}"/>
          </ac:spMkLst>
        </pc:spChg>
      </pc:sldChg>
      <pc:sldChg chg="modSp">
        <pc:chgData name="Henning Kiss" userId="a0df8af1cba7f864" providerId="LiveId" clId="{34196C29-D48D-3241-8721-1AC577E67E53}" dt="2022-10-02T19:02:47.958" v="35" actId="20577"/>
        <pc:sldMkLst>
          <pc:docMk/>
          <pc:sldMk cId="457717033" sldId="580"/>
        </pc:sldMkLst>
        <pc:spChg chg="mod">
          <ac:chgData name="Henning Kiss" userId="a0df8af1cba7f864" providerId="LiveId" clId="{34196C29-D48D-3241-8721-1AC577E67E53}" dt="2022-10-02T19:02:47.958" v="35" actId="20577"/>
          <ac:spMkLst>
            <pc:docMk/>
            <pc:sldMk cId="457717033" sldId="580"/>
            <ac:spMk id="6" creationId="{00000000-0000-0000-0000-000000000000}"/>
          </ac:spMkLst>
        </pc:spChg>
      </pc:sldChg>
      <pc:sldChg chg="modSp">
        <pc:chgData name="Henning Kiss" userId="a0df8af1cba7f864" providerId="LiveId" clId="{34196C29-D48D-3241-8721-1AC577E67E53}" dt="2022-10-02T19:02:59.161" v="41" actId="20577"/>
        <pc:sldMkLst>
          <pc:docMk/>
          <pc:sldMk cId="669100965" sldId="581"/>
        </pc:sldMkLst>
        <pc:spChg chg="mod">
          <ac:chgData name="Henning Kiss" userId="a0df8af1cba7f864" providerId="LiveId" clId="{34196C29-D48D-3241-8721-1AC577E67E53}" dt="2022-10-02T19:02:59.161" v="41" actId="20577"/>
          <ac:spMkLst>
            <pc:docMk/>
            <pc:sldMk cId="669100965" sldId="581"/>
            <ac:spMk id="6" creationId="{00000000-0000-0000-0000-000000000000}"/>
          </ac:spMkLst>
        </pc:spChg>
      </pc:sldChg>
      <pc:sldChg chg="modSp">
        <pc:chgData name="Henning Kiss" userId="a0df8af1cba7f864" providerId="LiveId" clId="{34196C29-D48D-3241-8721-1AC577E67E53}" dt="2022-10-02T19:03:03.855" v="43" actId="20577"/>
        <pc:sldMkLst>
          <pc:docMk/>
          <pc:sldMk cId="1182771089" sldId="582"/>
        </pc:sldMkLst>
        <pc:spChg chg="mod">
          <ac:chgData name="Henning Kiss" userId="a0df8af1cba7f864" providerId="LiveId" clId="{34196C29-D48D-3241-8721-1AC577E67E53}" dt="2022-10-02T19:03:03.855" v="43" actId="20577"/>
          <ac:spMkLst>
            <pc:docMk/>
            <pc:sldMk cId="1182771089" sldId="582"/>
            <ac:spMk id="6" creationId="{00000000-0000-0000-0000-000000000000}"/>
          </ac:spMkLst>
        </pc:spChg>
      </pc:sldChg>
      <pc:sldChg chg="modSp">
        <pc:chgData name="Henning Kiss" userId="a0df8af1cba7f864" providerId="LiveId" clId="{34196C29-D48D-3241-8721-1AC577E67E53}" dt="2022-10-02T19:03:11.169" v="45" actId="20577"/>
        <pc:sldMkLst>
          <pc:docMk/>
          <pc:sldMk cId="979052658" sldId="583"/>
        </pc:sldMkLst>
        <pc:spChg chg="mod">
          <ac:chgData name="Henning Kiss" userId="a0df8af1cba7f864" providerId="LiveId" clId="{34196C29-D48D-3241-8721-1AC577E67E53}" dt="2022-10-02T19:03:11.169" v="45" actId="20577"/>
          <ac:spMkLst>
            <pc:docMk/>
            <pc:sldMk cId="979052658" sldId="583"/>
            <ac:spMk id="6" creationId="{00000000-0000-0000-0000-000000000000}"/>
          </ac:spMkLst>
        </pc:spChg>
      </pc:sldChg>
      <pc:sldChg chg="modSp">
        <pc:chgData name="Henning Kiss" userId="a0df8af1cba7f864" providerId="LiveId" clId="{34196C29-D48D-3241-8721-1AC577E67E53}" dt="2022-10-02T19:04:08.912" v="47" actId="20577"/>
        <pc:sldMkLst>
          <pc:docMk/>
          <pc:sldMk cId="1042088631" sldId="595"/>
        </pc:sldMkLst>
        <pc:spChg chg="mod">
          <ac:chgData name="Henning Kiss" userId="a0df8af1cba7f864" providerId="LiveId" clId="{34196C29-D48D-3241-8721-1AC577E67E53}" dt="2022-10-02T19:04:08.912" v="47" actId="20577"/>
          <ac:spMkLst>
            <pc:docMk/>
            <pc:sldMk cId="1042088631" sldId="595"/>
            <ac:spMk id="6" creationId="{00000000-0000-0000-0000-000000000000}"/>
          </ac:spMkLst>
        </pc:spChg>
      </pc:sldChg>
      <pc:sldChg chg="del">
        <pc:chgData name="Henning Kiss" userId="a0df8af1cba7f864" providerId="LiveId" clId="{34196C29-D48D-3241-8721-1AC577E67E53}" dt="2022-10-02T19:01:18.698" v="5" actId="2696"/>
        <pc:sldMkLst>
          <pc:docMk/>
          <pc:sldMk cId="1426835271" sldId="605"/>
        </pc:sldMkLst>
      </pc:sldChg>
    </pc:docChg>
  </pc:docChgLst>
  <pc:docChgLst>
    <pc:chgData name="Henning Kiss" userId="a0df8af1cba7f864" providerId="LiveId" clId="{03118F35-9116-D843-AD8E-7ECC122B65FC}"/>
    <pc:docChg chg="addSld delSld modSld">
      <pc:chgData name="Henning Kiss" userId="a0df8af1cba7f864" providerId="LiveId" clId="{03118F35-9116-D843-AD8E-7ECC122B65FC}" dt="2024-10-07T04:12:15.082" v="72" actId="20577"/>
      <pc:docMkLst>
        <pc:docMk/>
      </pc:docMkLst>
      <pc:sldChg chg="modSp modAnim">
        <pc:chgData name="Henning Kiss" userId="a0df8af1cba7f864" providerId="LiveId" clId="{03118F35-9116-D843-AD8E-7ECC122B65FC}" dt="2024-10-07T04:08:54.231" v="34" actId="20577"/>
        <pc:sldMkLst>
          <pc:docMk/>
          <pc:sldMk cId="0" sldId="323"/>
        </pc:sldMkLst>
        <pc:spChg chg="mod">
          <ac:chgData name="Henning Kiss" userId="a0df8af1cba7f864" providerId="LiveId" clId="{03118F35-9116-D843-AD8E-7ECC122B65FC}" dt="2024-10-07T04:08:54.231" v="34" actId="20577"/>
          <ac:spMkLst>
            <pc:docMk/>
            <pc:sldMk cId="0" sldId="323"/>
            <ac:spMk id="7" creationId="{00000000-0000-0000-0000-000000000000}"/>
          </ac:spMkLst>
        </pc:spChg>
      </pc:sldChg>
      <pc:sldChg chg="modSp">
        <pc:chgData name="Henning Kiss" userId="a0df8af1cba7f864" providerId="LiveId" clId="{03118F35-9116-D843-AD8E-7ECC122B65FC}" dt="2024-10-07T04:11:14.142" v="40" actId="20577"/>
        <pc:sldMkLst>
          <pc:docMk/>
          <pc:sldMk cId="1972717384" sldId="520"/>
        </pc:sldMkLst>
        <pc:spChg chg="mod">
          <ac:chgData name="Henning Kiss" userId="a0df8af1cba7f864" providerId="LiveId" clId="{03118F35-9116-D843-AD8E-7ECC122B65FC}" dt="2024-10-07T04:11:14.142" v="40" actId="20577"/>
          <ac:spMkLst>
            <pc:docMk/>
            <pc:sldMk cId="1972717384" sldId="520"/>
            <ac:spMk id="6" creationId="{00000000-0000-0000-0000-000000000000}"/>
          </ac:spMkLst>
        </pc:spChg>
      </pc:sldChg>
      <pc:sldChg chg="modSp add mod">
        <pc:chgData name="Henning Kiss" userId="a0df8af1cba7f864" providerId="LiveId" clId="{03118F35-9116-D843-AD8E-7ECC122B65FC}" dt="2024-10-07T04:06:39.113" v="4" actId="113"/>
        <pc:sldMkLst>
          <pc:docMk/>
          <pc:sldMk cId="68971110" sldId="563"/>
        </pc:sldMkLst>
        <pc:spChg chg="mod">
          <ac:chgData name="Henning Kiss" userId="a0df8af1cba7f864" providerId="LiveId" clId="{03118F35-9116-D843-AD8E-7ECC122B65FC}" dt="2024-10-07T04:06:26.184" v="2" actId="20577"/>
          <ac:spMkLst>
            <pc:docMk/>
            <pc:sldMk cId="68971110" sldId="563"/>
            <ac:spMk id="3" creationId="{00000000-0000-0000-0000-000000000000}"/>
          </ac:spMkLst>
        </pc:spChg>
        <pc:spChg chg="mod">
          <ac:chgData name="Henning Kiss" userId="a0df8af1cba7f864" providerId="LiveId" clId="{03118F35-9116-D843-AD8E-7ECC122B65FC}" dt="2024-10-07T04:06:39.113" v="4" actId="113"/>
          <ac:spMkLst>
            <pc:docMk/>
            <pc:sldMk cId="68971110" sldId="563"/>
            <ac:spMk id="4" creationId="{00000000-0000-0000-0000-000000000000}"/>
          </ac:spMkLst>
        </pc:spChg>
      </pc:sldChg>
      <pc:sldChg chg="del">
        <pc:chgData name="Henning Kiss" userId="a0df8af1cba7f864" providerId="LiveId" clId="{03118F35-9116-D843-AD8E-7ECC122B65FC}" dt="2024-10-07T04:06:43.354" v="5" actId="2696"/>
        <pc:sldMkLst>
          <pc:docMk/>
          <pc:sldMk cId="640552662" sldId="570"/>
        </pc:sldMkLst>
      </pc:sldChg>
      <pc:sldChg chg="modSp">
        <pc:chgData name="Henning Kiss" userId="a0df8af1cba7f864" providerId="LiveId" clId="{03118F35-9116-D843-AD8E-7ECC122B65FC}" dt="2024-10-07T04:11:29.429" v="50" actId="20577"/>
        <pc:sldMkLst>
          <pc:docMk/>
          <pc:sldMk cId="809018027" sldId="579"/>
        </pc:sldMkLst>
        <pc:spChg chg="mod">
          <ac:chgData name="Henning Kiss" userId="a0df8af1cba7f864" providerId="LiveId" clId="{03118F35-9116-D843-AD8E-7ECC122B65FC}" dt="2024-10-07T04:11:29.429" v="50" actId="20577"/>
          <ac:spMkLst>
            <pc:docMk/>
            <pc:sldMk cId="809018027" sldId="579"/>
            <ac:spMk id="6" creationId="{00000000-0000-0000-0000-000000000000}"/>
          </ac:spMkLst>
        </pc:spChg>
      </pc:sldChg>
      <pc:sldChg chg="modSp">
        <pc:chgData name="Henning Kiss" userId="a0df8af1cba7f864" providerId="LiveId" clId="{03118F35-9116-D843-AD8E-7ECC122B65FC}" dt="2024-10-07T04:11:50.976" v="62" actId="20577"/>
        <pc:sldMkLst>
          <pc:docMk/>
          <pc:sldMk cId="457717033" sldId="580"/>
        </pc:sldMkLst>
        <pc:spChg chg="mod">
          <ac:chgData name="Henning Kiss" userId="a0df8af1cba7f864" providerId="LiveId" clId="{03118F35-9116-D843-AD8E-7ECC122B65FC}" dt="2024-10-07T04:11:50.976" v="62" actId="20577"/>
          <ac:spMkLst>
            <pc:docMk/>
            <pc:sldMk cId="457717033" sldId="580"/>
            <ac:spMk id="6" creationId="{00000000-0000-0000-0000-000000000000}"/>
          </ac:spMkLst>
        </pc:spChg>
      </pc:sldChg>
      <pc:sldChg chg="modSp">
        <pc:chgData name="Henning Kiss" userId="a0df8af1cba7f864" providerId="LiveId" clId="{03118F35-9116-D843-AD8E-7ECC122B65FC}" dt="2024-10-07T04:12:02.111" v="68" actId="20577"/>
        <pc:sldMkLst>
          <pc:docMk/>
          <pc:sldMk cId="669100965" sldId="581"/>
        </pc:sldMkLst>
        <pc:spChg chg="mod">
          <ac:chgData name="Henning Kiss" userId="a0df8af1cba7f864" providerId="LiveId" clId="{03118F35-9116-D843-AD8E-7ECC122B65FC}" dt="2024-10-07T04:12:02.111" v="68" actId="20577"/>
          <ac:spMkLst>
            <pc:docMk/>
            <pc:sldMk cId="669100965" sldId="581"/>
            <ac:spMk id="6" creationId="{00000000-0000-0000-0000-000000000000}"/>
          </ac:spMkLst>
        </pc:spChg>
      </pc:sldChg>
      <pc:sldChg chg="modSp">
        <pc:chgData name="Henning Kiss" userId="a0df8af1cba7f864" providerId="LiveId" clId="{03118F35-9116-D843-AD8E-7ECC122B65FC}" dt="2024-10-07T04:12:07.936" v="70" actId="20577"/>
        <pc:sldMkLst>
          <pc:docMk/>
          <pc:sldMk cId="1182771089" sldId="582"/>
        </pc:sldMkLst>
        <pc:spChg chg="mod">
          <ac:chgData name="Henning Kiss" userId="a0df8af1cba7f864" providerId="LiveId" clId="{03118F35-9116-D843-AD8E-7ECC122B65FC}" dt="2024-10-07T04:12:07.936" v="70" actId="20577"/>
          <ac:spMkLst>
            <pc:docMk/>
            <pc:sldMk cId="1182771089" sldId="582"/>
            <ac:spMk id="6" creationId="{00000000-0000-0000-0000-000000000000}"/>
          </ac:spMkLst>
        </pc:spChg>
      </pc:sldChg>
      <pc:sldChg chg="modSp">
        <pc:chgData name="Henning Kiss" userId="a0df8af1cba7f864" providerId="LiveId" clId="{03118F35-9116-D843-AD8E-7ECC122B65FC}" dt="2024-10-07T04:12:15.082" v="72" actId="20577"/>
        <pc:sldMkLst>
          <pc:docMk/>
          <pc:sldMk cId="979052658" sldId="583"/>
        </pc:sldMkLst>
        <pc:spChg chg="mod">
          <ac:chgData name="Henning Kiss" userId="a0df8af1cba7f864" providerId="LiveId" clId="{03118F35-9116-D843-AD8E-7ECC122B65FC}" dt="2024-10-07T04:12:15.082" v="72" actId="20577"/>
          <ac:spMkLst>
            <pc:docMk/>
            <pc:sldMk cId="979052658" sldId="583"/>
            <ac:spMk id="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endParaRPr lang="de-DE"/>
          </a:p>
        </p:txBody>
      </p:sp>
      <p:sp>
        <p:nvSpPr>
          <p:cNvPr id="727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endParaRPr lang="de-DE"/>
          </a:p>
        </p:txBody>
      </p:sp>
      <p:sp>
        <p:nvSpPr>
          <p:cNvPr id="727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endParaRPr lang="de-DE"/>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fld id="{CA1B46E7-A699-409A-9A12-0C1F0AEE876B}" type="slidenum">
              <a:rPr lang="de-DE"/>
              <a:pPr/>
              <a:t>‹Nr.›</a:t>
            </a:fld>
            <a:endParaRPr lang="de-DE"/>
          </a:p>
        </p:txBody>
      </p:sp>
    </p:spTree>
    <p:extLst>
      <p:ext uri="{BB962C8B-B14F-4D97-AF65-F5344CB8AC3E}">
        <p14:creationId xmlns:p14="http://schemas.microsoft.com/office/powerpoint/2010/main" val="18907932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19568219"/>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065676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4286011"/>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00808"/>
            <a:ext cx="7956376" cy="4068601"/>
          </a:xfrm>
          <a:prstGeom prst="rect">
            <a:avLst/>
          </a:prstGeom>
        </p:spPr>
      </p:pic>
      <p:sp>
        <p:nvSpPr>
          <p:cNvPr id="3" name="Rechteck 2"/>
          <p:cNvSpPr/>
          <p:nvPr userDrawn="1"/>
        </p:nvSpPr>
        <p:spPr>
          <a:xfrm>
            <a:off x="7020272" y="1700808"/>
            <a:ext cx="2123728" cy="4068601"/>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userDrawn="1"/>
        </p:nvSpPr>
        <p:spPr>
          <a:xfrm>
            <a:off x="4860032" y="2069232"/>
            <a:ext cx="2123728" cy="2511896"/>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355905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95049028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346727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0590914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15900" y="1296988"/>
            <a:ext cx="4297363"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65663" y="1296988"/>
            <a:ext cx="4298950"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81806501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546301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65719517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90221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99631190"/>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419968665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23972192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4515167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42113" y="44450"/>
            <a:ext cx="2222500" cy="64801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1438" y="44450"/>
            <a:ext cx="6518275" cy="648017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084997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2055263000"/>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234778163"/>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45898610"/>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180321003"/>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376630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762873767"/>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439925114"/>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3" descr="C:\Users\Henning\Desktop\Unbenannt-1.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3" r:id="rId12"/>
  </p:sldLayoutIdLst>
  <p:transition>
    <p:comb/>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7053" name="Rectangle 13"/>
          <p:cNvSpPr>
            <a:spLocks noGrp="1" noChangeArrowheads="1"/>
          </p:cNvSpPr>
          <p:nvPr>
            <p:ph type="title"/>
          </p:nvPr>
        </p:nvSpPr>
        <p:spPr bwMode="auto">
          <a:xfrm>
            <a:off x="71438" y="444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de-DE"/>
          </a:p>
        </p:txBody>
      </p:sp>
      <p:sp>
        <p:nvSpPr>
          <p:cNvPr id="87049" name="Rectangle 9"/>
          <p:cNvSpPr>
            <a:spLocks noGrp="1" noChangeArrowheads="1"/>
          </p:cNvSpPr>
          <p:nvPr>
            <p:ph type="body" idx="1"/>
          </p:nvPr>
        </p:nvSpPr>
        <p:spPr bwMode="auto">
          <a:xfrm>
            <a:off x="215900" y="1296988"/>
            <a:ext cx="8748713" cy="5227637"/>
          </a:xfrm>
          <a:prstGeom prst="rect">
            <a:avLst/>
          </a:prstGeom>
          <a:noFill/>
          <a:ln>
            <a:noFill/>
          </a:ln>
          <a:effectLst>
            <a:outerShdw dist="35921" dir="2700000" algn="ctr" rotWithShape="0">
              <a:srgbClr val="C9C6F4"/>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DE"/>
          </a:p>
          <a:p>
            <a:pPr lvl="0"/>
            <a:endParaRPr lang="de-DE"/>
          </a:p>
        </p:txBody>
      </p:sp>
      <p:pic>
        <p:nvPicPr>
          <p:cNvPr id="6" name="Picture 3" descr="C:\Users\Henning\Desktop\Unbenannt-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fade/>
  </p:transition>
  <p:txStyles>
    <p:titleStyle>
      <a:lvl1pPr algn="ctr" rtl="0" fontAlgn="base">
        <a:spcBef>
          <a:spcPct val="0"/>
        </a:spcBef>
        <a:spcAft>
          <a:spcPct val="0"/>
        </a:spcAft>
        <a:defRPr sz="20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2pPr>
      <a:lvl3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3pPr>
      <a:lvl4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4pPr>
      <a:lvl5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5pPr>
      <a:lvl6pPr marL="4572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6pPr>
      <a:lvl7pPr marL="9144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7pPr>
      <a:lvl8pPr marL="13716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8pPr>
      <a:lvl9pPr marL="18288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9pPr>
    </p:titleStyle>
    <p:bodyStyle>
      <a:lvl1pPr marL="609600" indent="-609600" algn="l" rtl="0" fontAlgn="base">
        <a:spcBef>
          <a:spcPct val="5000"/>
        </a:spcBef>
        <a:spcAft>
          <a:spcPct val="0"/>
        </a:spcAft>
        <a:defRPr sz="2400">
          <a:solidFill>
            <a:srgbClr val="000080"/>
          </a:solidFill>
          <a:effectLst>
            <a:outerShdw blurRad="38100" dist="38100" dir="2700000" algn="tl">
              <a:srgbClr val="C0C0C0"/>
            </a:outerShdw>
          </a:effectLst>
          <a:latin typeface="+mn-lt"/>
          <a:ea typeface="+mn-ea"/>
          <a:cs typeface="+mn-cs"/>
        </a:defRPr>
      </a:lvl1pPr>
      <a:lvl2pPr marL="990600" indent="-533400" algn="l" rtl="0" fontAlgn="base">
        <a:spcBef>
          <a:spcPct val="5000"/>
        </a:spcBef>
        <a:spcAft>
          <a:spcPct val="0"/>
        </a:spcAft>
        <a:buAutoNum type="alphaLcParenR"/>
        <a:defRPr sz="2800">
          <a:solidFill>
            <a:schemeClr val="tx1"/>
          </a:solidFill>
          <a:latin typeface="+mn-lt"/>
        </a:defRPr>
      </a:lvl2pPr>
      <a:lvl3pPr marL="1371600" indent="-457200" algn="l" rtl="0" fontAlgn="base">
        <a:spcBef>
          <a:spcPct val="20000"/>
        </a:spcBef>
        <a:spcAft>
          <a:spcPct val="0"/>
        </a:spcAft>
        <a:buAutoNum type="alphaLcParenR"/>
        <a:defRPr sz="2400">
          <a:solidFill>
            <a:schemeClr val="tx1"/>
          </a:solidFill>
          <a:latin typeface="Arial" charset="0"/>
        </a:defRPr>
      </a:lvl3pPr>
      <a:lvl4pPr marL="1752600" indent="-381000" algn="l" rtl="0" fontAlgn="base">
        <a:spcBef>
          <a:spcPct val="20000"/>
        </a:spcBef>
        <a:spcAft>
          <a:spcPct val="0"/>
        </a:spcAft>
        <a:buAutoNum type="alphaLcParenR"/>
        <a:defRPr sz="2000">
          <a:solidFill>
            <a:schemeClr val="tx1"/>
          </a:solidFill>
          <a:latin typeface="Arial" charset="0"/>
        </a:defRPr>
      </a:lvl4pPr>
      <a:lvl5pPr marL="2209800" indent="-381000" algn="l" rtl="0" fontAlgn="base">
        <a:spcBef>
          <a:spcPct val="20000"/>
        </a:spcBef>
        <a:spcAft>
          <a:spcPct val="0"/>
        </a:spcAft>
        <a:buAutoNum type="alphaLcParenR"/>
        <a:defRPr sz="2000">
          <a:solidFill>
            <a:schemeClr val="tx1"/>
          </a:solidFill>
          <a:latin typeface="Arial" charset="0"/>
        </a:defRPr>
      </a:lvl5pPr>
      <a:lvl6pPr marL="2667000" indent="-381000" algn="l" rtl="0" fontAlgn="base">
        <a:spcBef>
          <a:spcPct val="20000"/>
        </a:spcBef>
        <a:spcAft>
          <a:spcPct val="0"/>
        </a:spcAft>
        <a:buAutoNum type="alphaLcParenR"/>
        <a:defRPr sz="2000">
          <a:solidFill>
            <a:schemeClr val="tx1"/>
          </a:solidFill>
          <a:latin typeface="Arial" charset="0"/>
        </a:defRPr>
      </a:lvl6pPr>
      <a:lvl7pPr marL="3124200" indent="-381000" algn="l" rtl="0" fontAlgn="base">
        <a:spcBef>
          <a:spcPct val="20000"/>
        </a:spcBef>
        <a:spcAft>
          <a:spcPct val="0"/>
        </a:spcAft>
        <a:buAutoNum type="alphaLcParenR"/>
        <a:defRPr sz="2000">
          <a:solidFill>
            <a:schemeClr val="tx1"/>
          </a:solidFill>
          <a:latin typeface="Arial" charset="0"/>
        </a:defRPr>
      </a:lvl7pPr>
      <a:lvl8pPr marL="3581400" indent="-381000" algn="l" rtl="0" fontAlgn="base">
        <a:spcBef>
          <a:spcPct val="20000"/>
        </a:spcBef>
        <a:spcAft>
          <a:spcPct val="0"/>
        </a:spcAft>
        <a:buAutoNum type="alphaLcParenR"/>
        <a:defRPr sz="2000">
          <a:solidFill>
            <a:schemeClr val="tx1"/>
          </a:solidFill>
          <a:latin typeface="Arial" charset="0"/>
        </a:defRPr>
      </a:lvl8pPr>
      <a:lvl9pPr marL="4038600" indent="-381000" algn="l" rtl="0" fontAlgn="base">
        <a:spcBef>
          <a:spcPct val="20000"/>
        </a:spcBef>
        <a:spcAft>
          <a:spcPct val="0"/>
        </a:spcAft>
        <a:buAutoNum type="alphaLcParenR"/>
        <a:defRPr sz="20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115414"/>
            <a:ext cx="3888432" cy="1800493"/>
          </a:xfrm>
          <a:prstGeom prst="rect">
            <a:avLst/>
          </a:prstGeom>
          <a:noFill/>
        </p:spPr>
        <p:txBody>
          <a:bodyPr wrap="square" lIns="0" tIns="0" rIns="0" bIns="0" rtlCol="0">
            <a:spAutoFit/>
          </a:bodyPr>
          <a:lstStyle/>
          <a:p>
            <a:r>
              <a:rPr lang="de-DE" sz="3000" dirty="0">
                <a:solidFill>
                  <a:schemeClr val="bg1"/>
                </a:solidFill>
                <a:latin typeface="Frutiger LT 57 Cn" pitchFamily="34" charset="0"/>
              </a:rPr>
              <a:t>Zivilrechtliche </a:t>
            </a:r>
          </a:p>
          <a:p>
            <a:r>
              <a:rPr lang="de-DE" sz="3000" dirty="0" err="1">
                <a:solidFill>
                  <a:schemeClr val="bg1"/>
                </a:solidFill>
                <a:latin typeface="Frutiger LT 57 Cn" pitchFamily="34" charset="0"/>
              </a:rPr>
              <a:t>Assessorklausuren</a:t>
            </a:r>
            <a:endParaRPr lang="de-DE" sz="3000" dirty="0">
              <a:solidFill>
                <a:schemeClr val="bg1"/>
              </a:solidFill>
              <a:latin typeface="Frutiger LT 57 Cn" pitchFamily="34" charset="0"/>
            </a:endParaRPr>
          </a:p>
          <a:p>
            <a:pPr>
              <a:spcBef>
                <a:spcPts val="600"/>
              </a:spcBef>
            </a:pPr>
            <a:r>
              <a:rPr lang="de-DE" sz="2600" dirty="0">
                <a:solidFill>
                  <a:schemeClr val="bg1"/>
                </a:solidFill>
                <a:latin typeface="Frutiger LT 57 Cn" pitchFamily="34" charset="0"/>
              </a:rPr>
              <a:t>Kurs Berlin</a:t>
            </a:r>
          </a:p>
          <a:p>
            <a:r>
              <a:rPr lang="de-DE" sz="2600" dirty="0">
                <a:solidFill>
                  <a:schemeClr val="bg1"/>
                </a:solidFill>
                <a:latin typeface="Frutiger LT 57 Cn" pitchFamily="34" charset="0"/>
              </a:rPr>
              <a:t>21. Woche</a:t>
            </a:r>
          </a:p>
        </p:txBody>
      </p:sp>
    </p:spTree>
    <p:extLst>
      <p:ext uri="{BB962C8B-B14F-4D97-AF65-F5344CB8AC3E}">
        <p14:creationId xmlns:p14="http://schemas.microsoft.com/office/powerpoint/2010/main" val="112048314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p:cNvSpPr txBox="1">
            <a:spLocks noChangeArrowheads="1"/>
          </p:cNvSpPr>
          <p:nvPr/>
        </p:nvSpPr>
        <p:spPr bwMode="auto">
          <a:xfrm>
            <a:off x="214313" y="1276883"/>
            <a:ext cx="8678862" cy="5416868"/>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1pPr>
            <a:lvl2pPr marL="742950" indent="-28575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2pPr>
            <a:lvl3pPr marL="11430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3pPr>
            <a:lvl4pPr marL="16002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4pPr>
            <a:lvl5pPr marL="20574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9pPr>
          </a:lstStyle>
          <a:p>
            <a:pPr eaLnBrk="1" hangingPunct="1">
              <a:spcAft>
                <a:spcPts val="0"/>
              </a:spcAft>
            </a:pPr>
            <a:r>
              <a:rPr lang="de-DE" sz="2200" b="0" dirty="0">
                <a:solidFill>
                  <a:schemeClr val="tx1"/>
                </a:solidFill>
                <a:latin typeface="Arial" charset="0"/>
                <a:cs typeface="Arial" charset="0"/>
              </a:rPr>
              <a:t>mit einer am 20. September 2023 beim Landgericht Berlin </a:t>
            </a:r>
            <a:r>
              <a:rPr lang="de-DE" sz="2200" b="0" dirty="0" err="1">
                <a:solidFill>
                  <a:schemeClr val="tx1"/>
                </a:solidFill>
                <a:latin typeface="Arial" charset="0"/>
                <a:cs typeface="Arial" charset="0"/>
              </a:rPr>
              <a:t>einge-gangenen</a:t>
            </a:r>
            <a:r>
              <a:rPr lang="de-DE" sz="2200" b="0" dirty="0">
                <a:solidFill>
                  <a:schemeClr val="tx1"/>
                </a:solidFill>
                <a:latin typeface="Arial" charset="0"/>
                <a:cs typeface="Arial" charset="0"/>
              </a:rPr>
              <a:t> Klage verlangte er von Herrn Steffen und dessen Tochter die Räumung der Grundstücke sowie Zahlung eines </a:t>
            </a:r>
            <a:r>
              <a:rPr lang="de-DE" sz="2200" b="0" dirty="0" err="1">
                <a:solidFill>
                  <a:schemeClr val="tx1"/>
                </a:solidFill>
                <a:latin typeface="Arial" charset="0"/>
                <a:cs typeface="Arial" charset="0"/>
              </a:rPr>
              <a:t>Nutzungsent</a:t>
            </a:r>
            <a:r>
              <a:rPr lang="de-DE" sz="2200" b="0" dirty="0">
                <a:solidFill>
                  <a:schemeClr val="tx1"/>
                </a:solidFill>
                <a:latin typeface="Arial" charset="0"/>
                <a:cs typeface="Arial" charset="0"/>
              </a:rPr>
              <a:t>-gelts. Die Klage wurde Egon Steffen am 25., seiner Tochter Marianne am 27. September 2023 zugestellt. Am 26. September 2023 wurden die auf dem Grundstück befindlichen Baulichkeiten durch einen Brand weitgehend zerstört. Tags darauf, d.h. am 27. September 2023, beauftragte der Kläger den Beklagten, ihn in der </a:t>
            </a:r>
            <a:r>
              <a:rPr lang="de-DE" sz="2200" b="0" dirty="0" err="1">
                <a:solidFill>
                  <a:schemeClr val="tx1"/>
                </a:solidFill>
                <a:latin typeface="Arial" charset="0"/>
                <a:cs typeface="Arial" charset="0"/>
              </a:rPr>
              <a:t>Feuerscha-denssache</a:t>
            </a:r>
            <a:r>
              <a:rPr lang="de-DE" sz="2200" b="0" dirty="0">
                <a:solidFill>
                  <a:schemeClr val="tx1"/>
                </a:solidFill>
                <a:latin typeface="Arial" charset="0"/>
                <a:cs typeface="Arial" charset="0"/>
              </a:rPr>
              <a:t> anwaltlich zu vertreten. Der Beklagte führte unter </a:t>
            </a:r>
            <a:r>
              <a:rPr lang="de-DE" sz="2200" b="0" dirty="0" err="1">
                <a:solidFill>
                  <a:schemeClr val="tx1"/>
                </a:solidFill>
                <a:latin typeface="Arial" charset="0"/>
                <a:cs typeface="Arial" charset="0"/>
              </a:rPr>
              <a:t>ande-rem</a:t>
            </a:r>
            <a:r>
              <a:rPr lang="de-DE" sz="2200" b="0" dirty="0">
                <a:solidFill>
                  <a:schemeClr val="tx1"/>
                </a:solidFill>
                <a:latin typeface="Arial" charset="0"/>
                <a:cs typeface="Arial" charset="0"/>
              </a:rPr>
              <a:t> Verhandlungen mit dem Land Berlin wegen der Beseitigung der Brandrückstände, die infolge des Brandes der von Frau Marianne Steffen eingebrachten Waren dioxin- und </a:t>
            </a:r>
            <a:r>
              <a:rPr lang="de-DE" sz="2200" b="0" dirty="0" err="1">
                <a:solidFill>
                  <a:schemeClr val="tx1"/>
                </a:solidFill>
                <a:latin typeface="Arial" charset="0"/>
                <a:cs typeface="Arial" charset="0"/>
              </a:rPr>
              <a:t>furankontaminiert</a:t>
            </a:r>
            <a:r>
              <a:rPr lang="de-DE" sz="2200" b="0" dirty="0">
                <a:solidFill>
                  <a:schemeClr val="tx1"/>
                </a:solidFill>
                <a:latin typeface="Arial" charset="0"/>
                <a:cs typeface="Arial" charset="0"/>
              </a:rPr>
              <a:t> waren. </a:t>
            </a:r>
          </a:p>
          <a:p>
            <a:pPr eaLnBrk="1" hangingPunct="1">
              <a:spcAft>
                <a:spcPts val="0"/>
              </a:spcAft>
            </a:pPr>
            <a:endParaRPr lang="de-DE" sz="2200" b="0" dirty="0">
              <a:solidFill>
                <a:schemeClr val="tx1"/>
              </a:solidFill>
              <a:latin typeface="Arial" charset="0"/>
              <a:cs typeface="Arial" charset="0"/>
            </a:endParaRPr>
          </a:p>
          <a:p>
            <a:pPr eaLnBrk="1" hangingPunct="1">
              <a:spcAft>
                <a:spcPts val="0"/>
              </a:spcAft>
            </a:pPr>
            <a:r>
              <a:rPr lang="de-DE" sz="2200" b="0" dirty="0">
                <a:solidFill>
                  <a:schemeClr val="tx1"/>
                </a:solidFill>
                <a:latin typeface="Arial" charset="0"/>
                <a:cs typeface="Arial" charset="0"/>
              </a:rPr>
              <a:t>Bis Ende Oktober 2023 räumten Egon Steffen und seine Tochter den Grundstückskomplex. Die kontaminierten Mauer-, Gebäude- und Teppichreste verblieben auf den Grundstücken.</a:t>
            </a:r>
          </a:p>
        </p:txBody>
      </p:sp>
      <p:sp>
        <p:nvSpPr>
          <p:cNvPr id="7" name="Text Box 8"/>
          <p:cNvSpPr txBox="1">
            <a:spLocks noChangeArrowheads="1"/>
          </p:cNvSpPr>
          <p:nvPr/>
        </p:nvSpPr>
        <p:spPr bwMode="auto">
          <a:xfrm>
            <a:off x="-508" y="260350"/>
            <a:ext cx="5832648"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20 Weiher ./. Zabel</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8090180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500" fill="hold"/>
                                        <p:tgtEl>
                                          <p:spTgt spid="6">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
                                            <p:txEl>
                                              <p:pRg st="2" end="2"/>
                                            </p:txEl>
                                          </p:spTgt>
                                        </p:tgtEl>
                                        <p:attrNameLst>
                                          <p:attrName>style.visibility</p:attrName>
                                        </p:attrNameLst>
                                      </p:cBhvr>
                                      <p:to>
                                        <p:strVal val="visible"/>
                                      </p:to>
                                    </p:set>
                                    <p:anim calcmode="lin" valueType="num">
                                      <p:cBhvr>
                                        <p:cTn id="14" dur="500" fill="hold"/>
                                        <p:tgtEl>
                                          <p:spTgt spid="6">
                                            <p:txEl>
                                              <p:pRg st="2" end="2"/>
                                            </p:txEl>
                                          </p:spTgt>
                                        </p:tgtEl>
                                        <p:attrNameLst>
                                          <p:attrName>ppt_w</p:attrName>
                                        </p:attrNameLst>
                                      </p:cBhvr>
                                      <p:tavLst>
                                        <p:tav tm="0">
                                          <p:val>
                                            <p:strVal val="#ppt_w*0.70"/>
                                          </p:val>
                                        </p:tav>
                                        <p:tav tm="100000">
                                          <p:val>
                                            <p:strVal val="#ppt_w"/>
                                          </p:val>
                                        </p:tav>
                                      </p:tavLst>
                                    </p:anim>
                                    <p:anim calcmode="lin" valueType="num">
                                      <p:cBhvr>
                                        <p:cTn id="15" dur="500" fill="hold"/>
                                        <p:tgtEl>
                                          <p:spTgt spid="6">
                                            <p:txEl>
                                              <p:pRg st="2" end="2"/>
                                            </p:txEl>
                                          </p:spTgt>
                                        </p:tgtEl>
                                        <p:attrNameLst>
                                          <p:attrName>ppt_h</p:attrName>
                                        </p:attrNameLst>
                                      </p:cBhvr>
                                      <p:tavLst>
                                        <p:tav tm="0">
                                          <p:val>
                                            <p:strVal val="#ppt_h"/>
                                          </p:val>
                                        </p:tav>
                                        <p:tav tm="100000">
                                          <p:val>
                                            <p:strVal val="#ppt_h"/>
                                          </p:val>
                                        </p:tav>
                                      </p:tavLst>
                                    </p:anim>
                                    <p:animEffect transition="in" filter="fade">
                                      <p:cBhvr>
                                        <p:cTn id="16"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p:cNvSpPr txBox="1">
            <a:spLocks noChangeArrowheads="1"/>
          </p:cNvSpPr>
          <p:nvPr/>
        </p:nvSpPr>
        <p:spPr bwMode="auto">
          <a:xfrm>
            <a:off x="214313" y="1276883"/>
            <a:ext cx="8678862" cy="5447645"/>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1pPr>
            <a:lvl2pPr marL="742950" indent="-28575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2pPr>
            <a:lvl3pPr marL="11430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3pPr>
            <a:lvl4pPr marL="16002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4pPr>
            <a:lvl5pPr marL="20574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9pPr>
          </a:lstStyle>
          <a:p>
            <a:pPr eaLnBrk="1" hangingPunct="1">
              <a:spcAft>
                <a:spcPts val="0"/>
              </a:spcAft>
            </a:pPr>
            <a:r>
              <a:rPr lang="de-DE" sz="2200" b="0" dirty="0">
                <a:solidFill>
                  <a:schemeClr val="tx1"/>
                </a:solidFill>
                <a:latin typeface="Arial" charset="0"/>
                <a:cs typeface="Arial" charset="0"/>
              </a:rPr>
              <a:t>Der Beklagte nahm im Oktober 2023 Kontakt zu Marianne Steffen wegen Beseitigung der verseuchten Brandrückstände und Erstattung der dem Kläger zukünftig entstehenden Kosten auf. Diese teilte dem Beklagten in einem am 18. Oktober 2023 geführten Telefonat mit, dass sie mit einer Erstattung der entstandenen Schäden aus ihrer Schadensversicherung zum 15. November 2023 rechne. (Die weite-</a:t>
            </a:r>
            <a:r>
              <a:rPr lang="de-DE" sz="2200" b="0" dirty="0" err="1">
                <a:solidFill>
                  <a:schemeClr val="tx1"/>
                </a:solidFill>
                <a:latin typeface="Arial" charset="0"/>
                <a:cs typeface="Arial" charset="0"/>
              </a:rPr>
              <a:t>ren</a:t>
            </a:r>
            <a:r>
              <a:rPr lang="de-DE" sz="2200" b="0" dirty="0">
                <a:solidFill>
                  <a:schemeClr val="tx1"/>
                </a:solidFill>
                <a:latin typeface="Arial" charset="0"/>
                <a:cs typeface="Arial" charset="0"/>
              </a:rPr>
              <a:t> Inhalte dieses Telefonats sind zwischen den Parteien streitig.)</a:t>
            </a:r>
          </a:p>
          <a:p>
            <a:pPr eaLnBrk="1" hangingPunct="1">
              <a:spcAft>
                <a:spcPts val="0"/>
              </a:spcAft>
            </a:pPr>
            <a:endParaRPr lang="de-DE" sz="1200" b="0" dirty="0">
              <a:solidFill>
                <a:schemeClr val="tx1"/>
              </a:solidFill>
              <a:latin typeface="Arial" charset="0"/>
              <a:cs typeface="Arial" charset="0"/>
            </a:endParaRPr>
          </a:p>
          <a:p>
            <a:pPr eaLnBrk="1" hangingPunct="1">
              <a:spcAft>
                <a:spcPts val="0"/>
              </a:spcAft>
            </a:pPr>
            <a:r>
              <a:rPr lang="de-DE" sz="2200" b="0" dirty="0">
                <a:solidFill>
                  <a:schemeClr val="tx1"/>
                </a:solidFill>
                <a:latin typeface="Arial" charset="0"/>
                <a:cs typeface="Arial" charset="0"/>
              </a:rPr>
              <a:t>Der Kläger informierte den Beklagten am 20. November 2023 darüber, dass betreffend Marianne Steffen Zahlungsunfähigkeit drohe und deshalb bezüglich der Versicherungsforderung Handlungsbedarf bestehe. Der Beklagte unternahm diesbezüglich nichts. Die Versicherung zahlte dann am 15. November 2023 insgesamt € 72.466,00 an Marianne Steffen aus. </a:t>
            </a:r>
          </a:p>
          <a:p>
            <a:pPr eaLnBrk="1" hangingPunct="1">
              <a:spcAft>
                <a:spcPts val="0"/>
              </a:spcAft>
            </a:pPr>
            <a:endParaRPr lang="de-DE" sz="1200" b="0" dirty="0">
              <a:solidFill>
                <a:schemeClr val="tx1"/>
              </a:solidFill>
              <a:latin typeface="Arial" charset="0"/>
              <a:cs typeface="Arial" charset="0"/>
            </a:endParaRPr>
          </a:p>
          <a:p>
            <a:pPr eaLnBrk="1" hangingPunct="1">
              <a:spcAft>
                <a:spcPts val="0"/>
              </a:spcAft>
            </a:pPr>
            <a:r>
              <a:rPr lang="de-DE" sz="2200" b="0" dirty="0">
                <a:solidFill>
                  <a:schemeClr val="tx1"/>
                </a:solidFill>
                <a:latin typeface="Arial" charset="0"/>
                <a:cs typeface="Arial" charset="0"/>
              </a:rPr>
              <a:t>Mit Verfügung vom 19. November 2023 ordnete das Land Berlin gegenüber dem Kläger die Entsorgung der Brandrückstände an.</a:t>
            </a:r>
          </a:p>
        </p:txBody>
      </p:sp>
      <p:sp>
        <p:nvSpPr>
          <p:cNvPr id="7" name="Text Box 8"/>
          <p:cNvSpPr txBox="1">
            <a:spLocks noChangeArrowheads="1"/>
          </p:cNvSpPr>
          <p:nvPr/>
        </p:nvSpPr>
        <p:spPr bwMode="auto">
          <a:xfrm>
            <a:off x="-508" y="260350"/>
            <a:ext cx="5832648"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20 Weiher ./. Zabel</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577170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500" fill="hold"/>
                                        <p:tgtEl>
                                          <p:spTgt spid="6">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
                                            <p:txEl>
                                              <p:pRg st="2" end="2"/>
                                            </p:txEl>
                                          </p:spTgt>
                                        </p:tgtEl>
                                        <p:attrNameLst>
                                          <p:attrName>style.visibility</p:attrName>
                                        </p:attrNameLst>
                                      </p:cBhvr>
                                      <p:to>
                                        <p:strVal val="visible"/>
                                      </p:to>
                                    </p:set>
                                    <p:anim calcmode="lin" valueType="num">
                                      <p:cBhvr>
                                        <p:cTn id="14" dur="500" fill="hold"/>
                                        <p:tgtEl>
                                          <p:spTgt spid="6">
                                            <p:txEl>
                                              <p:pRg st="2" end="2"/>
                                            </p:txEl>
                                          </p:spTgt>
                                        </p:tgtEl>
                                        <p:attrNameLst>
                                          <p:attrName>ppt_w</p:attrName>
                                        </p:attrNameLst>
                                      </p:cBhvr>
                                      <p:tavLst>
                                        <p:tav tm="0">
                                          <p:val>
                                            <p:strVal val="#ppt_w*0.70"/>
                                          </p:val>
                                        </p:tav>
                                        <p:tav tm="100000">
                                          <p:val>
                                            <p:strVal val="#ppt_w"/>
                                          </p:val>
                                        </p:tav>
                                      </p:tavLst>
                                    </p:anim>
                                    <p:anim calcmode="lin" valueType="num">
                                      <p:cBhvr>
                                        <p:cTn id="15" dur="500" fill="hold"/>
                                        <p:tgtEl>
                                          <p:spTgt spid="6">
                                            <p:txEl>
                                              <p:pRg st="2" end="2"/>
                                            </p:txEl>
                                          </p:spTgt>
                                        </p:tgtEl>
                                        <p:attrNameLst>
                                          <p:attrName>ppt_h</p:attrName>
                                        </p:attrNameLst>
                                      </p:cBhvr>
                                      <p:tavLst>
                                        <p:tav tm="0">
                                          <p:val>
                                            <p:strVal val="#ppt_h"/>
                                          </p:val>
                                        </p:tav>
                                        <p:tav tm="100000">
                                          <p:val>
                                            <p:strVal val="#ppt_h"/>
                                          </p:val>
                                        </p:tav>
                                      </p:tavLst>
                                    </p:anim>
                                    <p:animEffect transition="in" filter="fade">
                                      <p:cBhvr>
                                        <p:cTn id="16" dur="500"/>
                                        <p:tgtEl>
                                          <p:spTgt spid="6">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 calcmode="lin" valueType="num">
                                      <p:cBhvr>
                                        <p:cTn id="21" dur="500" fill="hold"/>
                                        <p:tgtEl>
                                          <p:spTgt spid="6">
                                            <p:txEl>
                                              <p:pRg st="4" end="4"/>
                                            </p:txEl>
                                          </p:spTgt>
                                        </p:tgtEl>
                                        <p:attrNameLst>
                                          <p:attrName>ppt_w</p:attrName>
                                        </p:attrNameLst>
                                      </p:cBhvr>
                                      <p:tavLst>
                                        <p:tav tm="0">
                                          <p:val>
                                            <p:strVal val="#ppt_w*0.70"/>
                                          </p:val>
                                        </p:tav>
                                        <p:tav tm="100000">
                                          <p:val>
                                            <p:strVal val="#ppt_w"/>
                                          </p:val>
                                        </p:tav>
                                      </p:tavLst>
                                    </p:anim>
                                    <p:anim calcmode="lin" valueType="num">
                                      <p:cBhvr>
                                        <p:cTn id="22" dur="500" fill="hold"/>
                                        <p:tgtEl>
                                          <p:spTgt spid="6">
                                            <p:txEl>
                                              <p:pRg st="4" end="4"/>
                                            </p:txEl>
                                          </p:spTgt>
                                        </p:tgtEl>
                                        <p:attrNameLst>
                                          <p:attrName>ppt_h</p:attrName>
                                        </p:attrNameLst>
                                      </p:cBhvr>
                                      <p:tavLst>
                                        <p:tav tm="0">
                                          <p:val>
                                            <p:strVal val="#ppt_h"/>
                                          </p:val>
                                        </p:tav>
                                        <p:tav tm="100000">
                                          <p:val>
                                            <p:strVal val="#ppt_h"/>
                                          </p:val>
                                        </p:tav>
                                      </p:tavLst>
                                    </p:anim>
                                    <p:animEffect transition="in" filter="fade">
                                      <p:cBhvr>
                                        <p:cTn id="23"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p:cNvSpPr txBox="1">
            <a:spLocks noChangeArrowheads="1"/>
          </p:cNvSpPr>
          <p:nvPr/>
        </p:nvSpPr>
        <p:spPr bwMode="auto">
          <a:xfrm>
            <a:off x="214313" y="1276883"/>
            <a:ext cx="8678862" cy="5447645"/>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1pPr>
            <a:lvl2pPr marL="742950" indent="-28575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2pPr>
            <a:lvl3pPr marL="11430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3pPr>
            <a:lvl4pPr marL="16002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4pPr>
            <a:lvl5pPr marL="20574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9pPr>
          </a:lstStyle>
          <a:p>
            <a:pPr eaLnBrk="1" hangingPunct="1">
              <a:spcAft>
                <a:spcPts val="0"/>
              </a:spcAft>
            </a:pPr>
            <a:r>
              <a:rPr lang="de-DE" sz="2200" b="0" dirty="0">
                <a:solidFill>
                  <a:schemeClr val="tx1"/>
                </a:solidFill>
                <a:latin typeface="Arial" charset="0"/>
                <a:cs typeface="Arial" charset="0"/>
              </a:rPr>
              <a:t>Der Beklagte erhob hiergegen im Namen des Klägers Widerspruch. Der Widerspruch blieb erfolglos. Die Verfügung des Landes Berlin wurde im Frühjahr 2024 im Wege der Ersatzvornahme vollzogen. Auf die dabei angefallenen Kosten zahlte der Kläger € 47.342,00, die sich aus € 31.106,00 für die Beseitigung der kontaminierten Mauer- und Gebäudereste und restlichen € 16.236,00 für die Beseitigung der kontaminierten Teppichreste zusammensetzen.</a:t>
            </a:r>
          </a:p>
          <a:p>
            <a:pPr eaLnBrk="1" hangingPunct="1">
              <a:spcAft>
                <a:spcPts val="0"/>
              </a:spcAft>
            </a:pPr>
            <a:endParaRPr lang="de-DE" sz="1200" b="0" dirty="0">
              <a:solidFill>
                <a:schemeClr val="tx1"/>
              </a:solidFill>
              <a:latin typeface="Arial" charset="0"/>
              <a:cs typeface="Arial" charset="0"/>
            </a:endParaRPr>
          </a:p>
          <a:p>
            <a:pPr eaLnBrk="1" hangingPunct="1">
              <a:spcAft>
                <a:spcPts val="0"/>
              </a:spcAft>
            </a:pPr>
            <a:r>
              <a:rPr lang="de-DE" sz="2200" b="0" dirty="0">
                <a:solidFill>
                  <a:schemeClr val="tx1"/>
                </a:solidFill>
                <a:latin typeface="Arial" charset="0"/>
                <a:cs typeface="Arial" charset="0"/>
              </a:rPr>
              <a:t>Die Eröffnung des Insolvenzverfahrens über das Vermögen der Marianne Steffen erfolgte am 1. Juni 2024. Eine substantielle Quote ist in diesem Verfahren nicht zu erwarten.				    </a:t>
            </a:r>
            <a:r>
              <a:rPr lang="de-DE" sz="1400" b="0" dirty="0">
                <a:solidFill>
                  <a:schemeClr val="tx1"/>
                </a:solidFill>
                <a:latin typeface="Arial" charset="0"/>
                <a:cs typeface="Arial" charset="0"/>
              </a:rPr>
              <a:t>s</a:t>
            </a:r>
          </a:p>
          <a:p>
            <a:pPr eaLnBrk="1" hangingPunct="1">
              <a:spcAft>
                <a:spcPts val="0"/>
              </a:spcAft>
            </a:pPr>
            <a:endParaRPr lang="de-DE" sz="1200" b="0" dirty="0">
              <a:solidFill>
                <a:schemeClr val="tx1"/>
              </a:solidFill>
              <a:latin typeface="Arial" charset="0"/>
              <a:cs typeface="Arial" charset="0"/>
            </a:endParaRPr>
          </a:p>
          <a:p>
            <a:pPr eaLnBrk="1" hangingPunct="1">
              <a:spcAft>
                <a:spcPts val="0"/>
              </a:spcAft>
            </a:pPr>
            <a:r>
              <a:rPr lang="de-DE" sz="2200" b="0" i="1" dirty="0">
                <a:solidFill>
                  <a:schemeClr val="tx1"/>
                </a:solidFill>
                <a:latin typeface="Arial" charset="0"/>
                <a:cs typeface="Arial" charset="0"/>
              </a:rPr>
              <a:t>Der Kläger behauptet, dass der Beklagte in dem Telefonat vom 18. Oktober 2023 von Marianne Steffen darüber informiert worden sei, dass das Geld aus der Versicherungssumme bereits für die Weiter-führung des Teppichhandels verplant sei und deswegen nicht an den Kläger abgetreten werden könne...</a:t>
            </a:r>
          </a:p>
        </p:txBody>
      </p:sp>
      <p:sp>
        <p:nvSpPr>
          <p:cNvPr id="7" name="Text Box 8"/>
          <p:cNvSpPr txBox="1">
            <a:spLocks noChangeArrowheads="1"/>
          </p:cNvSpPr>
          <p:nvPr/>
        </p:nvSpPr>
        <p:spPr bwMode="auto">
          <a:xfrm>
            <a:off x="-508" y="260350"/>
            <a:ext cx="5832648"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20 Weiher ./. Zabel</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6691009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500" fill="hold"/>
                                        <p:tgtEl>
                                          <p:spTgt spid="6">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
                                            <p:txEl>
                                              <p:pRg st="2" end="2"/>
                                            </p:txEl>
                                          </p:spTgt>
                                        </p:tgtEl>
                                        <p:attrNameLst>
                                          <p:attrName>style.visibility</p:attrName>
                                        </p:attrNameLst>
                                      </p:cBhvr>
                                      <p:to>
                                        <p:strVal val="visible"/>
                                      </p:to>
                                    </p:set>
                                    <p:anim calcmode="lin" valueType="num">
                                      <p:cBhvr>
                                        <p:cTn id="14" dur="500" fill="hold"/>
                                        <p:tgtEl>
                                          <p:spTgt spid="6">
                                            <p:txEl>
                                              <p:pRg st="2" end="2"/>
                                            </p:txEl>
                                          </p:spTgt>
                                        </p:tgtEl>
                                        <p:attrNameLst>
                                          <p:attrName>ppt_w</p:attrName>
                                        </p:attrNameLst>
                                      </p:cBhvr>
                                      <p:tavLst>
                                        <p:tav tm="0">
                                          <p:val>
                                            <p:strVal val="#ppt_w*0.70"/>
                                          </p:val>
                                        </p:tav>
                                        <p:tav tm="100000">
                                          <p:val>
                                            <p:strVal val="#ppt_w"/>
                                          </p:val>
                                        </p:tav>
                                      </p:tavLst>
                                    </p:anim>
                                    <p:anim calcmode="lin" valueType="num">
                                      <p:cBhvr>
                                        <p:cTn id="15" dur="500" fill="hold"/>
                                        <p:tgtEl>
                                          <p:spTgt spid="6">
                                            <p:txEl>
                                              <p:pRg st="2" end="2"/>
                                            </p:txEl>
                                          </p:spTgt>
                                        </p:tgtEl>
                                        <p:attrNameLst>
                                          <p:attrName>ppt_h</p:attrName>
                                        </p:attrNameLst>
                                      </p:cBhvr>
                                      <p:tavLst>
                                        <p:tav tm="0">
                                          <p:val>
                                            <p:strVal val="#ppt_h"/>
                                          </p:val>
                                        </p:tav>
                                        <p:tav tm="100000">
                                          <p:val>
                                            <p:strVal val="#ppt_h"/>
                                          </p:val>
                                        </p:tav>
                                      </p:tavLst>
                                    </p:anim>
                                    <p:animEffect transition="in" filter="fade">
                                      <p:cBhvr>
                                        <p:cTn id="16" dur="500"/>
                                        <p:tgtEl>
                                          <p:spTgt spid="6">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 calcmode="lin" valueType="num">
                                      <p:cBhvr>
                                        <p:cTn id="21" dur="500" fill="hold"/>
                                        <p:tgtEl>
                                          <p:spTgt spid="6">
                                            <p:txEl>
                                              <p:pRg st="4" end="4"/>
                                            </p:txEl>
                                          </p:spTgt>
                                        </p:tgtEl>
                                        <p:attrNameLst>
                                          <p:attrName>ppt_w</p:attrName>
                                        </p:attrNameLst>
                                      </p:cBhvr>
                                      <p:tavLst>
                                        <p:tav tm="0">
                                          <p:val>
                                            <p:strVal val="#ppt_w*0.70"/>
                                          </p:val>
                                        </p:tav>
                                        <p:tav tm="100000">
                                          <p:val>
                                            <p:strVal val="#ppt_w"/>
                                          </p:val>
                                        </p:tav>
                                      </p:tavLst>
                                    </p:anim>
                                    <p:anim calcmode="lin" valueType="num">
                                      <p:cBhvr>
                                        <p:cTn id="22" dur="500" fill="hold"/>
                                        <p:tgtEl>
                                          <p:spTgt spid="6">
                                            <p:txEl>
                                              <p:pRg st="4" end="4"/>
                                            </p:txEl>
                                          </p:spTgt>
                                        </p:tgtEl>
                                        <p:attrNameLst>
                                          <p:attrName>ppt_h</p:attrName>
                                        </p:attrNameLst>
                                      </p:cBhvr>
                                      <p:tavLst>
                                        <p:tav tm="0">
                                          <p:val>
                                            <p:strVal val="#ppt_h"/>
                                          </p:val>
                                        </p:tav>
                                        <p:tav tm="100000">
                                          <p:val>
                                            <p:strVal val="#ppt_h"/>
                                          </p:val>
                                        </p:tav>
                                      </p:tavLst>
                                    </p:anim>
                                    <p:animEffect transition="in" filter="fade">
                                      <p:cBhvr>
                                        <p:cTn id="23"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p:cNvSpPr txBox="1">
            <a:spLocks noChangeArrowheads="1"/>
          </p:cNvSpPr>
          <p:nvPr/>
        </p:nvSpPr>
        <p:spPr bwMode="auto">
          <a:xfrm>
            <a:off x="214313" y="1276883"/>
            <a:ext cx="8678862" cy="5262979"/>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1pPr>
            <a:lvl2pPr marL="742950" indent="-28575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2pPr>
            <a:lvl3pPr marL="11430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3pPr>
            <a:lvl4pPr marL="16002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4pPr>
            <a:lvl5pPr marL="20574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9pPr>
          </a:lstStyle>
          <a:p>
            <a:pPr eaLnBrk="1" hangingPunct="1">
              <a:spcAft>
                <a:spcPts val="0"/>
              </a:spcAft>
            </a:pPr>
            <a:r>
              <a:rPr lang="de-DE" sz="2200" b="0" i="1" dirty="0">
                <a:solidFill>
                  <a:schemeClr val="tx1"/>
                </a:solidFill>
                <a:latin typeface="Arial" charset="0"/>
                <a:cs typeface="Arial" charset="0"/>
              </a:rPr>
              <a:t>Es sei darüber hinaus gleichgültig, ob, wie der Beklagte vorträgt, die Tochter des ehemaligen Mieters gesagt haben soll, dass sie – bei einer klageweisen Durchsetzung – die Versicherungssumme lieber an ihren Vater verschenke, weil sie den Kläger hasse.		    </a:t>
            </a:r>
            <a:r>
              <a:rPr lang="de-DE" sz="1400" b="0" dirty="0" err="1">
                <a:solidFill>
                  <a:schemeClr val="tx1"/>
                </a:solidFill>
                <a:latin typeface="Arial" charset="0"/>
                <a:cs typeface="Arial" charset="0"/>
              </a:rPr>
              <a:t>r</a:t>
            </a:r>
            <a:endParaRPr lang="de-DE" sz="1400" b="0" dirty="0">
              <a:solidFill>
                <a:schemeClr val="tx1"/>
              </a:solidFill>
              <a:latin typeface="Arial" charset="0"/>
              <a:cs typeface="Arial" charset="0"/>
            </a:endParaRPr>
          </a:p>
          <a:p>
            <a:pPr eaLnBrk="1" hangingPunct="1">
              <a:spcAft>
                <a:spcPts val="0"/>
              </a:spcAft>
            </a:pPr>
            <a:endParaRPr lang="de-DE" sz="1200" b="0" dirty="0">
              <a:solidFill>
                <a:schemeClr val="tx1"/>
              </a:solidFill>
              <a:latin typeface="Arial" charset="0"/>
              <a:cs typeface="Arial" charset="0"/>
            </a:endParaRPr>
          </a:p>
          <a:p>
            <a:pPr eaLnBrk="1" hangingPunct="1">
              <a:spcAft>
                <a:spcPts val="0"/>
              </a:spcAft>
            </a:pPr>
            <a:r>
              <a:rPr lang="de-DE" sz="2200" b="0" i="1" dirty="0">
                <a:solidFill>
                  <a:schemeClr val="tx1"/>
                </a:solidFill>
                <a:latin typeface="Arial" charset="0"/>
                <a:cs typeface="Arial" charset="0"/>
              </a:rPr>
              <a:t>[Der Kläger meint, dass der Beklagte dadurch seine anwaltlichen Pflichten verletzt und ihm – dem Kläger – wegen der mittlerweile eingetretenen Zahlungsunfähigkeit der Tochter des Mieters einen Schaden in Höhe der Kosten der Ersatzvornahme schuldhaft </a:t>
            </a:r>
            <a:r>
              <a:rPr lang="de-DE" sz="2200" b="0" i="1" dirty="0" err="1">
                <a:solidFill>
                  <a:schemeClr val="tx1"/>
                </a:solidFill>
                <a:latin typeface="Arial" charset="0"/>
                <a:cs typeface="Arial" charset="0"/>
              </a:rPr>
              <a:t>zuge</a:t>
            </a:r>
            <a:r>
              <a:rPr lang="de-DE" sz="2200" b="0" i="1" dirty="0">
                <a:solidFill>
                  <a:schemeClr val="tx1"/>
                </a:solidFill>
                <a:latin typeface="Arial" charset="0"/>
                <a:cs typeface="Arial" charset="0"/>
              </a:rPr>
              <a:t>-fügt habe. Auf die Frage, ob die Tochter des ehemaligen Mieters den Brand vom 27. September 2023 schuldhaft herbeigeführt habe, </a:t>
            </a:r>
            <a:r>
              <a:rPr lang="de-DE" sz="2200" b="0" i="1" dirty="0" err="1">
                <a:solidFill>
                  <a:schemeClr val="tx1"/>
                </a:solidFill>
                <a:latin typeface="Arial" charset="0"/>
                <a:cs typeface="Arial" charset="0"/>
              </a:rPr>
              <a:t>kom-me</a:t>
            </a:r>
            <a:r>
              <a:rPr lang="de-DE" sz="2200" b="0" i="1" dirty="0">
                <a:solidFill>
                  <a:schemeClr val="tx1"/>
                </a:solidFill>
                <a:latin typeface="Arial" charset="0"/>
                <a:cs typeface="Arial" charset="0"/>
              </a:rPr>
              <a:t> es dabei nicht an. Der Beklagte hätte die Ansprüche gegen die Tochter des ehemaligen Mieters notfalls im Wege des einstweiligen Rechtsschutzes geltend machen müssen. Außerdem meint der </a:t>
            </a:r>
            <a:r>
              <a:rPr lang="de-DE" sz="2200" b="0" i="1" dirty="0" err="1">
                <a:solidFill>
                  <a:schemeClr val="tx1"/>
                </a:solidFill>
                <a:latin typeface="Arial" charset="0"/>
                <a:cs typeface="Arial" charset="0"/>
              </a:rPr>
              <a:t>Klä-ger</a:t>
            </a:r>
            <a:r>
              <a:rPr lang="de-DE" sz="2200" b="0" i="1" dirty="0">
                <a:solidFill>
                  <a:schemeClr val="tx1"/>
                </a:solidFill>
                <a:latin typeface="Arial" charset="0"/>
                <a:cs typeface="Arial" charset="0"/>
              </a:rPr>
              <a:t>, der Beklagte könne sich im vorliegenden Verfahren nicht selbst vertreten.]</a:t>
            </a:r>
            <a:r>
              <a:rPr lang="de-DE" sz="2200" b="0" dirty="0">
                <a:solidFill>
                  <a:schemeClr val="tx1"/>
                </a:solidFill>
                <a:latin typeface="Arial" charset="0"/>
                <a:cs typeface="Arial" charset="0"/>
              </a:rPr>
              <a:t>										    </a:t>
            </a:r>
            <a:r>
              <a:rPr lang="de-DE" sz="1400" b="0" dirty="0">
                <a:solidFill>
                  <a:schemeClr val="tx1"/>
                </a:solidFill>
                <a:latin typeface="Arial" charset="0"/>
                <a:cs typeface="Arial" charset="0"/>
              </a:rPr>
              <a:t>a</a:t>
            </a:r>
          </a:p>
        </p:txBody>
      </p:sp>
      <p:sp>
        <p:nvSpPr>
          <p:cNvPr id="7" name="Text Box 8"/>
          <p:cNvSpPr txBox="1">
            <a:spLocks noChangeArrowheads="1"/>
          </p:cNvSpPr>
          <p:nvPr/>
        </p:nvSpPr>
        <p:spPr bwMode="auto">
          <a:xfrm>
            <a:off x="-508" y="260350"/>
            <a:ext cx="5832648"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20 Weiher ./. Zabel</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1827710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500" fill="hold"/>
                                        <p:tgtEl>
                                          <p:spTgt spid="6">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
                                            <p:txEl>
                                              <p:pRg st="2" end="2"/>
                                            </p:txEl>
                                          </p:spTgt>
                                        </p:tgtEl>
                                        <p:attrNameLst>
                                          <p:attrName>style.visibility</p:attrName>
                                        </p:attrNameLst>
                                      </p:cBhvr>
                                      <p:to>
                                        <p:strVal val="visible"/>
                                      </p:to>
                                    </p:set>
                                    <p:anim calcmode="lin" valueType="num">
                                      <p:cBhvr>
                                        <p:cTn id="14" dur="500" fill="hold"/>
                                        <p:tgtEl>
                                          <p:spTgt spid="6">
                                            <p:txEl>
                                              <p:pRg st="2" end="2"/>
                                            </p:txEl>
                                          </p:spTgt>
                                        </p:tgtEl>
                                        <p:attrNameLst>
                                          <p:attrName>ppt_w</p:attrName>
                                        </p:attrNameLst>
                                      </p:cBhvr>
                                      <p:tavLst>
                                        <p:tav tm="0">
                                          <p:val>
                                            <p:strVal val="#ppt_w*0.70"/>
                                          </p:val>
                                        </p:tav>
                                        <p:tav tm="100000">
                                          <p:val>
                                            <p:strVal val="#ppt_w"/>
                                          </p:val>
                                        </p:tav>
                                      </p:tavLst>
                                    </p:anim>
                                    <p:anim calcmode="lin" valueType="num">
                                      <p:cBhvr>
                                        <p:cTn id="15" dur="500" fill="hold"/>
                                        <p:tgtEl>
                                          <p:spTgt spid="6">
                                            <p:txEl>
                                              <p:pRg st="2" end="2"/>
                                            </p:txEl>
                                          </p:spTgt>
                                        </p:tgtEl>
                                        <p:attrNameLst>
                                          <p:attrName>ppt_h</p:attrName>
                                        </p:attrNameLst>
                                      </p:cBhvr>
                                      <p:tavLst>
                                        <p:tav tm="0">
                                          <p:val>
                                            <p:strVal val="#ppt_h"/>
                                          </p:val>
                                        </p:tav>
                                        <p:tav tm="100000">
                                          <p:val>
                                            <p:strVal val="#ppt_h"/>
                                          </p:val>
                                        </p:tav>
                                      </p:tavLst>
                                    </p:anim>
                                    <p:animEffect transition="in" filter="fade">
                                      <p:cBhvr>
                                        <p:cTn id="16"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p:cNvSpPr txBox="1">
            <a:spLocks noChangeArrowheads="1"/>
          </p:cNvSpPr>
          <p:nvPr/>
        </p:nvSpPr>
        <p:spPr bwMode="auto">
          <a:xfrm>
            <a:off x="214313" y="1276883"/>
            <a:ext cx="8678862" cy="5632311"/>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1pPr>
            <a:lvl2pPr marL="742950" indent="-28575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2pPr>
            <a:lvl3pPr marL="11430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3pPr>
            <a:lvl4pPr marL="16002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4pPr>
            <a:lvl5pPr marL="20574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9pPr>
          </a:lstStyle>
          <a:p>
            <a:pPr eaLnBrk="1" hangingPunct="1">
              <a:spcAft>
                <a:spcPts val="0"/>
              </a:spcAft>
            </a:pPr>
            <a:r>
              <a:rPr lang="de-DE" sz="2200" b="0" dirty="0">
                <a:solidFill>
                  <a:schemeClr val="tx1"/>
                </a:solidFill>
                <a:latin typeface="Arial" charset="0"/>
                <a:cs typeface="Arial" charset="0"/>
              </a:rPr>
              <a:t>Der Kläger beantragt,</a:t>
            </a:r>
          </a:p>
          <a:p>
            <a:pPr eaLnBrk="1" hangingPunct="1">
              <a:spcAft>
                <a:spcPts val="0"/>
              </a:spcAft>
            </a:pPr>
            <a:r>
              <a:rPr lang="de-DE" sz="2200" dirty="0">
                <a:solidFill>
                  <a:schemeClr val="tx1"/>
                </a:solidFill>
                <a:latin typeface="Arial" charset="0"/>
                <a:cs typeface="Arial" charset="0"/>
              </a:rPr>
              <a:t>den Beklagten zur Zahlung von € 47.342,00 nebst Zinsen in Höhe von 9 Prozentpunkten über dem Basiszinssatz seit Klagezustellung zu verurteilen, </a:t>
            </a:r>
          </a:p>
          <a:p>
            <a:pPr eaLnBrk="1" hangingPunct="1">
              <a:spcAft>
                <a:spcPts val="0"/>
              </a:spcAft>
            </a:pPr>
            <a:r>
              <a:rPr lang="de-DE" sz="2200" b="0" dirty="0">
                <a:solidFill>
                  <a:schemeClr val="tx1"/>
                </a:solidFill>
                <a:latin typeface="Arial" charset="0"/>
                <a:cs typeface="Arial" charset="0"/>
              </a:rPr>
              <a:t>und zwar im Wege eines Versäumnisurteils.</a:t>
            </a:r>
          </a:p>
          <a:p>
            <a:pPr eaLnBrk="1" hangingPunct="1">
              <a:spcAft>
                <a:spcPts val="0"/>
              </a:spcAft>
            </a:pPr>
            <a:endParaRPr lang="de-DE" sz="1200" b="0" dirty="0">
              <a:solidFill>
                <a:schemeClr val="tx1"/>
              </a:solidFill>
              <a:latin typeface="Arial" charset="0"/>
              <a:cs typeface="Arial" charset="0"/>
            </a:endParaRPr>
          </a:p>
          <a:p>
            <a:pPr eaLnBrk="1" hangingPunct="1">
              <a:spcAft>
                <a:spcPts val="0"/>
              </a:spcAft>
            </a:pPr>
            <a:r>
              <a:rPr lang="de-DE" sz="2200" b="0" dirty="0">
                <a:solidFill>
                  <a:schemeClr val="tx1"/>
                </a:solidFill>
                <a:latin typeface="Arial" charset="0"/>
                <a:cs typeface="Arial" charset="0"/>
              </a:rPr>
              <a:t>Der Beklagte beantragt,</a:t>
            </a:r>
          </a:p>
          <a:p>
            <a:pPr eaLnBrk="1" hangingPunct="1">
              <a:spcAft>
                <a:spcPts val="0"/>
              </a:spcAft>
            </a:pPr>
            <a:r>
              <a:rPr lang="de-DE" sz="2200" dirty="0">
                <a:solidFill>
                  <a:schemeClr val="tx1"/>
                </a:solidFill>
                <a:latin typeface="Arial" charset="0"/>
                <a:cs typeface="Arial" charset="0"/>
              </a:rPr>
              <a:t>die Klage abzuweisen.</a:t>
            </a:r>
          </a:p>
          <a:p>
            <a:pPr eaLnBrk="1" hangingPunct="1">
              <a:spcAft>
                <a:spcPts val="0"/>
              </a:spcAft>
            </a:pPr>
            <a:endParaRPr lang="de-DE" sz="1200" b="0" dirty="0">
              <a:solidFill>
                <a:schemeClr val="tx1"/>
              </a:solidFill>
              <a:latin typeface="Arial" charset="0"/>
              <a:cs typeface="Arial" charset="0"/>
            </a:endParaRPr>
          </a:p>
          <a:p>
            <a:pPr eaLnBrk="1" hangingPunct="1">
              <a:spcAft>
                <a:spcPts val="0"/>
              </a:spcAft>
            </a:pPr>
            <a:r>
              <a:rPr lang="de-DE" sz="2200" b="0" i="1" dirty="0">
                <a:solidFill>
                  <a:schemeClr val="tx1"/>
                </a:solidFill>
                <a:latin typeface="Arial" charset="0"/>
                <a:cs typeface="Arial" charset="0"/>
              </a:rPr>
              <a:t>Er behauptet, dass Marianne Steffen in dem Telefonat vom 18. Oktober 2023 gesagt habe, sie halte sich nicht für verpflichtet, die Versicherungsforderung – auch teilweise – an den Kläger abzutreten. Im Falle einer gerichtlichen Geltendmachung würde sie das Geld lieber ihrem Vater schenken, weil sie den Kläger hasse. Ein Bezug zum Weiterbetrieb des Teppichhandels sei nicht hergestellt worden.  </a:t>
            </a:r>
            <a:r>
              <a:rPr lang="de-DE" sz="1400" b="0" dirty="0" err="1">
                <a:solidFill>
                  <a:schemeClr val="tx1"/>
                </a:solidFill>
                <a:latin typeface="Arial" charset="0"/>
                <a:cs typeface="Arial" charset="0"/>
              </a:rPr>
              <a:t>r</a:t>
            </a:r>
            <a:endParaRPr lang="de-DE" sz="1400" b="0" dirty="0">
              <a:solidFill>
                <a:schemeClr val="tx1"/>
              </a:solidFill>
              <a:latin typeface="Arial" charset="0"/>
              <a:cs typeface="Arial" charset="0"/>
            </a:endParaRPr>
          </a:p>
          <a:p>
            <a:pPr eaLnBrk="1" hangingPunct="1">
              <a:spcAft>
                <a:spcPts val="0"/>
              </a:spcAft>
            </a:pPr>
            <a:endParaRPr lang="de-DE" sz="1200" b="0" dirty="0">
              <a:solidFill>
                <a:schemeClr val="tx1"/>
              </a:solidFill>
              <a:latin typeface="Arial" charset="0"/>
              <a:cs typeface="Arial" charset="0"/>
            </a:endParaRPr>
          </a:p>
          <a:p>
            <a:pPr eaLnBrk="1" hangingPunct="1">
              <a:spcAft>
                <a:spcPts val="0"/>
              </a:spcAft>
            </a:pPr>
            <a:r>
              <a:rPr lang="de-DE" sz="2200" b="0" i="1" dirty="0">
                <a:solidFill>
                  <a:schemeClr val="tx1"/>
                </a:solidFill>
                <a:latin typeface="Arial" charset="0"/>
                <a:cs typeface="Arial" charset="0"/>
              </a:rPr>
              <a:t>[Der Beklagte meint, dass dem Kläger schon kein Anspruch gegen die Tochter des ehemaligen Mieters zustehe bzw. zugestanden habe,</a:t>
            </a:r>
          </a:p>
        </p:txBody>
      </p:sp>
      <p:sp>
        <p:nvSpPr>
          <p:cNvPr id="7" name="Text Box 8"/>
          <p:cNvSpPr txBox="1">
            <a:spLocks noChangeArrowheads="1"/>
          </p:cNvSpPr>
          <p:nvPr/>
        </p:nvSpPr>
        <p:spPr bwMode="auto">
          <a:xfrm>
            <a:off x="-508" y="260350"/>
            <a:ext cx="5832648"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20 Weiher ./. Zabel</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9790526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500" fill="hold"/>
                                        <p:tgtEl>
                                          <p:spTgt spid="6">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
                                            <p:txEl>
                                              <p:pRg st="0" end="0"/>
                                            </p:txEl>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 calcmode="lin" valueType="num">
                                      <p:cBhvr>
                                        <p:cTn id="12" dur="500" fill="hold"/>
                                        <p:tgtEl>
                                          <p:spTgt spid="6">
                                            <p:txEl>
                                              <p:pRg st="1" end="1"/>
                                            </p:txEl>
                                          </p:spTgt>
                                        </p:tgtEl>
                                        <p:attrNameLst>
                                          <p:attrName>ppt_w</p:attrName>
                                        </p:attrNameLst>
                                      </p:cBhvr>
                                      <p:tavLst>
                                        <p:tav tm="0">
                                          <p:val>
                                            <p:strVal val="#ppt_w*0.70"/>
                                          </p:val>
                                        </p:tav>
                                        <p:tav tm="100000">
                                          <p:val>
                                            <p:strVal val="#ppt_w"/>
                                          </p:val>
                                        </p:tav>
                                      </p:tavLst>
                                    </p:anim>
                                    <p:anim calcmode="lin" valueType="num">
                                      <p:cBhvr>
                                        <p:cTn id="13" dur="500" fill="hold"/>
                                        <p:tgtEl>
                                          <p:spTgt spid="6">
                                            <p:txEl>
                                              <p:pRg st="1" end="1"/>
                                            </p:txEl>
                                          </p:spTgt>
                                        </p:tgtEl>
                                        <p:attrNameLst>
                                          <p:attrName>ppt_h</p:attrName>
                                        </p:attrNameLst>
                                      </p:cBhvr>
                                      <p:tavLst>
                                        <p:tav tm="0">
                                          <p:val>
                                            <p:strVal val="#ppt_h"/>
                                          </p:val>
                                        </p:tav>
                                        <p:tav tm="100000">
                                          <p:val>
                                            <p:strVal val="#ppt_h"/>
                                          </p:val>
                                        </p:tav>
                                      </p:tavLst>
                                    </p:anim>
                                    <p:animEffect transition="in" filter="fade">
                                      <p:cBhvr>
                                        <p:cTn id="14" dur="500"/>
                                        <p:tgtEl>
                                          <p:spTgt spid="6">
                                            <p:txEl>
                                              <p:pRg st="1" end="1"/>
                                            </p:txEl>
                                          </p:spTgt>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 calcmode="lin" valueType="num">
                                      <p:cBhvr>
                                        <p:cTn id="17" dur="500" fill="hold"/>
                                        <p:tgtEl>
                                          <p:spTgt spid="6">
                                            <p:txEl>
                                              <p:pRg st="2" end="2"/>
                                            </p:txEl>
                                          </p:spTgt>
                                        </p:tgtEl>
                                        <p:attrNameLst>
                                          <p:attrName>ppt_w</p:attrName>
                                        </p:attrNameLst>
                                      </p:cBhvr>
                                      <p:tavLst>
                                        <p:tav tm="0">
                                          <p:val>
                                            <p:strVal val="#ppt_w*0.70"/>
                                          </p:val>
                                        </p:tav>
                                        <p:tav tm="100000">
                                          <p:val>
                                            <p:strVal val="#ppt_w"/>
                                          </p:val>
                                        </p:tav>
                                      </p:tavLst>
                                    </p:anim>
                                    <p:anim calcmode="lin" valueType="num">
                                      <p:cBhvr>
                                        <p:cTn id="18" dur="500" fill="hold"/>
                                        <p:tgtEl>
                                          <p:spTgt spid="6">
                                            <p:txEl>
                                              <p:pRg st="2" end="2"/>
                                            </p:txEl>
                                          </p:spTgt>
                                        </p:tgtEl>
                                        <p:attrNameLst>
                                          <p:attrName>ppt_h</p:attrName>
                                        </p:attrNameLst>
                                      </p:cBhvr>
                                      <p:tavLst>
                                        <p:tav tm="0">
                                          <p:val>
                                            <p:strVal val="#ppt_h"/>
                                          </p:val>
                                        </p:tav>
                                        <p:tav tm="100000">
                                          <p:val>
                                            <p:strVal val="#ppt_h"/>
                                          </p:val>
                                        </p:tav>
                                      </p:tavLst>
                                    </p:anim>
                                    <p:animEffect transition="in" filter="fade">
                                      <p:cBhvr>
                                        <p:cTn id="19" dur="500"/>
                                        <p:tgtEl>
                                          <p:spTgt spid="6">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grpId="0" nodeType="clickEffect">
                                  <p:stCondLst>
                                    <p:cond delay="0"/>
                                  </p:stCondLst>
                                  <p:childTnLst>
                                    <p:set>
                                      <p:cBhvr>
                                        <p:cTn id="23" dur="1" fill="hold">
                                          <p:stCondLst>
                                            <p:cond delay="0"/>
                                          </p:stCondLst>
                                        </p:cTn>
                                        <p:tgtEl>
                                          <p:spTgt spid="6">
                                            <p:txEl>
                                              <p:pRg st="4" end="4"/>
                                            </p:txEl>
                                          </p:spTgt>
                                        </p:tgtEl>
                                        <p:attrNameLst>
                                          <p:attrName>style.visibility</p:attrName>
                                        </p:attrNameLst>
                                      </p:cBhvr>
                                      <p:to>
                                        <p:strVal val="visible"/>
                                      </p:to>
                                    </p:set>
                                    <p:anim calcmode="lin" valueType="num">
                                      <p:cBhvr>
                                        <p:cTn id="24" dur="500" fill="hold"/>
                                        <p:tgtEl>
                                          <p:spTgt spid="6">
                                            <p:txEl>
                                              <p:pRg st="4" end="4"/>
                                            </p:txEl>
                                          </p:spTgt>
                                        </p:tgtEl>
                                        <p:attrNameLst>
                                          <p:attrName>ppt_w</p:attrName>
                                        </p:attrNameLst>
                                      </p:cBhvr>
                                      <p:tavLst>
                                        <p:tav tm="0">
                                          <p:val>
                                            <p:strVal val="#ppt_w*0.70"/>
                                          </p:val>
                                        </p:tav>
                                        <p:tav tm="100000">
                                          <p:val>
                                            <p:strVal val="#ppt_w"/>
                                          </p:val>
                                        </p:tav>
                                      </p:tavLst>
                                    </p:anim>
                                    <p:anim calcmode="lin" valueType="num">
                                      <p:cBhvr>
                                        <p:cTn id="25" dur="500" fill="hold"/>
                                        <p:tgtEl>
                                          <p:spTgt spid="6">
                                            <p:txEl>
                                              <p:pRg st="4" end="4"/>
                                            </p:txEl>
                                          </p:spTgt>
                                        </p:tgtEl>
                                        <p:attrNameLst>
                                          <p:attrName>ppt_h</p:attrName>
                                        </p:attrNameLst>
                                      </p:cBhvr>
                                      <p:tavLst>
                                        <p:tav tm="0">
                                          <p:val>
                                            <p:strVal val="#ppt_h"/>
                                          </p:val>
                                        </p:tav>
                                        <p:tav tm="100000">
                                          <p:val>
                                            <p:strVal val="#ppt_h"/>
                                          </p:val>
                                        </p:tav>
                                      </p:tavLst>
                                    </p:anim>
                                    <p:animEffect transition="in" filter="fade">
                                      <p:cBhvr>
                                        <p:cTn id="26" dur="500"/>
                                        <p:tgtEl>
                                          <p:spTgt spid="6">
                                            <p:txEl>
                                              <p:pRg st="4" end="4"/>
                                            </p:txEl>
                                          </p:spTgt>
                                        </p:tgtEl>
                                      </p:cBhvr>
                                    </p:animEffect>
                                  </p:childTnLst>
                                </p:cTn>
                              </p:par>
                              <p:par>
                                <p:cTn id="27" presetID="55" presetClass="entr" presetSubtype="0" fill="hold" grpId="0" nodeType="withEffect">
                                  <p:stCondLst>
                                    <p:cond delay="0"/>
                                  </p:stCondLst>
                                  <p:childTnLst>
                                    <p:set>
                                      <p:cBhvr>
                                        <p:cTn id="28" dur="1" fill="hold">
                                          <p:stCondLst>
                                            <p:cond delay="0"/>
                                          </p:stCondLst>
                                        </p:cTn>
                                        <p:tgtEl>
                                          <p:spTgt spid="6">
                                            <p:txEl>
                                              <p:pRg st="5" end="5"/>
                                            </p:txEl>
                                          </p:spTgt>
                                        </p:tgtEl>
                                        <p:attrNameLst>
                                          <p:attrName>style.visibility</p:attrName>
                                        </p:attrNameLst>
                                      </p:cBhvr>
                                      <p:to>
                                        <p:strVal val="visible"/>
                                      </p:to>
                                    </p:set>
                                    <p:anim calcmode="lin" valueType="num">
                                      <p:cBhvr>
                                        <p:cTn id="29" dur="500" fill="hold"/>
                                        <p:tgtEl>
                                          <p:spTgt spid="6">
                                            <p:txEl>
                                              <p:pRg st="5" end="5"/>
                                            </p:txEl>
                                          </p:spTgt>
                                        </p:tgtEl>
                                        <p:attrNameLst>
                                          <p:attrName>ppt_w</p:attrName>
                                        </p:attrNameLst>
                                      </p:cBhvr>
                                      <p:tavLst>
                                        <p:tav tm="0">
                                          <p:val>
                                            <p:strVal val="#ppt_w*0.70"/>
                                          </p:val>
                                        </p:tav>
                                        <p:tav tm="100000">
                                          <p:val>
                                            <p:strVal val="#ppt_w"/>
                                          </p:val>
                                        </p:tav>
                                      </p:tavLst>
                                    </p:anim>
                                    <p:anim calcmode="lin" valueType="num">
                                      <p:cBhvr>
                                        <p:cTn id="30" dur="500" fill="hold"/>
                                        <p:tgtEl>
                                          <p:spTgt spid="6">
                                            <p:txEl>
                                              <p:pRg st="5" end="5"/>
                                            </p:txEl>
                                          </p:spTgt>
                                        </p:tgtEl>
                                        <p:attrNameLst>
                                          <p:attrName>ppt_h</p:attrName>
                                        </p:attrNameLst>
                                      </p:cBhvr>
                                      <p:tavLst>
                                        <p:tav tm="0">
                                          <p:val>
                                            <p:strVal val="#ppt_h"/>
                                          </p:val>
                                        </p:tav>
                                        <p:tav tm="100000">
                                          <p:val>
                                            <p:strVal val="#ppt_h"/>
                                          </p:val>
                                        </p:tav>
                                      </p:tavLst>
                                    </p:anim>
                                    <p:animEffect transition="in" filter="fade">
                                      <p:cBhvr>
                                        <p:cTn id="31" dur="500"/>
                                        <p:tgtEl>
                                          <p:spTgt spid="6">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5" presetClass="entr" presetSubtype="0" fill="hold" grpId="0" nodeType="clickEffect">
                                  <p:stCondLst>
                                    <p:cond delay="0"/>
                                  </p:stCondLst>
                                  <p:childTnLst>
                                    <p:set>
                                      <p:cBhvr>
                                        <p:cTn id="35" dur="1" fill="hold">
                                          <p:stCondLst>
                                            <p:cond delay="0"/>
                                          </p:stCondLst>
                                        </p:cTn>
                                        <p:tgtEl>
                                          <p:spTgt spid="6">
                                            <p:txEl>
                                              <p:pRg st="7" end="7"/>
                                            </p:txEl>
                                          </p:spTgt>
                                        </p:tgtEl>
                                        <p:attrNameLst>
                                          <p:attrName>style.visibility</p:attrName>
                                        </p:attrNameLst>
                                      </p:cBhvr>
                                      <p:to>
                                        <p:strVal val="visible"/>
                                      </p:to>
                                    </p:set>
                                    <p:anim calcmode="lin" valueType="num">
                                      <p:cBhvr>
                                        <p:cTn id="36" dur="500" fill="hold"/>
                                        <p:tgtEl>
                                          <p:spTgt spid="6">
                                            <p:txEl>
                                              <p:pRg st="7" end="7"/>
                                            </p:txEl>
                                          </p:spTgt>
                                        </p:tgtEl>
                                        <p:attrNameLst>
                                          <p:attrName>ppt_w</p:attrName>
                                        </p:attrNameLst>
                                      </p:cBhvr>
                                      <p:tavLst>
                                        <p:tav tm="0">
                                          <p:val>
                                            <p:strVal val="#ppt_w*0.70"/>
                                          </p:val>
                                        </p:tav>
                                        <p:tav tm="100000">
                                          <p:val>
                                            <p:strVal val="#ppt_w"/>
                                          </p:val>
                                        </p:tav>
                                      </p:tavLst>
                                    </p:anim>
                                    <p:anim calcmode="lin" valueType="num">
                                      <p:cBhvr>
                                        <p:cTn id="37" dur="500" fill="hold"/>
                                        <p:tgtEl>
                                          <p:spTgt spid="6">
                                            <p:txEl>
                                              <p:pRg st="7" end="7"/>
                                            </p:txEl>
                                          </p:spTgt>
                                        </p:tgtEl>
                                        <p:attrNameLst>
                                          <p:attrName>ppt_h</p:attrName>
                                        </p:attrNameLst>
                                      </p:cBhvr>
                                      <p:tavLst>
                                        <p:tav tm="0">
                                          <p:val>
                                            <p:strVal val="#ppt_h"/>
                                          </p:val>
                                        </p:tav>
                                        <p:tav tm="100000">
                                          <p:val>
                                            <p:strVal val="#ppt_h"/>
                                          </p:val>
                                        </p:tav>
                                      </p:tavLst>
                                    </p:anim>
                                    <p:animEffect transition="in" filter="fade">
                                      <p:cBhvr>
                                        <p:cTn id="38" dur="500"/>
                                        <p:tgtEl>
                                          <p:spTgt spid="6">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5" presetClass="entr" presetSubtype="0" fill="hold" grpId="0" nodeType="clickEffect">
                                  <p:stCondLst>
                                    <p:cond delay="0"/>
                                  </p:stCondLst>
                                  <p:childTnLst>
                                    <p:set>
                                      <p:cBhvr>
                                        <p:cTn id="42" dur="1" fill="hold">
                                          <p:stCondLst>
                                            <p:cond delay="0"/>
                                          </p:stCondLst>
                                        </p:cTn>
                                        <p:tgtEl>
                                          <p:spTgt spid="6">
                                            <p:txEl>
                                              <p:pRg st="9" end="9"/>
                                            </p:txEl>
                                          </p:spTgt>
                                        </p:tgtEl>
                                        <p:attrNameLst>
                                          <p:attrName>style.visibility</p:attrName>
                                        </p:attrNameLst>
                                      </p:cBhvr>
                                      <p:to>
                                        <p:strVal val="visible"/>
                                      </p:to>
                                    </p:set>
                                    <p:anim calcmode="lin" valueType="num">
                                      <p:cBhvr>
                                        <p:cTn id="43" dur="500" fill="hold"/>
                                        <p:tgtEl>
                                          <p:spTgt spid="6">
                                            <p:txEl>
                                              <p:pRg st="9" end="9"/>
                                            </p:txEl>
                                          </p:spTgt>
                                        </p:tgtEl>
                                        <p:attrNameLst>
                                          <p:attrName>ppt_w</p:attrName>
                                        </p:attrNameLst>
                                      </p:cBhvr>
                                      <p:tavLst>
                                        <p:tav tm="0">
                                          <p:val>
                                            <p:strVal val="#ppt_w*0.70"/>
                                          </p:val>
                                        </p:tav>
                                        <p:tav tm="100000">
                                          <p:val>
                                            <p:strVal val="#ppt_w"/>
                                          </p:val>
                                        </p:tav>
                                      </p:tavLst>
                                    </p:anim>
                                    <p:anim calcmode="lin" valueType="num">
                                      <p:cBhvr>
                                        <p:cTn id="44" dur="500" fill="hold"/>
                                        <p:tgtEl>
                                          <p:spTgt spid="6">
                                            <p:txEl>
                                              <p:pRg st="9" end="9"/>
                                            </p:txEl>
                                          </p:spTgt>
                                        </p:tgtEl>
                                        <p:attrNameLst>
                                          <p:attrName>ppt_h</p:attrName>
                                        </p:attrNameLst>
                                      </p:cBhvr>
                                      <p:tavLst>
                                        <p:tav tm="0">
                                          <p:val>
                                            <p:strVal val="#ppt_h"/>
                                          </p:val>
                                        </p:tav>
                                        <p:tav tm="100000">
                                          <p:val>
                                            <p:strVal val="#ppt_h"/>
                                          </p:val>
                                        </p:tav>
                                      </p:tavLst>
                                    </p:anim>
                                    <p:animEffect transition="in" filter="fade">
                                      <p:cBhvr>
                                        <p:cTn id="45"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p:cNvSpPr txBox="1">
            <a:spLocks noChangeArrowheads="1"/>
          </p:cNvSpPr>
          <p:nvPr/>
        </p:nvSpPr>
        <p:spPr bwMode="auto">
          <a:xfrm>
            <a:off x="214313" y="1276883"/>
            <a:ext cx="8678862" cy="2369880"/>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1pPr>
            <a:lvl2pPr marL="742950" indent="-28575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2pPr>
            <a:lvl3pPr marL="11430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3pPr>
            <a:lvl4pPr marL="16002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4pPr>
            <a:lvl5pPr marL="20574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9pPr>
          </a:lstStyle>
          <a:p>
            <a:pPr eaLnBrk="1" hangingPunct="1">
              <a:spcAft>
                <a:spcPts val="0"/>
              </a:spcAft>
            </a:pPr>
            <a:r>
              <a:rPr lang="de-DE" sz="2200" b="0" i="1" dirty="0">
                <a:solidFill>
                  <a:schemeClr val="tx1"/>
                </a:solidFill>
                <a:latin typeface="Arial" charset="0"/>
                <a:cs typeface="Arial" charset="0"/>
              </a:rPr>
              <a:t>...so dass er (der Beklagte) für einen Schaden des Klägers nicht kausal geworden sein könne. Darüber hinaus seien rechtliche Schritte ohnehin aussichtslos gewesen in Anbetracht der kurzen Zeitspanne zwischen Auszahlung der Versicherungsforderung und Eintritt der Zahlungsunfähigkeit.]</a:t>
            </a:r>
          </a:p>
          <a:p>
            <a:pPr eaLnBrk="1" hangingPunct="1">
              <a:spcAft>
                <a:spcPts val="0"/>
              </a:spcAft>
            </a:pPr>
            <a:endParaRPr lang="de-DE" sz="2200" b="0" i="1" dirty="0">
              <a:solidFill>
                <a:schemeClr val="tx1"/>
              </a:solidFill>
              <a:latin typeface="Arial" charset="0"/>
              <a:cs typeface="Arial" charset="0"/>
            </a:endParaRPr>
          </a:p>
          <a:p>
            <a:pPr algn="ctr" eaLnBrk="1" hangingPunct="1">
              <a:spcAft>
                <a:spcPts val="0"/>
              </a:spcAft>
            </a:pPr>
            <a:r>
              <a:rPr lang="de-DE" sz="2200" b="0" dirty="0">
                <a:solidFill>
                  <a:schemeClr val="tx1"/>
                </a:solidFill>
                <a:latin typeface="Arial" charset="0"/>
                <a:cs typeface="Arial" charset="0"/>
              </a:rPr>
              <a:t>--- Ende ---</a:t>
            </a:r>
          </a:p>
        </p:txBody>
      </p:sp>
      <p:sp>
        <p:nvSpPr>
          <p:cNvPr id="7" name="Text Box 8"/>
          <p:cNvSpPr txBox="1">
            <a:spLocks noChangeArrowheads="1"/>
          </p:cNvSpPr>
          <p:nvPr/>
        </p:nvSpPr>
        <p:spPr bwMode="auto">
          <a:xfrm>
            <a:off x="-508" y="260350"/>
            <a:ext cx="5832648"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20 Weiher ./. Zabel</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6273562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500" fill="hold"/>
                                        <p:tgtEl>
                                          <p:spTgt spid="6">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
                                            <p:txEl>
                                              <p:pRg st="0" end="0"/>
                                            </p:txEl>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 calcmode="lin" valueType="num">
                                      <p:cBhvr>
                                        <p:cTn id="12" dur="500" fill="hold"/>
                                        <p:tgtEl>
                                          <p:spTgt spid="6">
                                            <p:txEl>
                                              <p:pRg st="2" end="2"/>
                                            </p:txEl>
                                          </p:spTgt>
                                        </p:tgtEl>
                                        <p:attrNameLst>
                                          <p:attrName>ppt_w</p:attrName>
                                        </p:attrNameLst>
                                      </p:cBhvr>
                                      <p:tavLst>
                                        <p:tav tm="0">
                                          <p:val>
                                            <p:strVal val="#ppt_w*0.70"/>
                                          </p:val>
                                        </p:tav>
                                        <p:tav tm="100000">
                                          <p:val>
                                            <p:strVal val="#ppt_w"/>
                                          </p:val>
                                        </p:tav>
                                      </p:tavLst>
                                    </p:anim>
                                    <p:anim calcmode="lin" valueType="num">
                                      <p:cBhvr>
                                        <p:cTn id="13" dur="500" fill="hold"/>
                                        <p:tgtEl>
                                          <p:spTgt spid="6">
                                            <p:txEl>
                                              <p:pRg st="2" end="2"/>
                                            </p:txEl>
                                          </p:spTgt>
                                        </p:tgtEl>
                                        <p:attrNameLst>
                                          <p:attrName>ppt_h</p:attrName>
                                        </p:attrNameLst>
                                      </p:cBhvr>
                                      <p:tavLst>
                                        <p:tav tm="0">
                                          <p:val>
                                            <p:strVal val="#ppt_h"/>
                                          </p:val>
                                        </p:tav>
                                        <p:tav tm="100000">
                                          <p:val>
                                            <p:strVal val="#ppt_h"/>
                                          </p:val>
                                        </p:tav>
                                      </p:tavLst>
                                    </p:anim>
                                    <p:animEffect transition="in" filter="fade">
                                      <p:cBhvr>
                                        <p:cTn id="14"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p:cNvSpPr txBox="1">
            <a:spLocks noChangeArrowheads="1"/>
          </p:cNvSpPr>
          <p:nvPr/>
        </p:nvSpPr>
        <p:spPr bwMode="auto">
          <a:xfrm>
            <a:off x="214313" y="1276883"/>
            <a:ext cx="8678862" cy="5447645"/>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1pPr>
            <a:lvl2pPr marL="742950" indent="-28575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2pPr>
            <a:lvl3pPr marL="11430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3pPr>
            <a:lvl4pPr marL="16002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4pPr>
            <a:lvl5pPr marL="20574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9pPr>
          </a:lstStyle>
          <a:p>
            <a:pPr eaLnBrk="1" hangingPunct="1">
              <a:spcAft>
                <a:spcPts val="0"/>
              </a:spcAft>
            </a:pPr>
            <a:r>
              <a:rPr lang="de-DE" sz="2200" dirty="0">
                <a:solidFill>
                  <a:schemeClr val="tx1"/>
                </a:solidFill>
                <a:latin typeface="Arial" charset="0"/>
                <a:cs typeface="Arial" charset="0"/>
              </a:rPr>
              <a:t>Gutachten zur Vorbereitung der Entscheidung</a:t>
            </a:r>
            <a:endParaRPr lang="de-DE" sz="2200" b="0" dirty="0">
              <a:solidFill>
                <a:schemeClr val="tx1"/>
              </a:solidFill>
              <a:latin typeface="Arial" charset="0"/>
              <a:cs typeface="Arial" charset="0"/>
            </a:endParaRPr>
          </a:p>
          <a:p>
            <a:pPr eaLnBrk="1" hangingPunct="1">
              <a:spcAft>
                <a:spcPts val="0"/>
              </a:spcAft>
            </a:pPr>
            <a:endParaRPr lang="de-DE" sz="1200" b="0" dirty="0">
              <a:solidFill>
                <a:schemeClr val="tx1"/>
              </a:solidFill>
              <a:latin typeface="Arial" charset="0"/>
              <a:cs typeface="Arial" charset="0"/>
            </a:endParaRPr>
          </a:p>
          <a:p>
            <a:pPr eaLnBrk="1" hangingPunct="1">
              <a:spcAft>
                <a:spcPts val="0"/>
              </a:spcAft>
            </a:pPr>
            <a:r>
              <a:rPr lang="de-DE" sz="2200" dirty="0">
                <a:solidFill>
                  <a:schemeClr val="tx1"/>
                </a:solidFill>
                <a:latin typeface="Arial" charset="0"/>
                <a:cs typeface="Arial" charset="0"/>
              </a:rPr>
              <a:t>I.	Antragsstation</a:t>
            </a:r>
          </a:p>
          <a:p>
            <a:pPr eaLnBrk="1" hangingPunct="1">
              <a:spcAft>
                <a:spcPts val="0"/>
              </a:spcAft>
            </a:pPr>
            <a:r>
              <a:rPr lang="de-DE" sz="2200" b="0" dirty="0">
                <a:solidFill>
                  <a:schemeClr val="tx1"/>
                </a:solidFill>
                <a:latin typeface="Arial" charset="0"/>
                <a:cs typeface="Arial" charset="0"/>
              </a:rPr>
              <a:t>	unproblematisch: Zahlung von Euro 47.342,- nebst Zinsen (9 %-	Punkte über dem Basiszinssatz), bei Vorliegen der </a:t>
            </a:r>
            <a:r>
              <a:rPr lang="de-DE" sz="2200" b="0" dirty="0" err="1">
                <a:solidFill>
                  <a:schemeClr val="tx1"/>
                </a:solidFill>
                <a:latin typeface="Arial" charset="0"/>
                <a:cs typeface="Arial" charset="0"/>
              </a:rPr>
              <a:t>Voraussetzun</a:t>
            </a:r>
            <a:r>
              <a:rPr lang="de-DE" sz="2200" b="0" dirty="0">
                <a:solidFill>
                  <a:schemeClr val="tx1"/>
                </a:solidFill>
                <a:latin typeface="Arial" charset="0"/>
                <a:cs typeface="Arial" charset="0"/>
              </a:rPr>
              <a:t>-	gen: im Wege eines Versäumnisurteils.</a:t>
            </a:r>
          </a:p>
          <a:p>
            <a:pPr eaLnBrk="1" hangingPunct="1">
              <a:spcAft>
                <a:spcPts val="0"/>
              </a:spcAft>
            </a:pPr>
            <a:endParaRPr lang="de-DE" sz="1200" b="0" dirty="0">
              <a:solidFill>
                <a:schemeClr val="tx1"/>
              </a:solidFill>
              <a:latin typeface="Arial" charset="0"/>
              <a:cs typeface="Arial" charset="0"/>
            </a:endParaRPr>
          </a:p>
          <a:p>
            <a:pPr eaLnBrk="1" hangingPunct="1">
              <a:spcAft>
                <a:spcPts val="0"/>
              </a:spcAft>
            </a:pPr>
            <a:r>
              <a:rPr lang="de-DE" sz="2200" dirty="0">
                <a:solidFill>
                  <a:schemeClr val="tx1"/>
                </a:solidFill>
                <a:latin typeface="Arial" charset="0"/>
                <a:cs typeface="Arial" charset="0"/>
              </a:rPr>
              <a:t>II.	Prozessstation</a:t>
            </a:r>
          </a:p>
          <a:p>
            <a:pPr eaLnBrk="1" hangingPunct="1">
              <a:spcAft>
                <a:spcPts val="0"/>
              </a:spcAft>
            </a:pPr>
            <a:r>
              <a:rPr lang="de-DE" sz="2200" b="0" dirty="0">
                <a:solidFill>
                  <a:schemeClr val="tx1"/>
                </a:solidFill>
                <a:latin typeface="Arial" charset="0"/>
                <a:cs typeface="Arial" charset="0"/>
              </a:rPr>
              <a:t>	1.	Zulässigkeit der Klage</a:t>
            </a:r>
          </a:p>
          <a:p>
            <a:pPr eaLnBrk="1" hangingPunct="1">
              <a:spcAft>
                <a:spcPts val="0"/>
              </a:spcAft>
            </a:pPr>
            <a:r>
              <a:rPr lang="de-DE" sz="2200" b="0" dirty="0">
                <a:solidFill>
                  <a:schemeClr val="tx1"/>
                </a:solidFill>
                <a:latin typeface="Arial" charset="0"/>
                <a:cs typeface="Arial" charset="0"/>
              </a:rPr>
              <a:t>		unproblematisch, insbesondere Zuständigkeit des LG Berlin,		sachlich gemäß §§ 23 Nr. 1, 71 Abs. 1 GVG, örtlich gemäß		§§ 12, 13, 29 Abs. 1 ZPO</a:t>
            </a:r>
          </a:p>
          <a:p>
            <a:pPr eaLnBrk="1" hangingPunct="1">
              <a:spcAft>
                <a:spcPts val="0"/>
              </a:spcAft>
            </a:pPr>
            <a:r>
              <a:rPr lang="de-DE" sz="2200" b="0" dirty="0">
                <a:solidFill>
                  <a:schemeClr val="tx1"/>
                </a:solidFill>
                <a:latin typeface="Arial" charset="0"/>
                <a:cs typeface="Arial" charset="0"/>
              </a:rPr>
              <a:t>	2.	Voraussetzungen für den Erlass eines Versäumnisurteils			gegen den Beklagten, §§ 331 ff. ZPO</a:t>
            </a:r>
          </a:p>
          <a:p>
            <a:pPr eaLnBrk="1" hangingPunct="1">
              <a:spcAft>
                <a:spcPts val="0"/>
              </a:spcAft>
            </a:pPr>
            <a:r>
              <a:rPr lang="de-DE" sz="2200" b="0" dirty="0">
                <a:solidFill>
                  <a:schemeClr val="tx1"/>
                </a:solidFill>
                <a:latin typeface="Arial" charset="0"/>
                <a:cs typeface="Arial" charset="0"/>
              </a:rPr>
              <a:t>		maßgeblich, ob Beklagter säumig</a:t>
            </a:r>
          </a:p>
          <a:p>
            <a:pPr eaLnBrk="1" hangingPunct="1">
              <a:spcAft>
                <a:spcPts val="0"/>
              </a:spcAft>
            </a:pPr>
            <a:r>
              <a:rPr lang="de-DE" sz="2200" b="0" dirty="0">
                <a:solidFill>
                  <a:schemeClr val="tx1"/>
                </a:solidFill>
                <a:latin typeface="Arial" charset="0"/>
                <a:cs typeface="Arial" charset="0"/>
              </a:rPr>
              <a:t>		(+), wenn er entweder nicht ordnungsgemäß vertreten er-			schien oder </a:t>
            </a:r>
            <a:r>
              <a:rPr lang="de-DE" sz="2200" b="0">
                <a:solidFill>
                  <a:schemeClr val="tx1"/>
                </a:solidFill>
                <a:latin typeface="Arial" charset="0"/>
                <a:cs typeface="Arial" charset="0"/>
              </a:rPr>
              <a:t>nicht verhandelt hat (§ 333 ZPO).</a:t>
            </a:r>
            <a:endParaRPr lang="de-DE" sz="2200" b="0" dirty="0">
              <a:solidFill>
                <a:schemeClr val="tx1"/>
              </a:solidFill>
              <a:latin typeface="Arial" charset="0"/>
              <a:cs typeface="Arial" charset="0"/>
            </a:endParaRPr>
          </a:p>
        </p:txBody>
      </p:sp>
      <p:sp>
        <p:nvSpPr>
          <p:cNvPr id="7" name="Text Box 8"/>
          <p:cNvSpPr txBox="1">
            <a:spLocks noChangeArrowheads="1"/>
          </p:cNvSpPr>
          <p:nvPr/>
        </p:nvSpPr>
        <p:spPr bwMode="auto">
          <a:xfrm>
            <a:off x="-508" y="260350"/>
            <a:ext cx="5832648"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20 Weiher ./. Zabel</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7451180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500" fill="hold"/>
                                        <p:tgtEl>
                                          <p:spTgt spid="6">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
                                            <p:txEl>
                                              <p:pRg st="2" end="2"/>
                                            </p:txEl>
                                          </p:spTgt>
                                        </p:tgtEl>
                                        <p:attrNameLst>
                                          <p:attrName>style.visibility</p:attrName>
                                        </p:attrNameLst>
                                      </p:cBhvr>
                                      <p:to>
                                        <p:strVal val="visible"/>
                                      </p:to>
                                    </p:set>
                                    <p:anim calcmode="lin" valueType="num">
                                      <p:cBhvr>
                                        <p:cTn id="14" dur="500" fill="hold"/>
                                        <p:tgtEl>
                                          <p:spTgt spid="6">
                                            <p:txEl>
                                              <p:pRg st="2" end="2"/>
                                            </p:txEl>
                                          </p:spTgt>
                                        </p:tgtEl>
                                        <p:attrNameLst>
                                          <p:attrName>ppt_w</p:attrName>
                                        </p:attrNameLst>
                                      </p:cBhvr>
                                      <p:tavLst>
                                        <p:tav tm="0">
                                          <p:val>
                                            <p:strVal val="#ppt_w*0.70"/>
                                          </p:val>
                                        </p:tav>
                                        <p:tav tm="100000">
                                          <p:val>
                                            <p:strVal val="#ppt_w"/>
                                          </p:val>
                                        </p:tav>
                                      </p:tavLst>
                                    </p:anim>
                                    <p:anim calcmode="lin" valueType="num">
                                      <p:cBhvr>
                                        <p:cTn id="15" dur="500" fill="hold"/>
                                        <p:tgtEl>
                                          <p:spTgt spid="6">
                                            <p:txEl>
                                              <p:pRg st="2" end="2"/>
                                            </p:txEl>
                                          </p:spTgt>
                                        </p:tgtEl>
                                        <p:attrNameLst>
                                          <p:attrName>ppt_h</p:attrName>
                                        </p:attrNameLst>
                                      </p:cBhvr>
                                      <p:tavLst>
                                        <p:tav tm="0">
                                          <p:val>
                                            <p:strVal val="#ppt_h"/>
                                          </p:val>
                                        </p:tav>
                                        <p:tav tm="100000">
                                          <p:val>
                                            <p:strVal val="#ppt_h"/>
                                          </p:val>
                                        </p:tav>
                                      </p:tavLst>
                                    </p:anim>
                                    <p:animEffect transition="in" filter="fade">
                                      <p:cBhvr>
                                        <p:cTn id="16" dur="500"/>
                                        <p:tgtEl>
                                          <p:spTgt spid="6">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anim calcmode="lin" valueType="num">
                                      <p:cBhvr>
                                        <p:cTn id="21" dur="500" fill="hold"/>
                                        <p:tgtEl>
                                          <p:spTgt spid="6">
                                            <p:txEl>
                                              <p:pRg st="3" end="3"/>
                                            </p:txEl>
                                          </p:spTgt>
                                        </p:tgtEl>
                                        <p:attrNameLst>
                                          <p:attrName>ppt_w</p:attrName>
                                        </p:attrNameLst>
                                      </p:cBhvr>
                                      <p:tavLst>
                                        <p:tav tm="0">
                                          <p:val>
                                            <p:strVal val="#ppt_w*0.70"/>
                                          </p:val>
                                        </p:tav>
                                        <p:tav tm="100000">
                                          <p:val>
                                            <p:strVal val="#ppt_w"/>
                                          </p:val>
                                        </p:tav>
                                      </p:tavLst>
                                    </p:anim>
                                    <p:anim calcmode="lin" valueType="num">
                                      <p:cBhvr>
                                        <p:cTn id="22" dur="500" fill="hold"/>
                                        <p:tgtEl>
                                          <p:spTgt spid="6">
                                            <p:txEl>
                                              <p:pRg st="3" end="3"/>
                                            </p:txEl>
                                          </p:spTgt>
                                        </p:tgtEl>
                                        <p:attrNameLst>
                                          <p:attrName>ppt_h</p:attrName>
                                        </p:attrNameLst>
                                      </p:cBhvr>
                                      <p:tavLst>
                                        <p:tav tm="0">
                                          <p:val>
                                            <p:strVal val="#ppt_h"/>
                                          </p:val>
                                        </p:tav>
                                        <p:tav tm="100000">
                                          <p:val>
                                            <p:strVal val="#ppt_h"/>
                                          </p:val>
                                        </p:tav>
                                      </p:tavLst>
                                    </p:anim>
                                    <p:animEffect transition="in" filter="fade">
                                      <p:cBhvr>
                                        <p:cTn id="23" dur="500"/>
                                        <p:tgtEl>
                                          <p:spTgt spid="6">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
                                            <p:txEl>
                                              <p:pRg st="5" end="5"/>
                                            </p:txEl>
                                          </p:spTgt>
                                        </p:tgtEl>
                                        <p:attrNameLst>
                                          <p:attrName>style.visibility</p:attrName>
                                        </p:attrNameLst>
                                      </p:cBhvr>
                                      <p:to>
                                        <p:strVal val="visible"/>
                                      </p:to>
                                    </p:set>
                                    <p:anim calcmode="lin" valueType="num">
                                      <p:cBhvr>
                                        <p:cTn id="28" dur="500" fill="hold"/>
                                        <p:tgtEl>
                                          <p:spTgt spid="6">
                                            <p:txEl>
                                              <p:pRg st="5" end="5"/>
                                            </p:txEl>
                                          </p:spTgt>
                                        </p:tgtEl>
                                        <p:attrNameLst>
                                          <p:attrName>ppt_w</p:attrName>
                                        </p:attrNameLst>
                                      </p:cBhvr>
                                      <p:tavLst>
                                        <p:tav tm="0">
                                          <p:val>
                                            <p:strVal val="#ppt_w*0.70"/>
                                          </p:val>
                                        </p:tav>
                                        <p:tav tm="100000">
                                          <p:val>
                                            <p:strVal val="#ppt_w"/>
                                          </p:val>
                                        </p:tav>
                                      </p:tavLst>
                                    </p:anim>
                                    <p:anim calcmode="lin" valueType="num">
                                      <p:cBhvr>
                                        <p:cTn id="29" dur="500" fill="hold"/>
                                        <p:tgtEl>
                                          <p:spTgt spid="6">
                                            <p:txEl>
                                              <p:pRg st="5" end="5"/>
                                            </p:txEl>
                                          </p:spTgt>
                                        </p:tgtEl>
                                        <p:attrNameLst>
                                          <p:attrName>ppt_h</p:attrName>
                                        </p:attrNameLst>
                                      </p:cBhvr>
                                      <p:tavLst>
                                        <p:tav tm="0">
                                          <p:val>
                                            <p:strVal val="#ppt_h"/>
                                          </p:val>
                                        </p:tav>
                                        <p:tav tm="100000">
                                          <p:val>
                                            <p:strVal val="#ppt_h"/>
                                          </p:val>
                                        </p:tav>
                                      </p:tavLst>
                                    </p:anim>
                                    <p:animEffect transition="in" filter="fade">
                                      <p:cBhvr>
                                        <p:cTn id="30" dur="500"/>
                                        <p:tgtEl>
                                          <p:spTgt spid="6">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
                                            <p:txEl>
                                              <p:pRg st="6" end="6"/>
                                            </p:txEl>
                                          </p:spTgt>
                                        </p:tgtEl>
                                        <p:attrNameLst>
                                          <p:attrName>style.visibility</p:attrName>
                                        </p:attrNameLst>
                                      </p:cBhvr>
                                      <p:to>
                                        <p:strVal val="visible"/>
                                      </p:to>
                                    </p:set>
                                    <p:anim calcmode="lin" valueType="num">
                                      <p:cBhvr>
                                        <p:cTn id="35" dur="500" fill="hold"/>
                                        <p:tgtEl>
                                          <p:spTgt spid="6">
                                            <p:txEl>
                                              <p:pRg st="6" end="6"/>
                                            </p:txEl>
                                          </p:spTgt>
                                        </p:tgtEl>
                                        <p:attrNameLst>
                                          <p:attrName>ppt_w</p:attrName>
                                        </p:attrNameLst>
                                      </p:cBhvr>
                                      <p:tavLst>
                                        <p:tav tm="0">
                                          <p:val>
                                            <p:strVal val="#ppt_w*0.70"/>
                                          </p:val>
                                        </p:tav>
                                        <p:tav tm="100000">
                                          <p:val>
                                            <p:strVal val="#ppt_w"/>
                                          </p:val>
                                        </p:tav>
                                      </p:tavLst>
                                    </p:anim>
                                    <p:anim calcmode="lin" valueType="num">
                                      <p:cBhvr>
                                        <p:cTn id="36" dur="500" fill="hold"/>
                                        <p:tgtEl>
                                          <p:spTgt spid="6">
                                            <p:txEl>
                                              <p:pRg st="6" end="6"/>
                                            </p:txEl>
                                          </p:spTgt>
                                        </p:tgtEl>
                                        <p:attrNameLst>
                                          <p:attrName>ppt_h</p:attrName>
                                        </p:attrNameLst>
                                      </p:cBhvr>
                                      <p:tavLst>
                                        <p:tav tm="0">
                                          <p:val>
                                            <p:strVal val="#ppt_h"/>
                                          </p:val>
                                        </p:tav>
                                        <p:tav tm="100000">
                                          <p:val>
                                            <p:strVal val="#ppt_h"/>
                                          </p:val>
                                        </p:tav>
                                      </p:tavLst>
                                    </p:anim>
                                    <p:animEffect transition="in" filter="fade">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 calcmode="lin" valueType="num">
                                      <p:cBhvr>
                                        <p:cTn id="42" dur="500" fill="hold"/>
                                        <p:tgtEl>
                                          <p:spTgt spid="6">
                                            <p:txEl>
                                              <p:pRg st="7" end="7"/>
                                            </p:txEl>
                                          </p:spTgt>
                                        </p:tgtEl>
                                        <p:attrNameLst>
                                          <p:attrName>ppt_w</p:attrName>
                                        </p:attrNameLst>
                                      </p:cBhvr>
                                      <p:tavLst>
                                        <p:tav tm="0">
                                          <p:val>
                                            <p:strVal val="#ppt_w*0.70"/>
                                          </p:val>
                                        </p:tav>
                                        <p:tav tm="100000">
                                          <p:val>
                                            <p:strVal val="#ppt_w"/>
                                          </p:val>
                                        </p:tav>
                                      </p:tavLst>
                                    </p:anim>
                                    <p:anim calcmode="lin" valueType="num">
                                      <p:cBhvr>
                                        <p:cTn id="43" dur="500" fill="hold"/>
                                        <p:tgtEl>
                                          <p:spTgt spid="6">
                                            <p:txEl>
                                              <p:pRg st="7" end="7"/>
                                            </p:txEl>
                                          </p:spTgt>
                                        </p:tgtEl>
                                        <p:attrNameLst>
                                          <p:attrName>ppt_h</p:attrName>
                                        </p:attrNameLst>
                                      </p:cBhvr>
                                      <p:tavLst>
                                        <p:tav tm="0">
                                          <p:val>
                                            <p:strVal val="#ppt_h"/>
                                          </p:val>
                                        </p:tav>
                                        <p:tav tm="100000">
                                          <p:val>
                                            <p:strVal val="#ppt_h"/>
                                          </p:val>
                                        </p:tav>
                                      </p:tavLst>
                                    </p:anim>
                                    <p:animEffect transition="in" filter="fade">
                                      <p:cBhvr>
                                        <p:cTn id="44" dur="500"/>
                                        <p:tgtEl>
                                          <p:spTgt spid="6">
                                            <p:txEl>
                                              <p:pRg st="7" end="7"/>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
                                            <p:txEl>
                                              <p:pRg st="8" end="8"/>
                                            </p:txEl>
                                          </p:spTgt>
                                        </p:tgtEl>
                                        <p:attrNameLst>
                                          <p:attrName>style.visibility</p:attrName>
                                        </p:attrNameLst>
                                      </p:cBhvr>
                                      <p:to>
                                        <p:strVal val="visible"/>
                                      </p:to>
                                    </p:set>
                                    <p:anim calcmode="lin" valueType="num">
                                      <p:cBhvr>
                                        <p:cTn id="49" dur="500" fill="hold"/>
                                        <p:tgtEl>
                                          <p:spTgt spid="6">
                                            <p:txEl>
                                              <p:pRg st="8" end="8"/>
                                            </p:txEl>
                                          </p:spTgt>
                                        </p:tgtEl>
                                        <p:attrNameLst>
                                          <p:attrName>ppt_w</p:attrName>
                                        </p:attrNameLst>
                                      </p:cBhvr>
                                      <p:tavLst>
                                        <p:tav tm="0">
                                          <p:val>
                                            <p:strVal val="#ppt_w*0.70"/>
                                          </p:val>
                                        </p:tav>
                                        <p:tav tm="100000">
                                          <p:val>
                                            <p:strVal val="#ppt_w"/>
                                          </p:val>
                                        </p:tav>
                                      </p:tavLst>
                                    </p:anim>
                                    <p:anim calcmode="lin" valueType="num">
                                      <p:cBhvr>
                                        <p:cTn id="50" dur="500" fill="hold"/>
                                        <p:tgtEl>
                                          <p:spTgt spid="6">
                                            <p:txEl>
                                              <p:pRg st="8" end="8"/>
                                            </p:txEl>
                                          </p:spTgt>
                                        </p:tgtEl>
                                        <p:attrNameLst>
                                          <p:attrName>ppt_h</p:attrName>
                                        </p:attrNameLst>
                                      </p:cBhvr>
                                      <p:tavLst>
                                        <p:tav tm="0">
                                          <p:val>
                                            <p:strVal val="#ppt_h"/>
                                          </p:val>
                                        </p:tav>
                                        <p:tav tm="100000">
                                          <p:val>
                                            <p:strVal val="#ppt_h"/>
                                          </p:val>
                                        </p:tav>
                                      </p:tavLst>
                                    </p:anim>
                                    <p:animEffect transition="in" filter="fade">
                                      <p:cBhvr>
                                        <p:cTn id="51" dur="500"/>
                                        <p:tgtEl>
                                          <p:spTgt spid="6">
                                            <p:txEl>
                                              <p:pRg st="8" end="8"/>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
                                            <p:txEl>
                                              <p:pRg st="9" end="9"/>
                                            </p:txEl>
                                          </p:spTgt>
                                        </p:tgtEl>
                                        <p:attrNameLst>
                                          <p:attrName>style.visibility</p:attrName>
                                        </p:attrNameLst>
                                      </p:cBhvr>
                                      <p:to>
                                        <p:strVal val="visible"/>
                                      </p:to>
                                    </p:set>
                                    <p:anim calcmode="lin" valueType="num">
                                      <p:cBhvr>
                                        <p:cTn id="56" dur="500" fill="hold"/>
                                        <p:tgtEl>
                                          <p:spTgt spid="6">
                                            <p:txEl>
                                              <p:pRg st="9" end="9"/>
                                            </p:txEl>
                                          </p:spTgt>
                                        </p:tgtEl>
                                        <p:attrNameLst>
                                          <p:attrName>ppt_w</p:attrName>
                                        </p:attrNameLst>
                                      </p:cBhvr>
                                      <p:tavLst>
                                        <p:tav tm="0">
                                          <p:val>
                                            <p:strVal val="#ppt_w*0.70"/>
                                          </p:val>
                                        </p:tav>
                                        <p:tav tm="100000">
                                          <p:val>
                                            <p:strVal val="#ppt_w"/>
                                          </p:val>
                                        </p:tav>
                                      </p:tavLst>
                                    </p:anim>
                                    <p:anim calcmode="lin" valueType="num">
                                      <p:cBhvr>
                                        <p:cTn id="57" dur="500" fill="hold"/>
                                        <p:tgtEl>
                                          <p:spTgt spid="6">
                                            <p:txEl>
                                              <p:pRg st="9" end="9"/>
                                            </p:txEl>
                                          </p:spTgt>
                                        </p:tgtEl>
                                        <p:attrNameLst>
                                          <p:attrName>ppt_h</p:attrName>
                                        </p:attrNameLst>
                                      </p:cBhvr>
                                      <p:tavLst>
                                        <p:tav tm="0">
                                          <p:val>
                                            <p:strVal val="#ppt_h"/>
                                          </p:val>
                                        </p:tav>
                                        <p:tav tm="100000">
                                          <p:val>
                                            <p:strVal val="#ppt_h"/>
                                          </p:val>
                                        </p:tav>
                                      </p:tavLst>
                                    </p:anim>
                                    <p:animEffect transition="in" filter="fade">
                                      <p:cBhvr>
                                        <p:cTn id="58" dur="500"/>
                                        <p:tgtEl>
                                          <p:spTgt spid="6">
                                            <p:txEl>
                                              <p:pRg st="9" end="9"/>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6">
                                            <p:txEl>
                                              <p:pRg st="10" end="10"/>
                                            </p:txEl>
                                          </p:spTgt>
                                        </p:tgtEl>
                                        <p:attrNameLst>
                                          <p:attrName>style.visibility</p:attrName>
                                        </p:attrNameLst>
                                      </p:cBhvr>
                                      <p:to>
                                        <p:strVal val="visible"/>
                                      </p:to>
                                    </p:set>
                                    <p:anim calcmode="lin" valueType="num">
                                      <p:cBhvr>
                                        <p:cTn id="63" dur="500" fill="hold"/>
                                        <p:tgtEl>
                                          <p:spTgt spid="6">
                                            <p:txEl>
                                              <p:pRg st="10" end="10"/>
                                            </p:txEl>
                                          </p:spTgt>
                                        </p:tgtEl>
                                        <p:attrNameLst>
                                          <p:attrName>ppt_w</p:attrName>
                                        </p:attrNameLst>
                                      </p:cBhvr>
                                      <p:tavLst>
                                        <p:tav tm="0">
                                          <p:val>
                                            <p:strVal val="#ppt_w*0.70"/>
                                          </p:val>
                                        </p:tav>
                                        <p:tav tm="100000">
                                          <p:val>
                                            <p:strVal val="#ppt_w"/>
                                          </p:val>
                                        </p:tav>
                                      </p:tavLst>
                                    </p:anim>
                                    <p:anim calcmode="lin" valueType="num">
                                      <p:cBhvr>
                                        <p:cTn id="64" dur="500" fill="hold"/>
                                        <p:tgtEl>
                                          <p:spTgt spid="6">
                                            <p:txEl>
                                              <p:pRg st="10" end="10"/>
                                            </p:txEl>
                                          </p:spTgt>
                                        </p:tgtEl>
                                        <p:attrNameLst>
                                          <p:attrName>ppt_h</p:attrName>
                                        </p:attrNameLst>
                                      </p:cBhvr>
                                      <p:tavLst>
                                        <p:tav tm="0">
                                          <p:val>
                                            <p:strVal val="#ppt_h"/>
                                          </p:val>
                                        </p:tav>
                                        <p:tav tm="100000">
                                          <p:val>
                                            <p:strVal val="#ppt_h"/>
                                          </p:val>
                                        </p:tav>
                                      </p:tavLst>
                                    </p:anim>
                                    <p:animEffect transition="in" filter="fade">
                                      <p:cBhvr>
                                        <p:cTn id="65" dur="500"/>
                                        <p:tgtEl>
                                          <p:spTgt spid="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p:cNvSpPr txBox="1">
            <a:spLocks noChangeArrowheads="1"/>
          </p:cNvSpPr>
          <p:nvPr/>
        </p:nvSpPr>
        <p:spPr bwMode="auto">
          <a:xfrm>
            <a:off x="214313" y="1276883"/>
            <a:ext cx="8678862" cy="5601533"/>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1pPr>
            <a:lvl2pPr marL="742950" indent="-28575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2pPr>
            <a:lvl3pPr marL="11430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3pPr>
            <a:lvl4pPr marL="16002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4pPr>
            <a:lvl5pPr marL="20574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9pPr>
          </a:lstStyle>
          <a:p>
            <a:pPr eaLnBrk="1" hangingPunct="1">
              <a:spcAft>
                <a:spcPts val="0"/>
              </a:spcAft>
            </a:pPr>
            <a:r>
              <a:rPr lang="de-DE" sz="2200" b="0" dirty="0">
                <a:solidFill>
                  <a:schemeClr val="tx1"/>
                </a:solidFill>
                <a:latin typeface="Arial" charset="0"/>
                <a:cs typeface="Arial" charset="0"/>
              </a:rPr>
              <a:t>		hier keine Säumnis, da Beklagter sich gemäß § 78 Abs. 4 			ZPO selbst vertreten konnte, also </a:t>
            </a:r>
            <a:r>
              <a:rPr lang="de-DE" sz="2200" b="0" dirty="0" err="1">
                <a:solidFill>
                  <a:schemeClr val="tx1"/>
                </a:solidFill>
                <a:latin typeface="Arial" charset="0"/>
                <a:cs typeface="Arial" charset="0"/>
              </a:rPr>
              <a:t>postulationsfähig</a:t>
            </a:r>
            <a:r>
              <a:rPr lang="de-DE" sz="2200" b="0" dirty="0">
                <a:solidFill>
                  <a:schemeClr val="tx1"/>
                </a:solidFill>
                <a:latin typeface="Arial" charset="0"/>
                <a:cs typeface="Arial" charset="0"/>
              </a:rPr>
              <a:t> ist.</a:t>
            </a:r>
          </a:p>
          <a:p>
            <a:pPr eaLnBrk="1" hangingPunct="1">
              <a:spcAft>
                <a:spcPts val="0"/>
              </a:spcAft>
            </a:pPr>
            <a:r>
              <a:rPr lang="de-DE" sz="2200" b="0" dirty="0">
                <a:solidFill>
                  <a:schemeClr val="tx1"/>
                </a:solidFill>
                <a:latin typeface="Arial" charset="0"/>
                <a:cs typeface="Arial" charset="0"/>
              </a:rPr>
              <a:t>		=&gt;	also kein Versäumnisurteil gegen den Beklagten.</a:t>
            </a:r>
          </a:p>
          <a:p>
            <a:pPr eaLnBrk="1" hangingPunct="1">
              <a:spcAft>
                <a:spcPts val="0"/>
              </a:spcAft>
            </a:pPr>
            <a:endParaRPr lang="de-DE" sz="1200" b="0" dirty="0">
              <a:solidFill>
                <a:schemeClr val="tx1"/>
              </a:solidFill>
              <a:latin typeface="Arial" charset="0"/>
              <a:cs typeface="Arial" charset="0"/>
            </a:endParaRPr>
          </a:p>
          <a:p>
            <a:pPr eaLnBrk="1" hangingPunct="1">
              <a:spcAft>
                <a:spcPts val="0"/>
              </a:spcAft>
            </a:pPr>
            <a:r>
              <a:rPr lang="de-DE" sz="2200" dirty="0">
                <a:solidFill>
                  <a:schemeClr val="tx1"/>
                </a:solidFill>
                <a:latin typeface="Arial" charset="0"/>
                <a:cs typeface="Arial" charset="0"/>
              </a:rPr>
              <a:t>III.	Sachstation (= Begründetheit der Klage)</a:t>
            </a:r>
          </a:p>
          <a:p>
            <a:pPr eaLnBrk="1" hangingPunct="1">
              <a:spcAft>
                <a:spcPts val="0"/>
              </a:spcAft>
            </a:pPr>
            <a:r>
              <a:rPr lang="de-DE" sz="2200" b="0" dirty="0">
                <a:solidFill>
                  <a:schemeClr val="tx1"/>
                </a:solidFill>
                <a:latin typeface="Arial" charset="0"/>
                <a:cs typeface="Arial" charset="0"/>
              </a:rPr>
              <a:t>	Anspruch aus </a:t>
            </a:r>
            <a:r>
              <a:rPr lang="de-DE" sz="2200" dirty="0">
                <a:solidFill>
                  <a:schemeClr val="tx1"/>
                </a:solidFill>
                <a:latin typeface="Arial" charset="0"/>
                <a:cs typeface="Arial" charset="0"/>
              </a:rPr>
              <a:t>§§ 280 Abs. 1, 675 Abs. 1</a:t>
            </a:r>
            <a:r>
              <a:rPr lang="de-DE" sz="2200" b="0" dirty="0">
                <a:solidFill>
                  <a:schemeClr val="tx1"/>
                </a:solidFill>
                <a:latin typeface="Arial" charset="0"/>
                <a:cs typeface="Arial" charset="0"/>
              </a:rPr>
              <a:t>?</a:t>
            </a:r>
          </a:p>
          <a:p>
            <a:pPr eaLnBrk="1" hangingPunct="1">
              <a:spcAft>
                <a:spcPts val="0"/>
              </a:spcAft>
            </a:pPr>
            <a:r>
              <a:rPr lang="de-DE" sz="2200" b="0" dirty="0">
                <a:solidFill>
                  <a:schemeClr val="tx1"/>
                </a:solidFill>
                <a:latin typeface="Arial" charset="0"/>
                <a:cs typeface="Arial" charset="0"/>
              </a:rPr>
              <a:t>	1.	Schuldverhältnis Kl. - Bekl.?</a:t>
            </a:r>
          </a:p>
          <a:p>
            <a:pPr eaLnBrk="1" hangingPunct="1">
              <a:spcAft>
                <a:spcPts val="0"/>
              </a:spcAft>
            </a:pPr>
            <a:r>
              <a:rPr lang="de-DE" sz="2200" b="0" dirty="0">
                <a:solidFill>
                  <a:schemeClr val="tx1"/>
                </a:solidFill>
                <a:latin typeface="Arial" charset="0"/>
                <a:cs typeface="Arial" charset="0"/>
              </a:rPr>
              <a:t>		(+), wirksamer Anwaltsvertrag (unstreitig) geschlossen,			der Vertretung auch </a:t>
            </a:r>
            <a:r>
              <a:rPr lang="de-DE" sz="2200" b="0" dirty="0" err="1">
                <a:solidFill>
                  <a:schemeClr val="tx1"/>
                </a:solidFill>
                <a:latin typeface="Arial" charset="0"/>
                <a:cs typeface="Arial" charset="0"/>
              </a:rPr>
              <a:t>ggü</a:t>
            </a:r>
            <a:r>
              <a:rPr lang="de-DE" sz="2200" b="0" dirty="0">
                <a:solidFill>
                  <a:schemeClr val="tx1"/>
                </a:solidFill>
                <a:latin typeface="Arial" charset="0"/>
                <a:cs typeface="Arial" charset="0"/>
              </a:rPr>
              <a:t> Frau Marianne Steffen umfasste</a:t>
            </a:r>
          </a:p>
          <a:p>
            <a:pPr eaLnBrk="1" hangingPunct="1">
              <a:spcAft>
                <a:spcPts val="0"/>
              </a:spcAft>
            </a:pPr>
            <a:r>
              <a:rPr lang="de-DE" sz="2200" b="0" dirty="0">
                <a:solidFill>
                  <a:schemeClr val="tx1"/>
                </a:solidFill>
                <a:latin typeface="Arial" charset="0"/>
                <a:cs typeface="Arial" charset="0"/>
              </a:rPr>
              <a:t>	2.	Pflichtverletzung des Bekl.?</a:t>
            </a:r>
          </a:p>
          <a:p>
            <a:pPr eaLnBrk="1" hangingPunct="1">
              <a:spcAft>
                <a:spcPts val="0"/>
              </a:spcAft>
            </a:pPr>
            <a:r>
              <a:rPr lang="de-DE" sz="2200" b="0" dirty="0">
                <a:solidFill>
                  <a:schemeClr val="tx1"/>
                </a:solidFill>
                <a:latin typeface="Arial" charset="0"/>
                <a:cs typeface="Arial" charset="0"/>
              </a:rPr>
              <a:t>		</a:t>
            </a:r>
            <a:r>
              <a:rPr lang="de-DE" sz="2200" b="0" u="sng" dirty="0">
                <a:solidFill>
                  <a:schemeClr val="tx1"/>
                </a:solidFill>
                <a:latin typeface="Arial" charset="0"/>
                <a:cs typeface="Arial" charset="0"/>
              </a:rPr>
              <a:t>BGH:</a:t>
            </a:r>
            <a:r>
              <a:rPr lang="de-DE" sz="2200" b="0" dirty="0">
                <a:solidFill>
                  <a:schemeClr val="tx1"/>
                </a:solidFill>
                <a:latin typeface="Arial" charset="0"/>
                <a:cs typeface="Arial" charset="0"/>
              </a:rPr>
              <a:t> der Anwalt hat seinen </a:t>
            </a:r>
            <a:r>
              <a:rPr lang="de-DE" sz="2200" b="0" dirty="0" err="1">
                <a:solidFill>
                  <a:schemeClr val="tx1"/>
                </a:solidFill>
                <a:latin typeface="Arial" charset="0"/>
                <a:cs typeface="Arial" charset="0"/>
              </a:rPr>
              <a:t>Mdten</a:t>
            </a:r>
            <a:r>
              <a:rPr lang="de-DE" sz="2200" b="0" dirty="0">
                <a:solidFill>
                  <a:schemeClr val="tx1"/>
                </a:solidFill>
                <a:latin typeface="Arial" charset="0"/>
                <a:cs typeface="Arial" charset="0"/>
              </a:rPr>
              <a:t> umfassend zu </a:t>
            </a:r>
            <a:r>
              <a:rPr lang="de-DE" sz="2200" b="0" dirty="0" err="1">
                <a:solidFill>
                  <a:schemeClr val="tx1"/>
                </a:solidFill>
                <a:latin typeface="Arial" charset="0"/>
                <a:cs typeface="Arial" charset="0"/>
              </a:rPr>
              <a:t>bera</a:t>
            </a:r>
            <a:r>
              <a:rPr lang="de-DE" sz="2200" b="0" dirty="0">
                <a:solidFill>
                  <a:schemeClr val="tx1"/>
                </a:solidFill>
                <a:latin typeface="Arial" charset="0"/>
                <a:cs typeface="Arial" charset="0"/>
              </a:rPr>
              <a:t>-			</a:t>
            </a:r>
            <a:r>
              <a:rPr lang="de-DE" sz="2200" b="0" dirty="0" err="1">
                <a:solidFill>
                  <a:schemeClr val="tx1"/>
                </a:solidFill>
                <a:latin typeface="Arial" charset="0"/>
                <a:cs typeface="Arial" charset="0"/>
              </a:rPr>
              <a:t>ten</a:t>
            </a:r>
            <a:r>
              <a:rPr lang="de-DE" sz="2200" b="0" dirty="0">
                <a:solidFill>
                  <a:schemeClr val="tx1"/>
                </a:solidFill>
                <a:latin typeface="Arial" charset="0"/>
                <a:cs typeface="Arial" charset="0"/>
              </a:rPr>
              <a:t> und dabei stets den sichersten Weg zu empfehlen</a:t>
            </a:r>
          </a:p>
          <a:p>
            <a:pPr eaLnBrk="1" hangingPunct="1">
              <a:spcAft>
                <a:spcPts val="0"/>
              </a:spcAft>
            </a:pPr>
            <a:r>
              <a:rPr lang="de-DE" sz="2200" b="0" dirty="0">
                <a:solidFill>
                  <a:schemeClr val="tx1"/>
                </a:solidFill>
                <a:latin typeface="Arial" charset="0"/>
                <a:cs typeface="Arial" charset="0"/>
              </a:rPr>
              <a:t>		a)	Worauf bezog sich die Beratung durch den Bekl.?</a:t>
            </a:r>
          </a:p>
          <a:p>
            <a:pPr eaLnBrk="1" hangingPunct="1">
              <a:spcAft>
                <a:spcPts val="0"/>
              </a:spcAft>
            </a:pPr>
            <a:r>
              <a:rPr lang="de-DE" sz="2200" b="0" dirty="0">
                <a:solidFill>
                  <a:schemeClr val="tx1"/>
                </a:solidFill>
                <a:latin typeface="Arial" charset="0"/>
                <a:cs typeface="Arial" charset="0"/>
              </a:rPr>
              <a:t>			auf die gesamte Beratung in der „Feuerschadenssache“, 			und zwar „umfassend“</a:t>
            </a:r>
          </a:p>
          <a:p>
            <a:pPr eaLnBrk="1" hangingPunct="1">
              <a:spcAft>
                <a:spcPts val="0"/>
              </a:spcAft>
            </a:pPr>
            <a:r>
              <a:rPr lang="de-DE" sz="2200" b="0" dirty="0">
                <a:solidFill>
                  <a:schemeClr val="tx1"/>
                </a:solidFill>
                <a:latin typeface="Arial" charset="0"/>
                <a:cs typeface="Arial" charset="0"/>
              </a:rPr>
              <a:t>		b)	Pflichtverletzung indem Bekl. es nicht verhinderte, dass			der Kl. überhaupt in Anspruch genommen wurde?</a:t>
            </a:r>
          </a:p>
        </p:txBody>
      </p:sp>
      <p:sp>
        <p:nvSpPr>
          <p:cNvPr id="7" name="Text Box 8"/>
          <p:cNvSpPr txBox="1">
            <a:spLocks noChangeArrowheads="1"/>
          </p:cNvSpPr>
          <p:nvPr/>
        </p:nvSpPr>
        <p:spPr bwMode="auto">
          <a:xfrm>
            <a:off x="-508" y="260350"/>
            <a:ext cx="5832648"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20 Weiher ./. Zabel</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909837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500" fill="hold"/>
                                        <p:tgtEl>
                                          <p:spTgt spid="6">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 calcmode="lin" valueType="num">
                                      <p:cBhvr>
                                        <p:cTn id="14" dur="500" fill="hold"/>
                                        <p:tgtEl>
                                          <p:spTgt spid="6">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anim calcmode="lin" valueType="num">
                                      <p:cBhvr>
                                        <p:cTn id="21" dur="500" fill="hold"/>
                                        <p:tgtEl>
                                          <p:spTgt spid="6">
                                            <p:txEl>
                                              <p:pRg st="3" end="3"/>
                                            </p:txEl>
                                          </p:spTgt>
                                        </p:tgtEl>
                                        <p:attrNameLst>
                                          <p:attrName>ppt_w</p:attrName>
                                        </p:attrNameLst>
                                      </p:cBhvr>
                                      <p:tavLst>
                                        <p:tav tm="0">
                                          <p:val>
                                            <p:strVal val="#ppt_w*0.70"/>
                                          </p:val>
                                        </p:tav>
                                        <p:tav tm="100000">
                                          <p:val>
                                            <p:strVal val="#ppt_w"/>
                                          </p:val>
                                        </p:tav>
                                      </p:tavLst>
                                    </p:anim>
                                    <p:anim calcmode="lin" valueType="num">
                                      <p:cBhvr>
                                        <p:cTn id="22" dur="500" fill="hold"/>
                                        <p:tgtEl>
                                          <p:spTgt spid="6">
                                            <p:txEl>
                                              <p:pRg st="3" end="3"/>
                                            </p:txEl>
                                          </p:spTgt>
                                        </p:tgtEl>
                                        <p:attrNameLst>
                                          <p:attrName>ppt_h</p:attrName>
                                        </p:attrNameLst>
                                      </p:cBhvr>
                                      <p:tavLst>
                                        <p:tav tm="0">
                                          <p:val>
                                            <p:strVal val="#ppt_h"/>
                                          </p:val>
                                        </p:tav>
                                        <p:tav tm="100000">
                                          <p:val>
                                            <p:strVal val="#ppt_h"/>
                                          </p:val>
                                        </p:tav>
                                      </p:tavLst>
                                    </p:anim>
                                    <p:animEffect transition="in" filter="fade">
                                      <p:cBhvr>
                                        <p:cTn id="23" dur="500"/>
                                        <p:tgtEl>
                                          <p:spTgt spid="6">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
                                            <p:txEl>
                                              <p:pRg st="4" end="4"/>
                                            </p:txEl>
                                          </p:spTgt>
                                        </p:tgtEl>
                                        <p:attrNameLst>
                                          <p:attrName>style.visibility</p:attrName>
                                        </p:attrNameLst>
                                      </p:cBhvr>
                                      <p:to>
                                        <p:strVal val="visible"/>
                                      </p:to>
                                    </p:set>
                                    <p:anim calcmode="lin" valueType="num">
                                      <p:cBhvr>
                                        <p:cTn id="28" dur="500" fill="hold"/>
                                        <p:tgtEl>
                                          <p:spTgt spid="6">
                                            <p:txEl>
                                              <p:pRg st="4" end="4"/>
                                            </p:txEl>
                                          </p:spTgt>
                                        </p:tgtEl>
                                        <p:attrNameLst>
                                          <p:attrName>ppt_w</p:attrName>
                                        </p:attrNameLst>
                                      </p:cBhvr>
                                      <p:tavLst>
                                        <p:tav tm="0">
                                          <p:val>
                                            <p:strVal val="#ppt_w*0.70"/>
                                          </p:val>
                                        </p:tav>
                                        <p:tav tm="100000">
                                          <p:val>
                                            <p:strVal val="#ppt_w"/>
                                          </p:val>
                                        </p:tav>
                                      </p:tavLst>
                                    </p:anim>
                                    <p:anim calcmode="lin" valueType="num">
                                      <p:cBhvr>
                                        <p:cTn id="29" dur="500" fill="hold"/>
                                        <p:tgtEl>
                                          <p:spTgt spid="6">
                                            <p:txEl>
                                              <p:pRg st="4" end="4"/>
                                            </p:txEl>
                                          </p:spTgt>
                                        </p:tgtEl>
                                        <p:attrNameLst>
                                          <p:attrName>ppt_h</p:attrName>
                                        </p:attrNameLst>
                                      </p:cBhvr>
                                      <p:tavLst>
                                        <p:tav tm="0">
                                          <p:val>
                                            <p:strVal val="#ppt_h"/>
                                          </p:val>
                                        </p:tav>
                                        <p:tav tm="100000">
                                          <p:val>
                                            <p:strVal val="#ppt_h"/>
                                          </p:val>
                                        </p:tav>
                                      </p:tavLst>
                                    </p:anim>
                                    <p:animEffect transition="in" filter="fade">
                                      <p:cBhvr>
                                        <p:cTn id="30" dur="500"/>
                                        <p:tgtEl>
                                          <p:spTgt spid="6">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
                                            <p:txEl>
                                              <p:pRg st="5" end="5"/>
                                            </p:txEl>
                                          </p:spTgt>
                                        </p:tgtEl>
                                        <p:attrNameLst>
                                          <p:attrName>style.visibility</p:attrName>
                                        </p:attrNameLst>
                                      </p:cBhvr>
                                      <p:to>
                                        <p:strVal val="visible"/>
                                      </p:to>
                                    </p:set>
                                    <p:anim calcmode="lin" valueType="num">
                                      <p:cBhvr>
                                        <p:cTn id="35" dur="500" fill="hold"/>
                                        <p:tgtEl>
                                          <p:spTgt spid="6">
                                            <p:txEl>
                                              <p:pRg st="5" end="5"/>
                                            </p:txEl>
                                          </p:spTgt>
                                        </p:tgtEl>
                                        <p:attrNameLst>
                                          <p:attrName>ppt_w</p:attrName>
                                        </p:attrNameLst>
                                      </p:cBhvr>
                                      <p:tavLst>
                                        <p:tav tm="0">
                                          <p:val>
                                            <p:strVal val="#ppt_w*0.70"/>
                                          </p:val>
                                        </p:tav>
                                        <p:tav tm="100000">
                                          <p:val>
                                            <p:strVal val="#ppt_w"/>
                                          </p:val>
                                        </p:tav>
                                      </p:tavLst>
                                    </p:anim>
                                    <p:anim calcmode="lin" valueType="num">
                                      <p:cBhvr>
                                        <p:cTn id="36" dur="500" fill="hold"/>
                                        <p:tgtEl>
                                          <p:spTgt spid="6">
                                            <p:txEl>
                                              <p:pRg st="5" end="5"/>
                                            </p:txEl>
                                          </p:spTgt>
                                        </p:tgtEl>
                                        <p:attrNameLst>
                                          <p:attrName>ppt_h</p:attrName>
                                        </p:attrNameLst>
                                      </p:cBhvr>
                                      <p:tavLst>
                                        <p:tav tm="0">
                                          <p:val>
                                            <p:strVal val="#ppt_h"/>
                                          </p:val>
                                        </p:tav>
                                        <p:tav tm="100000">
                                          <p:val>
                                            <p:strVal val="#ppt_h"/>
                                          </p:val>
                                        </p:tav>
                                      </p:tavLst>
                                    </p:anim>
                                    <p:animEffect transition="in" filter="fade">
                                      <p:cBhvr>
                                        <p:cTn id="37" dur="500"/>
                                        <p:tgtEl>
                                          <p:spTgt spid="6">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
                                            <p:txEl>
                                              <p:pRg st="6" end="6"/>
                                            </p:txEl>
                                          </p:spTgt>
                                        </p:tgtEl>
                                        <p:attrNameLst>
                                          <p:attrName>style.visibility</p:attrName>
                                        </p:attrNameLst>
                                      </p:cBhvr>
                                      <p:to>
                                        <p:strVal val="visible"/>
                                      </p:to>
                                    </p:set>
                                    <p:anim calcmode="lin" valueType="num">
                                      <p:cBhvr>
                                        <p:cTn id="42" dur="500" fill="hold"/>
                                        <p:tgtEl>
                                          <p:spTgt spid="6">
                                            <p:txEl>
                                              <p:pRg st="6" end="6"/>
                                            </p:txEl>
                                          </p:spTgt>
                                        </p:tgtEl>
                                        <p:attrNameLst>
                                          <p:attrName>ppt_w</p:attrName>
                                        </p:attrNameLst>
                                      </p:cBhvr>
                                      <p:tavLst>
                                        <p:tav tm="0">
                                          <p:val>
                                            <p:strVal val="#ppt_w*0.70"/>
                                          </p:val>
                                        </p:tav>
                                        <p:tav tm="100000">
                                          <p:val>
                                            <p:strVal val="#ppt_w"/>
                                          </p:val>
                                        </p:tav>
                                      </p:tavLst>
                                    </p:anim>
                                    <p:anim calcmode="lin" valueType="num">
                                      <p:cBhvr>
                                        <p:cTn id="43" dur="500" fill="hold"/>
                                        <p:tgtEl>
                                          <p:spTgt spid="6">
                                            <p:txEl>
                                              <p:pRg st="6" end="6"/>
                                            </p:txEl>
                                          </p:spTgt>
                                        </p:tgtEl>
                                        <p:attrNameLst>
                                          <p:attrName>ppt_h</p:attrName>
                                        </p:attrNameLst>
                                      </p:cBhvr>
                                      <p:tavLst>
                                        <p:tav tm="0">
                                          <p:val>
                                            <p:strVal val="#ppt_h"/>
                                          </p:val>
                                        </p:tav>
                                        <p:tav tm="100000">
                                          <p:val>
                                            <p:strVal val="#ppt_h"/>
                                          </p:val>
                                        </p:tav>
                                      </p:tavLst>
                                    </p:anim>
                                    <p:animEffect transition="in" filter="fade">
                                      <p:cBhvr>
                                        <p:cTn id="44" dur="500"/>
                                        <p:tgtEl>
                                          <p:spTgt spid="6">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
                                            <p:txEl>
                                              <p:pRg st="7" end="7"/>
                                            </p:txEl>
                                          </p:spTgt>
                                        </p:tgtEl>
                                        <p:attrNameLst>
                                          <p:attrName>style.visibility</p:attrName>
                                        </p:attrNameLst>
                                      </p:cBhvr>
                                      <p:to>
                                        <p:strVal val="visible"/>
                                      </p:to>
                                    </p:set>
                                    <p:anim calcmode="lin" valueType="num">
                                      <p:cBhvr>
                                        <p:cTn id="49" dur="500" fill="hold"/>
                                        <p:tgtEl>
                                          <p:spTgt spid="6">
                                            <p:txEl>
                                              <p:pRg st="7" end="7"/>
                                            </p:txEl>
                                          </p:spTgt>
                                        </p:tgtEl>
                                        <p:attrNameLst>
                                          <p:attrName>ppt_w</p:attrName>
                                        </p:attrNameLst>
                                      </p:cBhvr>
                                      <p:tavLst>
                                        <p:tav tm="0">
                                          <p:val>
                                            <p:strVal val="#ppt_w*0.70"/>
                                          </p:val>
                                        </p:tav>
                                        <p:tav tm="100000">
                                          <p:val>
                                            <p:strVal val="#ppt_w"/>
                                          </p:val>
                                        </p:tav>
                                      </p:tavLst>
                                    </p:anim>
                                    <p:anim calcmode="lin" valueType="num">
                                      <p:cBhvr>
                                        <p:cTn id="50" dur="500" fill="hold"/>
                                        <p:tgtEl>
                                          <p:spTgt spid="6">
                                            <p:txEl>
                                              <p:pRg st="7" end="7"/>
                                            </p:txEl>
                                          </p:spTgt>
                                        </p:tgtEl>
                                        <p:attrNameLst>
                                          <p:attrName>ppt_h</p:attrName>
                                        </p:attrNameLst>
                                      </p:cBhvr>
                                      <p:tavLst>
                                        <p:tav tm="0">
                                          <p:val>
                                            <p:strVal val="#ppt_h"/>
                                          </p:val>
                                        </p:tav>
                                        <p:tav tm="100000">
                                          <p:val>
                                            <p:strVal val="#ppt_h"/>
                                          </p:val>
                                        </p:tav>
                                      </p:tavLst>
                                    </p:anim>
                                    <p:animEffect transition="in" filter="fade">
                                      <p:cBhvr>
                                        <p:cTn id="51" dur="500"/>
                                        <p:tgtEl>
                                          <p:spTgt spid="6">
                                            <p:txEl>
                                              <p:pRg st="7" end="7"/>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
                                            <p:txEl>
                                              <p:pRg st="8" end="8"/>
                                            </p:txEl>
                                          </p:spTgt>
                                        </p:tgtEl>
                                        <p:attrNameLst>
                                          <p:attrName>style.visibility</p:attrName>
                                        </p:attrNameLst>
                                      </p:cBhvr>
                                      <p:to>
                                        <p:strVal val="visible"/>
                                      </p:to>
                                    </p:set>
                                    <p:anim calcmode="lin" valueType="num">
                                      <p:cBhvr>
                                        <p:cTn id="56" dur="500" fill="hold"/>
                                        <p:tgtEl>
                                          <p:spTgt spid="6">
                                            <p:txEl>
                                              <p:pRg st="8" end="8"/>
                                            </p:txEl>
                                          </p:spTgt>
                                        </p:tgtEl>
                                        <p:attrNameLst>
                                          <p:attrName>ppt_w</p:attrName>
                                        </p:attrNameLst>
                                      </p:cBhvr>
                                      <p:tavLst>
                                        <p:tav tm="0">
                                          <p:val>
                                            <p:strVal val="#ppt_w*0.70"/>
                                          </p:val>
                                        </p:tav>
                                        <p:tav tm="100000">
                                          <p:val>
                                            <p:strVal val="#ppt_w"/>
                                          </p:val>
                                        </p:tav>
                                      </p:tavLst>
                                    </p:anim>
                                    <p:anim calcmode="lin" valueType="num">
                                      <p:cBhvr>
                                        <p:cTn id="57" dur="500" fill="hold"/>
                                        <p:tgtEl>
                                          <p:spTgt spid="6">
                                            <p:txEl>
                                              <p:pRg st="8" end="8"/>
                                            </p:txEl>
                                          </p:spTgt>
                                        </p:tgtEl>
                                        <p:attrNameLst>
                                          <p:attrName>ppt_h</p:attrName>
                                        </p:attrNameLst>
                                      </p:cBhvr>
                                      <p:tavLst>
                                        <p:tav tm="0">
                                          <p:val>
                                            <p:strVal val="#ppt_h"/>
                                          </p:val>
                                        </p:tav>
                                        <p:tav tm="100000">
                                          <p:val>
                                            <p:strVal val="#ppt_h"/>
                                          </p:val>
                                        </p:tav>
                                      </p:tavLst>
                                    </p:anim>
                                    <p:animEffect transition="in" filter="fade">
                                      <p:cBhvr>
                                        <p:cTn id="58" dur="500"/>
                                        <p:tgtEl>
                                          <p:spTgt spid="6">
                                            <p:txEl>
                                              <p:pRg st="8" end="8"/>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6">
                                            <p:txEl>
                                              <p:pRg st="9" end="9"/>
                                            </p:txEl>
                                          </p:spTgt>
                                        </p:tgtEl>
                                        <p:attrNameLst>
                                          <p:attrName>style.visibility</p:attrName>
                                        </p:attrNameLst>
                                      </p:cBhvr>
                                      <p:to>
                                        <p:strVal val="visible"/>
                                      </p:to>
                                    </p:set>
                                    <p:anim calcmode="lin" valueType="num">
                                      <p:cBhvr>
                                        <p:cTn id="63" dur="500" fill="hold"/>
                                        <p:tgtEl>
                                          <p:spTgt spid="6">
                                            <p:txEl>
                                              <p:pRg st="9" end="9"/>
                                            </p:txEl>
                                          </p:spTgt>
                                        </p:tgtEl>
                                        <p:attrNameLst>
                                          <p:attrName>ppt_w</p:attrName>
                                        </p:attrNameLst>
                                      </p:cBhvr>
                                      <p:tavLst>
                                        <p:tav tm="0">
                                          <p:val>
                                            <p:strVal val="#ppt_w*0.70"/>
                                          </p:val>
                                        </p:tav>
                                        <p:tav tm="100000">
                                          <p:val>
                                            <p:strVal val="#ppt_w"/>
                                          </p:val>
                                        </p:tav>
                                      </p:tavLst>
                                    </p:anim>
                                    <p:anim calcmode="lin" valueType="num">
                                      <p:cBhvr>
                                        <p:cTn id="64" dur="500" fill="hold"/>
                                        <p:tgtEl>
                                          <p:spTgt spid="6">
                                            <p:txEl>
                                              <p:pRg st="9" end="9"/>
                                            </p:txEl>
                                          </p:spTgt>
                                        </p:tgtEl>
                                        <p:attrNameLst>
                                          <p:attrName>ppt_h</p:attrName>
                                        </p:attrNameLst>
                                      </p:cBhvr>
                                      <p:tavLst>
                                        <p:tav tm="0">
                                          <p:val>
                                            <p:strVal val="#ppt_h"/>
                                          </p:val>
                                        </p:tav>
                                        <p:tav tm="100000">
                                          <p:val>
                                            <p:strVal val="#ppt_h"/>
                                          </p:val>
                                        </p:tav>
                                      </p:tavLst>
                                    </p:anim>
                                    <p:animEffect transition="in" filter="fade">
                                      <p:cBhvr>
                                        <p:cTn id="65" dur="500"/>
                                        <p:tgtEl>
                                          <p:spTgt spid="6">
                                            <p:txEl>
                                              <p:pRg st="9" end="9"/>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6">
                                            <p:txEl>
                                              <p:pRg st="10" end="10"/>
                                            </p:txEl>
                                          </p:spTgt>
                                        </p:tgtEl>
                                        <p:attrNameLst>
                                          <p:attrName>style.visibility</p:attrName>
                                        </p:attrNameLst>
                                      </p:cBhvr>
                                      <p:to>
                                        <p:strVal val="visible"/>
                                      </p:to>
                                    </p:set>
                                    <p:anim calcmode="lin" valueType="num">
                                      <p:cBhvr>
                                        <p:cTn id="70" dur="500" fill="hold"/>
                                        <p:tgtEl>
                                          <p:spTgt spid="6">
                                            <p:txEl>
                                              <p:pRg st="10" end="10"/>
                                            </p:txEl>
                                          </p:spTgt>
                                        </p:tgtEl>
                                        <p:attrNameLst>
                                          <p:attrName>ppt_w</p:attrName>
                                        </p:attrNameLst>
                                      </p:cBhvr>
                                      <p:tavLst>
                                        <p:tav tm="0">
                                          <p:val>
                                            <p:strVal val="#ppt_w*0.70"/>
                                          </p:val>
                                        </p:tav>
                                        <p:tav tm="100000">
                                          <p:val>
                                            <p:strVal val="#ppt_w"/>
                                          </p:val>
                                        </p:tav>
                                      </p:tavLst>
                                    </p:anim>
                                    <p:anim calcmode="lin" valueType="num">
                                      <p:cBhvr>
                                        <p:cTn id="71" dur="500" fill="hold"/>
                                        <p:tgtEl>
                                          <p:spTgt spid="6">
                                            <p:txEl>
                                              <p:pRg st="10" end="10"/>
                                            </p:txEl>
                                          </p:spTgt>
                                        </p:tgtEl>
                                        <p:attrNameLst>
                                          <p:attrName>ppt_h</p:attrName>
                                        </p:attrNameLst>
                                      </p:cBhvr>
                                      <p:tavLst>
                                        <p:tav tm="0">
                                          <p:val>
                                            <p:strVal val="#ppt_h"/>
                                          </p:val>
                                        </p:tav>
                                        <p:tav tm="100000">
                                          <p:val>
                                            <p:strVal val="#ppt_h"/>
                                          </p:val>
                                        </p:tav>
                                      </p:tavLst>
                                    </p:anim>
                                    <p:animEffect transition="in" filter="fade">
                                      <p:cBhvr>
                                        <p:cTn id="72" dur="500"/>
                                        <p:tgtEl>
                                          <p:spTgt spid="6">
                                            <p:txEl>
                                              <p:pRg st="10" end="1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6">
                                            <p:txEl>
                                              <p:pRg st="11" end="11"/>
                                            </p:txEl>
                                          </p:spTgt>
                                        </p:tgtEl>
                                        <p:attrNameLst>
                                          <p:attrName>style.visibility</p:attrName>
                                        </p:attrNameLst>
                                      </p:cBhvr>
                                      <p:to>
                                        <p:strVal val="visible"/>
                                      </p:to>
                                    </p:set>
                                    <p:anim calcmode="lin" valueType="num">
                                      <p:cBhvr>
                                        <p:cTn id="77" dur="500" fill="hold"/>
                                        <p:tgtEl>
                                          <p:spTgt spid="6">
                                            <p:txEl>
                                              <p:pRg st="11" end="11"/>
                                            </p:txEl>
                                          </p:spTgt>
                                        </p:tgtEl>
                                        <p:attrNameLst>
                                          <p:attrName>ppt_w</p:attrName>
                                        </p:attrNameLst>
                                      </p:cBhvr>
                                      <p:tavLst>
                                        <p:tav tm="0">
                                          <p:val>
                                            <p:strVal val="#ppt_w*0.70"/>
                                          </p:val>
                                        </p:tav>
                                        <p:tav tm="100000">
                                          <p:val>
                                            <p:strVal val="#ppt_w"/>
                                          </p:val>
                                        </p:tav>
                                      </p:tavLst>
                                    </p:anim>
                                    <p:anim calcmode="lin" valueType="num">
                                      <p:cBhvr>
                                        <p:cTn id="78" dur="500" fill="hold"/>
                                        <p:tgtEl>
                                          <p:spTgt spid="6">
                                            <p:txEl>
                                              <p:pRg st="11" end="11"/>
                                            </p:txEl>
                                          </p:spTgt>
                                        </p:tgtEl>
                                        <p:attrNameLst>
                                          <p:attrName>ppt_h</p:attrName>
                                        </p:attrNameLst>
                                      </p:cBhvr>
                                      <p:tavLst>
                                        <p:tav tm="0">
                                          <p:val>
                                            <p:strVal val="#ppt_h"/>
                                          </p:val>
                                        </p:tav>
                                        <p:tav tm="100000">
                                          <p:val>
                                            <p:strVal val="#ppt_h"/>
                                          </p:val>
                                        </p:tav>
                                      </p:tavLst>
                                    </p:anim>
                                    <p:animEffect transition="in" filter="fade">
                                      <p:cBhvr>
                                        <p:cTn id="79" dur="500"/>
                                        <p:tgtEl>
                                          <p:spTgt spid="6">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p:cNvSpPr txBox="1">
            <a:spLocks noChangeArrowheads="1"/>
          </p:cNvSpPr>
          <p:nvPr/>
        </p:nvSpPr>
        <p:spPr bwMode="auto">
          <a:xfrm>
            <a:off x="214313" y="1396508"/>
            <a:ext cx="8678862" cy="5416868"/>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1pPr>
            <a:lvl2pPr marL="742950" indent="-28575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2pPr>
            <a:lvl3pPr marL="11430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3pPr>
            <a:lvl4pPr marL="16002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4pPr>
            <a:lvl5pPr marL="20574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9pPr>
          </a:lstStyle>
          <a:p>
            <a:pPr eaLnBrk="1" hangingPunct="1">
              <a:spcAft>
                <a:spcPts val="0"/>
              </a:spcAft>
            </a:pPr>
            <a:r>
              <a:rPr lang="de-DE" sz="2200" b="0" dirty="0">
                <a:solidFill>
                  <a:schemeClr val="tx1"/>
                </a:solidFill>
                <a:latin typeface="Arial" charset="0"/>
                <a:cs typeface="Arial" charset="0"/>
              </a:rPr>
              <a:t>			(-), Behörde stand sog. Auswahlermessen zwischen				Handlungs- und Zustandsstörern (= Kl.) zu.</a:t>
            </a:r>
          </a:p>
          <a:p>
            <a:pPr eaLnBrk="1" hangingPunct="1">
              <a:spcAft>
                <a:spcPts val="0"/>
              </a:spcAft>
            </a:pPr>
            <a:r>
              <a:rPr lang="de-DE" sz="2200" b="0" dirty="0">
                <a:solidFill>
                  <a:schemeClr val="tx1"/>
                </a:solidFill>
                <a:latin typeface="Arial" charset="0"/>
                <a:cs typeface="Arial" charset="0"/>
              </a:rPr>
              <a:t>		c)	Kl. wirft dem Bekl. aber vor, nicht rechtzeitig (vor </a:t>
            </a:r>
            <a:r>
              <a:rPr lang="de-DE" sz="2200" b="0" dirty="0" err="1">
                <a:solidFill>
                  <a:schemeClr val="tx1"/>
                </a:solidFill>
                <a:latin typeface="Arial" charset="0"/>
                <a:cs typeface="Arial" charset="0"/>
              </a:rPr>
              <a:t>Insol</a:t>
            </a:r>
            <a:r>
              <a:rPr lang="de-DE" sz="2200" b="0" dirty="0">
                <a:solidFill>
                  <a:schemeClr val="tx1"/>
                </a:solidFill>
                <a:latin typeface="Arial" charset="0"/>
                <a:cs typeface="Arial" charset="0"/>
              </a:rPr>
              <a:t>-			</a:t>
            </a:r>
            <a:r>
              <a:rPr lang="de-DE" sz="2200" b="0" dirty="0" err="1">
                <a:solidFill>
                  <a:schemeClr val="tx1"/>
                </a:solidFill>
                <a:latin typeface="Arial" charset="0"/>
                <a:cs typeface="Arial" charset="0"/>
              </a:rPr>
              <a:t>venz</a:t>
            </a:r>
            <a:r>
              <a:rPr lang="de-DE" sz="2200" b="0" dirty="0">
                <a:solidFill>
                  <a:schemeClr val="tx1"/>
                </a:solidFill>
                <a:latin typeface="Arial" charset="0"/>
                <a:cs typeface="Arial" charset="0"/>
              </a:rPr>
              <a:t>) Marianne Steffen (für ihn) in Anspruch genommen			zu haben, und zwar hinsichtl. der Versicherungsforderung</a:t>
            </a:r>
          </a:p>
          <a:p>
            <a:pPr eaLnBrk="1" hangingPunct="1">
              <a:spcAft>
                <a:spcPts val="0"/>
              </a:spcAft>
            </a:pPr>
            <a:r>
              <a:rPr lang="de-DE" sz="2200" b="0" dirty="0">
                <a:solidFill>
                  <a:schemeClr val="tx1"/>
                </a:solidFill>
                <a:latin typeface="Arial" charset="0"/>
                <a:cs typeface="Arial" charset="0"/>
              </a:rPr>
              <a:t>			</a:t>
            </a:r>
            <a:r>
              <a:rPr lang="de-DE" sz="2200" b="0" dirty="0" err="1">
                <a:solidFill>
                  <a:schemeClr val="tx1"/>
                </a:solidFill>
                <a:latin typeface="Arial" charset="0"/>
                <a:cs typeface="Arial" charset="0"/>
              </a:rPr>
              <a:t>aa</a:t>
            </a:r>
            <a:r>
              <a:rPr lang="de-DE" sz="2200" b="0" dirty="0">
                <a:solidFill>
                  <a:schemeClr val="tx1"/>
                </a:solidFill>
                <a:latin typeface="Arial" charset="0"/>
                <a:cs typeface="Arial" charset="0"/>
              </a:rPr>
              <a:t>)	Bestand ein Anspruch gegen Frau Steffen auf </a:t>
            </a:r>
            <a:r>
              <a:rPr lang="de-DE" sz="2200" b="0" dirty="0" err="1">
                <a:solidFill>
                  <a:schemeClr val="tx1"/>
                </a:solidFill>
                <a:latin typeface="Arial" charset="0"/>
                <a:cs typeface="Arial" charset="0"/>
              </a:rPr>
              <a:t>Erstat</a:t>
            </a:r>
            <a:r>
              <a:rPr lang="de-DE" sz="2200" b="0" dirty="0">
                <a:solidFill>
                  <a:schemeClr val="tx1"/>
                </a:solidFill>
                <a:latin typeface="Arial" charset="0"/>
                <a:cs typeface="Arial" charset="0"/>
              </a:rPr>
              <a:t>-				</a:t>
            </a:r>
            <a:r>
              <a:rPr lang="de-DE" sz="2200" b="0" dirty="0" err="1">
                <a:solidFill>
                  <a:schemeClr val="tx1"/>
                </a:solidFill>
                <a:latin typeface="Arial" charset="0"/>
                <a:cs typeface="Arial" charset="0"/>
              </a:rPr>
              <a:t>tung</a:t>
            </a:r>
            <a:r>
              <a:rPr lang="de-DE" sz="2200" b="0" dirty="0">
                <a:solidFill>
                  <a:schemeClr val="tx1"/>
                </a:solidFill>
                <a:latin typeface="Arial" charset="0"/>
                <a:cs typeface="Arial" charset="0"/>
              </a:rPr>
              <a:t> / Zahlung der Euro 47.342,- / Freihaltung von?</a:t>
            </a:r>
          </a:p>
          <a:p>
            <a:pPr eaLnBrk="1" hangingPunct="1">
              <a:spcAft>
                <a:spcPts val="0"/>
              </a:spcAft>
            </a:pPr>
            <a:r>
              <a:rPr lang="de-DE" sz="2200" b="0" dirty="0">
                <a:solidFill>
                  <a:schemeClr val="tx1"/>
                </a:solidFill>
                <a:latin typeface="Arial" charset="0"/>
                <a:cs typeface="Arial" charset="0"/>
              </a:rPr>
              <a:t>				(1)	aus §§ 280 Abs. 1, Abs. 3, 281 Abs. 1?</a:t>
            </a:r>
          </a:p>
          <a:p>
            <a:pPr eaLnBrk="1" hangingPunct="1">
              <a:spcAft>
                <a:spcPts val="0"/>
              </a:spcAft>
            </a:pPr>
            <a:r>
              <a:rPr lang="de-DE" sz="2200" b="0" dirty="0">
                <a:solidFill>
                  <a:schemeClr val="tx1"/>
                </a:solidFill>
                <a:latin typeface="Arial" charset="0"/>
                <a:cs typeface="Arial" charset="0"/>
              </a:rPr>
              <a:t>					(a)	Schuldverhältnis Kl. </a:t>
            </a:r>
            <a:r>
              <a:rPr lang="mr-IN" sz="2200" b="0" dirty="0">
                <a:solidFill>
                  <a:schemeClr val="tx1"/>
                </a:solidFill>
                <a:latin typeface="Arial" charset="0"/>
                <a:cs typeface="Arial" charset="0"/>
              </a:rPr>
              <a:t>–</a:t>
            </a:r>
            <a:r>
              <a:rPr lang="de-DE" sz="2200" b="0" dirty="0">
                <a:solidFill>
                  <a:schemeClr val="tx1"/>
                </a:solidFill>
                <a:latin typeface="Arial" charset="0"/>
                <a:cs typeface="Arial" charset="0"/>
              </a:rPr>
              <a:t> Frau Steffen?</a:t>
            </a:r>
          </a:p>
          <a:p>
            <a:pPr eaLnBrk="1" hangingPunct="1">
              <a:spcAft>
                <a:spcPts val="0"/>
              </a:spcAft>
            </a:pPr>
            <a:r>
              <a:rPr lang="de-DE" sz="2200" b="0" dirty="0">
                <a:solidFill>
                  <a:schemeClr val="tx1"/>
                </a:solidFill>
                <a:latin typeface="Arial" charset="0"/>
                <a:cs typeface="Arial" charset="0"/>
              </a:rPr>
              <a:t>						(+), aus § 546 Abs. 2, da wirksame </a:t>
            </a:r>
            <a:r>
              <a:rPr lang="de-DE" sz="2200" b="0" dirty="0" err="1">
                <a:solidFill>
                  <a:schemeClr val="tx1"/>
                </a:solidFill>
                <a:latin typeface="Arial" charset="0"/>
                <a:cs typeface="Arial" charset="0"/>
              </a:rPr>
              <a:t>Kündi</a:t>
            </a:r>
            <a:r>
              <a:rPr lang="de-DE" sz="2200" b="0" dirty="0">
                <a:solidFill>
                  <a:schemeClr val="tx1"/>
                </a:solidFill>
                <a:latin typeface="Arial" charset="0"/>
                <a:cs typeface="Arial" charset="0"/>
              </a:rPr>
              <a:t>-						</a:t>
            </a:r>
            <a:r>
              <a:rPr lang="de-DE" sz="2200" b="0" dirty="0" err="1">
                <a:solidFill>
                  <a:schemeClr val="tx1"/>
                </a:solidFill>
                <a:latin typeface="Arial" charset="0"/>
                <a:cs typeface="Arial" charset="0"/>
              </a:rPr>
              <a:t>gung</a:t>
            </a:r>
            <a:r>
              <a:rPr lang="de-DE" sz="2200" b="0" dirty="0">
                <a:solidFill>
                  <a:schemeClr val="tx1"/>
                </a:solidFill>
                <a:latin typeface="Arial" charset="0"/>
                <a:cs typeface="Arial" charset="0"/>
              </a:rPr>
              <a:t> </a:t>
            </a:r>
            <a:r>
              <a:rPr lang="de-DE" sz="2200" b="0" dirty="0" err="1">
                <a:solidFill>
                  <a:schemeClr val="tx1"/>
                </a:solidFill>
                <a:latin typeface="Arial" charset="0"/>
                <a:cs typeface="Arial" charset="0"/>
              </a:rPr>
              <a:t>ggü</a:t>
            </a:r>
            <a:r>
              <a:rPr lang="de-DE" sz="2200" b="0" dirty="0">
                <a:solidFill>
                  <a:schemeClr val="tx1"/>
                </a:solidFill>
                <a:latin typeface="Arial" charset="0"/>
                <a:cs typeface="Arial" charset="0"/>
              </a:rPr>
              <a:t> Egon Steffen.</a:t>
            </a:r>
          </a:p>
          <a:p>
            <a:pPr eaLnBrk="1" hangingPunct="1">
              <a:spcAft>
                <a:spcPts val="0"/>
              </a:spcAft>
            </a:pPr>
            <a:r>
              <a:rPr lang="de-DE" sz="2200" b="0" dirty="0">
                <a:solidFill>
                  <a:schemeClr val="tx1"/>
                </a:solidFill>
                <a:latin typeface="Arial" charset="0"/>
                <a:cs typeface="Arial" charset="0"/>
              </a:rPr>
              <a:t>					(b)	Fr. Steffen = fällige Leistung nicht erbracht?</a:t>
            </a:r>
          </a:p>
          <a:p>
            <a:pPr eaLnBrk="1" hangingPunct="1">
              <a:spcAft>
                <a:spcPts val="0"/>
              </a:spcAft>
            </a:pPr>
            <a:r>
              <a:rPr lang="de-DE" sz="2200" b="0" dirty="0">
                <a:solidFill>
                  <a:schemeClr val="tx1"/>
                </a:solidFill>
                <a:latin typeface="Arial" charset="0"/>
                <a:cs typeface="Arial" charset="0"/>
              </a:rPr>
              <a:t>						(+), schuldete die Räumung auch der </a:t>
            </a:r>
            <a:r>
              <a:rPr lang="de-DE" sz="2200" b="0" dirty="0" err="1">
                <a:solidFill>
                  <a:schemeClr val="tx1"/>
                </a:solidFill>
                <a:latin typeface="Arial" charset="0"/>
                <a:cs typeface="Arial" charset="0"/>
              </a:rPr>
              <a:t>Tep</a:t>
            </a:r>
            <a:r>
              <a:rPr lang="de-DE" sz="2200" b="0" dirty="0">
                <a:solidFill>
                  <a:schemeClr val="tx1"/>
                </a:solidFill>
                <a:latin typeface="Arial" charset="0"/>
                <a:cs typeface="Arial" charset="0"/>
              </a:rPr>
              <a:t>-						pich-, allerdings nicht der Mauerreste</a:t>
            </a:r>
          </a:p>
          <a:p>
            <a:pPr eaLnBrk="1" hangingPunct="1">
              <a:spcAft>
                <a:spcPts val="0"/>
              </a:spcAft>
            </a:pPr>
            <a:r>
              <a:rPr lang="de-DE" sz="2200" b="0" dirty="0">
                <a:solidFill>
                  <a:schemeClr val="tx1"/>
                </a:solidFill>
                <a:latin typeface="Arial" charset="0"/>
                <a:cs typeface="Arial" charset="0"/>
              </a:rPr>
              <a:t>					(c)	trotz Fristsetzung oder Entbehrlichkeit?</a:t>
            </a:r>
          </a:p>
          <a:p>
            <a:pPr eaLnBrk="1" hangingPunct="1">
              <a:spcAft>
                <a:spcPts val="0"/>
              </a:spcAft>
            </a:pPr>
            <a:r>
              <a:rPr lang="de-DE" sz="2200" b="0" dirty="0">
                <a:solidFill>
                  <a:schemeClr val="tx1"/>
                </a:solidFill>
                <a:latin typeface="Arial" charset="0"/>
                <a:cs typeface="Arial" charset="0"/>
              </a:rPr>
              <a:t>						(+), entbehrlich nach § 281 Abs. 2, 1.Var. </a:t>
            </a:r>
          </a:p>
        </p:txBody>
      </p:sp>
      <p:sp>
        <p:nvSpPr>
          <p:cNvPr id="7" name="Text Box 8"/>
          <p:cNvSpPr txBox="1">
            <a:spLocks noChangeArrowheads="1"/>
          </p:cNvSpPr>
          <p:nvPr/>
        </p:nvSpPr>
        <p:spPr bwMode="auto">
          <a:xfrm>
            <a:off x="-508" y="260350"/>
            <a:ext cx="5832648"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20 Weiher ./. Zabel</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5304693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500" fill="hold"/>
                                        <p:tgtEl>
                                          <p:spTgt spid="6">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 calcmode="lin" valueType="num">
                                      <p:cBhvr>
                                        <p:cTn id="14" dur="500" fill="hold"/>
                                        <p:tgtEl>
                                          <p:spTgt spid="6">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 calcmode="lin" valueType="num">
                                      <p:cBhvr>
                                        <p:cTn id="21" dur="500" fill="hold"/>
                                        <p:tgtEl>
                                          <p:spTgt spid="6">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 calcmode="lin" valueType="num">
                                      <p:cBhvr>
                                        <p:cTn id="28" dur="500" fill="hold"/>
                                        <p:tgtEl>
                                          <p:spTgt spid="6">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 calcmode="lin" valueType="num">
                                      <p:cBhvr>
                                        <p:cTn id="35" dur="500" fill="hold"/>
                                        <p:tgtEl>
                                          <p:spTgt spid="6">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
                                            <p:txEl>
                                              <p:pRg st="5" end="5"/>
                                            </p:txEl>
                                          </p:spTgt>
                                        </p:tgtEl>
                                        <p:attrNameLst>
                                          <p:attrName>style.visibility</p:attrName>
                                        </p:attrNameLst>
                                      </p:cBhvr>
                                      <p:to>
                                        <p:strVal val="visible"/>
                                      </p:to>
                                    </p:set>
                                    <p:anim calcmode="lin" valueType="num">
                                      <p:cBhvr>
                                        <p:cTn id="42" dur="500" fill="hold"/>
                                        <p:tgtEl>
                                          <p:spTgt spid="6">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
                                            <p:txEl>
                                              <p:pRg st="6" end="6"/>
                                            </p:txEl>
                                          </p:spTgt>
                                        </p:tgtEl>
                                        <p:attrNameLst>
                                          <p:attrName>style.visibility</p:attrName>
                                        </p:attrNameLst>
                                      </p:cBhvr>
                                      <p:to>
                                        <p:strVal val="visible"/>
                                      </p:to>
                                    </p:set>
                                    <p:anim calcmode="lin" valueType="num">
                                      <p:cBhvr>
                                        <p:cTn id="49" dur="500" fill="hold"/>
                                        <p:tgtEl>
                                          <p:spTgt spid="6">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
                                            <p:txEl>
                                              <p:pRg st="7" end="7"/>
                                            </p:txEl>
                                          </p:spTgt>
                                        </p:tgtEl>
                                        <p:attrNameLst>
                                          <p:attrName>style.visibility</p:attrName>
                                        </p:attrNameLst>
                                      </p:cBhvr>
                                      <p:to>
                                        <p:strVal val="visible"/>
                                      </p:to>
                                    </p:set>
                                    <p:anim calcmode="lin" valueType="num">
                                      <p:cBhvr>
                                        <p:cTn id="56" dur="500" fill="hold"/>
                                        <p:tgtEl>
                                          <p:spTgt spid="6">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6">
                                            <p:txEl>
                                              <p:pRg st="8" end="8"/>
                                            </p:txEl>
                                          </p:spTgt>
                                        </p:tgtEl>
                                        <p:attrNameLst>
                                          <p:attrName>style.visibility</p:attrName>
                                        </p:attrNameLst>
                                      </p:cBhvr>
                                      <p:to>
                                        <p:strVal val="visible"/>
                                      </p:to>
                                    </p:set>
                                    <p:anim calcmode="lin" valueType="num">
                                      <p:cBhvr>
                                        <p:cTn id="63" dur="500" fill="hold"/>
                                        <p:tgtEl>
                                          <p:spTgt spid="6">
                                            <p:txEl>
                                              <p:pRg st="8" end="8"/>
                                            </p:txEl>
                                          </p:spTgt>
                                        </p:tgtEl>
                                        <p:attrNameLst>
                                          <p:attrName>ppt_w</p:attrName>
                                        </p:attrNameLst>
                                      </p:cBhvr>
                                      <p:tavLst>
                                        <p:tav tm="0">
                                          <p:val>
                                            <p:strVal val="#ppt_w*0.70"/>
                                          </p:val>
                                        </p:tav>
                                        <p:tav tm="100000">
                                          <p:val>
                                            <p:strVal val="#ppt_w"/>
                                          </p:val>
                                        </p:tav>
                                      </p:tavLst>
                                    </p:anim>
                                    <p:anim calcmode="lin" valueType="num">
                                      <p:cBhvr>
                                        <p:cTn id="64" dur="500" fill="hold"/>
                                        <p:tgtEl>
                                          <p:spTgt spid="6">
                                            <p:txEl>
                                              <p:pRg st="8" end="8"/>
                                            </p:txEl>
                                          </p:spTgt>
                                        </p:tgtEl>
                                        <p:attrNameLst>
                                          <p:attrName>ppt_h</p:attrName>
                                        </p:attrNameLst>
                                      </p:cBhvr>
                                      <p:tavLst>
                                        <p:tav tm="0">
                                          <p:val>
                                            <p:strVal val="#ppt_h"/>
                                          </p:val>
                                        </p:tav>
                                        <p:tav tm="100000">
                                          <p:val>
                                            <p:strVal val="#ppt_h"/>
                                          </p:val>
                                        </p:tav>
                                      </p:tavLst>
                                    </p:anim>
                                    <p:animEffect transition="in" filter="fade">
                                      <p:cBhvr>
                                        <p:cTn id="65" dur="500"/>
                                        <p:tgtEl>
                                          <p:spTgt spid="6">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6">
                                            <p:txEl>
                                              <p:pRg st="9" end="9"/>
                                            </p:txEl>
                                          </p:spTgt>
                                        </p:tgtEl>
                                        <p:attrNameLst>
                                          <p:attrName>style.visibility</p:attrName>
                                        </p:attrNameLst>
                                      </p:cBhvr>
                                      <p:to>
                                        <p:strVal val="visible"/>
                                      </p:to>
                                    </p:set>
                                    <p:anim calcmode="lin" valueType="num">
                                      <p:cBhvr>
                                        <p:cTn id="70" dur="500" fill="hold"/>
                                        <p:tgtEl>
                                          <p:spTgt spid="6">
                                            <p:txEl>
                                              <p:pRg st="9" end="9"/>
                                            </p:txEl>
                                          </p:spTgt>
                                        </p:tgtEl>
                                        <p:attrNameLst>
                                          <p:attrName>ppt_w</p:attrName>
                                        </p:attrNameLst>
                                      </p:cBhvr>
                                      <p:tavLst>
                                        <p:tav tm="0">
                                          <p:val>
                                            <p:strVal val="#ppt_w*0.70"/>
                                          </p:val>
                                        </p:tav>
                                        <p:tav tm="100000">
                                          <p:val>
                                            <p:strVal val="#ppt_w"/>
                                          </p:val>
                                        </p:tav>
                                      </p:tavLst>
                                    </p:anim>
                                    <p:anim calcmode="lin" valueType="num">
                                      <p:cBhvr>
                                        <p:cTn id="71" dur="500" fill="hold"/>
                                        <p:tgtEl>
                                          <p:spTgt spid="6">
                                            <p:txEl>
                                              <p:pRg st="9" end="9"/>
                                            </p:txEl>
                                          </p:spTgt>
                                        </p:tgtEl>
                                        <p:attrNameLst>
                                          <p:attrName>ppt_h</p:attrName>
                                        </p:attrNameLst>
                                      </p:cBhvr>
                                      <p:tavLst>
                                        <p:tav tm="0">
                                          <p:val>
                                            <p:strVal val="#ppt_h"/>
                                          </p:val>
                                        </p:tav>
                                        <p:tav tm="100000">
                                          <p:val>
                                            <p:strVal val="#ppt_h"/>
                                          </p:val>
                                        </p:tav>
                                      </p:tavLst>
                                    </p:anim>
                                    <p:animEffect transition="in" filter="fade">
                                      <p:cBhvr>
                                        <p:cTn id="72"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p:cNvSpPr txBox="1">
            <a:spLocks noChangeArrowheads="1"/>
          </p:cNvSpPr>
          <p:nvPr/>
        </p:nvSpPr>
        <p:spPr bwMode="auto">
          <a:xfrm>
            <a:off x="214313" y="1396508"/>
            <a:ext cx="8678862" cy="5416868"/>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1pPr>
            <a:lvl2pPr marL="742950" indent="-28575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2pPr>
            <a:lvl3pPr marL="11430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3pPr>
            <a:lvl4pPr marL="16002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4pPr>
            <a:lvl5pPr marL="20574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9pPr>
          </a:lstStyle>
          <a:p>
            <a:pPr eaLnBrk="1" hangingPunct="1">
              <a:spcAft>
                <a:spcPts val="0"/>
              </a:spcAft>
            </a:pPr>
            <a:r>
              <a:rPr lang="de-DE" sz="2200" b="0" dirty="0">
                <a:solidFill>
                  <a:schemeClr val="tx1"/>
                </a:solidFill>
                <a:latin typeface="Arial" charset="0"/>
                <a:cs typeface="Arial" charset="0"/>
              </a:rPr>
              <a:t>					(d)	</a:t>
            </a:r>
            <a:r>
              <a:rPr lang="de-DE" sz="2200" b="0" dirty="0" err="1">
                <a:solidFill>
                  <a:schemeClr val="tx1"/>
                </a:solidFill>
                <a:latin typeface="Arial" charset="0"/>
                <a:cs typeface="Arial" charset="0"/>
              </a:rPr>
              <a:t>Vertretenmüssen</a:t>
            </a:r>
            <a:r>
              <a:rPr lang="de-DE" sz="2200" b="0" dirty="0">
                <a:solidFill>
                  <a:schemeClr val="tx1"/>
                </a:solidFill>
                <a:latin typeface="Arial" charset="0"/>
                <a:cs typeface="Arial" charset="0"/>
              </a:rPr>
              <a:t>?</a:t>
            </a:r>
          </a:p>
          <a:p>
            <a:pPr eaLnBrk="1" hangingPunct="1">
              <a:spcAft>
                <a:spcPts val="0"/>
              </a:spcAft>
            </a:pPr>
            <a:r>
              <a:rPr lang="de-DE" sz="2200" b="0" dirty="0">
                <a:solidFill>
                  <a:schemeClr val="tx1"/>
                </a:solidFill>
                <a:latin typeface="Arial" charset="0"/>
                <a:cs typeface="Arial" charset="0"/>
              </a:rPr>
              <a:t>						(+), wird vermutet; keine Anhaltspunkte für						eine Exkulpation nach § 280 Abs. 1 S.2.</a:t>
            </a:r>
          </a:p>
          <a:p>
            <a:pPr eaLnBrk="1" hangingPunct="1">
              <a:spcAft>
                <a:spcPts val="0"/>
              </a:spcAft>
            </a:pPr>
            <a:r>
              <a:rPr lang="de-DE" sz="2200" b="0" dirty="0">
                <a:solidFill>
                  <a:schemeClr val="tx1"/>
                </a:solidFill>
                <a:latin typeface="Arial" charset="0"/>
                <a:cs typeface="Arial" charset="0"/>
              </a:rPr>
              <a:t>					(</a:t>
            </a:r>
            <a:r>
              <a:rPr lang="de-DE" sz="2200" b="0" dirty="0" err="1">
                <a:solidFill>
                  <a:schemeClr val="tx1"/>
                </a:solidFill>
                <a:latin typeface="Arial" charset="0"/>
                <a:cs typeface="Arial" charset="0"/>
              </a:rPr>
              <a:t>e</a:t>
            </a:r>
            <a:r>
              <a:rPr lang="de-DE" sz="2200" b="0" dirty="0">
                <a:solidFill>
                  <a:schemeClr val="tx1"/>
                </a:solidFill>
                <a:latin typeface="Arial" charset="0"/>
                <a:cs typeface="Arial" charset="0"/>
              </a:rPr>
              <a:t>)	kausaler Schaden des Kl.?</a:t>
            </a:r>
          </a:p>
          <a:p>
            <a:pPr eaLnBrk="1" hangingPunct="1">
              <a:spcAft>
                <a:spcPts val="0"/>
              </a:spcAft>
            </a:pPr>
            <a:r>
              <a:rPr lang="de-DE" sz="2200" b="0" dirty="0">
                <a:solidFill>
                  <a:schemeClr val="tx1"/>
                </a:solidFill>
                <a:latin typeface="Arial" charset="0"/>
                <a:cs typeface="Arial" charset="0"/>
              </a:rPr>
              <a:t>						(+), allerdings „nur“ </a:t>
            </a:r>
            <a:r>
              <a:rPr lang="de-DE" sz="2200" b="0" dirty="0" err="1">
                <a:solidFill>
                  <a:schemeClr val="tx1"/>
                </a:solidFill>
                <a:latin typeface="Arial" charset="0"/>
                <a:cs typeface="Arial" charset="0"/>
              </a:rPr>
              <a:t>iHv</a:t>
            </a:r>
            <a:r>
              <a:rPr lang="de-DE" sz="2200" b="0" dirty="0">
                <a:solidFill>
                  <a:schemeClr val="tx1"/>
                </a:solidFill>
                <a:latin typeface="Arial" charset="0"/>
                <a:cs typeface="Arial" charset="0"/>
              </a:rPr>
              <a:t> Euro 16.236,-, da 							sie „lediglich“ die Teppichreste schuldhaft							nicht beseitigt hat </a:t>
            </a:r>
            <a:r>
              <a:rPr lang="de-DE" sz="2200" b="0" dirty="0" err="1">
                <a:solidFill>
                  <a:schemeClr val="tx1"/>
                </a:solidFill>
                <a:latin typeface="Arial" charset="0"/>
                <a:cs typeface="Arial" charset="0"/>
              </a:rPr>
              <a:t>iRd</a:t>
            </a:r>
            <a:r>
              <a:rPr lang="de-DE" sz="2200" b="0" dirty="0">
                <a:solidFill>
                  <a:schemeClr val="tx1"/>
                </a:solidFill>
                <a:latin typeface="Arial" charset="0"/>
                <a:cs typeface="Arial" charset="0"/>
              </a:rPr>
              <a:t> Schuldverhältnisses						aus §§ 280, 281.</a:t>
            </a:r>
          </a:p>
          <a:p>
            <a:pPr eaLnBrk="1" hangingPunct="1">
              <a:spcAft>
                <a:spcPts val="0"/>
              </a:spcAft>
            </a:pPr>
            <a:r>
              <a:rPr lang="de-DE" sz="2200" b="0" dirty="0">
                <a:solidFill>
                  <a:schemeClr val="tx1"/>
                </a:solidFill>
                <a:latin typeface="Arial" charset="0"/>
                <a:cs typeface="Arial" charset="0"/>
              </a:rPr>
              <a:t>					=&gt;	also Anspruch aus §§ 280, 281 </a:t>
            </a:r>
            <a:r>
              <a:rPr lang="de-DE" sz="2200" b="0" dirty="0" err="1">
                <a:solidFill>
                  <a:schemeClr val="tx1"/>
                </a:solidFill>
                <a:latin typeface="Arial" charset="0"/>
                <a:cs typeface="Arial" charset="0"/>
              </a:rPr>
              <a:t>iHv</a:t>
            </a:r>
            <a:r>
              <a:rPr lang="de-DE" sz="2200" b="0" dirty="0">
                <a:solidFill>
                  <a:schemeClr val="tx1"/>
                </a:solidFill>
                <a:latin typeface="Arial" charset="0"/>
                <a:cs typeface="Arial" charset="0"/>
              </a:rPr>
              <a:t> nur							Euro 16.236,-</a:t>
            </a:r>
          </a:p>
          <a:p>
            <a:pPr eaLnBrk="1" hangingPunct="1">
              <a:spcAft>
                <a:spcPts val="0"/>
              </a:spcAft>
            </a:pPr>
            <a:r>
              <a:rPr lang="de-DE" sz="2200" b="0" dirty="0">
                <a:solidFill>
                  <a:schemeClr val="tx1"/>
                </a:solidFill>
                <a:latin typeface="Arial" charset="0"/>
                <a:cs typeface="Arial" charset="0"/>
              </a:rPr>
              <a:t>				(2)	Anspruch aus §§ 683 S.1, 670?</a:t>
            </a:r>
          </a:p>
          <a:p>
            <a:pPr eaLnBrk="1" hangingPunct="1">
              <a:spcAft>
                <a:spcPts val="0"/>
              </a:spcAft>
            </a:pPr>
            <a:r>
              <a:rPr lang="de-DE" sz="2200" b="0" dirty="0">
                <a:solidFill>
                  <a:schemeClr val="tx1"/>
                </a:solidFill>
                <a:latin typeface="Arial" charset="0"/>
                <a:cs typeface="Arial" charset="0"/>
              </a:rPr>
              <a:t>					(+), aber als „Auch-fremdes-Geschäft“ wieder						allenfalls auf Euro 16.236,- unter dem </a:t>
            </a:r>
            <a:r>
              <a:rPr lang="de-DE" sz="2200" b="0" dirty="0" err="1">
                <a:solidFill>
                  <a:schemeClr val="tx1"/>
                </a:solidFill>
                <a:latin typeface="Arial" charset="0"/>
                <a:cs typeface="Arial" charset="0"/>
              </a:rPr>
              <a:t>Ge</a:t>
            </a:r>
            <a:r>
              <a:rPr lang="de-DE" sz="2200" b="0" dirty="0">
                <a:solidFill>
                  <a:schemeClr val="tx1"/>
                </a:solidFill>
                <a:latin typeface="Arial" charset="0"/>
                <a:cs typeface="Arial" charset="0"/>
              </a:rPr>
              <a:t>-						</a:t>
            </a:r>
            <a:r>
              <a:rPr lang="de-DE" sz="2200" b="0" dirty="0" err="1">
                <a:solidFill>
                  <a:schemeClr val="tx1"/>
                </a:solidFill>
                <a:latin typeface="Arial" charset="0"/>
                <a:cs typeface="Arial" charset="0"/>
              </a:rPr>
              <a:t>sichtspunkt</a:t>
            </a:r>
            <a:r>
              <a:rPr lang="de-DE" sz="2200" b="0" dirty="0">
                <a:solidFill>
                  <a:schemeClr val="tx1"/>
                </a:solidFill>
                <a:latin typeface="Arial" charset="0"/>
                <a:cs typeface="Arial" charset="0"/>
              </a:rPr>
              <a:t> der gemeinsamen „Zustandsstörer-					</a:t>
            </a:r>
            <a:r>
              <a:rPr lang="de-DE" sz="2200" b="0" dirty="0" err="1">
                <a:solidFill>
                  <a:schemeClr val="tx1"/>
                </a:solidFill>
                <a:latin typeface="Arial" charset="0"/>
                <a:cs typeface="Arial" charset="0"/>
              </a:rPr>
              <a:t>eigenschaft</a:t>
            </a:r>
            <a:r>
              <a:rPr lang="de-DE" sz="2200" b="0" dirty="0">
                <a:solidFill>
                  <a:schemeClr val="tx1"/>
                </a:solidFill>
                <a:latin typeface="Arial" charset="0"/>
                <a:cs typeface="Arial" charset="0"/>
              </a:rPr>
              <a:t>“; Frau Steffen war allenfalls Störerin					bezüglich der Teppichreste.</a:t>
            </a:r>
          </a:p>
        </p:txBody>
      </p:sp>
      <p:sp>
        <p:nvSpPr>
          <p:cNvPr id="7" name="Text Box 8"/>
          <p:cNvSpPr txBox="1">
            <a:spLocks noChangeArrowheads="1"/>
          </p:cNvSpPr>
          <p:nvPr/>
        </p:nvSpPr>
        <p:spPr bwMode="auto">
          <a:xfrm>
            <a:off x="-508" y="260350"/>
            <a:ext cx="5832648"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20 Weiher ./. Zabel</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7700282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500" fill="hold"/>
                                        <p:tgtEl>
                                          <p:spTgt spid="6">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 calcmode="lin" valueType="num">
                                      <p:cBhvr>
                                        <p:cTn id="14" dur="500" fill="hold"/>
                                        <p:tgtEl>
                                          <p:spTgt spid="6">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 calcmode="lin" valueType="num">
                                      <p:cBhvr>
                                        <p:cTn id="21" dur="500" fill="hold"/>
                                        <p:tgtEl>
                                          <p:spTgt spid="6">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 calcmode="lin" valueType="num">
                                      <p:cBhvr>
                                        <p:cTn id="28" dur="500" fill="hold"/>
                                        <p:tgtEl>
                                          <p:spTgt spid="6">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 calcmode="lin" valueType="num">
                                      <p:cBhvr>
                                        <p:cTn id="35" dur="500" fill="hold"/>
                                        <p:tgtEl>
                                          <p:spTgt spid="6">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
                                            <p:txEl>
                                              <p:pRg st="5" end="5"/>
                                            </p:txEl>
                                          </p:spTgt>
                                        </p:tgtEl>
                                        <p:attrNameLst>
                                          <p:attrName>style.visibility</p:attrName>
                                        </p:attrNameLst>
                                      </p:cBhvr>
                                      <p:to>
                                        <p:strVal val="visible"/>
                                      </p:to>
                                    </p:set>
                                    <p:anim calcmode="lin" valueType="num">
                                      <p:cBhvr>
                                        <p:cTn id="42" dur="500" fill="hold"/>
                                        <p:tgtEl>
                                          <p:spTgt spid="6">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
                                            <p:txEl>
                                              <p:pRg st="6" end="6"/>
                                            </p:txEl>
                                          </p:spTgt>
                                        </p:tgtEl>
                                        <p:attrNameLst>
                                          <p:attrName>style.visibility</p:attrName>
                                        </p:attrNameLst>
                                      </p:cBhvr>
                                      <p:to>
                                        <p:strVal val="visible"/>
                                      </p:to>
                                    </p:set>
                                    <p:anim calcmode="lin" valueType="num">
                                      <p:cBhvr>
                                        <p:cTn id="49" dur="500" fill="hold"/>
                                        <p:tgtEl>
                                          <p:spTgt spid="6">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21. Woche</a:t>
            </a:r>
          </a:p>
        </p:txBody>
      </p:sp>
      <p:sp>
        <p:nvSpPr>
          <p:cNvPr id="4" name="Text Box 2"/>
          <p:cNvSpPr txBox="1">
            <a:spLocks noChangeArrowheads="1"/>
          </p:cNvSpPr>
          <p:nvPr/>
        </p:nvSpPr>
        <p:spPr bwMode="auto">
          <a:xfrm>
            <a:off x="179388" y="1412776"/>
            <a:ext cx="8712200" cy="5032147"/>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endParaRPr lang="de-DE" sz="2400" b="1" dirty="0">
              <a:solidFill>
                <a:schemeClr val="tx1">
                  <a:lumMod val="65000"/>
                  <a:lumOff val="35000"/>
                </a:schemeClr>
              </a:solidFill>
              <a:latin typeface="Frutiger Linotype" pitchFamily="34" charset="0"/>
            </a:endParaRPr>
          </a:p>
          <a:p>
            <a:pPr>
              <a:spcBef>
                <a:spcPts val="600"/>
              </a:spcBef>
            </a:pPr>
            <a:endParaRPr lang="de-DE" sz="800" b="0" dirty="0">
              <a:solidFill>
                <a:schemeClr val="tx1">
                  <a:lumMod val="65000"/>
                  <a:lumOff val="35000"/>
                </a:schemeClr>
              </a:solidFill>
              <a:latin typeface="Frutiger Linotype" pitchFamily="34" charset="0"/>
            </a:endParaRPr>
          </a:p>
          <a:p>
            <a:pPr>
              <a:spcBef>
                <a:spcPts val="600"/>
              </a:spcBef>
            </a:pPr>
            <a:r>
              <a:rPr lang="de-DE" sz="2400" b="1" dirty="0">
                <a:solidFill>
                  <a:srgbClr val="F77515"/>
                </a:solidFill>
                <a:latin typeface="Frutiger Linotype" pitchFamily="34" charset="0"/>
              </a:rPr>
              <a:t>	1.</a:t>
            </a:r>
            <a:r>
              <a:rPr lang="de-DE" dirty="0">
                <a:solidFill>
                  <a:srgbClr val="F77515"/>
                </a:solidFill>
                <a:latin typeface="Frutiger Linotype" pitchFamily="34" charset="0"/>
              </a:rPr>
              <a:t>-4. Woche</a:t>
            </a:r>
            <a:r>
              <a:rPr lang="de-DE" sz="2400" b="1" dirty="0">
                <a:solidFill>
                  <a:srgbClr val="F77515"/>
                </a:solidFill>
                <a:latin typeface="Frutiger Linotype" pitchFamily="34" charset="0"/>
              </a:rPr>
              <a:t>: 				Die drei Klausurtypen</a:t>
            </a:r>
          </a:p>
          <a:p>
            <a:pPr>
              <a:spcBef>
                <a:spcPts val="600"/>
              </a:spcBef>
            </a:pPr>
            <a:r>
              <a:rPr lang="de-DE" dirty="0">
                <a:solidFill>
                  <a:srgbClr val="F77515"/>
                </a:solidFill>
                <a:latin typeface="Frutiger Linotype" pitchFamily="34" charset="0"/>
              </a:rPr>
              <a:t>	5.	Woche:				Die Zulässigkeit von Klagen</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6</a:t>
            </a:r>
            <a:r>
              <a:rPr lang="de-DE" sz="2400" dirty="0">
                <a:solidFill>
                  <a:srgbClr val="F77515"/>
                </a:solidFill>
                <a:latin typeface="Frutiger Linotype" pitchFamily="34" charset="0"/>
              </a:rPr>
              <a:t>.-14.	Woche:				Haupt</a:t>
            </a:r>
            <a:r>
              <a:rPr lang="de-DE" dirty="0">
                <a:solidFill>
                  <a:srgbClr val="F77515"/>
                </a:solidFill>
                <a:latin typeface="Frutiger Linotype" pitchFamily="34" charset="0"/>
              </a:rPr>
              <a:t>gebiete des </a:t>
            </a:r>
            <a:r>
              <a:rPr lang="de-DE" dirty="0" err="1">
                <a:solidFill>
                  <a:srgbClr val="F77515"/>
                </a:solidFill>
                <a:latin typeface="Frutiger Linotype" pitchFamily="34" charset="0"/>
              </a:rPr>
              <a:t>ErkenntnisVerf</a:t>
            </a:r>
            <a:endParaRPr lang="de-DE" dirty="0">
              <a:solidFill>
                <a:srgbClr val="F77515"/>
              </a:solidFill>
              <a:latin typeface="Frutiger Linotype" pitchFamily="34" charset="0"/>
            </a:endParaRPr>
          </a:p>
          <a:p>
            <a:pPr>
              <a:spcBef>
                <a:spcPts val="600"/>
              </a:spcBef>
            </a:pPr>
            <a:r>
              <a:rPr lang="de-DE" dirty="0">
                <a:solidFill>
                  <a:srgbClr val="F77515"/>
                </a:solidFill>
                <a:latin typeface="Frutiger Linotype" pitchFamily="34" charset="0"/>
              </a:rPr>
              <a:t>	15.	Woche	(26.08.2024): 	Beweisaufnahme</a:t>
            </a:r>
          </a:p>
          <a:p>
            <a:pPr>
              <a:spcBef>
                <a:spcPts val="600"/>
              </a:spcBef>
            </a:pPr>
            <a:r>
              <a:rPr lang="de-DE" b="0" dirty="0">
                <a:solidFill>
                  <a:schemeClr val="tx1">
                    <a:lumMod val="65000"/>
                    <a:lumOff val="35000"/>
                  </a:schemeClr>
                </a:solidFill>
                <a:latin typeface="Frutiger Linotype" pitchFamily="34" charset="0"/>
              </a:rPr>
              <a:t>	</a:t>
            </a:r>
            <a:r>
              <a:rPr lang="de-DE" dirty="0">
                <a:solidFill>
                  <a:srgbClr val="F77515"/>
                </a:solidFill>
                <a:latin typeface="Frutiger Linotype" pitchFamily="34" charset="0"/>
              </a:rPr>
              <a:t>16.	Woche (02.09.2024):	Handels- und </a:t>
            </a:r>
            <a:r>
              <a:rPr lang="de-DE" dirty="0" err="1">
                <a:solidFill>
                  <a:srgbClr val="F77515"/>
                </a:solidFill>
                <a:latin typeface="Frutiger Linotype" pitchFamily="34" charset="0"/>
              </a:rPr>
              <a:t>GesellschaftsR</a:t>
            </a:r>
            <a:endParaRPr lang="de-DE" dirty="0">
              <a:solidFill>
                <a:srgbClr val="F77515"/>
              </a:solidFill>
              <a:latin typeface="Frutiger Linotype" pitchFamily="34" charset="0"/>
            </a:endParaRPr>
          </a:p>
          <a:p>
            <a:pPr>
              <a:spcBef>
                <a:spcPts val="600"/>
              </a:spcBef>
            </a:pPr>
            <a:r>
              <a:rPr lang="de-DE" dirty="0">
                <a:solidFill>
                  <a:srgbClr val="F77515"/>
                </a:solidFill>
                <a:latin typeface="Frutiger Linotype" pitchFamily="34" charset="0"/>
              </a:rPr>
              <a:t>	17.	Woche (09.09.2024):	Überblick Vollstreckungsrecht</a:t>
            </a:r>
          </a:p>
          <a:p>
            <a:pPr>
              <a:spcBef>
                <a:spcPts val="600"/>
              </a:spcBef>
            </a:pPr>
            <a:r>
              <a:rPr lang="de-DE" dirty="0">
                <a:solidFill>
                  <a:srgbClr val="F77515"/>
                </a:solidFill>
                <a:latin typeface="Frutiger Linotype" pitchFamily="34" charset="0"/>
              </a:rPr>
              <a:t>	18.	Woche (16.09.2024):	Rechtsbehelfe im </a:t>
            </a:r>
            <a:r>
              <a:rPr lang="de-DE" dirty="0" err="1">
                <a:solidFill>
                  <a:srgbClr val="F77515"/>
                </a:solidFill>
                <a:latin typeface="Frutiger Linotype" pitchFamily="34" charset="0"/>
              </a:rPr>
              <a:t>VollstreckR</a:t>
            </a:r>
            <a:endParaRPr lang="de-DE" dirty="0">
              <a:solidFill>
                <a:srgbClr val="F77515"/>
              </a:solidFill>
              <a:latin typeface="Frutiger Linotype" pitchFamily="34" charset="0"/>
            </a:endParaRPr>
          </a:p>
          <a:p>
            <a:pPr>
              <a:spcBef>
                <a:spcPts val="600"/>
              </a:spcBef>
            </a:pPr>
            <a:r>
              <a:rPr lang="de-DE" dirty="0">
                <a:solidFill>
                  <a:srgbClr val="F77515"/>
                </a:solidFill>
                <a:latin typeface="Frutiger Linotype" pitchFamily="34" charset="0"/>
              </a:rPr>
              <a:t>	19.	Woche (23.09.2024):	Vollstreckungsmaßnahmen</a:t>
            </a:r>
          </a:p>
          <a:p>
            <a:pPr>
              <a:spcBef>
                <a:spcPts val="600"/>
              </a:spcBef>
            </a:pPr>
            <a:r>
              <a:rPr lang="de-DE" dirty="0">
                <a:solidFill>
                  <a:srgbClr val="F77515"/>
                </a:solidFill>
                <a:latin typeface="Frutiger Linotype" pitchFamily="34" charset="0"/>
              </a:rPr>
              <a:t>	20.	Woche (30.09.2024):	Vergleich, Vorläufiger RS I</a:t>
            </a:r>
          </a:p>
          <a:p>
            <a:pPr>
              <a:spcBef>
                <a:spcPts val="600"/>
              </a:spcBef>
            </a:pPr>
            <a:r>
              <a:rPr lang="de-DE" dirty="0">
                <a:solidFill>
                  <a:srgbClr val="F77515"/>
                </a:solidFill>
                <a:latin typeface="Frutiger Linotype" pitchFamily="34" charset="0"/>
              </a:rPr>
              <a:t>	21.	Woche (07.10.2024):	Vorläufiger RS II</a:t>
            </a:r>
          </a:p>
        </p:txBody>
      </p:sp>
    </p:spTree>
    <p:extLst>
      <p:ext uri="{BB962C8B-B14F-4D97-AF65-F5344CB8AC3E}">
        <p14:creationId xmlns:p14="http://schemas.microsoft.com/office/powerpoint/2010/main" val="6897111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p:cNvSpPr txBox="1">
            <a:spLocks noChangeArrowheads="1"/>
          </p:cNvSpPr>
          <p:nvPr/>
        </p:nvSpPr>
        <p:spPr bwMode="auto">
          <a:xfrm>
            <a:off x="214313" y="1396508"/>
            <a:ext cx="8678862" cy="5416868"/>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1pPr>
            <a:lvl2pPr marL="742950" indent="-28575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2pPr>
            <a:lvl3pPr marL="11430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3pPr>
            <a:lvl4pPr marL="16002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4pPr>
            <a:lvl5pPr marL="20574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9pPr>
          </a:lstStyle>
          <a:p>
            <a:pPr eaLnBrk="1" hangingPunct="1">
              <a:spcAft>
                <a:spcPts val="0"/>
              </a:spcAft>
            </a:pPr>
            <a:r>
              <a:rPr lang="de-DE" sz="2200" b="0" dirty="0">
                <a:solidFill>
                  <a:schemeClr val="tx1"/>
                </a:solidFill>
                <a:latin typeface="Arial" charset="0"/>
                <a:cs typeface="Arial" charset="0"/>
              </a:rPr>
              <a:t>				(3)	Anspruch aus § 989?</a:t>
            </a:r>
          </a:p>
          <a:p>
            <a:pPr eaLnBrk="1" hangingPunct="1">
              <a:spcAft>
                <a:spcPts val="0"/>
              </a:spcAft>
            </a:pPr>
            <a:r>
              <a:rPr lang="de-DE" sz="2200" b="0" dirty="0">
                <a:solidFill>
                  <a:schemeClr val="tx1"/>
                </a:solidFill>
                <a:latin typeface="Arial" charset="0"/>
                <a:cs typeface="Arial" charset="0"/>
              </a:rPr>
              <a:t>					(-), Frau Steffen war z.Zt. des Brandes noch nicht					verklagt (erst einen Tag später).</a:t>
            </a:r>
          </a:p>
          <a:p>
            <a:pPr eaLnBrk="1" hangingPunct="1">
              <a:spcAft>
                <a:spcPts val="0"/>
              </a:spcAft>
            </a:pPr>
            <a:r>
              <a:rPr lang="de-DE" sz="2200" b="0" dirty="0">
                <a:solidFill>
                  <a:schemeClr val="tx1"/>
                </a:solidFill>
                <a:latin typeface="Arial" charset="0"/>
                <a:cs typeface="Arial" charset="0"/>
              </a:rPr>
              <a:t>				(4)	Anspruch aus §§ 990 Abs. 1, 989?</a:t>
            </a:r>
          </a:p>
          <a:p>
            <a:pPr eaLnBrk="1" hangingPunct="1">
              <a:spcAft>
                <a:spcPts val="0"/>
              </a:spcAft>
            </a:pPr>
            <a:r>
              <a:rPr lang="de-DE" sz="2200" b="0" dirty="0">
                <a:solidFill>
                  <a:schemeClr val="tx1"/>
                </a:solidFill>
                <a:latin typeface="Arial" charset="0"/>
                <a:cs typeface="Arial" charset="0"/>
              </a:rPr>
              <a:t>					(-), kein Vortrag des Kl. bezüglich etwaiger Bös-					</a:t>
            </a:r>
            <a:r>
              <a:rPr lang="de-DE" sz="2200" b="0" dirty="0" err="1">
                <a:solidFill>
                  <a:schemeClr val="tx1"/>
                </a:solidFill>
                <a:latin typeface="Arial" charset="0"/>
                <a:cs typeface="Arial" charset="0"/>
              </a:rPr>
              <a:t>gläubigkeit</a:t>
            </a:r>
            <a:r>
              <a:rPr lang="de-DE" sz="2200" b="0" dirty="0">
                <a:solidFill>
                  <a:schemeClr val="tx1"/>
                </a:solidFill>
                <a:latin typeface="Arial" charset="0"/>
                <a:cs typeface="Arial" charset="0"/>
              </a:rPr>
              <a:t> von Frau Steffen.</a:t>
            </a:r>
          </a:p>
          <a:p>
            <a:pPr eaLnBrk="1" hangingPunct="1">
              <a:spcAft>
                <a:spcPts val="0"/>
              </a:spcAft>
            </a:pPr>
            <a:r>
              <a:rPr lang="de-DE" sz="2200" b="0" dirty="0">
                <a:solidFill>
                  <a:schemeClr val="tx1"/>
                </a:solidFill>
                <a:latin typeface="Arial" charset="0"/>
                <a:cs typeface="Arial" charset="0"/>
              </a:rPr>
              <a:t>				(5)	Anspruch aus §§ 991 Abs. 2, 989?</a:t>
            </a:r>
          </a:p>
          <a:p>
            <a:pPr eaLnBrk="1" hangingPunct="1">
              <a:spcAft>
                <a:spcPts val="0"/>
              </a:spcAft>
            </a:pPr>
            <a:r>
              <a:rPr lang="de-DE" sz="2200" b="0" dirty="0">
                <a:solidFill>
                  <a:schemeClr val="tx1"/>
                </a:solidFill>
                <a:latin typeface="Arial" charset="0"/>
                <a:cs typeface="Arial" charset="0"/>
              </a:rPr>
              <a:t>					(a)	EBV zwischen dem Kl. und Frau Steffen </a:t>
            </a:r>
            <a:r>
              <a:rPr lang="de-DE" sz="2200" b="0" dirty="0" err="1">
                <a:solidFill>
                  <a:schemeClr val="tx1"/>
                </a:solidFill>
                <a:latin typeface="Arial" charset="0"/>
                <a:cs typeface="Arial" charset="0"/>
              </a:rPr>
              <a:t>zZt</a:t>
            </a:r>
            <a:r>
              <a:rPr lang="de-DE" sz="2200" b="0" dirty="0">
                <a:solidFill>
                  <a:schemeClr val="tx1"/>
                </a:solidFill>
                <a:latin typeface="Arial" charset="0"/>
                <a:cs typeface="Arial" charset="0"/>
              </a:rPr>
              <a:t>						des schädigenden Ereignisses?</a:t>
            </a:r>
          </a:p>
          <a:p>
            <a:pPr eaLnBrk="1" hangingPunct="1">
              <a:spcAft>
                <a:spcPts val="0"/>
              </a:spcAft>
            </a:pPr>
            <a:r>
              <a:rPr lang="de-DE" sz="2200" b="0" dirty="0">
                <a:solidFill>
                  <a:schemeClr val="tx1"/>
                </a:solidFill>
                <a:latin typeface="Arial" charset="0"/>
                <a:cs typeface="Arial" charset="0"/>
              </a:rPr>
              <a:t>						(+), zu keiner Zeit hatte Frau Steffen ein </a:t>
            </a:r>
            <a:r>
              <a:rPr lang="de-DE" sz="2200" b="0" dirty="0" err="1">
                <a:solidFill>
                  <a:schemeClr val="tx1"/>
                </a:solidFill>
                <a:latin typeface="Arial" charset="0"/>
                <a:cs typeface="Arial" charset="0"/>
              </a:rPr>
              <a:t>RzB</a:t>
            </a:r>
            <a:endParaRPr lang="de-DE" sz="2200" b="0" dirty="0">
              <a:solidFill>
                <a:schemeClr val="tx1"/>
              </a:solidFill>
              <a:latin typeface="Arial" charset="0"/>
              <a:cs typeface="Arial" charset="0"/>
            </a:endParaRPr>
          </a:p>
          <a:p>
            <a:pPr eaLnBrk="1" hangingPunct="1">
              <a:spcAft>
                <a:spcPts val="0"/>
              </a:spcAft>
            </a:pPr>
            <a:r>
              <a:rPr lang="de-DE" sz="2200" b="0" dirty="0">
                <a:solidFill>
                  <a:schemeClr val="tx1"/>
                </a:solidFill>
                <a:latin typeface="Arial" charset="0"/>
                <a:cs typeface="Arial" charset="0"/>
              </a:rPr>
              <a:t>					(b)	Hätte Frau Steffen ihrem Vermieter (Egon							Steffen) gehaftet?</a:t>
            </a:r>
          </a:p>
          <a:p>
            <a:pPr eaLnBrk="1" hangingPunct="1">
              <a:spcAft>
                <a:spcPts val="0"/>
              </a:spcAft>
            </a:pPr>
            <a:r>
              <a:rPr lang="de-DE" sz="2200" b="0" dirty="0">
                <a:solidFill>
                  <a:schemeClr val="tx1"/>
                </a:solidFill>
                <a:latin typeface="Arial" charset="0"/>
                <a:cs typeface="Arial" charset="0"/>
              </a:rPr>
              <a:t>						(+), aus § 280 Abs. 1, da vermutet wird, dass						sie den Brand verschuldet hat (§ 538); aller-						</a:t>
            </a:r>
            <a:r>
              <a:rPr lang="de-DE" sz="2200" b="0" dirty="0" err="1">
                <a:solidFill>
                  <a:schemeClr val="tx1"/>
                </a:solidFill>
                <a:latin typeface="Arial" charset="0"/>
                <a:cs typeface="Arial" charset="0"/>
              </a:rPr>
              <a:t>dings</a:t>
            </a:r>
            <a:r>
              <a:rPr lang="de-DE" sz="2200" b="0" dirty="0">
                <a:solidFill>
                  <a:schemeClr val="tx1"/>
                </a:solidFill>
                <a:latin typeface="Arial" charset="0"/>
                <a:cs typeface="Arial" charset="0"/>
              </a:rPr>
              <a:t> kein Schaden des Herrn Egon Steffen.</a:t>
            </a:r>
          </a:p>
          <a:p>
            <a:pPr eaLnBrk="1" hangingPunct="1">
              <a:spcAft>
                <a:spcPts val="0"/>
              </a:spcAft>
            </a:pPr>
            <a:r>
              <a:rPr lang="de-DE" sz="2200" b="0" dirty="0">
                <a:solidFill>
                  <a:schemeClr val="tx1"/>
                </a:solidFill>
                <a:latin typeface="Arial" charset="0"/>
                <a:cs typeface="Arial" charset="0"/>
              </a:rPr>
              <a:t>					(c)	kausaler Schaden des Kl.?</a:t>
            </a:r>
          </a:p>
        </p:txBody>
      </p:sp>
      <p:sp>
        <p:nvSpPr>
          <p:cNvPr id="7" name="Text Box 8"/>
          <p:cNvSpPr txBox="1">
            <a:spLocks noChangeArrowheads="1"/>
          </p:cNvSpPr>
          <p:nvPr/>
        </p:nvSpPr>
        <p:spPr bwMode="auto">
          <a:xfrm>
            <a:off x="-508" y="260350"/>
            <a:ext cx="5832648"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20 Weiher ./. Zabel</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6069695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500" fill="hold"/>
                                        <p:tgtEl>
                                          <p:spTgt spid="6">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 calcmode="lin" valueType="num">
                                      <p:cBhvr>
                                        <p:cTn id="14" dur="500" fill="hold"/>
                                        <p:tgtEl>
                                          <p:spTgt spid="6">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 calcmode="lin" valueType="num">
                                      <p:cBhvr>
                                        <p:cTn id="21" dur="500" fill="hold"/>
                                        <p:tgtEl>
                                          <p:spTgt spid="6">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 calcmode="lin" valueType="num">
                                      <p:cBhvr>
                                        <p:cTn id="28" dur="500" fill="hold"/>
                                        <p:tgtEl>
                                          <p:spTgt spid="6">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 calcmode="lin" valueType="num">
                                      <p:cBhvr>
                                        <p:cTn id="35" dur="500" fill="hold"/>
                                        <p:tgtEl>
                                          <p:spTgt spid="6">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
                                            <p:txEl>
                                              <p:pRg st="5" end="5"/>
                                            </p:txEl>
                                          </p:spTgt>
                                        </p:tgtEl>
                                        <p:attrNameLst>
                                          <p:attrName>style.visibility</p:attrName>
                                        </p:attrNameLst>
                                      </p:cBhvr>
                                      <p:to>
                                        <p:strVal val="visible"/>
                                      </p:to>
                                    </p:set>
                                    <p:anim calcmode="lin" valueType="num">
                                      <p:cBhvr>
                                        <p:cTn id="42" dur="500" fill="hold"/>
                                        <p:tgtEl>
                                          <p:spTgt spid="6">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
                                            <p:txEl>
                                              <p:pRg st="6" end="6"/>
                                            </p:txEl>
                                          </p:spTgt>
                                        </p:tgtEl>
                                        <p:attrNameLst>
                                          <p:attrName>style.visibility</p:attrName>
                                        </p:attrNameLst>
                                      </p:cBhvr>
                                      <p:to>
                                        <p:strVal val="visible"/>
                                      </p:to>
                                    </p:set>
                                    <p:anim calcmode="lin" valueType="num">
                                      <p:cBhvr>
                                        <p:cTn id="49" dur="500" fill="hold"/>
                                        <p:tgtEl>
                                          <p:spTgt spid="6">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
                                            <p:txEl>
                                              <p:pRg st="7" end="7"/>
                                            </p:txEl>
                                          </p:spTgt>
                                        </p:tgtEl>
                                        <p:attrNameLst>
                                          <p:attrName>style.visibility</p:attrName>
                                        </p:attrNameLst>
                                      </p:cBhvr>
                                      <p:to>
                                        <p:strVal val="visible"/>
                                      </p:to>
                                    </p:set>
                                    <p:anim calcmode="lin" valueType="num">
                                      <p:cBhvr>
                                        <p:cTn id="56" dur="500" fill="hold"/>
                                        <p:tgtEl>
                                          <p:spTgt spid="6">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6">
                                            <p:txEl>
                                              <p:pRg st="8" end="8"/>
                                            </p:txEl>
                                          </p:spTgt>
                                        </p:tgtEl>
                                        <p:attrNameLst>
                                          <p:attrName>style.visibility</p:attrName>
                                        </p:attrNameLst>
                                      </p:cBhvr>
                                      <p:to>
                                        <p:strVal val="visible"/>
                                      </p:to>
                                    </p:set>
                                    <p:anim calcmode="lin" valueType="num">
                                      <p:cBhvr>
                                        <p:cTn id="63" dur="500" fill="hold"/>
                                        <p:tgtEl>
                                          <p:spTgt spid="6">
                                            <p:txEl>
                                              <p:pRg st="8" end="8"/>
                                            </p:txEl>
                                          </p:spTgt>
                                        </p:tgtEl>
                                        <p:attrNameLst>
                                          <p:attrName>ppt_w</p:attrName>
                                        </p:attrNameLst>
                                      </p:cBhvr>
                                      <p:tavLst>
                                        <p:tav tm="0">
                                          <p:val>
                                            <p:strVal val="#ppt_w*0.70"/>
                                          </p:val>
                                        </p:tav>
                                        <p:tav tm="100000">
                                          <p:val>
                                            <p:strVal val="#ppt_w"/>
                                          </p:val>
                                        </p:tav>
                                      </p:tavLst>
                                    </p:anim>
                                    <p:anim calcmode="lin" valueType="num">
                                      <p:cBhvr>
                                        <p:cTn id="64" dur="500" fill="hold"/>
                                        <p:tgtEl>
                                          <p:spTgt spid="6">
                                            <p:txEl>
                                              <p:pRg st="8" end="8"/>
                                            </p:txEl>
                                          </p:spTgt>
                                        </p:tgtEl>
                                        <p:attrNameLst>
                                          <p:attrName>ppt_h</p:attrName>
                                        </p:attrNameLst>
                                      </p:cBhvr>
                                      <p:tavLst>
                                        <p:tav tm="0">
                                          <p:val>
                                            <p:strVal val="#ppt_h"/>
                                          </p:val>
                                        </p:tav>
                                        <p:tav tm="100000">
                                          <p:val>
                                            <p:strVal val="#ppt_h"/>
                                          </p:val>
                                        </p:tav>
                                      </p:tavLst>
                                    </p:anim>
                                    <p:animEffect transition="in" filter="fade">
                                      <p:cBhvr>
                                        <p:cTn id="65" dur="500"/>
                                        <p:tgtEl>
                                          <p:spTgt spid="6">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6">
                                            <p:txEl>
                                              <p:pRg st="9" end="9"/>
                                            </p:txEl>
                                          </p:spTgt>
                                        </p:tgtEl>
                                        <p:attrNameLst>
                                          <p:attrName>style.visibility</p:attrName>
                                        </p:attrNameLst>
                                      </p:cBhvr>
                                      <p:to>
                                        <p:strVal val="visible"/>
                                      </p:to>
                                    </p:set>
                                    <p:anim calcmode="lin" valueType="num">
                                      <p:cBhvr>
                                        <p:cTn id="70" dur="500" fill="hold"/>
                                        <p:tgtEl>
                                          <p:spTgt spid="6">
                                            <p:txEl>
                                              <p:pRg st="9" end="9"/>
                                            </p:txEl>
                                          </p:spTgt>
                                        </p:tgtEl>
                                        <p:attrNameLst>
                                          <p:attrName>ppt_w</p:attrName>
                                        </p:attrNameLst>
                                      </p:cBhvr>
                                      <p:tavLst>
                                        <p:tav tm="0">
                                          <p:val>
                                            <p:strVal val="#ppt_w*0.70"/>
                                          </p:val>
                                        </p:tav>
                                        <p:tav tm="100000">
                                          <p:val>
                                            <p:strVal val="#ppt_w"/>
                                          </p:val>
                                        </p:tav>
                                      </p:tavLst>
                                    </p:anim>
                                    <p:anim calcmode="lin" valueType="num">
                                      <p:cBhvr>
                                        <p:cTn id="71" dur="500" fill="hold"/>
                                        <p:tgtEl>
                                          <p:spTgt spid="6">
                                            <p:txEl>
                                              <p:pRg st="9" end="9"/>
                                            </p:txEl>
                                          </p:spTgt>
                                        </p:tgtEl>
                                        <p:attrNameLst>
                                          <p:attrName>ppt_h</p:attrName>
                                        </p:attrNameLst>
                                      </p:cBhvr>
                                      <p:tavLst>
                                        <p:tav tm="0">
                                          <p:val>
                                            <p:strVal val="#ppt_h"/>
                                          </p:val>
                                        </p:tav>
                                        <p:tav tm="100000">
                                          <p:val>
                                            <p:strVal val="#ppt_h"/>
                                          </p:val>
                                        </p:tav>
                                      </p:tavLst>
                                    </p:anim>
                                    <p:animEffect transition="in" filter="fade">
                                      <p:cBhvr>
                                        <p:cTn id="72"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p:cNvSpPr txBox="1">
            <a:spLocks noChangeArrowheads="1"/>
          </p:cNvSpPr>
          <p:nvPr/>
        </p:nvSpPr>
        <p:spPr bwMode="auto">
          <a:xfrm>
            <a:off x="214313" y="1396508"/>
            <a:ext cx="8678862" cy="5416868"/>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1pPr>
            <a:lvl2pPr marL="742950" indent="-28575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2pPr>
            <a:lvl3pPr marL="11430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3pPr>
            <a:lvl4pPr marL="16002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4pPr>
            <a:lvl5pPr marL="20574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9pPr>
          </a:lstStyle>
          <a:p>
            <a:pPr eaLnBrk="1" hangingPunct="1">
              <a:spcAft>
                <a:spcPts val="0"/>
              </a:spcAft>
            </a:pPr>
            <a:r>
              <a:rPr lang="de-DE" sz="2200" b="0" dirty="0">
                <a:solidFill>
                  <a:schemeClr val="tx1"/>
                </a:solidFill>
                <a:latin typeface="Arial" charset="0"/>
                <a:cs typeface="Arial" charset="0"/>
              </a:rPr>
              <a:t>						(+), hier wird auch der Schaden an der </a:t>
            </a:r>
            <a:r>
              <a:rPr lang="de-DE" sz="2200" b="0" dirty="0" err="1">
                <a:solidFill>
                  <a:schemeClr val="tx1"/>
                </a:solidFill>
                <a:latin typeface="Arial" charset="0"/>
                <a:cs typeface="Arial" charset="0"/>
              </a:rPr>
              <a:t>Ge</a:t>
            </a:r>
            <a:r>
              <a:rPr lang="de-DE" sz="2200" b="0" dirty="0">
                <a:solidFill>
                  <a:schemeClr val="tx1"/>
                </a:solidFill>
                <a:latin typeface="Arial" charset="0"/>
                <a:cs typeface="Arial" charset="0"/>
              </a:rPr>
              <a:t>-						</a:t>
            </a:r>
            <a:r>
              <a:rPr lang="de-DE" sz="2200" b="0" dirty="0" err="1">
                <a:solidFill>
                  <a:schemeClr val="tx1"/>
                </a:solidFill>
                <a:latin typeface="Arial" charset="0"/>
                <a:cs typeface="Arial" charset="0"/>
              </a:rPr>
              <a:t>bäudesubstanz</a:t>
            </a:r>
            <a:r>
              <a:rPr lang="de-DE" sz="2200" b="0" dirty="0">
                <a:solidFill>
                  <a:schemeClr val="tx1"/>
                </a:solidFill>
                <a:latin typeface="Arial" charset="0"/>
                <a:cs typeface="Arial" charset="0"/>
              </a:rPr>
              <a:t> erfasst, da dieser durch 							„Mietgebrauch“ entstanden ist.</a:t>
            </a:r>
          </a:p>
          <a:p>
            <a:pPr eaLnBrk="1" hangingPunct="1">
              <a:spcAft>
                <a:spcPts val="0"/>
              </a:spcAft>
            </a:pPr>
            <a:r>
              <a:rPr lang="de-DE" sz="2200" b="0" dirty="0">
                <a:solidFill>
                  <a:schemeClr val="tx1"/>
                </a:solidFill>
                <a:latin typeface="Arial" charset="0"/>
                <a:cs typeface="Arial" charset="0"/>
              </a:rPr>
              <a:t>					(d)	also Anspruch aus §§ 991 Abs. 2, 989 in </a:t>
            </a:r>
            <a:r>
              <a:rPr lang="de-DE" sz="2200" b="0" dirty="0" err="1">
                <a:solidFill>
                  <a:schemeClr val="tx1"/>
                </a:solidFill>
                <a:latin typeface="Arial" charset="0"/>
                <a:cs typeface="Arial" charset="0"/>
              </a:rPr>
              <a:t>vol</a:t>
            </a:r>
            <a:r>
              <a:rPr lang="de-DE" sz="2200" b="0" dirty="0">
                <a:solidFill>
                  <a:schemeClr val="tx1"/>
                </a:solidFill>
                <a:latin typeface="Arial" charset="0"/>
                <a:cs typeface="Arial" charset="0"/>
              </a:rPr>
              <a:t>-						</a:t>
            </a:r>
            <a:r>
              <a:rPr lang="de-DE" sz="2200" b="0" dirty="0" err="1">
                <a:solidFill>
                  <a:schemeClr val="tx1"/>
                </a:solidFill>
                <a:latin typeface="Arial" charset="0"/>
                <a:cs typeface="Arial" charset="0"/>
              </a:rPr>
              <a:t>ler</a:t>
            </a:r>
            <a:r>
              <a:rPr lang="de-DE" sz="2200" b="0" dirty="0">
                <a:solidFill>
                  <a:schemeClr val="tx1"/>
                </a:solidFill>
                <a:latin typeface="Arial" charset="0"/>
                <a:cs typeface="Arial" charset="0"/>
              </a:rPr>
              <a:t> Höhe (+)</a:t>
            </a:r>
          </a:p>
          <a:p>
            <a:pPr eaLnBrk="1" hangingPunct="1">
              <a:spcAft>
                <a:spcPts val="0"/>
              </a:spcAft>
            </a:pPr>
            <a:r>
              <a:rPr lang="de-DE" sz="2200" b="0" dirty="0">
                <a:solidFill>
                  <a:schemeClr val="tx1"/>
                </a:solidFill>
                <a:latin typeface="Arial" charset="0"/>
                <a:cs typeface="Arial" charset="0"/>
              </a:rPr>
              <a:t>				(6)	Anspruch aus §§ 823 Abs. 2 S.1, 1004 Abs. 1?</a:t>
            </a:r>
          </a:p>
          <a:p>
            <a:pPr eaLnBrk="1" hangingPunct="1">
              <a:spcAft>
                <a:spcPts val="0"/>
              </a:spcAft>
            </a:pPr>
            <a:r>
              <a:rPr lang="de-DE" sz="2200" b="0" dirty="0">
                <a:solidFill>
                  <a:schemeClr val="tx1"/>
                </a:solidFill>
                <a:latin typeface="Arial" charset="0"/>
                <a:cs typeface="Arial" charset="0"/>
              </a:rPr>
              <a:t>					(-), kein Verschulden von Frau Steffen bewiesen.</a:t>
            </a:r>
          </a:p>
          <a:p>
            <a:pPr eaLnBrk="1" hangingPunct="1">
              <a:spcAft>
                <a:spcPts val="0"/>
              </a:spcAft>
            </a:pPr>
            <a:r>
              <a:rPr lang="de-DE" sz="2200" b="0" dirty="0">
                <a:solidFill>
                  <a:schemeClr val="tx1"/>
                </a:solidFill>
                <a:latin typeface="Arial" charset="0"/>
                <a:cs typeface="Arial" charset="0"/>
              </a:rPr>
              <a:t>				(7)	Anspruch aus § 812 Abs. 1 S.1, 2.Var.?</a:t>
            </a:r>
          </a:p>
          <a:p>
            <a:pPr eaLnBrk="1" hangingPunct="1">
              <a:spcAft>
                <a:spcPts val="0"/>
              </a:spcAft>
            </a:pPr>
            <a:r>
              <a:rPr lang="de-DE" sz="2200" b="0" dirty="0">
                <a:solidFill>
                  <a:schemeClr val="tx1"/>
                </a:solidFill>
                <a:latin typeface="Arial" charset="0"/>
                <a:cs typeface="Arial" charset="0"/>
              </a:rPr>
              <a:t>					(+), aber nur </a:t>
            </a:r>
            <a:r>
              <a:rPr lang="de-DE" sz="2200" b="0" dirty="0" err="1">
                <a:solidFill>
                  <a:schemeClr val="tx1"/>
                </a:solidFill>
                <a:latin typeface="Arial" charset="0"/>
                <a:cs typeface="Arial" charset="0"/>
              </a:rPr>
              <a:t>iHv</a:t>
            </a:r>
            <a:r>
              <a:rPr lang="de-DE" sz="2200" b="0" dirty="0">
                <a:solidFill>
                  <a:schemeClr val="tx1"/>
                </a:solidFill>
                <a:latin typeface="Arial" charset="0"/>
                <a:cs typeface="Arial" charset="0"/>
              </a:rPr>
              <a:t> Euro 16.236,- wegen der </a:t>
            </a:r>
            <a:r>
              <a:rPr lang="de-DE" sz="2200" b="0" dirty="0" err="1">
                <a:solidFill>
                  <a:schemeClr val="tx1"/>
                </a:solidFill>
                <a:latin typeface="Arial" charset="0"/>
                <a:cs typeface="Arial" charset="0"/>
              </a:rPr>
              <a:t>Tep</a:t>
            </a:r>
            <a:r>
              <a:rPr lang="de-DE" sz="2200" b="0" dirty="0">
                <a:solidFill>
                  <a:schemeClr val="tx1"/>
                </a:solidFill>
                <a:latin typeface="Arial" charset="0"/>
                <a:cs typeface="Arial" charset="0"/>
              </a:rPr>
              <a:t>-					pich-, nicht der Mauerreste.</a:t>
            </a:r>
          </a:p>
          <a:p>
            <a:pPr eaLnBrk="1" hangingPunct="1">
              <a:spcAft>
                <a:spcPts val="0"/>
              </a:spcAft>
            </a:pPr>
            <a:r>
              <a:rPr lang="de-DE" sz="2200" b="0" dirty="0">
                <a:solidFill>
                  <a:schemeClr val="tx1"/>
                </a:solidFill>
                <a:latin typeface="Arial" charset="0"/>
                <a:cs typeface="Arial" charset="0"/>
              </a:rPr>
              <a:t>				=&gt;	also Anspruch des Kl. gegen Frau Steffen auf						Euro 47.342,- (nur) aus §§ 991 Abs. 2, 989.</a:t>
            </a:r>
          </a:p>
          <a:p>
            <a:pPr eaLnBrk="1" hangingPunct="1">
              <a:spcAft>
                <a:spcPts val="0"/>
              </a:spcAft>
            </a:pPr>
            <a:r>
              <a:rPr lang="de-DE" sz="2200" b="0" dirty="0">
                <a:solidFill>
                  <a:schemeClr val="tx1"/>
                </a:solidFill>
                <a:latin typeface="Arial" charset="0"/>
                <a:cs typeface="Arial" charset="0"/>
              </a:rPr>
              <a:t> 			</a:t>
            </a:r>
            <a:r>
              <a:rPr lang="de-DE" sz="2200" b="0" dirty="0" err="1">
                <a:solidFill>
                  <a:schemeClr val="tx1"/>
                </a:solidFill>
                <a:latin typeface="Arial" charset="0"/>
                <a:cs typeface="Arial" charset="0"/>
              </a:rPr>
              <a:t>bb</a:t>
            </a:r>
            <a:r>
              <a:rPr lang="de-DE" sz="2200" b="0" dirty="0">
                <a:solidFill>
                  <a:schemeClr val="tx1"/>
                </a:solidFill>
                <a:latin typeface="Arial" charset="0"/>
                <a:cs typeface="Arial" charset="0"/>
              </a:rPr>
              <a:t>)	Kann Frau Steffen jetzt noch in Anspruch genommen				werden?</a:t>
            </a:r>
          </a:p>
          <a:p>
            <a:pPr eaLnBrk="1" hangingPunct="1">
              <a:spcAft>
                <a:spcPts val="0"/>
              </a:spcAft>
            </a:pPr>
            <a:r>
              <a:rPr lang="de-DE" sz="2200" b="0" dirty="0">
                <a:solidFill>
                  <a:schemeClr val="tx1"/>
                </a:solidFill>
                <a:latin typeface="Arial" charset="0"/>
                <a:cs typeface="Arial" charset="0"/>
              </a:rPr>
              <a:t>				(+), lediglich §§ 280, 281 könnte verjährt sein (§ 548				Abs. 1 S.1, S.2), aber sie ist insolvent (= Quote?)</a:t>
            </a:r>
          </a:p>
        </p:txBody>
      </p:sp>
      <p:sp>
        <p:nvSpPr>
          <p:cNvPr id="7" name="Text Box 8"/>
          <p:cNvSpPr txBox="1">
            <a:spLocks noChangeArrowheads="1"/>
          </p:cNvSpPr>
          <p:nvPr/>
        </p:nvSpPr>
        <p:spPr bwMode="auto">
          <a:xfrm>
            <a:off x="-508" y="260350"/>
            <a:ext cx="5832648"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20 Weiher ./. Zabel</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2458302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500" fill="hold"/>
                                        <p:tgtEl>
                                          <p:spTgt spid="6">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 calcmode="lin" valueType="num">
                                      <p:cBhvr>
                                        <p:cTn id="14" dur="500" fill="hold"/>
                                        <p:tgtEl>
                                          <p:spTgt spid="6">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 calcmode="lin" valueType="num">
                                      <p:cBhvr>
                                        <p:cTn id="21" dur="500" fill="hold"/>
                                        <p:tgtEl>
                                          <p:spTgt spid="6">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 calcmode="lin" valueType="num">
                                      <p:cBhvr>
                                        <p:cTn id="28" dur="500" fill="hold"/>
                                        <p:tgtEl>
                                          <p:spTgt spid="6">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 calcmode="lin" valueType="num">
                                      <p:cBhvr>
                                        <p:cTn id="35" dur="500" fill="hold"/>
                                        <p:tgtEl>
                                          <p:spTgt spid="6">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
                                            <p:txEl>
                                              <p:pRg st="5" end="5"/>
                                            </p:txEl>
                                          </p:spTgt>
                                        </p:tgtEl>
                                        <p:attrNameLst>
                                          <p:attrName>style.visibility</p:attrName>
                                        </p:attrNameLst>
                                      </p:cBhvr>
                                      <p:to>
                                        <p:strVal val="visible"/>
                                      </p:to>
                                    </p:set>
                                    <p:anim calcmode="lin" valueType="num">
                                      <p:cBhvr>
                                        <p:cTn id="42" dur="500" fill="hold"/>
                                        <p:tgtEl>
                                          <p:spTgt spid="6">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
                                            <p:txEl>
                                              <p:pRg st="6" end="6"/>
                                            </p:txEl>
                                          </p:spTgt>
                                        </p:tgtEl>
                                        <p:attrNameLst>
                                          <p:attrName>style.visibility</p:attrName>
                                        </p:attrNameLst>
                                      </p:cBhvr>
                                      <p:to>
                                        <p:strVal val="visible"/>
                                      </p:to>
                                    </p:set>
                                    <p:anim calcmode="lin" valueType="num">
                                      <p:cBhvr>
                                        <p:cTn id="49" dur="500" fill="hold"/>
                                        <p:tgtEl>
                                          <p:spTgt spid="6">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
                                            <p:txEl>
                                              <p:pRg st="7" end="7"/>
                                            </p:txEl>
                                          </p:spTgt>
                                        </p:tgtEl>
                                        <p:attrNameLst>
                                          <p:attrName>style.visibility</p:attrName>
                                        </p:attrNameLst>
                                      </p:cBhvr>
                                      <p:to>
                                        <p:strVal val="visible"/>
                                      </p:to>
                                    </p:set>
                                    <p:anim calcmode="lin" valueType="num">
                                      <p:cBhvr>
                                        <p:cTn id="56" dur="500" fill="hold"/>
                                        <p:tgtEl>
                                          <p:spTgt spid="6">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6">
                                            <p:txEl>
                                              <p:pRg st="8" end="8"/>
                                            </p:txEl>
                                          </p:spTgt>
                                        </p:tgtEl>
                                        <p:attrNameLst>
                                          <p:attrName>style.visibility</p:attrName>
                                        </p:attrNameLst>
                                      </p:cBhvr>
                                      <p:to>
                                        <p:strVal val="visible"/>
                                      </p:to>
                                    </p:set>
                                    <p:anim calcmode="lin" valueType="num">
                                      <p:cBhvr>
                                        <p:cTn id="63" dur="500" fill="hold"/>
                                        <p:tgtEl>
                                          <p:spTgt spid="6">
                                            <p:txEl>
                                              <p:pRg st="8" end="8"/>
                                            </p:txEl>
                                          </p:spTgt>
                                        </p:tgtEl>
                                        <p:attrNameLst>
                                          <p:attrName>ppt_w</p:attrName>
                                        </p:attrNameLst>
                                      </p:cBhvr>
                                      <p:tavLst>
                                        <p:tav tm="0">
                                          <p:val>
                                            <p:strVal val="#ppt_w*0.70"/>
                                          </p:val>
                                        </p:tav>
                                        <p:tav tm="100000">
                                          <p:val>
                                            <p:strVal val="#ppt_w"/>
                                          </p:val>
                                        </p:tav>
                                      </p:tavLst>
                                    </p:anim>
                                    <p:anim calcmode="lin" valueType="num">
                                      <p:cBhvr>
                                        <p:cTn id="64" dur="500" fill="hold"/>
                                        <p:tgtEl>
                                          <p:spTgt spid="6">
                                            <p:txEl>
                                              <p:pRg st="8" end="8"/>
                                            </p:txEl>
                                          </p:spTgt>
                                        </p:tgtEl>
                                        <p:attrNameLst>
                                          <p:attrName>ppt_h</p:attrName>
                                        </p:attrNameLst>
                                      </p:cBhvr>
                                      <p:tavLst>
                                        <p:tav tm="0">
                                          <p:val>
                                            <p:strVal val="#ppt_h"/>
                                          </p:val>
                                        </p:tav>
                                        <p:tav tm="100000">
                                          <p:val>
                                            <p:strVal val="#ppt_h"/>
                                          </p:val>
                                        </p:tav>
                                      </p:tavLst>
                                    </p:anim>
                                    <p:animEffect transition="in" filter="fade">
                                      <p:cBhvr>
                                        <p:cTn id="65"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p:cNvSpPr txBox="1">
            <a:spLocks noChangeArrowheads="1"/>
          </p:cNvSpPr>
          <p:nvPr/>
        </p:nvSpPr>
        <p:spPr bwMode="auto">
          <a:xfrm>
            <a:off x="214313" y="1396508"/>
            <a:ext cx="8678862" cy="5416868"/>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1pPr>
            <a:lvl2pPr marL="742950" indent="-28575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2pPr>
            <a:lvl3pPr marL="11430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3pPr>
            <a:lvl4pPr marL="16002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4pPr>
            <a:lvl5pPr marL="20574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9pPr>
          </a:lstStyle>
          <a:p>
            <a:pPr eaLnBrk="1" hangingPunct="1">
              <a:spcAft>
                <a:spcPts val="0"/>
              </a:spcAft>
            </a:pPr>
            <a:r>
              <a:rPr lang="de-DE" sz="2200" b="0" dirty="0">
                <a:solidFill>
                  <a:schemeClr val="tx1"/>
                </a:solidFill>
                <a:latin typeface="Arial" charset="0"/>
                <a:cs typeface="Arial" charset="0"/>
              </a:rPr>
              <a:t>			cc)	Hatte Fr. Steffen vor </a:t>
            </a:r>
            <a:r>
              <a:rPr lang="de-DE" sz="2200" b="0" dirty="0" err="1">
                <a:solidFill>
                  <a:schemeClr val="tx1"/>
                </a:solidFill>
                <a:latin typeface="Arial" charset="0"/>
                <a:cs typeface="Arial" charset="0"/>
              </a:rPr>
              <a:t>Insolvenzeröffng</a:t>
            </a:r>
            <a:r>
              <a:rPr lang="de-DE" sz="2200" b="0" dirty="0">
                <a:solidFill>
                  <a:schemeClr val="tx1"/>
                </a:solidFill>
                <a:latin typeface="Arial" charset="0"/>
                <a:cs typeface="Arial" charset="0"/>
              </a:rPr>
              <a:t> </a:t>
            </a:r>
            <a:r>
              <a:rPr lang="de-DE" sz="2200" b="0" dirty="0" err="1">
                <a:solidFill>
                  <a:schemeClr val="tx1"/>
                </a:solidFill>
                <a:latin typeface="Arial" charset="0"/>
                <a:cs typeface="Arial" charset="0"/>
              </a:rPr>
              <a:t>VermögWerte</a:t>
            </a:r>
            <a:r>
              <a:rPr lang="de-DE" sz="2200" b="0" dirty="0">
                <a:solidFill>
                  <a:schemeClr val="tx1"/>
                </a:solidFill>
                <a:latin typeface="Arial" charset="0"/>
                <a:cs typeface="Arial" charset="0"/>
              </a:rPr>
              <a:t>?</a:t>
            </a:r>
          </a:p>
          <a:p>
            <a:pPr eaLnBrk="1" hangingPunct="1">
              <a:spcAft>
                <a:spcPts val="0"/>
              </a:spcAft>
            </a:pPr>
            <a:r>
              <a:rPr lang="de-DE" sz="2200" b="0" dirty="0">
                <a:solidFill>
                  <a:schemeClr val="tx1"/>
                </a:solidFill>
                <a:latin typeface="Arial" charset="0"/>
                <a:cs typeface="Arial" charset="0"/>
              </a:rPr>
              <a:t>				(+), vor Insolvenzeröffnung hat Frau Steffen </a:t>
            </a:r>
            <a:r>
              <a:rPr lang="de-DE" sz="2200" b="0" dirty="0" err="1">
                <a:solidFill>
                  <a:schemeClr val="tx1"/>
                </a:solidFill>
                <a:latin typeface="Arial" charset="0"/>
                <a:cs typeface="Arial" charset="0"/>
              </a:rPr>
              <a:t>Versiche</a:t>
            </a:r>
            <a:r>
              <a:rPr lang="de-DE" sz="2200" b="0" dirty="0">
                <a:solidFill>
                  <a:schemeClr val="tx1"/>
                </a:solidFill>
                <a:latin typeface="Arial" charset="0"/>
                <a:cs typeface="Arial" charset="0"/>
              </a:rPr>
              <a:t>-				</a:t>
            </a:r>
            <a:r>
              <a:rPr lang="de-DE" sz="2200" b="0" dirty="0" err="1">
                <a:solidFill>
                  <a:schemeClr val="tx1"/>
                </a:solidFill>
                <a:latin typeface="Arial" charset="0"/>
                <a:cs typeface="Arial" charset="0"/>
              </a:rPr>
              <a:t>rungsforderung</a:t>
            </a:r>
            <a:r>
              <a:rPr lang="de-DE" sz="2200" b="0" dirty="0">
                <a:solidFill>
                  <a:schemeClr val="tx1"/>
                </a:solidFill>
                <a:latin typeface="Arial" charset="0"/>
                <a:cs typeface="Arial" charset="0"/>
              </a:rPr>
              <a:t> über Euro 72.466,- vereinnahmt, die				nunmehr offenbar verbraucht/veräußert ist.</a:t>
            </a:r>
          </a:p>
          <a:p>
            <a:pPr eaLnBrk="1" hangingPunct="1">
              <a:spcAft>
                <a:spcPts val="0"/>
              </a:spcAft>
            </a:pPr>
            <a:r>
              <a:rPr lang="de-DE" sz="2200" b="0" dirty="0">
                <a:solidFill>
                  <a:schemeClr val="tx1"/>
                </a:solidFill>
                <a:latin typeface="Arial" charset="0"/>
                <a:cs typeface="Arial" charset="0"/>
              </a:rPr>
              <a:t>			</a:t>
            </a:r>
            <a:r>
              <a:rPr lang="de-DE" sz="2200" b="0" dirty="0" err="1">
                <a:solidFill>
                  <a:schemeClr val="tx1"/>
                </a:solidFill>
                <a:latin typeface="Arial" charset="0"/>
                <a:cs typeface="Arial" charset="0"/>
              </a:rPr>
              <a:t>dd</a:t>
            </a:r>
            <a:r>
              <a:rPr lang="de-DE" sz="2200" b="0" dirty="0">
                <a:solidFill>
                  <a:schemeClr val="tx1"/>
                </a:solidFill>
                <a:latin typeface="Arial" charset="0"/>
                <a:cs typeface="Arial" charset="0"/>
              </a:rPr>
              <a:t>)	Wäre Abtretung rechtssicher möglich gewesen?</a:t>
            </a:r>
          </a:p>
          <a:p>
            <a:pPr eaLnBrk="1" hangingPunct="1">
              <a:spcAft>
                <a:spcPts val="0"/>
              </a:spcAft>
            </a:pPr>
            <a:r>
              <a:rPr lang="de-DE" sz="2200" b="0" dirty="0">
                <a:solidFill>
                  <a:schemeClr val="tx1"/>
                </a:solidFill>
                <a:latin typeface="Arial" charset="0"/>
                <a:cs typeface="Arial" charset="0"/>
              </a:rPr>
              <a:t>				Wäre (auch im Zwangswege) weder nach § 88 InsO				unwirksam noch nach den §§ 129 ff. InsO anfechtbar.</a:t>
            </a:r>
          </a:p>
          <a:p>
            <a:pPr eaLnBrk="1" hangingPunct="1">
              <a:spcAft>
                <a:spcPts val="0"/>
              </a:spcAft>
            </a:pPr>
            <a:r>
              <a:rPr lang="de-DE" sz="2200" b="0" dirty="0">
                <a:solidFill>
                  <a:schemeClr val="tx1"/>
                </a:solidFill>
                <a:latin typeface="Arial" charset="0"/>
                <a:cs typeface="Arial" charset="0"/>
              </a:rPr>
              <a:t>			</a:t>
            </a:r>
            <a:r>
              <a:rPr lang="de-DE" sz="2200" b="0" dirty="0" err="1">
                <a:solidFill>
                  <a:schemeClr val="tx1"/>
                </a:solidFill>
                <a:latin typeface="Arial" charset="0"/>
                <a:cs typeface="Arial" charset="0"/>
              </a:rPr>
              <a:t>ee</a:t>
            </a:r>
            <a:r>
              <a:rPr lang="de-DE" sz="2200" b="0" dirty="0">
                <a:solidFill>
                  <a:schemeClr val="tx1"/>
                </a:solidFill>
                <a:latin typeface="Arial" charset="0"/>
                <a:cs typeface="Arial" charset="0"/>
              </a:rPr>
              <a:t>)	Hätte Frau Steffen auf diese Forderung rechtzeitig	in				Anspruch genommen werden können?</a:t>
            </a:r>
          </a:p>
          <a:p>
            <a:pPr eaLnBrk="1" hangingPunct="1">
              <a:spcAft>
                <a:spcPts val="0"/>
              </a:spcAft>
            </a:pPr>
            <a:r>
              <a:rPr lang="de-DE" sz="2200" b="0" dirty="0">
                <a:solidFill>
                  <a:schemeClr val="tx1"/>
                </a:solidFill>
                <a:latin typeface="Arial" charset="0"/>
                <a:cs typeface="Arial" charset="0"/>
              </a:rPr>
              <a:t>				(1)	per Klage?</a:t>
            </a:r>
          </a:p>
          <a:p>
            <a:pPr eaLnBrk="1" hangingPunct="1">
              <a:spcAft>
                <a:spcPts val="0"/>
              </a:spcAft>
            </a:pPr>
            <a:r>
              <a:rPr lang="de-DE" sz="2200" b="0" dirty="0">
                <a:solidFill>
                  <a:schemeClr val="tx1"/>
                </a:solidFill>
                <a:latin typeface="Arial" charset="0"/>
                <a:cs typeface="Arial" charset="0"/>
              </a:rPr>
              <a:t>					(-), wäre ersichtlich zu spät gekommen.</a:t>
            </a:r>
          </a:p>
          <a:p>
            <a:pPr eaLnBrk="1" hangingPunct="1">
              <a:spcAft>
                <a:spcPts val="0"/>
              </a:spcAft>
            </a:pPr>
            <a:r>
              <a:rPr lang="de-DE" sz="2200" b="0" dirty="0">
                <a:solidFill>
                  <a:schemeClr val="tx1"/>
                </a:solidFill>
                <a:latin typeface="Arial" charset="0"/>
                <a:cs typeface="Arial" charset="0"/>
              </a:rPr>
              <a:t>				(2)	im Wege des vorläufigen Rechtsschutzes?</a:t>
            </a:r>
          </a:p>
          <a:p>
            <a:pPr eaLnBrk="1" hangingPunct="1">
              <a:spcAft>
                <a:spcPts val="0"/>
              </a:spcAft>
            </a:pPr>
            <a:r>
              <a:rPr lang="de-DE" sz="2200" b="0" dirty="0">
                <a:solidFill>
                  <a:schemeClr val="tx1"/>
                </a:solidFill>
                <a:latin typeface="Arial" charset="0"/>
                <a:cs typeface="Arial" charset="0"/>
              </a:rPr>
              <a:t>					hier: dinglicher Arrest der Versicherungsforderung					nach den §§ 916 ff. ZPO?</a:t>
            </a:r>
          </a:p>
          <a:p>
            <a:pPr eaLnBrk="1" hangingPunct="1">
              <a:spcAft>
                <a:spcPts val="0"/>
              </a:spcAft>
            </a:pPr>
            <a:r>
              <a:rPr lang="de-DE" sz="2200" b="0" dirty="0">
                <a:solidFill>
                  <a:schemeClr val="tx1"/>
                </a:solidFill>
                <a:latin typeface="Arial" charset="0"/>
                <a:cs typeface="Arial" charset="0"/>
              </a:rPr>
              <a:t>					(a)	Wäre ein solcher dinglicher Arrest zulässig						gewesen?</a:t>
            </a:r>
          </a:p>
        </p:txBody>
      </p:sp>
      <p:sp>
        <p:nvSpPr>
          <p:cNvPr id="7" name="Text Box 8"/>
          <p:cNvSpPr txBox="1">
            <a:spLocks noChangeArrowheads="1"/>
          </p:cNvSpPr>
          <p:nvPr/>
        </p:nvSpPr>
        <p:spPr bwMode="auto">
          <a:xfrm>
            <a:off x="-508" y="260350"/>
            <a:ext cx="5832648"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20 Weiher ./. Zabel</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5158913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500" fill="hold"/>
                                        <p:tgtEl>
                                          <p:spTgt spid="6">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 calcmode="lin" valueType="num">
                                      <p:cBhvr>
                                        <p:cTn id="14" dur="500" fill="hold"/>
                                        <p:tgtEl>
                                          <p:spTgt spid="6">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 calcmode="lin" valueType="num">
                                      <p:cBhvr>
                                        <p:cTn id="21" dur="500" fill="hold"/>
                                        <p:tgtEl>
                                          <p:spTgt spid="6">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 calcmode="lin" valueType="num">
                                      <p:cBhvr>
                                        <p:cTn id="28" dur="500" fill="hold"/>
                                        <p:tgtEl>
                                          <p:spTgt spid="6">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 calcmode="lin" valueType="num">
                                      <p:cBhvr>
                                        <p:cTn id="35" dur="500" fill="hold"/>
                                        <p:tgtEl>
                                          <p:spTgt spid="6">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
                                            <p:txEl>
                                              <p:pRg st="5" end="5"/>
                                            </p:txEl>
                                          </p:spTgt>
                                        </p:tgtEl>
                                        <p:attrNameLst>
                                          <p:attrName>style.visibility</p:attrName>
                                        </p:attrNameLst>
                                      </p:cBhvr>
                                      <p:to>
                                        <p:strVal val="visible"/>
                                      </p:to>
                                    </p:set>
                                    <p:anim calcmode="lin" valueType="num">
                                      <p:cBhvr>
                                        <p:cTn id="42" dur="500" fill="hold"/>
                                        <p:tgtEl>
                                          <p:spTgt spid="6">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
                                            <p:txEl>
                                              <p:pRg st="6" end="6"/>
                                            </p:txEl>
                                          </p:spTgt>
                                        </p:tgtEl>
                                        <p:attrNameLst>
                                          <p:attrName>style.visibility</p:attrName>
                                        </p:attrNameLst>
                                      </p:cBhvr>
                                      <p:to>
                                        <p:strVal val="visible"/>
                                      </p:to>
                                    </p:set>
                                    <p:anim calcmode="lin" valueType="num">
                                      <p:cBhvr>
                                        <p:cTn id="49" dur="500" fill="hold"/>
                                        <p:tgtEl>
                                          <p:spTgt spid="6">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
                                            <p:txEl>
                                              <p:pRg st="7" end="7"/>
                                            </p:txEl>
                                          </p:spTgt>
                                        </p:tgtEl>
                                        <p:attrNameLst>
                                          <p:attrName>style.visibility</p:attrName>
                                        </p:attrNameLst>
                                      </p:cBhvr>
                                      <p:to>
                                        <p:strVal val="visible"/>
                                      </p:to>
                                    </p:set>
                                    <p:anim calcmode="lin" valueType="num">
                                      <p:cBhvr>
                                        <p:cTn id="56" dur="500" fill="hold"/>
                                        <p:tgtEl>
                                          <p:spTgt spid="6">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6">
                                            <p:txEl>
                                              <p:pRg st="8" end="8"/>
                                            </p:txEl>
                                          </p:spTgt>
                                        </p:tgtEl>
                                        <p:attrNameLst>
                                          <p:attrName>style.visibility</p:attrName>
                                        </p:attrNameLst>
                                      </p:cBhvr>
                                      <p:to>
                                        <p:strVal val="visible"/>
                                      </p:to>
                                    </p:set>
                                    <p:anim calcmode="lin" valueType="num">
                                      <p:cBhvr>
                                        <p:cTn id="63" dur="500" fill="hold"/>
                                        <p:tgtEl>
                                          <p:spTgt spid="6">
                                            <p:txEl>
                                              <p:pRg st="8" end="8"/>
                                            </p:txEl>
                                          </p:spTgt>
                                        </p:tgtEl>
                                        <p:attrNameLst>
                                          <p:attrName>ppt_w</p:attrName>
                                        </p:attrNameLst>
                                      </p:cBhvr>
                                      <p:tavLst>
                                        <p:tav tm="0">
                                          <p:val>
                                            <p:strVal val="#ppt_w*0.70"/>
                                          </p:val>
                                        </p:tav>
                                        <p:tav tm="100000">
                                          <p:val>
                                            <p:strVal val="#ppt_w"/>
                                          </p:val>
                                        </p:tav>
                                      </p:tavLst>
                                    </p:anim>
                                    <p:anim calcmode="lin" valueType="num">
                                      <p:cBhvr>
                                        <p:cTn id="64" dur="500" fill="hold"/>
                                        <p:tgtEl>
                                          <p:spTgt spid="6">
                                            <p:txEl>
                                              <p:pRg st="8" end="8"/>
                                            </p:txEl>
                                          </p:spTgt>
                                        </p:tgtEl>
                                        <p:attrNameLst>
                                          <p:attrName>ppt_h</p:attrName>
                                        </p:attrNameLst>
                                      </p:cBhvr>
                                      <p:tavLst>
                                        <p:tav tm="0">
                                          <p:val>
                                            <p:strVal val="#ppt_h"/>
                                          </p:val>
                                        </p:tav>
                                        <p:tav tm="100000">
                                          <p:val>
                                            <p:strVal val="#ppt_h"/>
                                          </p:val>
                                        </p:tav>
                                      </p:tavLst>
                                    </p:anim>
                                    <p:animEffect transition="in" filter="fade">
                                      <p:cBhvr>
                                        <p:cTn id="65" dur="500"/>
                                        <p:tgtEl>
                                          <p:spTgt spid="6">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6">
                                            <p:txEl>
                                              <p:pRg st="9" end="9"/>
                                            </p:txEl>
                                          </p:spTgt>
                                        </p:tgtEl>
                                        <p:attrNameLst>
                                          <p:attrName>style.visibility</p:attrName>
                                        </p:attrNameLst>
                                      </p:cBhvr>
                                      <p:to>
                                        <p:strVal val="visible"/>
                                      </p:to>
                                    </p:set>
                                    <p:anim calcmode="lin" valueType="num">
                                      <p:cBhvr>
                                        <p:cTn id="70" dur="500" fill="hold"/>
                                        <p:tgtEl>
                                          <p:spTgt spid="6">
                                            <p:txEl>
                                              <p:pRg st="9" end="9"/>
                                            </p:txEl>
                                          </p:spTgt>
                                        </p:tgtEl>
                                        <p:attrNameLst>
                                          <p:attrName>ppt_w</p:attrName>
                                        </p:attrNameLst>
                                      </p:cBhvr>
                                      <p:tavLst>
                                        <p:tav tm="0">
                                          <p:val>
                                            <p:strVal val="#ppt_w*0.70"/>
                                          </p:val>
                                        </p:tav>
                                        <p:tav tm="100000">
                                          <p:val>
                                            <p:strVal val="#ppt_w"/>
                                          </p:val>
                                        </p:tav>
                                      </p:tavLst>
                                    </p:anim>
                                    <p:anim calcmode="lin" valueType="num">
                                      <p:cBhvr>
                                        <p:cTn id="71" dur="500" fill="hold"/>
                                        <p:tgtEl>
                                          <p:spTgt spid="6">
                                            <p:txEl>
                                              <p:pRg st="9" end="9"/>
                                            </p:txEl>
                                          </p:spTgt>
                                        </p:tgtEl>
                                        <p:attrNameLst>
                                          <p:attrName>ppt_h</p:attrName>
                                        </p:attrNameLst>
                                      </p:cBhvr>
                                      <p:tavLst>
                                        <p:tav tm="0">
                                          <p:val>
                                            <p:strVal val="#ppt_h"/>
                                          </p:val>
                                        </p:tav>
                                        <p:tav tm="100000">
                                          <p:val>
                                            <p:strVal val="#ppt_h"/>
                                          </p:val>
                                        </p:tav>
                                      </p:tavLst>
                                    </p:anim>
                                    <p:animEffect transition="in" filter="fade">
                                      <p:cBhvr>
                                        <p:cTn id="72"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p:cNvSpPr txBox="1">
            <a:spLocks noChangeArrowheads="1"/>
          </p:cNvSpPr>
          <p:nvPr/>
        </p:nvSpPr>
        <p:spPr bwMode="auto">
          <a:xfrm>
            <a:off x="214313" y="1396508"/>
            <a:ext cx="8678862" cy="5416868"/>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1pPr>
            <a:lvl2pPr marL="742950" indent="-28575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2pPr>
            <a:lvl3pPr marL="11430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3pPr>
            <a:lvl4pPr marL="16002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4pPr>
            <a:lvl5pPr marL="20574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9pPr>
          </a:lstStyle>
          <a:p>
            <a:pPr eaLnBrk="1" hangingPunct="1">
              <a:spcAft>
                <a:spcPts val="0"/>
              </a:spcAft>
            </a:pPr>
            <a:r>
              <a:rPr lang="de-DE" sz="2200" b="0" dirty="0">
                <a:solidFill>
                  <a:schemeClr val="tx1"/>
                </a:solidFill>
                <a:latin typeface="Arial" charset="0"/>
                <a:cs typeface="Arial" charset="0"/>
              </a:rPr>
              <a:t>						(</a:t>
            </a:r>
            <a:r>
              <a:rPr lang="de-DE" sz="2200" b="0" dirty="0" err="1">
                <a:solidFill>
                  <a:schemeClr val="tx1"/>
                </a:solidFill>
                <a:latin typeface="Arial" charset="0"/>
                <a:cs typeface="Arial" charset="0"/>
              </a:rPr>
              <a:t>aa</a:t>
            </a:r>
            <a:r>
              <a:rPr lang="de-DE" sz="2200" b="0" dirty="0">
                <a:solidFill>
                  <a:schemeClr val="tx1"/>
                </a:solidFill>
                <a:latin typeface="Arial" charset="0"/>
                <a:cs typeface="Arial" charset="0"/>
              </a:rPr>
              <a:t>)	Allgemeine Prozessvoraussetzungen?</a:t>
            </a:r>
          </a:p>
          <a:p>
            <a:pPr eaLnBrk="1" hangingPunct="1">
              <a:spcAft>
                <a:spcPts val="0"/>
              </a:spcAft>
            </a:pPr>
            <a:r>
              <a:rPr lang="de-DE" sz="2200" b="0" dirty="0">
                <a:solidFill>
                  <a:schemeClr val="tx1"/>
                </a:solidFill>
                <a:latin typeface="Arial" charset="0"/>
                <a:cs typeface="Arial" charset="0"/>
              </a:rPr>
              <a:t>							(+), zuständig wäre das Gericht der								Hauptsache gewesen (LG Berlin), nach							§§ 919, 943 ZPO.</a:t>
            </a:r>
          </a:p>
          <a:p>
            <a:pPr eaLnBrk="1" hangingPunct="1">
              <a:spcAft>
                <a:spcPts val="0"/>
              </a:spcAft>
            </a:pPr>
            <a:r>
              <a:rPr lang="de-DE" sz="2200" b="0" dirty="0">
                <a:solidFill>
                  <a:schemeClr val="tx1"/>
                </a:solidFill>
                <a:latin typeface="Arial" charset="0"/>
                <a:cs typeface="Arial" charset="0"/>
              </a:rPr>
              <a:t>						(</a:t>
            </a:r>
            <a:r>
              <a:rPr lang="de-DE" sz="2200" b="0" dirty="0" err="1">
                <a:solidFill>
                  <a:schemeClr val="tx1"/>
                </a:solidFill>
                <a:latin typeface="Arial" charset="0"/>
                <a:cs typeface="Arial" charset="0"/>
              </a:rPr>
              <a:t>bb</a:t>
            </a:r>
            <a:r>
              <a:rPr lang="de-DE" sz="2200" b="0" dirty="0">
                <a:solidFill>
                  <a:schemeClr val="tx1"/>
                </a:solidFill>
                <a:latin typeface="Arial" charset="0"/>
                <a:cs typeface="Arial" charset="0"/>
              </a:rPr>
              <a:t>)	Besondere Prozessvoraussetzungen?</a:t>
            </a:r>
          </a:p>
          <a:p>
            <a:pPr eaLnBrk="1" hangingPunct="1">
              <a:spcAft>
                <a:spcPts val="0"/>
              </a:spcAft>
            </a:pPr>
            <a:r>
              <a:rPr lang="de-DE" sz="2200" b="0" dirty="0">
                <a:solidFill>
                  <a:schemeClr val="tx1"/>
                </a:solidFill>
                <a:latin typeface="Arial" charset="0"/>
                <a:cs typeface="Arial" charset="0"/>
              </a:rPr>
              <a:t>							(+), Behauptung von Arrestanspruch								(aus §§ 991 Abs. 2, 989), -grund wegen							besonderer Eilbedürftigkeit.</a:t>
            </a:r>
          </a:p>
          <a:p>
            <a:pPr eaLnBrk="1" hangingPunct="1">
              <a:spcAft>
                <a:spcPts val="0"/>
              </a:spcAft>
            </a:pPr>
            <a:r>
              <a:rPr lang="de-DE" sz="2200" b="0" dirty="0">
                <a:solidFill>
                  <a:schemeClr val="tx1"/>
                </a:solidFill>
                <a:latin typeface="Arial" charset="0"/>
                <a:cs typeface="Arial" charset="0"/>
              </a:rPr>
              <a:t>						=&gt;	also wäre dinglicher Arrest zulässig </a:t>
            </a:r>
            <a:r>
              <a:rPr lang="de-DE" sz="2200" b="0" dirty="0" err="1">
                <a:solidFill>
                  <a:schemeClr val="tx1"/>
                </a:solidFill>
                <a:latin typeface="Arial" charset="0"/>
                <a:cs typeface="Arial" charset="0"/>
              </a:rPr>
              <a:t>ge</a:t>
            </a:r>
            <a:r>
              <a:rPr lang="de-DE" sz="2200" b="0" dirty="0">
                <a:solidFill>
                  <a:schemeClr val="tx1"/>
                </a:solidFill>
                <a:latin typeface="Arial" charset="0"/>
                <a:cs typeface="Arial" charset="0"/>
              </a:rPr>
              <a:t>-							wesen.</a:t>
            </a:r>
          </a:p>
          <a:p>
            <a:pPr eaLnBrk="1" hangingPunct="1">
              <a:spcAft>
                <a:spcPts val="0"/>
              </a:spcAft>
            </a:pPr>
            <a:r>
              <a:rPr lang="de-DE" sz="2200" b="0" dirty="0">
                <a:solidFill>
                  <a:schemeClr val="tx1"/>
                </a:solidFill>
                <a:latin typeface="Arial" charset="0"/>
                <a:cs typeface="Arial" charset="0"/>
              </a:rPr>
              <a:t>					(b)	Wäre ein dinglicher Arrest begründet </a:t>
            </a:r>
            <a:r>
              <a:rPr lang="de-DE" sz="2200" b="0" dirty="0" err="1">
                <a:solidFill>
                  <a:schemeClr val="tx1"/>
                </a:solidFill>
                <a:latin typeface="Arial" charset="0"/>
                <a:cs typeface="Arial" charset="0"/>
              </a:rPr>
              <a:t>gewe</a:t>
            </a:r>
            <a:r>
              <a:rPr lang="de-DE" sz="2200" b="0" dirty="0">
                <a:solidFill>
                  <a:schemeClr val="tx1"/>
                </a:solidFill>
                <a:latin typeface="Arial" charset="0"/>
                <a:cs typeface="Arial" charset="0"/>
              </a:rPr>
              <a:t>-						</a:t>
            </a:r>
            <a:r>
              <a:rPr lang="de-DE" sz="2200" b="0" dirty="0" err="1">
                <a:solidFill>
                  <a:schemeClr val="tx1"/>
                </a:solidFill>
                <a:latin typeface="Arial" charset="0"/>
                <a:cs typeface="Arial" charset="0"/>
              </a:rPr>
              <a:t>sen</a:t>
            </a:r>
            <a:r>
              <a:rPr lang="de-DE" sz="2200" b="0" dirty="0">
                <a:solidFill>
                  <a:schemeClr val="tx1"/>
                </a:solidFill>
                <a:latin typeface="Arial" charset="0"/>
                <a:cs typeface="Arial" charset="0"/>
              </a:rPr>
              <a:t>?</a:t>
            </a:r>
          </a:p>
          <a:p>
            <a:pPr eaLnBrk="1" hangingPunct="1">
              <a:spcAft>
                <a:spcPts val="0"/>
              </a:spcAft>
            </a:pPr>
            <a:r>
              <a:rPr lang="de-DE" sz="2200" b="0" dirty="0">
                <a:solidFill>
                  <a:schemeClr val="tx1"/>
                </a:solidFill>
                <a:latin typeface="Arial" charset="0"/>
                <a:cs typeface="Arial" charset="0"/>
              </a:rPr>
              <a:t>						(</a:t>
            </a:r>
            <a:r>
              <a:rPr lang="de-DE" sz="2200" b="0" dirty="0" err="1">
                <a:solidFill>
                  <a:schemeClr val="tx1"/>
                </a:solidFill>
                <a:latin typeface="Arial" charset="0"/>
                <a:cs typeface="Arial" charset="0"/>
              </a:rPr>
              <a:t>aa</a:t>
            </a:r>
            <a:r>
              <a:rPr lang="de-DE" sz="2200" b="0" dirty="0">
                <a:solidFill>
                  <a:schemeClr val="tx1"/>
                </a:solidFill>
                <a:latin typeface="Arial" charset="0"/>
                <a:cs typeface="Arial" charset="0"/>
              </a:rPr>
              <a:t>)	Glaubhaftmachung des Arrestanspruchs</a:t>
            </a:r>
          </a:p>
          <a:p>
            <a:pPr eaLnBrk="1" hangingPunct="1">
              <a:spcAft>
                <a:spcPts val="0"/>
              </a:spcAft>
            </a:pPr>
            <a:r>
              <a:rPr lang="de-DE" sz="2200" b="0" dirty="0">
                <a:solidFill>
                  <a:schemeClr val="tx1"/>
                </a:solidFill>
                <a:latin typeface="Arial" charset="0"/>
                <a:cs typeface="Arial" charset="0"/>
              </a:rPr>
              <a:t>							(+), aus §§ 991 Abs. 2, 989</a:t>
            </a:r>
          </a:p>
          <a:p>
            <a:pPr eaLnBrk="1" hangingPunct="1">
              <a:spcAft>
                <a:spcPts val="0"/>
              </a:spcAft>
            </a:pPr>
            <a:r>
              <a:rPr lang="de-DE" sz="2200" b="0" dirty="0">
                <a:solidFill>
                  <a:schemeClr val="tx1"/>
                </a:solidFill>
                <a:latin typeface="Arial" charset="0"/>
                <a:cs typeface="Arial" charset="0"/>
              </a:rPr>
              <a:t>						(</a:t>
            </a:r>
            <a:r>
              <a:rPr lang="de-DE" sz="2200" b="0" dirty="0" err="1">
                <a:solidFill>
                  <a:schemeClr val="tx1"/>
                </a:solidFill>
                <a:latin typeface="Arial" charset="0"/>
                <a:cs typeface="Arial" charset="0"/>
              </a:rPr>
              <a:t>bb</a:t>
            </a:r>
            <a:r>
              <a:rPr lang="de-DE" sz="2200" b="0" dirty="0">
                <a:solidFill>
                  <a:schemeClr val="tx1"/>
                </a:solidFill>
                <a:latin typeface="Arial" charset="0"/>
                <a:cs typeface="Arial" charset="0"/>
              </a:rPr>
              <a:t>)	Glaubhaftmachung des Arrestgrundes?</a:t>
            </a:r>
          </a:p>
          <a:p>
            <a:pPr eaLnBrk="1" hangingPunct="1">
              <a:spcAft>
                <a:spcPts val="0"/>
              </a:spcAft>
            </a:pPr>
            <a:r>
              <a:rPr lang="de-DE" sz="2200" b="0" dirty="0">
                <a:solidFill>
                  <a:schemeClr val="tx1"/>
                </a:solidFill>
                <a:latin typeface="Arial" charset="0"/>
                <a:cs typeface="Arial" charset="0"/>
              </a:rPr>
              <a:t>							(i) drohende Insolvenz?</a:t>
            </a:r>
          </a:p>
        </p:txBody>
      </p:sp>
      <p:sp>
        <p:nvSpPr>
          <p:cNvPr id="7" name="Text Box 8"/>
          <p:cNvSpPr txBox="1">
            <a:spLocks noChangeArrowheads="1"/>
          </p:cNvSpPr>
          <p:nvPr/>
        </p:nvSpPr>
        <p:spPr bwMode="auto">
          <a:xfrm>
            <a:off x="-508" y="260350"/>
            <a:ext cx="5832648"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20 Weiher ./. Zabel</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4055510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500" fill="hold"/>
                                        <p:tgtEl>
                                          <p:spTgt spid="6">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 calcmode="lin" valueType="num">
                                      <p:cBhvr>
                                        <p:cTn id="14" dur="500" fill="hold"/>
                                        <p:tgtEl>
                                          <p:spTgt spid="6">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 calcmode="lin" valueType="num">
                                      <p:cBhvr>
                                        <p:cTn id="21" dur="500" fill="hold"/>
                                        <p:tgtEl>
                                          <p:spTgt spid="6">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 calcmode="lin" valueType="num">
                                      <p:cBhvr>
                                        <p:cTn id="28" dur="500" fill="hold"/>
                                        <p:tgtEl>
                                          <p:spTgt spid="6">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 calcmode="lin" valueType="num">
                                      <p:cBhvr>
                                        <p:cTn id="35" dur="500" fill="hold"/>
                                        <p:tgtEl>
                                          <p:spTgt spid="6">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
                                            <p:txEl>
                                              <p:pRg st="5" end="5"/>
                                            </p:txEl>
                                          </p:spTgt>
                                        </p:tgtEl>
                                        <p:attrNameLst>
                                          <p:attrName>style.visibility</p:attrName>
                                        </p:attrNameLst>
                                      </p:cBhvr>
                                      <p:to>
                                        <p:strVal val="visible"/>
                                      </p:to>
                                    </p:set>
                                    <p:anim calcmode="lin" valueType="num">
                                      <p:cBhvr>
                                        <p:cTn id="42" dur="500" fill="hold"/>
                                        <p:tgtEl>
                                          <p:spTgt spid="6">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
                                            <p:txEl>
                                              <p:pRg st="6" end="6"/>
                                            </p:txEl>
                                          </p:spTgt>
                                        </p:tgtEl>
                                        <p:attrNameLst>
                                          <p:attrName>style.visibility</p:attrName>
                                        </p:attrNameLst>
                                      </p:cBhvr>
                                      <p:to>
                                        <p:strVal val="visible"/>
                                      </p:to>
                                    </p:set>
                                    <p:anim calcmode="lin" valueType="num">
                                      <p:cBhvr>
                                        <p:cTn id="49" dur="500" fill="hold"/>
                                        <p:tgtEl>
                                          <p:spTgt spid="6">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
                                            <p:txEl>
                                              <p:pRg st="7" end="7"/>
                                            </p:txEl>
                                          </p:spTgt>
                                        </p:tgtEl>
                                        <p:attrNameLst>
                                          <p:attrName>style.visibility</p:attrName>
                                        </p:attrNameLst>
                                      </p:cBhvr>
                                      <p:to>
                                        <p:strVal val="visible"/>
                                      </p:to>
                                    </p:set>
                                    <p:anim calcmode="lin" valueType="num">
                                      <p:cBhvr>
                                        <p:cTn id="56" dur="500" fill="hold"/>
                                        <p:tgtEl>
                                          <p:spTgt spid="6">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6">
                                            <p:txEl>
                                              <p:pRg st="8" end="8"/>
                                            </p:txEl>
                                          </p:spTgt>
                                        </p:tgtEl>
                                        <p:attrNameLst>
                                          <p:attrName>style.visibility</p:attrName>
                                        </p:attrNameLst>
                                      </p:cBhvr>
                                      <p:to>
                                        <p:strVal val="visible"/>
                                      </p:to>
                                    </p:set>
                                    <p:anim calcmode="lin" valueType="num">
                                      <p:cBhvr>
                                        <p:cTn id="63" dur="500" fill="hold"/>
                                        <p:tgtEl>
                                          <p:spTgt spid="6">
                                            <p:txEl>
                                              <p:pRg st="8" end="8"/>
                                            </p:txEl>
                                          </p:spTgt>
                                        </p:tgtEl>
                                        <p:attrNameLst>
                                          <p:attrName>ppt_w</p:attrName>
                                        </p:attrNameLst>
                                      </p:cBhvr>
                                      <p:tavLst>
                                        <p:tav tm="0">
                                          <p:val>
                                            <p:strVal val="#ppt_w*0.70"/>
                                          </p:val>
                                        </p:tav>
                                        <p:tav tm="100000">
                                          <p:val>
                                            <p:strVal val="#ppt_w"/>
                                          </p:val>
                                        </p:tav>
                                      </p:tavLst>
                                    </p:anim>
                                    <p:anim calcmode="lin" valueType="num">
                                      <p:cBhvr>
                                        <p:cTn id="64" dur="500" fill="hold"/>
                                        <p:tgtEl>
                                          <p:spTgt spid="6">
                                            <p:txEl>
                                              <p:pRg st="8" end="8"/>
                                            </p:txEl>
                                          </p:spTgt>
                                        </p:tgtEl>
                                        <p:attrNameLst>
                                          <p:attrName>ppt_h</p:attrName>
                                        </p:attrNameLst>
                                      </p:cBhvr>
                                      <p:tavLst>
                                        <p:tav tm="0">
                                          <p:val>
                                            <p:strVal val="#ppt_h"/>
                                          </p:val>
                                        </p:tav>
                                        <p:tav tm="100000">
                                          <p:val>
                                            <p:strVal val="#ppt_h"/>
                                          </p:val>
                                        </p:tav>
                                      </p:tavLst>
                                    </p:anim>
                                    <p:animEffect transition="in" filter="fade">
                                      <p:cBhvr>
                                        <p:cTn id="65" dur="500"/>
                                        <p:tgtEl>
                                          <p:spTgt spid="6">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6">
                                            <p:txEl>
                                              <p:pRg st="9" end="9"/>
                                            </p:txEl>
                                          </p:spTgt>
                                        </p:tgtEl>
                                        <p:attrNameLst>
                                          <p:attrName>style.visibility</p:attrName>
                                        </p:attrNameLst>
                                      </p:cBhvr>
                                      <p:to>
                                        <p:strVal val="visible"/>
                                      </p:to>
                                    </p:set>
                                    <p:anim calcmode="lin" valueType="num">
                                      <p:cBhvr>
                                        <p:cTn id="70" dur="500" fill="hold"/>
                                        <p:tgtEl>
                                          <p:spTgt spid="6">
                                            <p:txEl>
                                              <p:pRg st="9" end="9"/>
                                            </p:txEl>
                                          </p:spTgt>
                                        </p:tgtEl>
                                        <p:attrNameLst>
                                          <p:attrName>ppt_w</p:attrName>
                                        </p:attrNameLst>
                                      </p:cBhvr>
                                      <p:tavLst>
                                        <p:tav tm="0">
                                          <p:val>
                                            <p:strVal val="#ppt_w*0.70"/>
                                          </p:val>
                                        </p:tav>
                                        <p:tav tm="100000">
                                          <p:val>
                                            <p:strVal val="#ppt_w"/>
                                          </p:val>
                                        </p:tav>
                                      </p:tavLst>
                                    </p:anim>
                                    <p:anim calcmode="lin" valueType="num">
                                      <p:cBhvr>
                                        <p:cTn id="71" dur="500" fill="hold"/>
                                        <p:tgtEl>
                                          <p:spTgt spid="6">
                                            <p:txEl>
                                              <p:pRg st="9" end="9"/>
                                            </p:txEl>
                                          </p:spTgt>
                                        </p:tgtEl>
                                        <p:attrNameLst>
                                          <p:attrName>ppt_h</p:attrName>
                                        </p:attrNameLst>
                                      </p:cBhvr>
                                      <p:tavLst>
                                        <p:tav tm="0">
                                          <p:val>
                                            <p:strVal val="#ppt_h"/>
                                          </p:val>
                                        </p:tav>
                                        <p:tav tm="100000">
                                          <p:val>
                                            <p:strVal val="#ppt_h"/>
                                          </p:val>
                                        </p:tav>
                                      </p:tavLst>
                                    </p:anim>
                                    <p:animEffect transition="in" filter="fade">
                                      <p:cBhvr>
                                        <p:cTn id="72"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p:cNvSpPr txBox="1">
            <a:spLocks noChangeArrowheads="1"/>
          </p:cNvSpPr>
          <p:nvPr/>
        </p:nvSpPr>
        <p:spPr bwMode="auto">
          <a:xfrm>
            <a:off x="214313" y="1396508"/>
            <a:ext cx="8678862" cy="5416868"/>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1pPr>
            <a:lvl2pPr marL="742950" indent="-28575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2pPr>
            <a:lvl3pPr marL="11430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3pPr>
            <a:lvl4pPr marL="16002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4pPr>
            <a:lvl5pPr marL="20574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9pPr>
          </a:lstStyle>
          <a:p>
            <a:pPr eaLnBrk="1" hangingPunct="1">
              <a:spcAft>
                <a:spcPts val="0"/>
              </a:spcAft>
            </a:pPr>
            <a:r>
              <a:rPr lang="de-DE" sz="2200" b="0" dirty="0">
                <a:solidFill>
                  <a:schemeClr val="tx1"/>
                </a:solidFill>
                <a:latin typeface="Arial" charset="0"/>
                <a:cs typeface="Arial" charset="0"/>
              </a:rPr>
              <a:t>							     (-),ist kein Arrestgrund</a:t>
            </a:r>
          </a:p>
          <a:p>
            <a:pPr eaLnBrk="1" hangingPunct="1">
              <a:spcAft>
                <a:spcPts val="0"/>
              </a:spcAft>
            </a:pPr>
            <a:r>
              <a:rPr lang="de-DE" sz="2200" b="0" dirty="0">
                <a:solidFill>
                  <a:schemeClr val="tx1"/>
                </a:solidFill>
                <a:latin typeface="Arial" charset="0"/>
                <a:cs typeface="Arial" charset="0"/>
              </a:rPr>
              <a:t>							(ii) Erklärung von Frau Steffen, dass sie							     den Kl. hasse und daher lieber die							     Forderung an Vater verschenke?</a:t>
            </a:r>
          </a:p>
          <a:p>
            <a:pPr eaLnBrk="1" hangingPunct="1">
              <a:spcAft>
                <a:spcPts val="0"/>
              </a:spcAft>
            </a:pPr>
            <a:r>
              <a:rPr lang="de-DE" sz="2200" b="0" dirty="0">
                <a:solidFill>
                  <a:schemeClr val="tx1"/>
                </a:solidFill>
                <a:latin typeface="Arial" charset="0"/>
                <a:cs typeface="Arial" charset="0"/>
              </a:rPr>
              <a:t>							     (+), das ist Arrestgrund.</a:t>
            </a:r>
          </a:p>
          <a:p>
            <a:pPr eaLnBrk="1" hangingPunct="1">
              <a:spcAft>
                <a:spcPts val="0"/>
              </a:spcAft>
            </a:pPr>
            <a:r>
              <a:rPr lang="de-DE" sz="2200" b="0" dirty="0">
                <a:solidFill>
                  <a:schemeClr val="tx1"/>
                </a:solidFill>
                <a:latin typeface="Arial" charset="0"/>
                <a:cs typeface="Arial" charset="0"/>
              </a:rPr>
              <a:t>							(iii) diesbezüglicher Vortrag stammt aber							      vom Bekl., nicht vom Kl.</a:t>
            </a:r>
          </a:p>
          <a:p>
            <a:pPr eaLnBrk="1" hangingPunct="1">
              <a:spcAft>
                <a:spcPts val="0"/>
              </a:spcAft>
            </a:pPr>
            <a:r>
              <a:rPr lang="de-DE" sz="2200" b="0" dirty="0">
                <a:solidFill>
                  <a:schemeClr val="tx1"/>
                </a:solidFill>
                <a:latin typeface="Arial" charset="0"/>
                <a:cs typeface="Arial" charset="0"/>
              </a:rPr>
              <a:t>							      </a:t>
            </a:r>
            <a:r>
              <a:rPr lang="de-DE" sz="2200" dirty="0">
                <a:solidFill>
                  <a:schemeClr val="tx1"/>
                </a:solidFill>
                <a:latin typeface="Arial" charset="0"/>
                <a:cs typeface="Arial" charset="0"/>
              </a:rPr>
              <a:t>Lehre vom äquipollenten Partei-							      vorbringen</a:t>
            </a:r>
            <a:r>
              <a:rPr lang="de-DE" sz="2200" b="0" dirty="0">
                <a:solidFill>
                  <a:schemeClr val="tx1"/>
                </a:solidFill>
                <a:latin typeface="Arial" charset="0"/>
                <a:cs typeface="Arial" charset="0"/>
              </a:rPr>
              <a:t>: Kl. muss einen Erfolg							      seiner Klage mit einer Begründung,							      die er nicht haben will, nicht							      	      hinnehmen, </a:t>
            </a:r>
            <a:r>
              <a:rPr lang="de-DE" sz="2200" dirty="0">
                <a:solidFill>
                  <a:schemeClr val="tx1"/>
                </a:solidFill>
                <a:latin typeface="Arial" charset="0"/>
                <a:cs typeface="Arial" charset="0"/>
              </a:rPr>
              <a:t>BGH NJW-RR 94, 1405</a:t>
            </a:r>
          </a:p>
          <a:p>
            <a:pPr eaLnBrk="1" hangingPunct="1">
              <a:spcAft>
                <a:spcPts val="0"/>
              </a:spcAft>
            </a:pPr>
            <a:r>
              <a:rPr lang="de-DE" sz="2200" b="0" dirty="0">
                <a:solidFill>
                  <a:schemeClr val="tx1"/>
                </a:solidFill>
                <a:latin typeface="Arial" charset="0"/>
                <a:cs typeface="Arial" charset="0"/>
              </a:rPr>
              <a:t>							      unproblematisch, da Kl. sich den								      Vortrag des Bekl. hilfsweise zu Ei-							      gen gemacht hat.</a:t>
            </a:r>
          </a:p>
          <a:p>
            <a:pPr eaLnBrk="1" hangingPunct="1">
              <a:spcAft>
                <a:spcPts val="0"/>
              </a:spcAft>
            </a:pPr>
            <a:r>
              <a:rPr lang="de-DE" sz="2200" b="0" dirty="0">
                <a:solidFill>
                  <a:schemeClr val="tx1"/>
                </a:solidFill>
                <a:latin typeface="Arial" charset="0"/>
                <a:cs typeface="Arial" charset="0"/>
              </a:rPr>
              <a:t>							(iv) also Arrestgrund (+)</a:t>
            </a:r>
          </a:p>
        </p:txBody>
      </p:sp>
      <p:sp>
        <p:nvSpPr>
          <p:cNvPr id="7" name="Text Box 8"/>
          <p:cNvSpPr txBox="1">
            <a:spLocks noChangeArrowheads="1"/>
          </p:cNvSpPr>
          <p:nvPr/>
        </p:nvSpPr>
        <p:spPr bwMode="auto">
          <a:xfrm>
            <a:off x="-508" y="260350"/>
            <a:ext cx="5832648"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20 Weiher ./. Zabel</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4039782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500" fill="hold"/>
                                        <p:tgtEl>
                                          <p:spTgt spid="6">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 calcmode="lin" valueType="num">
                                      <p:cBhvr>
                                        <p:cTn id="14" dur="500" fill="hold"/>
                                        <p:tgtEl>
                                          <p:spTgt spid="6">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 calcmode="lin" valueType="num">
                                      <p:cBhvr>
                                        <p:cTn id="21" dur="500" fill="hold"/>
                                        <p:tgtEl>
                                          <p:spTgt spid="6">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 calcmode="lin" valueType="num">
                                      <p:cBhvr>
                                        <p:cTn id="28" dur="500" fill="hold"/>
                                        <p:tgtEl>
                                          <p:spTgt spid="6">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 calcmode="lin" valueType="num">
                                      <p:cBhvr>
                                        <p:cTn id="35" dur="500" fill="hold"/>
                                        <p:tgtEl>
                                          <p:spTgt spid="6">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
                                            <p:txEl>
                                              <p:pRg st="5" end="5"/>
                                            </p:txEl>
                                          </p:spTgt>
                                        </p:tgtEl>
                                        <p:attrNameLst>
                                          <p:attrName>style.visibility</p:attrName>
                                        </p:attrNameLst>
                                      </p:cBhvr>
                                      <p:to>
                                        <p:strVal val="visible"/>
                                      </p:to>
                                    </p:set>
                                    <p:anim calcmode="lin" valueType="num">
                                      <p:cBhvr>
                                        <p:cTn id="42" dur="500" fill="hold"/>
                                        <p:tgtEl>
                                          <p:spTgt spid="6">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
                                            <p:txEl>
                                              <p:pRg st="6" end="6"/>
                                            </p:txEl>
                                          </p:spTgt>
                                        </p:tgtEl>
                                        <p:attrNameLst>
                                          <p:attrName>style.visibility</p:attrName>
                                        </p:attrNameLst>
                                      </p:cBhvr>
                                      <p:to>
                                        <p:strVal val="visible"/>
                                      </p:to>
                                    </p:set>
                                    <p:anim calcmode="lin" valueType="num">
                                      <p:cBhvr>
                                        <p:cTn id="49" dur="500" fill="hold"/>
                                        <p:tgtEl>
                                          <p:spTgt spid="6">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p:cNvSpPr txBox="1">
            <a:spLocks noChangeArrowheads="1"/>
          </p:cNvSpPr>
          <p:nvPr/>
        </p:nvSpPr>
        <p:spPr bwMode="auto">
          <a:xfrm>
            <a:off x="214313" y="1396508"/>
            <a:ext cx="8678862" cy="5416868"/>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1pPr>
            <a:lvl2pPr marL="742950" indent="-28575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2pPr>
            <a:lvl3pPr marL="11430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3pPr>
            <a:lvl4pPr marL="16002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4pPr>
            <a:lvl5pPr marL="20574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9pPr>
          </a:lstStyle>
          <a:p>
            <a:pPr eaLnBrk="1" hangingPunct="1">
              <a:spcAft>
                <a:spcPts val="0"/>
              </a:spcAft>
            </a:pPr>
            <a:r>
              <a:rPr lang="de-DE" sz="2200" b="0" dirty="0">
                <a:solidFill>
                  <a:schemeClr val="tx1"/>
                </a:solidFill>
                <a:latin typeface="Arial" charset="0"/>
                <a:cs typeface="Arial" charset="0"/>
              </a:rPr>
              <a:t>						(cc)	also wäre dinglicher Arrest begründet							gewesen.</a:t>
            </a:r>
          </a:p>
          <a:p>
            <a:pPr eaLnBrk="1" hangingPunct="1">
              <a:spcAft>
                <a:spcPts val="0"/>
              </a:spcAft>
            </a:pPr>
            <a:r>
              <a:rPr lang="de-DE" sz="2200" b="0" dirty="0">
                <a:solidFill>
                  <a:schemeClr val="tx1"/>
                </a:solidFill>
                <a:latin typeface="Arial" charset="0"/>
                <a:cs typeface="Arial" charset="0"/>
              </a:rPr>
              <a:t>					(3)	Hätte das angegangene Gericht auch so 							entschieden?</a:t>
            </a:r>
          </a:p>
          <a:p>
            <a:pPr eaLnBrk="1" hangingPunct="1">
              <a:spcAft>
                <a:spcPts val="0"/>
              </a:spcAft>
            </a:pPr>
            <a:r>
              <a:rPr lang="de-DE" sz="2200" b="0" dirty="0">
                <a:solidFill>
                  <a:schemeClr val="tx1"/>
                </a:solidFill>
                <a:latin typeface="Arial" charset="0"/>
                <a:cs typeface="Arial" charset="0"/>
              </a:rPr>
              <a:t>						(+), in Anwaltshaftungsprozessen ist zu </a:t>
            </a:r>
            <a:r>
              <a:rPr lang="de-DE" sz="2200" b="0" dirty="0" err="1">
                <a:solidFill>
                  <a:schemeClr val="tx1"/>
                </a:solidFill>
                <a:latin typeface="Arial" charset="0"/>
                <a:cs typeface="Arial" charset="0"/>
              </a:rPr>
              <a:t>fra</a:t>
            </a:r>
            <a:r>
              <a:rPr lang="de-DE" sz="2200" b="0" dirty="0">
                <a:solidFill>
                  <a:schemeClr val="tx1"/>
                </a:solidFill>
                <a:latin typeface="Arial" charset="0"/>
                <a:cs typeface="Arial" charset="0"/>
              </a:rPr>
              <a:t>-						gen, wie das Gericht hätte entscheiden </a:t>
            </a:r>
            <a:r>
              <a:rPr lang="de-DE" sz="2200" b="0" dirty="0" err="1">
                <a:solidFill>
                  <a:schemeClr val="tx1"/>
                </a:solidFill>
                <a:latin typeface="Arial" charset="0"/>
                <a:cs typeface="Arial" charset="0"/>
              </a:rPr>
              <a:t>müs</a:t>
            </a:r>
            <a:r>
              <a:rPr lang="de-DE" sz="2200" b="0" dirty="0">
                <a:solidFill>
                  <a:schemeClr val="tx1"/>
                </a:solidFill>
                <a:latin typeface="Arial" charset="0"/>
                <a:cs typeface="Arial" charset="0"/>
              </a:rPr>
              <a:t>-						</a:t>
            </a:r>
            <a:r>
              <a:rPr lang="de-DE" sz="2200" b="0" dirty="0" err="1">
                <a:solidFill>
                  <a:schemeClr val="tx1"/>
                </a:solidFill>
                <a:latin typeface="Arial" charset="0"/>
                <a:cs typeface="Arial" charset="0"/>
              </a:rPr>
              <a:t>sen</a:t>
            </a:r>
            <a:r>
              <a:rPr lang="de-DE" sz="2200" b="0" dirty="0">
                <a:solidFill>
                  <a:schemeClr val="tx1"/>
                </a:solidFill>
                <a:latin typeface="Arial" charset="0"/>
                <a:cs typeface="Arial" charset="0"/>
              </a:rPr>
              <a:t>, nicht wie es </a:t>
            </a:r>
            <a:r>
              <a:rPr lang="de-DE" sz="2200" b="0" dirty="0" err="1">
                <a:solidFill>
                  <a:schemeClr val="tx1"/>
                </a:solidFill>
                <a:latin typeface="Arial" charset="0"/>
                <a:cs typeface="Arial" charset="0"/>
              </a:rPr>
              <a:t>tatsächl</a:t>
            </a:r>
            <a:r>
              <a:rPr lang="de-DE" sz="2200" b="0" dirty="0">
                <a:solidFill>
                  <a:schemeClr val="tx1"/>
                </a:solidFill>
                <a:latin typeface="Arial" charset="0"/>
                <a:cs typeface="Arial" charset="0"/>
              </a:rPr>
              <a:t>. entschieden hätte.</a:t>
            </a:r>
          </a:p>
          <a:p>
            <a:pPr eaLnBrk="1" hangingPunct="1">
              <a:spcAft>
                <a:spcPts val="0"/>
              </a:spcAft>
            </a:pPr>
            <a:r>
              <a:rPr lang="de-DE" sz="2200" b="0" dirty="0">
                <a:solidFill>
                  <a:schemeClr val="tx1"/>
                </a:solidFill>
                <a:latin typeface="Arial" charset="0"/>
                <a:cs typeface="Arial" charset="0"/>
              </a:rPr>
              <a:t>			ff)	also Pflichtverletzung des Bekl., Frau Steffen nicht					nicht im Wege des dinglichen Arrestes in Anspruch				genommen zu haben (+).</a:t>
            </a:r>
          </a:p>
          <a:p>
            <a:pPr eaLnBrk="1" hangingPunct="1">
              <a:spcAft>
                <a:spcPts val="0"/>
              </a:spcAft>
            </a:pPr>
            <a:r>
              <a:rPr lang="de-DE" sz="2200" b="0" dirty="0">
                <a:solidFill>
                  <a:schemeClr val="tx1"/>
                </a:solidFill>
                <a:latin typeface="Arial" charset="0"/>
                <a:cs typeface="Arial" charset="0"/>
              </a:rPr>
              <a:t>	3.	</a:t>
            </a:r>
            <a:r>
              <a:rPr lang="de-DE" sz="2200" b="0" dirty="0" err="1">
                <a:solidFill>
                  <a:schemeClr val="tx1"/>
                </a:solidFill>
                <a:latin typeface="Arial" charset="0"/>
                <a:cs typeface="Arial" charset="0"/>
              </a:rPr>
              <a:t>Vertretenmüssen</a:t>
            </a:r>
            <a:r>
              <a:rPr lang="de-DE" sz="2200" b="0" dirty="0">
                <a:solidFill>
                  <a:schemeClr val="tx1"/>
                </a:solidFill>
                <a:latin typeface="Arial" charset="0"/>
                <a:cs typeface="Arial" charset="0"/>
              </a:rPr>
              <a:t> des Bekl.</a:t>
            </a:r>
          </a:p>
          <a:p>
            <a:pPr eaLnBrk="1" hangingPunct="1">
              <a:spcAft>
                <a:spcPts val="0"/>
              </a:spcAft>
            </a:pPr>
            <a:r>
              <a:rPr lang="de-DE" sz="2200" b="0" dirty="0">
                <a:solidFill>
                  <a:schemeClr val="tx1"/>
                </a:solidFill>
                <a:latin typeface="Arial" charset="0"/>
                <a:cs typeface="Arial" charset="0"/>
              </a:rPr>
              <a:t>		(+), wird vermutet, keine Exkulpation, § 280 Abs. 1 S.2.</a:t>
            </a:r>
          </a:p>
          <a:p>
            <a:pPr eaLnBrk="1" hangingPunct="1">
              <a:spcAft>
                <a:spcPts val="0"/>
              </a:spcAft>
            </a:pPr>
            <a:r>
              <a:rPr lang="de-DE" sz="2200" b="0" dirty="0">
                <a:solidFill>
                  <a:schemeClr val="tx1"/>
                </a:solidFill>
                <a:latin typeface="Arial" charset="0"/>
                <a:cs typeface="Arial" charset="0"/>
              </a:rPr>
              <a:t>	4.	kausaler und ersatzfähiger Schaden des Kl.?</a:t>
            </a:r>
          </a:p>
          <a:p>
            <a:pPr eaLnBrk="1" hangingPunct="1">
              <a:spcAft>
                <a:spcPts val="0"/>
              </a:spcAft>
            </a:pPr>
            <a:r>
              <a:rPr lang="de-DE" sz="2200" b="0" dirty="0">
                <a:solidFill>
                  <a:schemeClr val="tx1"/>
                </a:solidFill>
                <a:latin typeface="Arial" charset="0"/>
                <a:cs typeface="Arial" charset="0"/>
              </a:rPr>
              <a:t>		(+), Kl. hätte (wenn Gericht </a:t>
            </a:r>
            <a:r>
              <a:rPr lang="mr-IN" sz="2200" b="0" dirty="0">
                <a:solidFill>
                  <a:schemeClr val="tx1"/>
                </a:solidFill>
                <a:latin typeface="Arial" charset="0"/>
                <a:cs typeface="Arial" charset="0"/>
              </a:rPr>
              <a:t>–</a:t>
            </a:r>
            <a:r>
              <a:rPr lang="de-DE" sz="2200" b="0" dirty="0">
                <a:solidFill>
                  <a:schemeClr val="tx1"/>
                </a:solidFill>
                <a:latin typeface="Arial" charset="0"/>
                <a:cs typeface="Arial" charset="0"/>
              </a:rPr>
              <a:t> richtigerweise </a:t>
            </a:r>
            <a:r>
              <a:rPr lang="mr-IN" sz="2200" b="0" dirty="0">
                <a:solidFill>
                  <a:schemeClr val="tx1"/>
                </a:solidFill>
                <a:latin typeface="Arial" charset="0"/>
                <a:cs typeface="Arial" charset="0"/>
              </a:rPr>
              <a:t>–</a:t>
            </a:r>
            <a:r>
              <a:rPr lang="de-DE" sz="2200" b="0" dirty="0">
                <a:solidFill>
                  <a:schemeClr val="tx1"/>
                </a:solidFill>
                <a:latin typeface="Arial" charset="0"/>
                <a:cs typeface="Arial" charset="0"/>
              </a:rPr>
              <a:t> dinglichen Ar-		</a:t>
            </a:r>
            <a:r>
              <a:rPr lang="de-DE" sz="2200" b="0" dirty="0" err="1">
                <a:solidFill>
                  <a:schemeClr val="tx1"/>
                </a:solidFill>
                <a:latin typeface="Arial" charset="0"/>
                <a:cs typeface="Arial" charset="0"/>
              </a:rPr>
              <a:t>rest</a:t>
            </a:r>
            <a:r>
              <a:rPr lang="de-DE" sz="2200" b="0" dirty="0">
                <a:solidFill>
                  <a:schemeClr val="tx1"/>
                </a:solidFill>
                <a:latin typeface="Arial" charset="0"/>
                <a:cs typeface="Arial" charset="0"/>
              </a:rPr>
              <a:t> verhängt hätte) auf die Versicherungsforderung </a:t>
            </a:r>
            <a:r>
              <a:rPr lang="de-DE" sz="2200" b="0" dirty="0" err="1">
                <a:solidFill>
                  <a:schemeClr val="tx1"/>
                </a:solidFill>
                <a:latin typeface="Arial" charset="0"/>
                <a:cs typeface="Arial" charset="0"/>
              </a:rPr>
              <a:t>iHv</a:t>
            </a:r>
            <a:r>
              <a:rPr lang="de-DE" sz="2200" b="0" dirty="0">
                <a:solidFill>
                  <a:schemeClr val="tx1"/>
                </a:solidFill>
                <a:latin typeface="Arial" charset="0"/>
                <a:cs typeface="Arial" charset="0"/>
              </a:rPr>
              <a:t> 			Euro 47.342,- zugreifen können (nicht anfechtbar).</a:t>
            </a:r>
          </a:p>
        </p:txBody>
      </p:sp>
      <p:sp>
        <p:nvSpPr>
          <p:cNvPr id="7" name="Text Box 8"/>
          <p:cNvSpPr txBox="1">
            <a:spLocks noChangeArrowheads="1"/>
          </p:cNvSpPr>
          <p:nvPr/>
        </p:nvSpPr>
        <p:spPr bwMode="auto">
          <a:xfrm>
            <a:off x="-508" y="260350"/>
            <a:ext cx="5832648"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20 Weiher ./. Zabel</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4953064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500" fill="hold"/>
                                        <p:tgtEl>
                                          <p:spTgt spid="6">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 calcmode="lin" valueType="num">
                                      <p:cBhvr>
                                        <p:cTn id="14" dur="500" fill="hold"/>
                                        <p:tgtEl>
                                          <p:spTgt spid="6">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 calcmode="lin" valueType="num">
                                      <p:cBhvr>
                                        <p:cTn id="21" dur="500" fill="hold"/>
                                        <p:tgtEl>
                                          <p:spTgt spid="6">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 calcmode="lin" valueType="num">
                                      <p:cBhvr>
                                        <p:cTn id="28" dur="500" fill="hold"/>
                                        <p:tgtEl>
                                          <p:spTgt spid="6">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 calcmode="lin" valueType="num">
                                      <p:cBhvr>
                                        <p:cTn id="35" dur="500" fill="hold"/>
                                        <p:tgtEl>
                                          <p:spTgt spid="6">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
                                            <p:txEl>
                                              <p:pRg st="5" end="5"/>
                                            </p:txEl>
                                          </p:spTgt>
                                        </p:tgtEl>
                                        <p:attrNameLst>
                                          <p:attrName>style.visibility</p:attrName>
                                        </p:attrNameLst>
                                      </p:cBhvr>
                                      <p:to>
                                        <p:strVal val="visible"/>
                                      </p:to>
                                    </p:set>
                                    <p:anim calcmode="lin" valueType="num">
                                      <p:cBhvr>
                                        <p:cTn id="42" dur="500" fill="hold"/>
                                        <p:tgtEl>
                                          <p:spTgt spid="6">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
                                            <p:txEl>
                                              <p:pRg st="6" end="6"/>
                                            </p:txEl>
                                          </p:spTgt>
                                        </p:tgtEl>
                                        <p:attrNameLst>
                                          <p:attrName>style.visibility</p:attrName>
                                        </p:attrNameLst>
                                      </p:cBhvr>
                                      <p:to>
                                        <p:strVal val="visible"/>
                                      </p:to>
                                    </p:set>
                                    <p:anim calcmode="lin" valueType="num">
                                      <p:cBhvr>
                                        <p:cTn id="49" dur="500" fill="hold"/>
                                        <p:tgtEl>
                                          <p:spTgt spid="6">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
                                            <p:txEl>
                                              <p:pRg st="7" end="7"/>
                                            </p:txEl>
                                          </p:spTgt>
                                        </p:tgtEl>
                                        <p:attrNameLst>
                                          <p:attrName>style.visibility</p:attrName>
                                        </p:attrNameLst>
                                      </p:cBhvr>
                                      <p:to>
                                        <p:strVal val="visible"/>
                                      </p:to>
                                    </p:set>
                                    <p:anim calcmode="lin" valueType="num">
                                      <p:cBhvr>
                                        <p:cTn id="56" dur="500" fill="hold"/>
                                        <p:tgtEl>
                                          <p:spTgt spid="6">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p:cNvSpPr txBox="1">
            <a:spLocks noChangeArrowheads="1"/>
          </p:cNvSpPr>
          <p:nvPr/>
        </p:nvSpPr>
        <p:spPr bwMode="auto">
          <a:xfrm>
            <a:off x="214313" y="1396508"/>
            <a:ext cx="8678862" cy="5416868"/>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1pPr>
            <a:lvl2pPr marL="742950" indent="-28575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2pPr>
            <a:lvl3pPr marL="11430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3pPr>
            <a:lvl4pPr marL="16002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4pPr>
            <a:lvl5pPr marL="20574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9pPr>
          </a:lstStyle>
          <a:p>
            <a:pPr eaLnBrk="1" hangingPunct="1">
              <a:spcAft>
                <a:spcPts val="0"/>
              </a:spcAft>
            </a:pPr>
            <a:r>
              <a:rPr lang="de-DE" sz="2200" b="0" dirty="0">
                <a:solidFill>
                  <a:schemeClr val="tx1"/>
                </a:solidFill>
                <a:latin typeface="Arial" charset="0"/>
                <a:cs typeface="Arial" charset="0"/>
              </a:rPr>
              <a:t>	=&gt;	also Klage aus §§ 280 Abs. 1, 675 Abs. 1 begründet.</a:t>
            </a:r>
          </a:p>
          <a:p>
            <a:pPr eaLnBrk="1" hangingPunct="1">
              <a:spcAft>
                <a:spcPts val="0"/>
              </a:spcAft>
            </a:pPr>
            <a:r>
              <a:rPr lang="de-DE" sz="2200" b="0" dirty="0">
                <a:solidFill>
                  <a:schemeClr val="tx1"/>
                </a:solidFill>
                <a:latin typeface="Arial" charset="0"/>
                <a:cs typeface="Arial" charset="0"/>
              </a:rPr>
              <a:t>	</a:t>
            </a:r>
            <a:r>
              <a:rPr lang="de-DE" sz="2200" dirty="0">
                <a:solidFill>
                  <a:schemeClr val="tx1"/>
                </a:solidFill>
                <a:latin typeface="Arial" charset="0"/>
                <a:cs typeface="Arial" charset="0"/>
              </a:rPr>
              <a:t>Zinsanspruch?</a:t>
            </a:r>
          </a:p>
          <a:p>
            <a:pPr eaLnBrk="1" hangingPunct="1">
              <a:spcAft>
                <a:spcPts val="0"/>
              </a:spcAft>
            </a:pPr>
            <a:r>
              <a:rPr lang="de-DE" sz="2200" b="0" dirty="0">
                <a:solidFill>
                  <a:schemeClr val="tx1"/>
                </a:solidFill>
                <a:latin typeface="Arial" charset="0"/>
                <a:cs typeface="Arial" charset="0"/>
              </a:rPr>
              <a:t>	(+), aber nur </a:t>
            </a:r>
            <a:r>
              <a:rPr lang="de-DE" sz="2200" b="0" dirty="0" err="1">
                <a:solidFill>
                  <a:schemeClr val="tx1"/>
                </a:solidFill>
                <a:latin typeface="Arial" charset="0"/>
                <a:cs typeface="Arial" charset="0"/>
              </a:rPr>
              <a:t>iHv</a:t>
            </a:r>
            <a:r>
              <a:rPr lang="de-DE" sz="2200" b="0" dirty="0">
                <a:solidFill>
                  <a:schemeClr val="tx1"/>
                </a:solidFill>
                <a:latin typeface="Arial" charset="0"/>
                <a:cs typeface="Arial" charset="0"/>
              </a:rPr>
              <a:t> 5 Prozentpunkten über Basiszinssatz, da kein		Fall von §§ 291 S.1, 288 Abs. 2 vorliegt.</a:t>
            </a:r>
          </a:p>
          <a:p>
            <a:pPr eaLnBrk="1" hangingPunct="1">
              <a:spcAft>
                <a:spcPts val="0"/>
              </a:spcAft>
            </a:pPr>
            <a:endParaRPr lang="de-DE" sz="2200" b="0" dirty="0">
              <a:solidFill>
                <a:schemeClr val="tx1"/>
              </a:solidFill>
              <a:latin typeface="Arial" charset="0"/>
              <a:cs typeface="Arial" charset="0"/>
            </a:endParaRPr>
          </a:p>
          <a:p>
            <a:pPr eaLnBrk="1" hangingPunct="1">
              <a:spcAft>
                <a:spcPts val="0"/>
              </a:spcAft>
            </a:pPr>
            <a:r>
              <a:rPr lang="de-DE" sz="2200" dirty="0">
                <a:solidFill>
                  <a:schemeClr val="tx1"/>
                </a:solidFill>
                <a:latin typeface="Arial" charset="0"/>
                <a:cs typeface="Arial" charset="0"/>
              </a:rPr>
              <a:t>IV.	</a:t>
            </a:r>
            <a:r>
              <a:rPr lang="de-DE" sz="2200" dirty="0" err="1">
                <a:solidFill>
                  <a:schemeClr val="tx1"/>
                </a:solidFill>
                <a:latin typeface="Arial" charset="0"/>
                <a:cs typeface="Arial" charset="0"/>
              </a:rPr>
              <a:t>Tenorierungsstation</a:t>
            </a:r>
            <a:endParaRPr lang="de-DE" sz="2200" dirty="0">
              <a:solidFill>
                <a:schemeClr val="tx1"/>
              </a:solidFill>
              <a:latin typeface="Arial" charset="0"/>
              <a:cs typeface="Arial" charset="0"/>
            </a:endParaRPr>
          </a:p>
          <a:p>
            <a:pPr eaLnBrk="1" hangingPunct="1">
              <a:spcAft>
                <a:spcPts val="0"/>
              </a:spcAft>
            </a:pPr>
            <a:endParaRPr lang="de-DE" sz="2200" dirty="0">
              <a:solidFill>
                <a:schemeClr val="tx1"/>
              </a:solidFill>
              <a:latin typeface="Arial" charset="0"/>
              <a:cs typeface="Arial" charset="0"/>
            </a:endParaRPr>
          </a:p>
          <a:p>
            <a:pPr eaLnBrk="1" hangingPunct="1">
              <a:spcAft>
                <a:spcPts val="0"/>
              </a:spcAft>
            </a:pPr>
            <a:r>
              <a:rPr lang="de-DE" sz="2200" b="0" dirty="0">
                <a:solidFill>
                  <a:schemeClr val="tx1"/>
                </a:solidFill>
                <a:latin typeface="Arial" charset="0"/>
                <a:cs typeface="Arial" charset="0"/>
              </a:rPr>
              <a:t>	Der Beklagte wird verurteilt, an den Kläger € 47.342,00 nebst 	Zinsen in Höhe von 5 Prozentpunkten über dem Basiszinssatz seit 	dem 17. Juni 2021 zu zahlen. Im Übrigen wird die Klage 	abgewiesen.</a:t>
            </a:r>
          </a:p>
          <a:p>
            <a:pPr eaLnBrk="1" hangingPunct="1">
              <a:spcAft>
                <a:spcPts val="0"/>
              </a:spcAft>
            </a:pPr>
            <a:endParaRPr lang="de-DE" sz="2200" b="0" dirty="0">
              <a:solidFill>
                <a:schemeClr val="tx1"/>
              </a:solidFill>
              <a:latin typeface="Arial" charset="0"/>
              <a:cs typeface="Arial" charset="0"/>
            </a:endParaRPr>
          </a:p>
          <a:p>
            <a:pPr eaLnBrk="1" hangingPunct="1">
              <a:spcAft>
                <a:spcPts val="0"/>
              </a:spcAft>
            </a:pPr>
            <a:r>
              <a:rPr lang="de-DE" sz="2200" b="0" dirty="0">
                <a:solidFill>
                  <a:schemeClr val="tx1"/>
                </a:solidFill>
                <a:latin typeface="Arial" charset="0"/>
                <a:cs typeface="Arial" charset="0"/>
              </a:rPr>
              <a:t>	Der Beklagte hat die Kosten des Rechtsstreits zu tragen.</a:t>
            </a:r>
          </a:p>
          <a:p>
            <a:pPr eaLnBrk="1" hangingPunct="1">
              <a:spcAft>
                <a:spcPts val="0"/>
              </a:spcAft>
            </a:pPr>
            <a:endParaRPr lang="de-DE" sz="2200" b="0" dirty="0">
              <a:solidFill>
                <a:schemeClr val="tx1"/>
              </a:solidFill>
              <a:latin typeface="Arial" charset="0"/>
              <a:cs typeface="Arial" charset="0"/>
            </a:endParaRPr>
          </a:p>
          <a:p>
            <a:pPr eaLnBrk="1" hangingPunct="1">
              <a:spcAft>
                <a:spcPts val="0"/>
              </a:spcAft>
            </a:pPr>
            <a:r>
              <a:rPr lang="de-DE" sz="2200" b="0" dirty="0">
                <a:solidFill>
                  <a:schemeClr val="tx1"/>
                </a:solidFill>
                <a:latin typeface="Arial" charset="0"/>
                <a:cs typeface="Arial" charset="0"/>
              </a:rPr>
              <a:t>	Das Urteil ist gegen Sicherheitsleistung in Höhe von 110% des 	jeweils zu vollstreckenden Betrages vorläufig vollstreckbar. </a:t>
            </a:r>
          </a:p>
        </p:txBody>
      </p:sp>
      <p:sp>
        <p:nvSpPr>
          <p:cNvPr id="7" name="Text Box 8"/>
          <p:cNvSpPr txBox="1">
            <a:spLocks noChangeArrowheads="1"/>
          </p:cNvSpPr>
          <p:nvPr/>
        </p:nvSpPr>
        <p:spPr bwMode="auto">
          <a:xfrm>
            <a:off x="-508" y="260350"/>
            <a:ext cx="5832648"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20 Weiher ./. Zabel</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0420886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500" fill="hold"/>
                                        <p:tgtEl>
                                          <p:spTgt spid="6">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 calcmode="lin" valueType="num">
                                      <p:cBhvr>
                                        <p:cTn id="14" dur="500" fill="hold"/>
                                        <p:tgtEl>
                                          <p:spTgt spid="6">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 calcmode="lin" valueType="num">
                                      <p:cBhvr>
                                        <p:cTn id="21" dur="500" fill="hold"/>
                                        <p:tgtEl>
                                          <p:spTgt spid="6">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
                                            <p:txEl>
                                              <p:pRg st="4" end="4"/>
                                            </p:txEl>
                                          </p:spTgt>
                                        </p:tgtEl>
                                        <p:attrNameLst>
                                          <p:attrName>style.visibility</p:attrName>
                                        </p:attrNameLst>
                                      </p:cBhvr>
                                      <p:to>
                                        <p:strVal val="visible"/>
                                      </p:to>
                                    </p:set>
                                    <p:anim calcmode="lin" valueType="num">
                                      <p:cBhvr>
                                        <p:cTn id="28" dur="500" fill="hold"/>
                                        <p:tgtEl>
                                          <p:spTgt spid="6">
                                            <p:txEl>
                                              <p:pRg st="4" end="4"/>
                                            </p:txEl>
                                          </p:spTgt>
                                        </p:tgtEl>
                                        <p:attrNameLst>
                                          <p:attrName>ppt_w</p:attrName>
                                        </p:attrNameLst>
                                      </p:cBhvr>
                                      <p:tavLst>
                                        <p:tav tm="0">
                                          <p:val>
                                            <p:strVal val="#ppt_w*0.70"/>
                                          </p:val>
                                        </p:tav>
                                        <p:tav tm="100000">
                                          <p:val>
                                            <p:strVal val="#ppt_w"/>
                                          </p:val>
                                        </p:tav>
                                      </p:tavLst>
                                    </p:anim>
                                    <p:anim calcmode="lin" valueType="num">
                                      <p:cBhvr>
                                        <p:cTn id="29" dur="500" fill="hold"/>
                                        <p:tgtEl>
                                          <p:spTgt spid="6">
                                            <p:txEl>
                                              <p:pRg st="4" end="4"/>
                                            </p:txEl>
                                          </p:spTgt>
                                        </p:tgtEl>
                                        <p:attrNameLst>
                                          <p:attrName>ppt_h</p:attrName>
                                        </p:attrNameLst>
                                      </p:cBhvr>
                                      <p:tavLst>
                                        <p:tav tm="0">
                                          <p:val>
                                            <p:strVal val="#ppt_h"/>
                                          </p:val>
                                        </p:tav>
                                        <p:tav tm="100000">
                                          <p:val>
                                            <p:strVal val="#ppt_h"/>
                                          </p:val>
                                        </p:tav>
                                      </p:tavLst>
                                    </p:anim>
                                    <p:animEffect transition="in" filter="fade">
                                      <p:cBhvr>
                                        <p:cTn id="30" dur="500"/>
                                        <p:tgtEl>
                                          <p:spTgt spid="6">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
                                            <p:txEl>
                                              <p:pRg st="6" end="6"/>
                                            </p:txEl>
                                          </p:spTgt>
                                        </p:tgtEl>
                                        <p:attrNameLst>
                                          <p:attrName>style.visibility</p:attrName>
                                        </p:attrNameLst>
                                      </p:cBhvr>
                                      <p:to>
                                        <p:strVal val="visible"/>
                                      </p:to>
                                    </p:set>
                                    <p:anim calcmode="lin" valueType="num">
                                      <p:cBhvr>
                                        <p:cTn id="35" dur="500" fill="hold"/>
                                        <p:tgtEl>
                                          <p:spTgt spid="6">
                                            <p:txEl>
                                              <p:pRg st="6" end="6"/>
                                            </p:txEl>
                                          </p:spTgt>
                                        </p:tgtEl>
                                        <p:attrNameLst>
                                          <p:attrName>ppt_w</p:attrName>
                                        </p:attrNameLst>
                                      </p:cBhvr>
                                      <p:tavLst>
                                        <p:tav tm="0">
                                          <p:val>
                                            <p:strVal val="#ppt_w*0.70"/>
                                          </p:val>
                                        </p:tav>
                                        <p:tav tm="100000">
                                          <p:val>
                                            <p:strVal val="#ppt_w"/>
                                          </p:val>
                                        </p:tav>
                                      </p:tavLst>
                                    </p:anim>
                                    <p:anim calcmode="lin" valueType="num">
                                      <p:cBhvr>
                                        <p:cTn id="36" dur="500" fill="hold"/>
                                        <p:tgtEl>
                                          <p:spTgt spid="6">
                                            <p:txEl>
                                              <p:pRg st="6" end="6"/>
                                            </p:txEl>
                                          </p:spTgt>
                                        </p:tgtEl>
                                        <p:attrNameLst>
                                          <p:attrName>ppt_h</p:attrName>
                                        </p:attrNameLst>
                                      </p:cBhvr>
                                      <p:tavLst>
                                        <p:tav tm="0">
                                          <p:val>
                                            <p:strVal val="#ppt_h"/>
                                          </p:val>
                                        </p:tav>
                                        <p:tav tm="100000">
                                          <p:val>
                                            <p:strVal val="#ppt_h"/>
                                          </p:val>
                                        </p:tav>
                                      </p:tavLst>
                                    </p:anim>
                                    <p:animEffect transition="in" filter="fade">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
                                            <p:txEl>
                                              <p:pRg st="8" end="8"/>
                                            </p:txEl>
                                          </p:spTgt>
                                        </p:tgtEl>
                                        <p:attrNameLst>
                                          <p:attrName>style.visibility</p:attrName>
                                        </p:attrNameLst>
                                      </p:cBhvr>
                                      <p:to>
                                        <p:strVal val="visible"/>
                                      </p:to>
                                    </p:set>
                                    <p:anim calcmode="lin" valueType="num">
                                      <p:cBhvr>
                                        <p:cTn id="42" dur="500" fill="hold"/>
                                        <p:tgtEl>
                                          <p:spTgt spid="6">
                                            <p:txEl>
                                              <p:pRg st="8" end="8"/>
                                            </p:txEl>
                                          </p:spTgt>
                                        </p:tgtEl>
                                        <p:attrNameLst>
                                          <p:attrName>ppt_w</p:attrName>
                                        </p:attrNameLst>
                                      </p:cBhvr>
                                      <p:tavLst>
                                        <p:tav tm="0">
                                          <p:val>
                                            <p:strVal val="#ppt_w*0.70"/>
                                          </p:val>
                                        </p:tav>
                                        <p:tav tm="100000">
                                          <p:val>
                                            <p:strVal val="#ppt_w"/>
                                          </p:val>
                                        </p:tav>
                                      </p:tavLst>
                                    </p:anim>
                                    <p:anim calcmode="lin" valueType="num">
                                      <p:cBhvr>
                                        <p:cTn id="43" dur="500" fill="hold"/>
                                        <p:tgtEl>
                                          <p:spTgt spid="6">
                                            <p:txEl>
                                              <p:pRg st="8" end="8"/>
                                            </p:txEl>
                                          </p:spTgt>
                                        </p:tgtEl>
                                        <p:attrNameLst>
                                          <p:attrName>ppt_h</p:attrName>
                                        </p:attrNameLst>
                                      </p:cBhvr>
                                      <p:tavLst>
                                        <p:tav tm="0">
                                          <p:val>
                                            <p:strVal val="#ppt_h"/>
                                          </p:val>
                                        </p:tav>
                                        <p:tav tm="100000">
                                          <p:val>
                                            <p:strVal val="#ppt_h"/>
                                          </p:val>
                                        </p:tav>
                                      </p:tavLst>
                                    </p:anim>
                                    <p:animEffect transition="in" filter="fade">
                                      <p:cBhvr>
                                        <p:cTn id="44" dur="500"/>
                                        <p:tgtEl>
                                          <p:spTgt spid="6">
                                            <p:txEl>
                                              <p:pRg st="8" end="8"/>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
                                            <p:txEl>
                                              <p:pRg st="10" end="10"/>
                                            </p:txEl>
                                          </p:spTgt>
                                        </p:tgtEl>
                                        <p:attrNameLst>
                                          <p:attrName>style.visibility</p:attrName>
                                        </p:attrNameLst>
                                      </p:cBhvr>
                                      <p:to>
                                        <p:strVal val="visible"/>
                                      </p:to>
                                    </p:set>
                                    <p:anim calcmode="lin" valueType="num">
                                      <p:cBhvr>
                                        <p:cTn id="49" dur="500" fill="hold"/>
                                        <p:tgtEl>
                                          <p:spTgt spid="6">
                                            <p:txEl>
                                              <p:pRg st="10" end="10"/>
                                            </p:txEl>
                                          </p:spTgt>
                                        </p:tgtEl>
                                        <p:attrNameLst>
                                          <p:attrName>ppt_w</p:attrName>
                                        </p:attrNameLst>
                                      </p:cBhvr>
                                      <p:tavLst>
                                        <p:tav tm="0">
                                          <p:val>
                                            <p:strVal val="#ppt_w*0.70"/>
                                          </p:val>
                                        </p:tav>
                                        <p:tav tm="100000">
                                          <p:val>
                                            <p:strVal val="#ppt_w"/>
                                          </p:val>
                                        </p:tav>
                                      </p:tavLst>
                                    </p:anim>
                                    <p:anim calcmode="lin" valueType="num">
                                      <p:cBhvr>
                                        <p:cTn id="50" dur="500" fill="hold"/>
                                        <p:tgtEl>
                                          <p:spTgt spid="6">
                                            <p:txEl>
                                              <p:pRg st="10" end="10"/>
                                            </p:txEl>
                                          </p:spTgt>
                                        </p:tgtEl>
                                        <p:attrNameLst>
                                          <p:attrName>ppt_h</p:attrName>
                                        </p:attrNameLst>
                                      </p:cBhvr>
                                      <p:tavLst>
                                        <p:tav tm="0">
                                          <p:val>
                                            <p:strVal val="#ppt_h"/>
                                          </p:val>
                                        </p:tav>
                                        <p:tav tm="100000">
                                          <p:val>
                                            <p:strVal val="#ppt_h"/>
                                          </p:val>
                                        </p:tav>
                                      </p:tavLst>
                                    </p:anim>
                                    <p:animEffect transition="in" filter="fade">
                                      <p:cBhvr>
                                        <p:cTn id="51" dur="500"/>
                                        <p:tgtEl>
                                          <p:spTgt spid="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Textfeld 5"/>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21. Woche</a:t>
            </a:r>
          </a:p>
        </p:txBody>
      </p:sp>
      <p:sp>
        <p:nvSpPr>
          <p:cNvPr id="7" name="Text Box 2"/>
          <p:cNvSpPr txBox="1">
            <a:spLocks noChangeArrowheads="1"/>
          </p:cNvSpPr>
          <p:nvPr/>
        </p:nvSpPr>
        <p:spPr bwMode="auto">
          <a:xfrm>
            <a:off x="214313" y="1700808"/>
            <a:ext cx="8678862" cy="3076227"/>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1" dirty="0">
                <a:solidFill>
                  <a:schemeClr val="tx1">
                    <a:lumMod val="65000"/>
                    <a:lumOff val="35000"/>
                  </a:schemeClr>
                </a:solidFill>
                <a:latin typeface="Frutiger Linotype" pitchFamily="34" charset="0"/>
                <a:cs typeface="Arial" charset="0"/>
              </a:rPr>
              <a:t>1.	Die </a:t>
            </a:r>
            <a:r>
              <a:rPr lang="de-DE" sz="2200" b="1" dirty="0" err="1">
                <a:solidFill>
                  <a:schemeClr val="tx1">
                    <a:lumMod val="65000"/>
                    <a:lumOff val="35000"/>
                  </a:schemeClr>
                </a:solidFill>
                <a:latin typeface="Frutiger Linotype" pitchFamily="34" charset="0"/>
                <a:cs typeface="Arial" charset="0"/>
              </a:rPr>
              <a:t>Assessorklausuren</a:t>
            </a:r>
            <a:r>
              <a:rPr lang="de-DE" sz="2200" b="1" dirty="0">
                <a:solidFill>
                  <a:schemeClr val="tx1">
                    <a:lumMod val="65000"/>
                    <a:lumOff val="35000"/>
                  </a:schemeClr>
                </a:solidFill>
                <a:latin typeface="Frutiger Linotype" pitchFamily="34" charset="0"/>
                <a:cs typeface="Arial" charset="0"/>
              </a:rPr>
              <a:t> (immer montags, 17.30 – 20.30 Uhr):</a:t>
            </a:r>
          </a:p>
          <a:p>
            <a:r>
              <a:rPr lang="de-DE" sz="2200" b="0" dirty="0">
                <a:solidFill>
                  <a:schemeClr val="tx1">
                    <a:lumMod val="65000"/>
                    <a:lumOff val="35000"/>
                  </a:schemeClr>
                </a:solidFill>
                <a:latin typeface="Frutiger Linotype" pitchFamily="34" charset="0"/>
                <a:cs typeface="Arial" charset="0"/>
              </a:rPr>
              <a:t>	Strafrecht	– 	21.10.2024 bis 13.01.2025 (11x) </a:t>
            </a:r>
          </a:p>
          <a:p>
            <a:r>
              <a:rPr lang="de-DE" sz="2200" b="0" dirty="0">
                <a:solidFill>
                  <a:schemeClr val="tx1">
                    <a:lumMod val="65000"/>
                    <a:lumOff val="35000"/>
                  </a:schemeClr>
                </a:solidFill>
                <a:latin typeface="Frutiger Linotype" pitchFamily="34" charset="0"/>
                <a:cs typeface="Arial" charset="0"/>
              </a:rPr>
              <a:t>	</a:t>
            </a:r>
            <a:r>
              <a:rPr lang="de-DE" sz="2200" b="0" dirty="0" err="1">
                <a:solidFill>
                  <a:schemeClr val="tx1">
                    <a:lumMod val="65000"/>
                    <a:lumOff val="35000"/>
                  </a:schemeClr>
                </a:solidFill>
                <a:latin typeface="Frutiger Linotype" pitchFamily="34" charset="0"/>
                <a:cs typeface="Arial" charset="0"/>
              </a:rPr>
              <a:t>ÖffentlichesR</a:t>
            </a:r>
            <a:r>
              <a:rPr lang="de-DE" sz="2200" b="0" dirty="0">
                <a:solidFill>
                  <a:schemeClr val="tx1">
                    <a:lumMod val="65000"/>
                    <a:lumOff val="35000"/>
                  </a:schemeClr>
                </a:solidFill>
                <a:latin typeface="Frutiger Linotype" pitchFamily="34" charset="0"/>
                <a:cs typeface="Arial" charset="0"/>
              </a:rPr>
              <a:t>	–	20.01.2025 bis 31.03.2025 (10x)</a:t>
            </a:r>
          </a:p>
          <a:p>
            <a:pPr>
              <a:spcAft>
                <a:spcPct val="30000"/>
              </a:spcAft>
            </a:pPr>
            <a:r>
              <a:rPr lang="de-DE" sz="2200" b="0" dirty="0">
                <a:solidFill>
                  <a:schemeClr val="tx1">
                    <a:lumMod val="65000"/>
                    <a:lumOff val="35000"/>
                  </a:schemeClr>
                </a:solidFill>
                <a:latin typeface="Frutiger Linotype" pitchFamily="34" charset="0"/>
                <a:cs typeface="Arial" charset="0"/>
              </a:rPr>
              <a:t>	dann wieder </a:t>
            </a:r>
            <a:r>
              <a:rPr lang="de-DE" sz="2200" b="0" dirty="0" err="1">
                <a:solidFill>
                  <a:schemeClr val="tx1">
                    <a:lumMod val="65000"/>
                    <a:lumOff val="35000"/>
                  </a:schemeClr>
                </a:solidFill>
                <a:latin typeface="Frutiger Linotype" pitchFamily="34" charset="0"/>
                <a:cs typeface="Arial" charset="0"/>
              </a:rPr>
              <a:t>ZivilR</a:t>
            </a:r>
            <a:r>
              <a:rPr lang="de-DE" sz="2200" b="0" dirty="0">
                <a:solidFill>
                  <a:schemeClr val="tx1">
                    <a:lumMod val="65000"/>
                    <a:lumOff val="35000"/>
                  </a:schemeClr>
                </a:solidFill>
                <a:latin typeface="Frutiger Linotype" pitchFamily="34" charset="0"/>
                <a:cs typeface="Arial" charset="0"/>
              </a:rPr>
              <a:t>	07.04.2025 bis 29.09.2024 (21x)</a:t>
            </a:r>
          </a:p>
          <a:p>
            <a:pPr>
              <a:spcAft>
                <a:spcPct val="30000"/>
              </a:spcAft>
            </a:pPr>
            <a:endParaRPr lang="de-DE" sz="700" b="1" dirty="0">
              <a:solidFill>
                <a:schemeClr val="tx1">
                  <a:lumMod val="65000"/>
                  <a:lumOff val="35000"/>
                </a:schemeClr>
              </a:solidFill>
              <a:latin typeface="Frutiger Linotype" pitchFamily="34" charset="0"/>
              <a:cs typeface="Arial" charset="0"/>
            </a:endParaRPr>
          </a:p>
          <a:p>
            <a:pPr>
              <a:spcAft>
                <a:spcPct val="30000"/>
              </a:spcAft>
            </a:pPr>
            <a:r>
              <a:rPr lang="de-DE" sz="2200" b="1" dirty="0">
                <a:solidFill>
                  <a:schemeClr val="tx1">
                    <a:lumMod val="65000"/>
                    <a:lumOff val="35000"/>
                  </a:schemeClr>
                </a:solidFill>
                <a:latin typeface="Frutiger Linotype" pitchFamily="34" charset="0"/>
                <a:cs typeface="Arial" charset="0"/>
              </a:rPr>
              <a:t>2.	</a:t>
            </a:r>
            <a:r>
              <a:rPr lang="de-DE" sz="2200" b="1" dirty="0" err="1">
                <a:solidFill>
                  <a:schemeClr val="tx1">
                    <a:lumMod val="65000"/>
                    <a:lumOff val="35000"/>
                  </a:schemeClr>
                </a:solidFill>
                <a:latin typeface="Frutiger Linotype" pitchFamily="34" charset="0"/>
                <a:cs typeface="Arial" charset="0"/>
              </a:rPr>
              <a:t>Fernklausurenkurs</a:t>
            </a:r>
            <a:r>
              <a:rPr lang="de-DE" sz="2200" b="1" dirty="0">
                <a:solidFill>
                  <a:schemeClr val="tx1">
                    <a:lumMod val="65000"/>
                    <a:lumOff val="35000"/>
                  </a:schemeClr>
                </a:solidFill>
                <a:latin typeface="Frutiger Linotype" pitchFamily="34" charset="0"/>
                <a:cs typeface="Arial" charset="0"/>
              </a:rPr>
              <a:t> (ganzjährig):</a:t>
            </a:r>
          </a:p>
          <a:p>
            <a:pPr>
              <a:spcAft>
                <a:spcPct val="30000"/>
              </a:spcAft>
            </a:pPr>
            <a:r>
              <a:rPr lang="de-DE" sz="2200" b="0" dirty="0">
                <a:solidFill>
                  <a:schemeClr val="tx1">
                    <a:lumMod val="65000"/>
                    <a:lumOff val="35000"/>
                  </a:schemeClr>
                </a:solidFill>
                <a:latin typeface="Frutiger Linotype" pitchFamily="34" charset="0"/>
                <a:cs typeface="Arial" charset="0"/>
              </a:rPr>
              <a:t>	Ausgabe immer montags per E-Mail im Wechsel ZR, SR, ÖR.</a:t>
            </a:r>
          </a:p>
          <a:p>
            <a:pPr>
              <a:spcAft>
                <a:spcPct val="30000"/>
              </a:spcAft>
            </a:pPr>
            <a:endParaRPr lang="de-DE" sz="800" b="0" dirty="0">
              <a:solidFill>
                <a:schemeClr val="tx1">
                  <a:lumMod val="65000"/>
                  <a:lumOff val="35000"/>
                </a:schemeClr>
              </a:solidFill>
              <a:latin typeface="Frutiger Linotype" pitchFamily="34" charset="0"/>
              <a:cs typeface="Arial" charset="0"/>
            </a:endParaRPr>
          </a:p>
          <a:p>
            <a:pPr algn="ctr">
              <a:spcAft>
                <a:spcPct val="30000"/>
              </a:spcAft>
            </a:pPr>
            <a:r>
              <a:rPr lang="de-DE" sz="2200" dirty="0">
                <a:solidFill>
                  <a:schemeClr val="tx1">
                    <a:lumMod val="65000"/>
                    <a:lumOff val="35000"/>
                  </a:schemeClr>
                </a:solidFill>
                <a:latin typeface="Frutiger Linotype" pitchFamily="34" charset="0"/>
                <a:cs typeface="Arial" charset="0"/>
              </a:rPr>
              <a:t>Weitere Informationen unter </a:t>
            </a:r>
            <a:r>
              <a:rPr lang="de-DE" sz="2200" b="1" u="sng" dirty="0">
                <a:solidFill>
                  <a:schemeClr val="tx1">
                    <a:lumMod val="65000"/>
                    <a:lumOff val="35000"/>
                  </a:schemeClr>
                </a:solidFill>
                <a:latin typeface="Frutiger Linotype" pitchFamily="34" charset="0"/>
                <a:cs typeface="Arial" charset="0"/>
              </a:rPr>
              <a:t>www.jura-rep.de</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fade">
                                      <p:cBhvr>
                                        <p:cTn id="7" dur="500"/>
                                        <p:tgtEl>
                                          <p:spTgt spid="7">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animEffect transition="in" filter="fade">
                                      <p:cBhvr>
                                        <p:cTn id="10" dur="500"/>
                                        <p:tgtEl>
                                          <p:spTgt spid="7">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Effect transition="in" filter="fade">
                                      <p:cBhvr>
                                        <p:cTn id="13" dur="500"/>
                                        <p:tgtEl>
                                          <p:spTgt spid="7">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7">
                                            <p:txEl>
                                              <p:pRg st="2" end="2"/>
                                            </p:txEl>
                                          </p:spTgt>
                                        </p:tgtEl>
                                        <p:attrNameLst>
                                          <p:attrName>style.visibility</p:attrName>
                                        </p:attrNameLst>
                                      </p:cBhvr>
                                      <p:to>
                                        <p:strVal val="visible"/>
                                      </p:to>
                                    </p:set>
                                    <p:animEffect transition="in" filter="fade">
                                      <p:cBhvr>
                                        <p:cTn id="16" dur="500"/>
                                        <p:tgtEl>
                                          <p:spTgt spid="7">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animEffect transition="in" filter="fade">
                                      <p:cBhvr>
                                        <p:cTn id="19" dur="500"/>
                                        <p:tgtEl>
                                          <p:spTgt spid="7">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7">
                                            <p:txEl>
                                              <p:pRg st="5" end="5"/>
                                            </p:txEl>
                                          </p:spTgt>
                                        </p:tgtEl>
                                        <p:attrNameLst>
                                          <p:attrName>style.visibility</p:attrName>
                                        </p:attrNameLst>
                                      </p:cBhvr>
                                      <p:to>
                                        <p:strVal val="visible"/>
                                      </p:to>
                                    </p:set>
                                    <p:animEffect transition="in" filter="fade">
                                      <p:cBhvr>
                                        <p:cTn id="22" dur="500"/>
                                        <p:tgtEl>
                                          <p:spTgt spid="7">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7">
                                            <p:txEl>
                                              <p:pRg st="6" end="6"/>
                                            </p:txEl>
                                          </p:spTgt>
                                        </p:tgtEl>
                                        <p:attrNameLst>
                                          <p:attrName>style.visibility</p:attrName>
                                        </p:attrNameLst>
                                      </p:cBhvr>
                                      <p:to>
                                        <p:strVal val="visible"/>
                                      </p:to>
                                    </p:set>
                                    <p:animEffect transition="in" filter="fade">
                                      <p:cBhvr>
                                        <p:cTn id="25" dur="500"/>
                                        <p:tgtEl>
                                          <p:spTgt spid="7">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7">
                                            <p:txEl>
                                              <p:pRg st="8" end="8"/>
                                            </p:txEl>
                                          </p:spTgt>
                                        </p:tgtEl>
                                        <p:attrNameLst>
                                          <p:attrName>style.visibility</p:attrName>
                                        </p:attrNameLst>
                                      </p:cBhvr>
                                      <p:to>
                                        <p:strVal val="visible"/>
                                      </p:to>
                                    </p:set>
                                    <p:animEffect transition="in" filter="fade">
                                      <p:cBhvr>
                                        <p:cTn id="28" dur="500"/>
                                        <p:tgtEl>
                                          <p:spTgt spid="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42" name="Text Box 2"/>
          <p:cNvSpPr txBox="1">
            <a:spLocks noChangeArrowheads="1"/>
          </p:cNvSpPr>
          <p:nvPr/>
        </p:nvSpPr>
        <p:spPr bwMode="auto">
          <a:xfrm>
            <a:off x="179388" y="1295472"/>
            <a:ext cx="8712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algn="ctr" eaLnBrk="1" hangingPunct="1"/>
            <a:r>
              <a:rPr lang="de-DE" dirty="0">
                <a:solidFill>
                  <a:schemeClr val="tx1"/>
                </a:solidFill>
                <a:latin typeface="Arial" charset="0"/>
              </a:rPr>
              <a:t>Arrest/EV</a:t>
            </a:r>
            <a:r>
              <a:rPr lang="de-DE" b="0" dirty="0">
                <a:solidFill>
                  <a:schemeClr val="tx1"/>
                </a:solidFill>
                <a:latin typeface="Arial" charset="0"/>
              </a:rPr>
              <a:t> aufgrund oder ohne mdl. Verhandlung ergangen?</a:t>
            </a:r>
          </a:p>
        </p:txBody>
      </p:sp>
      <p:sp>
        <p:nvSpPr>
          <p:cNvPr id="624643" name="Line 3"/>
          <p:cNvSpPr>
            <a:spLocks noChangeShapeType="1"/>
          </p:cNvSpPr>
          <p:nvPr/>
        </p:nvSpPr>
        <p:spPr bwMode="auto">
          <a:xfrm flipH="1">
            <a:off x="2016125" y="1736812"/>
            <a:ext cx="2555875" cy="7207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de-DE"/>
          </a:p>
        </p:txBody>
      </p:sp>
      <p:sp>
        <p:nvSpPr>
          <p:cNvPr id="624644" name="Line 4"/>
          <p:cNvSpPr>
            <a:spLocks noChangeShapeType="1"/>
          </p:cNvSpPr>
          <p:nvPr/>
        </p:nvSpPr>
        <p:spPr bwMode="auto">
          <a:xfrm>
            <a:off x="4572000" y="1736812"/>
            <a:ext cx="2555875" cy="7207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de-DE"/>
          </a:p>
        </p:txBody>
      </p:sp>
      <p:sp>
        <p:nvSpPr>
          <p:cNvPr id="624645" name="Text Box 5"/>
          <p:cNvSpPr txBox="1">
            <a:spLocks noChangeArrowheads="1"/>
          </p:cNvSpPr>
          <p:nvPr/>
        </p:nvSpPr>
        <p:spPr bwMode="auto">
          <a:xfrm>
            <a:off x="215900" y="2465475"/>
            <a:ext cx="3924300" cy="4276725"/>
          </a:xfrm>
          <a:prstGeom prst="rect">
            <a:avLst/>
          </a:prstGeom>
          <a:solidFill>
            <a:srgbClr val="5A5A5A"/>
          </a:solidFill>
          <a:ln w="9525" algn="ctr">
            <a:solidFill>
              <a:schemeClr val="tx1"/>
            </a:solidFill>
            <a:miter lim="800000"/>
            <a:headEnd/>
            <a:tailEnd/>
          </a:ln>
        </p:spPr>
        <p:txBody>
          <a:bodyPr lIns="0" tIns="0" rIns="0" bIns="0">
            <a:spAutoFit/>
          </a:bodyPr>
          <a:lstStyle>
            <a:lvl1pPr eaLnBrk="0" hangingPunct="0">
              <a:tabLst>
                <a:tab pos="363538" algn="l"/>
                <a:tab pos="712788" algn="l"/>
                <a:tab pos="1076325" algn="l"/>
              </a:tabLst>
              <a:defRPr sz="2400" b="1">
                <a:solidFill>
                  <a:schemeClr val="tx2"/>
                </a:solidFill>
                <a:latin typeface="Verdana" pitchFamily="34" charset="0"/>
              </a:defRPr>
            </a:lvl1pPr>
            <a:lvl2pPr marL="742950" indent="-285750" eaLnBrk="0" hangingPunct="0">
              <a:tabLst>
                <a:tab pos="363538" algn="l"/>
                <a:tab pos="712788" algn="l"/>
                <a:tab pos="1076325" algn="l"/>
              </a:tabLst>
              <a:defRPr sz="2400" b="1">
                <a:solidFill>
                  <a:schemeClr val="tx2"/>
                </a:solidFill>
                <a:latin typeface="Verdana" pitchFamily="34" charset="0"/>
              </a:defRPr>
            </a:lvl2pPr>
            <a:lvl3pPr marL="1143000" indent="-228600" eaLnBrk="0" hangingPunct="0">
              <a:tabLst>
                <a:tab pos="363538" algn="l"/>
                <a:tab pos="712788" algn="l"/>
                <a:tab pos="1076325" algn="l"/>
              </a:tabLst>
              <a:defRPr sz="2400" b="1">
                <a:solidFill>
                  <a:schemeClr val="tx2"/>
                </a:solidFill>
                <a:latin typeface="Verdana" pitchFamily="34" charset="0"/>
              </a:defRPr>
            </a:lvl3pPr>
            <a:lvl4pPr marL="1600200" indent="-228600" eaLnBrk="0" hangingPunct="0">
              <a:tabLst>
                <a:tab pos="363538" algn="l"/>
                <a:tab pos="712788" algn="l"/>
                <a:tab pos="1076325" algn="l"/>
              </a:tabLst>
              <a:defRPr sz="2400" b="1">
                <a:solidFill>
                  <a:schemeClr val="tx2"/>
                </a:solidFill>
                <a:latin typeface="Verdana" pitchFamily="34" charset="0"/>
              </a:defRPr>
            </a:lvl4pPr>
            <a:lvl5pPr marL="2057400" indent="-228600" eaLnBrk="0" hangingPunct="0">
              <a:tabLst>
                <a:tab pos="363538" algn="l"/>
                <a:tab pos="712788" algn="l"/>
                <a:tab pos="107632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3538" algn="l"/>
                <a:tab pos="712788" algn="l"/>
                <a:tab pos="107632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3538" algn="l"/>
                <a:tab pos="712788" algn="l"/>
                <a:tab pos="107632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3538" algn="l"/>
                <a:tab pos="712788" algn="l"/>
                <a:tab pos="107632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3538" algn="l"/>
                <a:tab pos="712788" algn="l"/>
                <a:tab pos="1076325" algn="l"/>
              </a:tabLst>
              <a:defRPr sz="2400" b="1">
                <a:solidFill>
                  <a:schemeClr val="tx2"/>
                </a:solidFill>
                <a:latin typeface="Verdana" pitchFamily="34" charset="0"/>
              </a:defRPr>
            </a:lvl9pPr>
          </a:lstStyle>
          <a:p>
            <a:pPr algn="ctr" eaLnBrk="1" hangingPunct="1"/>
            <a:r>
              <a:rPr lang="de-DE" sz="2000" b="0" dirty="0">
                <a:solidFill>
                  <a:schemeClr val="bg1"/>
                </a:solidFill>
                <a:latin typeface="Arial" charset="0"/>
              </a:rPr>
              <a:t>Aufgrund Verhandlung (=Urteil)</a:t>
            </a:r>
          </a:p>
          <a:p>
            <a:pPr eaLnBrk="1" hangingPunct="1"/>
            <a:endParaRPr lang="de-DE" sz="2000" b="0" dirty="0">
              <a:solidFill>
                <a:schemeClr val="bg1"/>
              </a:solidFill>
              <a:latin typeface="Arial" charset="0"/>
            </a:endParaRPr>
          </a:p>
          <a:p>
            <a:pPr eaLnBrk="1" hangingPunct="1"/>
            <a:r>
              <a:rPr lang="de-DE" sz="2000" dirty="0">
                <a:solidFill>
                  <a:schemeClr val="bg1"/>
                </a:solidFill>
                <a:latin typeface="Arial" charset="0"/>
              </a:rPr>
              <a:t>1.	</a:t>
            </a:r>
            <a:r>
              <a:rPr lang="de-DE" sz="2000" b="0" dirty="0">
                <a:solidFill>
                  <a:schemeClr val="bg1"/>
                </a:solidFill>
                <a:latin typeface="Arial" charset="0"/>
              </a:rPr>
              <a:t>Ablehnung des Antrages:</a:t>
            </a:r>
          </a:p>
          <a:p>
            <a:pPr eaLnBrk="1" hangingPunct="1"/>
            <a:r>
              <a:rPr lang="de-DE" sz="2000" b="0" dirty="0">
                <a:solidFill>
                  <a:schemeClr val="bg1"/>
                </a:solidFill>
                <a:latin typeface="Arial" charset="0"/>
              </a:rPr>
              <a:t>	- 	Berufung, 				§§ 511 ff. ZPO</a:t>
            </a:r>
          </a:p>
          <a:p>
            <a:pPr eaLnBrk="1" hangingPunct="1"/>
            <a:r>
              <a:rPr lang="de-DE" sz="2000" dirty="0">
                <a:solidFill>
                  <a:schemeClr val="bg1"/>
                </a:solidFill>
                <a:latin typeface="Arial" charset="0"/>
              </a:rPr>
              <a:t>2.	</a:t>
            </a:r>
            <a:r>
              <a:rPr lang="de-DE" sz="2000" b="0" dirty="0">
                <a:solidFill>
                  <a:schemeClr val="bg1"/>
                </a:solidFill>
                <a:latin typeface="Arial" charset="0"/>
              </a:rPr>
              <a:t>Erlass des Arrestes/der eV:</a:t>
            </a:r>
          </a:p>
          <a:p>
            <a:pPr eaLnBrk="1" hangingPunct="1"/>
            <a:r>
              <a:rPr lang="de-DE" sz="2000" b="0" dirty="0">
                <a:solidFill>
                  <a:schemeClr val="bg1"/>
                </a:solidFill>
                <a:latin typeface="Arial" charset="0"/>
              </a:rPr>
              <a:t>	-	Berufung, §§ 511 ff. ZPO</a:t>
            </a:r>
          </a:p>
          <a:p>
            <a:pPr eaLnBrk="1" hangingPunct="1"/>
            <a:r>
              <a:rPr lang="de-DE" sz="2000" b="0" dirty="0">
                <a:solidFill>
                  <a:schemeClr val="bg1"/>
                </a:solidFill>
                <a:latin typeface="Arial" charset="0"/>
              </a:rPr>
              <a:t>	-	Aufhebung mangels Klage-		</a:t>
            </a:r>
            <a:r>
              <a:rPr lang="de-DE" sz="2000" b="0" dirty="0" err="1">
                <a:solidFill>
                  <a:schemeClr val="bg1"/>
                </a:solidFill>
                <a:latin typeface="Arial" charset="0"/>
              </a:rPr>
              <a:t>erhebung</a:t>
            </a:r>
            <a:r>
              <a:rPr lang="de-DE" sz="2000" b="0" dirty="0">
                <a:solidFill>
                  <a:schemeClr val="bg1"/>
                </a:solidFill>
                <a:latin typeface="Arial" charset="0"/>
              </a:rPr>
              <a:t>, § 926 Abs. 2</a:t>
            </a:r>
          </a:p>
          <a:p>
            <a:pPr eaLnBrk="1" hangingPunct="1"/>
            <a:r>
              <a:rPr lang="de-DE" sz="2000" b="0" dirty="0">
                <a:solidFill>
                  <a:schemeClr val="bg1"/>
                </a:solidFill>
                <a:latin typeface="Arial" charset="0"/>
              </a:rPr>
              <a:t>	-	Aufhebung wegen </a:t>
            </a:r>
            <a:r>
              <a:rPr lang="de-DE" sz="2000" b="0" dirty="0" err="1">
                <a:solidFill>
                  <a:schemeClr val="bg1"/>
                </a:solidFill>
                <a:latin typeface="Arial" charset="0"/>
              </a:rPr>
              <a:t>verän</a:t>
            </a:r>
            <a:r>
              <a:rPr lang="de-DE" sz="2000" b="0" dirty="0">
                <a:solidFill>
                  <a:schemeClr val="bg1"/>
                </a:solidFill>
                <a:latin typeface="Arial" charset="0"/>
              </a:rPr>
              <a:t>-			</a:t>
            </a:r>
            <a:r>
              <a:rPr lang="de-DE" sz="2000" b="0" dirty="0" err="1">
                <a:solidFill>
                  <a:schemeClr val="bg1"/>
                </a:solidFill>
                <a:latin typeface="Arial" charset="0"/>
              </a:rPr>
              <a:t>derter</a:t>
            </a:r>
            <a:r>
              <a:rPr lang="de-DE" sz="2000" b="0" dirty="0">
                <a:solidFill>
                  <a:schemeClr val="bg1"/>
                </a:solidFill>
                <a:latin typeface="Arial" charset="0"/>
              </a:rPr>
              <a:t> Umstände, § 927</a:t>
            </a:r>
          </a:p>
          <a:p>
            <a:pPr eaLnBrk="1" hangingPunct="1"/>
            <a:r>
              <a:rPr lang="de-DE" sz="2000" dirty="0">
                <a:solidFill>
                  <a:schemeClr val="bg1"/>
                </a:solidFill>
                <a:latin typeface="Arial" charset="0"/>
              </a:rPr>
              <a:t>3.	</a:t>
            </a:r>
            <a:r>
              <a:rPr lang="de-DE" sz="2000" b="0" dirty="0">
                <a:solidFill>
                  <a:schemeClr val="bg1"/>
                </a:solidFill>
                <a:latin typeface="Arial" charset="0"/>
              </a:rPr>
              <a:t>Vollziehung:</a:t>
            </a:r>
          </a:p>
          <a:p>
            <a:pPr eaLnBrk="1" hangingPunct="1"/>
            <a:r>
              <a:rPr lang="de-DE" sz="2000" b="0" dirty="0">
                <a:solidFill>
                  <a:schemeClr val="bg1"/>
                </a:solidFill>
                <a:latin typeface="Arial" charset="0"/>
              </a:rPr>
              <a:t>	-	allg. Rechtsbehelfe (§§ 928		ff. </a:t>
            </a:r>
            <a:r>
              <a:rPr lang="de-DE" sz="2000" b="0" dirty="0" err="1">
                <a:solidFill>
                  <a:schemeClr val="bg1"/>
                </a:solidFill>
                <a:latin typeface="Arial" charset="0"/>
              </a:rPr>
              <a:t>iVm</a:t>
            </a:r>
            <a:r>
              <a:rPr lang="de-DE" sz="2000" b="0" dirty="0">
                <a:solidFill>
                  <a:schemeClr val="bg1"/>
                </a:solidFill>
                <a:latin typeface="Arial" charset="0"/>
              </a:rPr>
              <a:t> 704 ff.) ohne § 767</a:t>
            </a:r>
          </a:p>
        </p:txBody>
      </p:sp>
      <p:sp>
        <p:nvSpPr>
          <p:cNvPr id="624646" name="Text Box 6"/>
          <p:cNvSpPr txBox="1">
            <a:spLocks noChangeArrowheads="1"/>
          </p:cNvSpPr>
          <p:nvPr/>
        </p:nvSpPr>
        <p:spPr bwMode="auto">
          <a:xfrm>
            <a:off x="4968875" y="2465475"/>
            <a:ext cx="3924300" cy="4276725"/>
          </a:xfrm>
          <a:prstGeom prst="rect">
            <a:avLst/>
          </a:prstGeom>
          <a:solidFill>
            <a:srgbClr val="5A5A5A"/>
          </a:solidFill>
          <a:ln w="9525" algn="ctr">
            <a:solidFill>
              <a:schemeClr val="tx1"/>
            </a:solidFill>
            <a:miter lim="800000"/>
            <a:headEnd/>
            <a:tailEnd/>
          </a:ln>
        </p:spPr>
        <p:txBody>
          <a:bodyPr lIns="0" tIns="0" rIns="0" bIns="0">
            <a:spAutoFit/>
          </a:bodyPr>
          <a:lstStyle>
            <a:lvl1pPr eaLnBrk="0" hangingPunct="0">
              <a:tabLst>
                <a:tab pos="363538" algn="l"/>
                <a:tab pos="712788" algn="l"/>
                <a:tab pos="1076325" algn="l"/>
              </a:tabLst>
              <a:defRPr sz="2400" b="1">
                <a:solidFill>
                  <a:schemeClr val="tx2"/>
                </a:solidFill>
                <a:latin typeface="Verdana" pitchFamily="34" charset="0"/>
              </a:defRPr>
            </a:lvl1pPr>
            <a:lvl2pPr marL="742950" indent="-285750" eaLnBrk="0" hangingPunct="0">
              <a:tabLst>
                <a:tab pos="363538" algn="l"/>
                <a:tab pos="712788" algn="l"/>
                <a:tab pos="1076325" algn="l"/>
              </a:tabLst>
              <a:defRPr sz="2400" b="1">
                <a:solidFill>
                  <a:schemeClr val="tx2"/>
                </a:solidFill>
                <a:latin typeface="Verdana" pitchFamily="34" charset="0"/>
              </a:defRPr>
            </a:lvl2pPr>
            <a:lvl3pPr marL="1143000" indent="-228600" eaLnBrk="0" hangingPunct="0">
              <a:tabLst>
                <a:tab pos="363538" algn="l"/>
                <a:tab pos="712788" algn="l"/>
                <a:tab pos="1076325" algn="l"/>
              </a:tabLst>
              <a:defRPr sz="2400" b="1">
                <a:solidFill>
                  <a:schemeClr val="tx2"/>
                </a:solidFill>
                <a:latin typeface="Verdana" pitchFamily="34" charset="0"/>
              </a:defRPr>
            </a:lvl3pPr>
            <a:lvl4pPr marL="1600200" indent="-228600" eaLnBrk="0" hangingPunct="0">
              <a:tabLst>
                <a:tab pos="363538" algn="l"/>
                <a:tab pos="712788" algn="l"/>
                <a:tab pos="1076325" algn="l"/>
              </a:tabLst>
              <a:defRPr sz="2400" b="1">
                <a:solidFill>
                  <a:schemeClr val="tx2"/>
                </a:solidFill>
                <a:latin typeface="Verdana" pitchFamily="34" charset="0"/>
              </a:defRPr>
            </a:lvl4pPr>
            <a:lvl5pPr marL="2057400" indent="-228600" eaLnBrk="0" hangingPunct="0">
              <a:tabLst>
                <a:tab pos="363538" algn="l"/>
                <a:tab pos="712788" algn="l"/>
                <a:tab pos="107632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3538" algn="l"/>
                <a:tab pos="712788" algn="l"/>
                <a:tab pos="107632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3538" algn="l"/>
                <a:tab pos="712788" algn="l"/>
                <a:tab pos="107632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3538" algn="l"/>
                <a:tab pos="712788" algn="l"/>
                <a:tab pos="107632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3538" algn="l"/>
                <a:tab pos="712788" algn="l"/>
                <a:tab pos="1076325" algn="l"/>
              </a:tabLst>
              <a:defRPr sz="2400" b="1">
                <a:solidFill>
                  <a:schemeClr val="tx2"/>
                </a:solidFill>
                <a:latin typeface="Verdana" pitchFamily="34" charset="0"/>
              </a:defRPr>
            </a:lvl9pPr>
          </a:lstStyle>
          <a:p>
            <a:pPr algn="ctr" eaLnBrk="1" hangingPunct="1"/>
            <a:r>
              <a:rPr lang="de-DE" sz="2000" b="0" dirty="0">
                <a:solidFill>
                  <a:schemeClr val="bg1"/>
                </a:solidFill>
                <a:latin typeface="Arial" charset="0"/>
              </a:rPr>
              <a:t>Ohne Verhandlung (=Beschluss)</a:t>
            </a:r>
          </a:p>
          <a:p>
            <a:pPr eaLnBrk="1" hangingPunct="1"/>
            <a:endParaRPr lang="de-DE" sz="2000" b="0" dirty="0">
              <a:solidFill>
                <a:schemeClr val="bg1"/>
              </a:solidFill>
              <a:latin typeface="Arial" charset="0"/>
            </a:endParaRPr>
          </a:p>
          <a:p>
            <a:pPr eaLnBrk="1" hangingPunct="1"/>
            <a:r>
              <a:rPr lang="de-DE" sz="2000" dirty="0">
                <a:solidFill>
                  <a:schemeClr val="bg1"/>
                </a:solidFill>
                <a:latin typeface="Arial" charset="0"/>
              </a:rPr>
              <a:t>1.</a:t>
            </a:r>
            <a:r>
              <a:rPr lang="de-DE" sz="2000" b="0" dirty="0">
                <a:solidFill>
                  <a:schemeClr val="bg1"/>
                </a:solidFill>
                <a:latin typeface="Arial" charset="0"/>
              </a:rPr>
              <a:t>	Ablehnung des Antrages:</a:t>
            </a:r>
          </a:p>
          <a:p>
            <a:pPr eaLnBrk="1" hangingPunct="1"/>
            <a:r>
              <a:rPr lang="de-DE" sz="2000" b="0" dirty="0">
                <a:solidFill>
                  <a:schemeClr val="bg1"/>
                </a:solidFill>
                <a:latin typeface="Arial" charset="0"/>
              </a:rPr>
              <a:t>	- 	Sofortige Beschwerde,			§ 567 Abs. 1 Nr. 2 ZPO</a:t>
            </a:r>
          </a:p>
          <a:p>
            <a:pPr eaLnBrk="1" hangingPunct="1"/>
            <a:r>
              <a:rPr lang="de-DE" sz="2000" dirty="0">
                <a:solidFill>
                  <a:schemeClr val="bg1"/>
                </a:solidFill>
                <a:latin typeface="Arial" charset="0"/>
              </a:rPr>
              <a:t>2.</a:t>
            </a:r>
            <a:r>
              <a:rPr lang="de-DE" sz="2000" b="0" dirty="0">
                <a:solidFill>
                  <a:schemeClr val="bg1"/>
                </a:solidFill>
                <a:latin typeface="Arial" charset="0"/>
              </a:rPr>
              <a:t>	Erlass des Arrestes/der eV:</a:t>
            </a:r>
          </a:p>
          <a:p>
            <a:pPr eaLnBrk="1" hangingPunct="1"/>
            <a:r>
              <a:rPr lang="de-DE" sz="2000" b="0" dirty="0">
                <a:solidFill>
                  <a:schemeClr val="bg1"/>
                </a:solidFill>
                <a:latin typeface="Arial" charset="0"/>
              </a:rPr>
              <a:t>	-	</a:t>
            </a:r>
            <a:r>
              <a:rPr lang="de-DE" sz="2000" u="sng" dirty="0">
                <a:solidFill>
                  <a:schemeClr val="bg1"/>
                </a:solidFill>
                <a:latin typeface="Arial" charset="0"/>
              </a:rPr>
              <a:t>Widerspruch, § 924 ZPO</a:t>
            </a:r>
          </a:p>
          <a:p>
            <a:pPr eaLnBrk="1" hangingPunct="1"/>
            <a:r>
              <a:rPr lang="de-DE" sz="2000" b="0" dirty="0">
                <a:solidFill>
                  <a:schemeClr val="bg1"/>
                </a:solidFill>
                <a:latin typeface="Arial" charset="0"/>
              </a:rPr>
              <a:t>	-	Aufhebung mangels Klage-		</a:t>
            </a:r>
            <a:r>
              <a:rPr lang="de-DE" sz="2000" b="0" dirty="0" err="1">
                <a:solidFill>
                  <a:schemeClr val="bg1"/>
                </a:solidFill>
                <a:latin typeface="Arial" charset="0"/>
              </a:rPr>
              <a:t>erhebung</a:t>
            </a:r>
            <a:r>
              <a:rPr lang="de-DE" sz="2000" b="0" dirty="0">
                <a:solidFill>
                  <a:schemeClr val="bg1"/>
                </a:solidFill>
                <a:latin typeface="Arial" charset="0"/>
              </a:rPr>
              <a:t>, § 926 Abs. 2</a:t>
            </a:r>
          </a:p>
          <a:p>
            <a:pPr eaLnBrk="1" hangingPunct="1"/>
            <a:r>
              <a:rPr lang="de-DE" sz="2000" b="0" dirty="0">
                <a:solidFill>
                  <a:schemeClr val="bg1"/>
                </a:solidFill>
                <a:latin typeface="Arial" charset="0"/>
              </a:rPr>
              <a:t>	-	Aufhebung wegen </a:t>
            </a:r>
            <a:r>
              <a:rPr lang="de-DE" sz="2000" b="0" dirty="0" err="1">
                <a:solidFill>
                  <a:schemeClr val="bg1"/>
                </a:solidFill>
                <a:latin typeface="Arial" charset="0"/>
              </a:rPr>
              <a:t>verän</a:t>
            </a:r>
            <a:r>
              <a:rPr lang="de-DE" sz="2000" b="0" dirty="0">
                <a:solidFill>
                  <a:schemeClr val="bg1"/>
                </a:solidFill>
                <a:latin typeface="Arial" charset="0"/>
              </a:rPr>
              <a:t>-			</a:t>
            </a:r>
            <a:r>
              <a:rPr lang="de-DE" sz="2000" b="0" dirty="0" err="1">
                <a:solidFill>
                  <a:schemeClr val="bg1"/>
                </a:solidFill>
                <a:latin typeface="Arial" charset="0"/>
              </a:rPr>
              <a:t>derter</a:t>
            </a:r>
            <a:r>
              <a:rPr lang="de-DE" sz="2000" b="0" dirty="0">
                <a:solidFill>
                  <a:schemeClr val="bg1"/>
                </a:solidFill>
                <a:latin typeface="Arial" charset="0"/>
              </a:rPr>
              <a:t> Umstände, § 927</a:t>
            </a:r>
          </a:p>
          <a:p>
            <a:pPr eaLnBrk="1" hangingPunct="1"/>
            <a:r>
              <a:rPr lang="de-DE" sz="2000" dirty="0">
                <a:solidFill>
                  <a:schemeClr val="bg1"/>
                </a:solidFill>
                <a:latin typeface="Arial" charset="0"/>
              </a:rPr>
              <a:t>3.</a:t>
            </a:r>
            <a:r>
              <a:rPr lang="de-DE" sz="2000" b="0" dirty="0">
                <a:solidFill>
                  <a:schemeClr val="bg1"/>
                </a:solidFill>
                <a:latin typeface="Arial" charset="0"/>
              </a:rPr>
              <a:t>	Vollziehung:</a:t>
            </a:r>
          </a:p>
          <a:p>
            <a:pPr eaLnBrk="1" hangingPunct="1"/>
            <a:r>
              <a:rPr lang="de-DE" sz="2000" b="0" dirty="0">
                <a:solidFill>
                  <a:schemeClr val="bg1"/>
                </a:solidFill>
                <a:latin typeface="Arial" charset="0"/>
              </a:rPr>
              <a:t>	-	allg. Rechtsbehelfe (§§ 928		ff. </a:t>
            </a:r>
            <a:r>
              <a:rPr lang="de-DE" sz="2000" b="0" dirty="0" err="1">
                <a:solidFill>
                  <a:schemeClr val="bg1"/>
                </a:solidFill>
                <a:latin typeface="Arial" charset="0"/>
              </a:rPr>
              <a:t>iVm</a:t>
            </a:r>
            <a:r>
              <a:rPr lang="de-DE" sz="2000" b="0" dirty="0">
                <a:solidFill>
                  <a:schemeClr val="bg1"/>
                </a:solidFill>
                <a:latin typeface="Arial" charset="0"/>
              </a:rPr>
              <a:t> 704 ff.) ohne § 767</a:t>
            </a:r>
          </a:p>
        </p:txBody>
      </p:sp>
      <p:sp>
        <p:nvSpPr>
          <p:cNvPr id="10" name="Text Box 8"/>
          <p:cNvSpPr txBox="1">
            <a:spLocks noChangeArrowheads="1"/>
          </p:cNvSpPr>
          <p:nvPr/>
        </p:nvSpPr>
        <p:spPr bwMode="auto">
          <a:xfrm>
            <a:off x="-508" y="260350"/>
            <a:ext cx="5795181"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Rechtsbehelfe im vorl. Rechtsschutz</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15329856"/>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24642">
                                            <p:txEl>
                                              <p:pRg st="0" end="0"/>
                                            </p:txEl>
                                          </p:spTgt>
                                        </p:tgtEl>
                                        <p:attrNameLst>
                                          <p:attrName>style.visibility</p:attrName>
                                        </p:attrNameLst>
                                      </p:cBhvr>
                                      <p:to>
                                        <p:strVal val="visible"/>
                                      </p:to>
                                    </p:set>
                                    <p:anim calcmode="lin" valueType="num">
                                      <p:cBhvr additive="base">
                                        <p:cTn id="7" dur="500" fill="hold"/>
                                        <p:tgtEl>
                                          <p:spTgt spid="62464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2464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24643"/>
                                        </p:tgtEl>
                                        <p:attrNameLst>
                                          <p:attrName>style.visibility</p:attrName>
                                        </p:attrNameLst>
                                      </p:cBhvr>
                                      <p:to>
                                        <p:strVal val="visible"/>
                                      </p:to>
                                    </p:set>
                                    <p:anim calcmode="lin" valueType="num">
                                      <p:cBhvr additive="base">
                                        <p:cTn id="13" dur="500" fill="hold"/>
                                        <p:tgtEl>
                                          <p:spTgt spid="624643"/>
                                        </p:tgtEl>
                                        <p:attrNameLst>
                                          <p:attrName>ppt_x</p:attrName>
                                        </p:attrNameLst>
                                      </p:cBhvr>
                                      <p:tavLst>
                                        <p:tav tm="0">
                                          <p:val>
                                            <p:strVal val="#ppt_x"/>
                                          </p:val>
                                        </p:tav>
                                        <p:tav tm="100000">
                                          <p:val>
                                            <p:strVal val="#ppt_x"/>
                                          </p:val>
                                        </p:tav>
                                      </p:tavLst>
                                    </p:anim>
                                    <p:anim calcmode="lin" valueType="num">
                                      <p:cBhvr additive="base">
                                        <p:cTn id="14" dur="500" fill="hold"/>
                                        <p:tgtEl>
                                          <p:spTgt spid="624643"/>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624646">
                                            <p:bg/>
                                          </p:spTgt>
                                        </p:tgtEl>
                                        <p:attrNameLst>
                                          <p:attrName>style.visibility</p:attrName>
                                        </p:attrNameLst>
                                      </p:cBhvr>
                                      <p:to>
                                        <p:strVal val="visible"/>
                                      </p:to>
                                    </p:set>
                                    <p:anim calcmode="lin" valueType="num">
                                      <p:cBhvr additive="base">
                                        <p:cTn id="17" dur="500" fill="hold"/>
                                        <p:tgtEl>
                                          <p:spTgt spid="624646">
                                            <p:bg/>
                                          </p:spTgt>
                                        </p:tgtEl>
                                        <p:attrNameLst>
                                          <p:attrName>ppt_x</p:attrName>
                                        </p:attrNameLst>
                                      </p:cBhvr>
                                      <p:tavLst>
                                        <p:tav tm="0">
                                          <p:val>
                                            <p:strVal val="#ppt_x"/>
                                          </p:val>
                                        </p:tav>
                                        <p:tav tm="100000">
                                          <p:val>
                                            <p:strVal val="#ppt_x"/>
                                          </p:val>
                                        </p:tav>
                                      </p:tavLst>
                                    </p:anim>
                                    <p:anim calcmode="lin" valueType="num">
                                      <p:cBhvr additive="base">
                                        <p:cTn id="18" dur="500" fill="hold"/>
                                        <p:tgtEl>
                                          <p:spTgt spid="624646">
                                            <p:bg/>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624646">
                                            <p:txEl>
                                              <p:pRg st="0" end="0"/>
                                            </p:txEl>
                                          </p:spTgt>
                                        </p:tgtEl>
                                        <p:attrNameLst>
                                          <p:attrName>style.visibility</p:attrName>
                                        </p:attrNameLst>
                                      </p:cBhvr>
                                      <p:to>
                                        <p:strVal val="visible"/>
                                      </p:to>
                                    </p:set>
                                    <p:anim calcmode="lin" valueType="num">
                                      <p:cBhvr additive="base">
                                        <p:cTn id="21" dur="500" fill="hold"/>
                                        <p:tgtEl>
                                          <p:spTgt spid="624646">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24646">
                                            <p:txEl>
                                              <p:pRg st="0" end="0"/>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624644"/>
                                        </p:tgtEl>
                                        <p:attrNameLst>
                                          <p:attrName>style.visibility</p:attrName>
                                        </p:attrNameLst>
                                      </p:cBhvr>
                                      <p:to>
                                        <p:strVal val="visible"/>
                                      </p:to>
                                    </p:set>
                                    <p:anim calcmode="lin" valueType="num">
                                      <p:cBhvr additive="base">
                                        <p:cTn id="25" dur="500" fill="hold"/>
                                        <p:tgtEl>
                                          <p:spTgt spid="624644"/>
                                        </p:tgtEl>
                                        <p:attrNameLst>
                                          <p:attrName>ppt_x</p:attrName>
                                        </p:attrNameLst>
                                      </p:cBhvr>
                                      <p:tavLst>
                                        <p:tav tm="0">
                                          <p:val>
                                            <p:strVal val="#ppt_x"/>
                                          </p:val>
                                        </p:tav>
                                        <p:tav tm="100000">
                                          <p:val>
                                            <p:strVal val="#ppt_x"/>
                                          </p:val>
                                        </p:tav>
                                      </p:tavLst>
                                    </p:anim>
                                    <p:anim calcmode="lin" valueType="num">
                                      <p:cBhvr additive="base">
                                        <p:cTn id="26" dur="500" fill="hold"/>
                                        <p:tgtEl>
                                          <p:spTgt spid="624644"/>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624645">
                                            <p:bg/>
                                          </p:spTgt>
                                        </p:tgtEl>
                                        <p:attrNameLst>
                                          <p:attrName>style.visibility</p:attrName>
                                        </p:attrNameLst>
                                      </p:cBhvr>
                                      <p:to>
                                        <p:strVal val="visible"/>
                                      </p:to>
                                    </p:set>
                                    <p:anim calcmode="lin" valueType="num">
                                      <p:cBhvr additive="base">
                                        <p:cTn id="29" dur="500" fill="hold"/>
                                        <p:tgtEl>
                                          <p:spTgt spid="624645">
                                            <p:bg/>
                                          </p:spTgt>
                                        </p:tgtEl>
                                        <p:attrNameLst>
                                          <p:attrName>ppt_x</p:attrName>
                                        </p:attrNameLst>
                                      </p:cBhvr>
                                      <p:tavLst>
                                        <p:tav tm="0">
                                          <p:val>
                                            <p:strVal val="#ppt_x"/>
                                          </p:val>
                                        </p:tav>
                                        <p:tav tm="100000">
                                          <p:val>
                                            <p:strVal val="#ppt_x"/>
                                          </p:val>
                                        </p:tav>
                                      </p:tavLst>
                                    </p:anim>
                                    <p:anim calcmode="lin" valueType="num">
                                      <p:cBhvr additive="base">
                                        <p:cTn id="30" dur="500" fill="hold"/>
                                        <p:tgtEl>
                                          <p:spTgt spid="624645">
                                            <p:bg/>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624645">
                                            <p:txEl>
                                              <p:pRg st="0" end="0"/>
                                            </p:txEl>
                                          </p:spTgt>
                                        </p:tgtEl>
                                        <p:attrNameLst>
                                          <p:attrName>style.visibility</p:attrName>
                                        </p:attrNameLst>
                                      </p:cBhvr>
                                      <p:to>
                                        <p:strVal val="visible"/>
                                      </p:to>
                                    </p:set>
                                    <p:anim calcmode="lin" valueType="num">
                                      <p:cBhvr additive="base">
                                        <p:cTn id="33" dur="500" fill="hold"/>
                                        <p:tgtEl>
                                          <p:spTgt spid="624645">
                                            <p:txEl>
                                              <p:pRg st="0" end="0"/>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62464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624645">
                                            <p:txEl>
                                              <p:pRg st="2" end="2"/>
                                            </p:txEl>
                                          </p:spTgt>
                                        </p:tgtEl>
                                        <p:attrNameLst>
                                          <p:attrName>style.visibility</p:attrName>
                                        </p:attrNameLst>
                                      </p:cBhvr>
                                      <p:to>
                                        <p:strVal val="visible"/>
                                      </p:to>
                                    </p:set>
                                    <p:anim calcmode="lin" valueType="num">
                                      <p:cBhvr additive="base">
                                        <p:cTn id="39" dur="500" fill="hold"/>
                                        <p:tgtEl>
                                          <p:spTgt spid="624645">
                                            <p:txEl>
                                              <p:pRg st="2" end="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2464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624645">
                                            <p:txEl>
                                              <p:pRg st="3" end="3"/>
                                            </p:txEl>
                                          </p:spTgt>
                                        </p:tgtEl>
                                        <p:attrNameLst>
                                          <p:attrName>style.visibility</p:attrName>
                                        </p:attrNameLst>
                                      </p:cBhvr>
                                      <p:to>
                                        <p:strVal val="visible"/>
                                      </p:to>
                                    </p:set>
                                    <p:anim calcmode="lin" valueType="num">
                                      <p:cBhvr additive="base">
                                        <p:cTn id="45" dur="500" fill="hold"/>
                                        <p:tgtEl>
                                          <p:spTgt spid="624645">
                                            <p:txEl>
                                              <p:pRg st="3" end="3"/>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62464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624645">
                                            <p:txEl>
                                              <p:pRg st="4" end="4"/>
                                            </p:txEl>
                                          </p:spTgt>
                                        </p:tgtEl>
                                        <p:attrNameLst>
                                          <p:attrName>style.visibility</p:attrName>
                                        </p:attrNameLst>
                                      </p:cBhvr>
                                      <p:to>
                                        <p:strVal val="visible"/>
                                      </p:to>
                                    </p:set>
                                    <p:anim calcmode="lin" valueType="num">
                                      <p:cBhvr additive="base">
                                        <p:cTn id="51" dur="500" fill="hold"/>
                                        <p:tgtEl>
                                          <p:spTgt spid="624645">
                                            <p:txEl>
                                              <p:pRg st="4" end="4"/>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62464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624645">
                                            <p:txEl>
                                              <p:pRg st="5" end="5"/>
                                            </p:txEl>
                                          </p:spTgt>
                                        </p:tgtEl>
                                        <p:attrNameLst>
                                          <p:attrName>style.visibility</p:attrName>
                                        </p:attrNameLst>
                                      </p:cBhvr>
                                      <p:to>
                                        <p:strVal val="visible"/>
                                      </p:to>
                                    </p:set>
                                    <p:anim calcmode="lin" valueType="num">
                                      <p:cBhvr additive="base">
                                        <p:cTn id="57" dur="500" fill="hold"/>
                                        <p:tgtEl>
                                          <p:spTgt spid="624645">
                                            <p:txEl>
                                              <p:pRg st="5" end="5"/>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62464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624645">
                                            <p:txEl>
                                              <p:pRg st="6" end="6"/>
                                            </p:txEl>
                                          </p:spTgt>
                                        </p:tgtEl>
                                        <p:attrNameLst>
                                          <p:attrName>style.visibility</p:attrName>
                                        </p:attrNameLst>
                                      </p:cBhvr>
                                      <p:to>
                                        <p:strVal val="visible"/>
                                      </p:to>
                                    </p:set>
                                    <p:anim calcmode="lin" valueType="num">
                                      <p:cBhvr additive="base">
                                        <p:cTn id="63" dur="500" fill="hold"/>
                                        <p:tgtEl>
                                          <p:spTgt spid="624645">
                                            <p:txEl>
                                              <p:pRg st="6" end="6"/>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62464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65" fill="hold" nodeType="clickPar">
                      <p:stCondLst>
                        <p:cond delay="indefinite"/>
                      </p:stCondLst>
                      <p:childTnLst>
                        <p:par>
                          <p:cTn id="66" fill="hold" nodeType="withGroup">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624645">
                                            <p:txEl>
                                              <p:pRg st="7" end="7"/>
                                            </p:txEl>
                                          </p:spTgt>
                                        </p:tgtEl>
                                        <p:attrNameLst>
                                          <p:attrName>style.visibility</p:attrName>
                                        </p:attrNameLst>
                                      </p:cBhvr>
                                      <p:to>
                                        <p:strVal val="visible"/>
                                      </p:to>
                                    </p:set>
                                    <p:anim calcmode="lin" valueType="num">
                                      <p:cBhvr additive="base">
                                        <p:cTn id="69" dur="500" fill="hold"/>
                                        <p:tgtEl>
                                          <p:spTgt spid="624645">
                                            <p:txEl>
                                              <p:pRg st="7" end="7"/>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62464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71" fill="hold" nodeType="clickPar">
                      <p:stCondLst>
                        <p:cond delay="indefinite"/>
                      </p:stCondLst>
                      <p:childTnLst>
                        <p:par>
                          <p:cTn id="72" fill="hold" nodeType="withGroup">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624645">
                                            <p:txEl>
                                              <p:pRg st="8" end="8"/>
                                            </p:txEl>
                                          </p:spTgt>
                                        </p:tgtEl>
                                        <p:attrNameLst>
                                          <p:attrName>style.visibility</p:attrName>
                                        </p:attrNameLst>
                                      </p:cBhvr>
                                      <p:to>
                                        <p:strVal val="visible"/>
                                      </p:to>
                                    </p:set>
                                    <p:anim calcmode="lin" valueType="num">
                                      <p:cBhvr additive="base">
                                        <p:cTn id="75" dur="500" fill="hold"/>
                                        <p:tgtEl>
                                          <p:spTgt spid="624645">
                                            <p:txEl>
                                              <p:pRg st="8" end="8"/>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62464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77" fill="hold" nodeType="clickPar">
                      <p:stCondLst>
                        <p:cond delay="indefinite"/>
                      </p:stCondLst>
                      <p:childTnLst>
                        <p:par>
                          <p:cTn id="78" fill="hold" nodeType="withGroup">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624645">
                                            <p:txEl>
                                              <p:pRg st="9" end="9"/>
                                            </p:txEl>
                                          </p:spTgt>
                                        </p:tgtEl>
                                        <p:attrNameLst>
                                          <p:attrName>style.visibility</p:attrName>
                                        </p:attrNameLst>
                                      </p:cBhvr>
                                      <p:to>
                                        <p:strVal val="visible"/>
                                      </p:to>
                                    </p:set>
                                    <p:anim calcmode="lin" valueType="num">
                                      <p:cBhvr additive="base">
                                        <p:cTn id="81" dur="500" fill="hold"/>
                                        <p:tgtEl>
                                          <p:spTgt spid="624645">
                                            <p:txEl>
                                              <p:pRg st="9" end="9"/>
                                            </p:txEl>
                                          </p:spTgt>
                                        </p:tgtEl>
                                        <p:attrNameLst>
                                          <p:attrName>ppt_x</p:attrName>
                                        </p:attrNameLst>
                                      </p:cBhvr>
                                      <p:tavLst>
                                        <p:tav tm="0">
                                          <p:val>
                                            <p:strVal val="#ppt_x"/>
                                          </p:val>
                                        </p:tav>
                                        <p:tav tm="100000">
                                          <p:val>
                                            <p:strVal val="#ppt_x"/>
                                          </p:val>
                                        </p:tav>
                                      </p:tavLst>
                                    </p:anim>
                                    <p:anim calcmode="lin" valueType="num">
                                      <p:cBhvr additive="base">
                                        <p:cTn id="82" dur="500" fill="hold"/>
                                        <p:tgtEl>
                                          <p:spTgt spid="62464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83" fill="hold" nodeType="clickPar">
                      <p:stCondLst>
                        <p:cond delay="indefinite"/>
                      </p:stCondLst>
                      <p:childTnLst>
                        <p:par>
                          <p:cTn id="84" fill="hold" nodeType="withGroup">
                            <p:stCondLst>
                              <p:cond delay="0"/>
                            </p:stCondLst>
                            <p:childTnLst>
                              <p:par>
                                <p:cTn id="85" presetID="2" presetClass="entr" presetSubtype="4" fill="hold" grpId="0" nodeType="clickEffect">
                                  <p:stCondLst>
                                    <p:cond delay="0"/>
                                  </p:stCondLst>
                                  <p:childTnLst>
                                    <p:set>
                                      <p:cBhvr>
                                        <p:cTn id="86" dur="1" fill="hold">
                                          <p:stCondLst>
                                            <p:cond delay="0"/>
                                          </p:stCondLst>
                                        </p:cTn>
                                        <p:tgtEl>
                                          <p:spTgt spid="624646">
                                            <p:txEl>
                                              <p:pRg st="2" end="2"/>
                                            </p:txEl>
                                          </p:spTgt>
                                        </p:tgtEl>
                                        <p:attrNameLst>
                                          <p:attrName>style.visibility</p:attrName>
                                        </p:attrNameLst>
                                      </p:cBhvr>
                                      <p:to>
                                        <p:strVal val="visible"/>
                                      </p:to>
                                    </p:set>
                                    <p:anim calcmode="lin" valueType="num">
                                      <p:cBhvr additive="base">
                                        <p:cTn id="87" dur="500" fill="hold"/>
                                        <p:tgtEl>
                                          <p:spTgt spid="624646">
                                            <p:txEl>
                                              <p:pRg st="2" end="2"/>
                                            </p:txEl>
                                          </p:spTgt>
                                        </p:tgtEl>
                                        <p:attrNameLst>
                                          <p:attrName>ppt_x</p:attrName>
                                        </p:attrNameLst>
                                      </p:cBhvr>
                                      <p:tavLst>
                                        <p:tav tm="0">
                                          <p:val>
                                            <p:strVal val="#ppt_x"/>
                                          </p:val>
                                        </p:tav>
                                        <p:tav tm="100000">
                                          <p:val>
                                            <p:strVal val="#ppt_x"/>
                                          </p:val>
                                        </p:tav>
                                      </p:tavLst>
                                    </p:anim>
                                    <p:anim calcmode="lin" valueType="num">
                                      <p:cBhvr additive="base">
                                        <p:cTn id="88" dur="500" fill="hold"/>
                                        <p:tgtEl>
                                          <p:spTgt spid="62464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89" fill="hold" nodeType="clickPar">
                      <p:stCondLst>
                        <p:cond delay="indefinite"/>
                      </p:stCondLst>
                      <p:childTnLst>
                        <p:par>
                          <p:cTn id="90" fill="hold" nodeType="withGroup">
                            <p:stCondLst>
                              <p:cond delay="0"/>
                            </p:stCondLst>
                            <p:childTnLst>
                              <p:par>
                                <p:cTn id="91" presetID="2" presetClass="entr" presetSubtype="4" fill="hold" grpId="0" nodeType="clickEffect">
                                  <p:stCondLst>
                                    <p:cond delay="0"/>
                                  </p:stCondLst>
                                  <p:childTnLst>
                                    <p:set>
                                      <p:cBhvr>
                                        <p:cTn id="92" dur="1" fill="hold">
                                          <p:stCondLst>
                                            <p:cond delay="0"/>
                                          </p:stCondLst>
                                        </p:cTn>
                                        <p:tgtEl>
                                          <p:spTgt spid="624646">
                                            <p:txEl>
                                              <p:pRg st="3" end="3"/>
                                            </p:txEl>
                                          </p:spTgt>
                                        </p:tgtEl>
                                        <p:attrNameLst>
                                          <p:attrName>style.visibility</p:attrName>
                                        </p:attrNameLst>
                                      </p:cBhvr>
                                      <p:to>
                                        <p:strVal val="visible"/>
                                      </p:to>
                                    </p:set>
                                    <p:anim calcmode="lin" valueType="num">
                                      <p:cBhvr additive="base">
                                        <p:cTn id="93" dur="500" fill="hold"/>
                                        <p:tgtEl>
                                          <p:spTgt spid="624646">
                                            <p:txEl>
                                              <p:pRg st="3" end="3"/>
                                            </p:txEl>
                                          </p:spTgt>
                                        </p:tgtEl>
                                        <p:attrNameLst>
                                          <p:attrName>ppt_x</p:attrName>
                                        </p:attrNameLst>
                                      </p:cBhvr>
                                      <p:tavLst>
                                        <p:tav tm="0">
                                          <p:val>
                                            <p:strVal val="#ppt_x"/>
                                          </p:val>
                                        </p:tav>
                                        <p:tav tm="100000">
                                          <p:val>
                                            <p:strVal val="#ppt_x"/>
                                          </p:val>
                                        </p:tav>
                                      </p:tavLst>
                                    </p:anim>
                                    <p:anim calcmode="lin" valueType="num">
                                      <p:cBhvr additive="base">
                                        <p:cTn id="94" dur="500" fill="hold"/>
                                        <p:tgtEl>
                                          <p:spTgt spid="62464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5" fill="hold" nodeType="clickPar">
                      <p:stCondLst>
                        <p:cond delay="indefinite"/>
                      </p:stCondLst>
                      <p:childTnLst>
                        <p:par>
                          <p:cTn id="96" fill="hold" nodeType="withGroup">
                            <p:stCondLst>
                              <p:cond delay="0"/>
                            </p:stCondLst>
                            <p:childTnLst>
                              <p:par>
                                <p:cTn id="97" presetID="2" presetClass="entr" presetSubtype="4" fill="hold" grpId="0" nodeType="clickEffect">
                                  <p:stCondLst>
                                    <p:cond delay="0"/>
                                  </p:stCondLst>
                                  <p:childTnLst>
                                    <p:set>
                                      <p:cBhvr>
                                        <p:cTn id="98" dur="1" fill="hold">
                                          <p:stCondLst>
                                            <p:cond delay="0"/>
                                          </p:stCondLst>
                                        </p:cTn>
                                        <p:tgtEl>
                                          <p:spTgt spid="624646">
                                            <p:txEl>
                                              <p:pRg st="4" end="4"/>
                                            </p:txEl>
                                          </p:spTgt>
                                        </p:tgtEl>
                                        <p:attrNameLst>
                                          <p:attrName>style.visibility</p:attrName>
                                        </p:attrNameLst>
                                      </p:cBhvr>
                                      <p:to>
                                        <p:strVal val="visible"/>
                                      </p:to>
                                    </p:set>
                                    <p:anim calcmode="lin" valueType="num">
                                      <p:cBhvr additive="base">
                                        <p:cTn id="99" dur="500" fill="hold"/>
                                        <p:tgtEl>
                                          <p:spTgt spid="624646">
                                            <p:txEl>
                                              <p:pRg st="4" end="4"/>
                                            </p:txEl>
                                          </p:spTgt>
                                        </p:tgtEl>
                                        <p:attrNameLst>
                                          <p:attrName>ppt_x</p:attrName>
                                        </p:attrNameLst>
                                      </p:cBhvr>
                                      <p:tavLst>
                                        <p:tav tm="0">
                                          <p:val>
                                            <p:strVal val="#ppt_x"/>
                                          </p:val>
                                        </p:tav>
                                        <p:tav tm="100000">
                                          <p:val>
                                            <p:strVal val="#ppt_x"/>
                                          </p:val>
                                        </p:tav>
                                      </p:tavLst>
                                    </p:anim>
                                    <p:anim calcmode="lin" valueType="num">
                                      <p:cBhvr additive="base">
                                        <p:cTn id="100" dur="500" fill="hold"/>
                                        <p:tgtEl>
                                          <p:spTgt spid="62464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01" fill="hold" nodeType="clickPar">
                      <p:stCondLst>
                        <p:cond delay="indefinite"/>
                      </p:stCondLst>
                      <p:childTnLst>
                        <p:par>
                          <p:cTn id="102" fill="hold" nodeType="withGroup">
                            <p:stCondLst>
                              <p:cond delay="0"/>
                            </p:stCondLst>
                            <p:childTnLst>
                              <p:par>
                                <p:cTn id="103" presetID="2" presetClass="entr" presetSubtype="4" fill="hold" grpId="0" nodeType="clickEffect">
                                  <p:stCondLst>
                                    <p:cond delay="0"/>
                                  </p:stCondLst>
                                  <p:childTnLst>
                                    <p:set>
                                      <p:cBhvr>
                                        <p:cTn id="104" dur="1" fill="hold">
                                          <p:stCondLst>
                                            <p:cond delay="0"/>
                                          </p:stCondLst>
                                        </p:cTn>
                                        <p:tgtEl>
                                          <p:spTgt spid="624646">
                                            <p:txEl>
                                              <p:pRg st="5" end="5"/>
                                            </p:txEl>
                                          </p:spTgt>
                                        </p:tgtEl>
                                        <p:attrNameLst>
                                          <p:attrName>style.visibility</p:attrName>
                                        </p:attrNameLst>
                                      </p:cBhvr>
                                      <p:to>
                                        <p:strVal val="visible"/>
                                      </p:to>
                                    </p:set>
                                    <p:anim calcmode="lin" valueType="num">
                                      <p:cBhvr additive="base">
                                        <p:cTn id="105" dur="500" fill="hold"/>
                                        <p:tgtEl>
                                          <p:spTgt spid="624646">
                                            <p:txEl>
                                              <p:pRg st="5" end="5"/>
                                            </p:txEl>
                                          </p:spTgt>
                                        </p:tgtEl>
                                        <p:attrNameLst>
                                          <p:attrName>ppt_x</p:attrName>
                                        </p:attrNameLst>
                                      </p:cBhvr>
                                      <p:tavLst>
                                        <p:tav tm="0">
                                          <p:val>
                                            <p:strVal val="#ppt_x"/>
                                          </p:val>
                                        </p:tav>
                                        <p:tav tm="100000">
                                          <p:val>
                                            <p:strVal val="#ppt_x"/>
                                          </p:val>
                                        </p:tav>
                                      </p:tavLst>
                                    </p:anim>
                                    <p:anim calcmode="lin" valueType="num">
                                      <p:cBhvr additive="base">
                                        <p:cTn id="106" dur="500" fill="hold"/>
                                        <p:tgtEl>
                                          <p:spTgt spid="62464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07" fill="hold" nodeType="clickPar">
                      <p:stCondLst>
                        <p:cond delay="indefinite"/>
                      </p:stCondLst>
                      <p:childTnLst>
                        <p:par>
                          <p:cTn id="108" fill="hold" nodeType="withGroup">
                            <p:stCondLst>
                              <p:cond delay="0"/>
                            </p:stCondLst>
                            <p:childTnLst>
                              <p:par>
                                <p:cTn id="109" presetID="2" presetClass="entr" presetSubtype="4" fill="hold" grpId="0" nodeType="clickEffect">
                                  <p:stCondLst>
                                    <p:cond delay="0"/>
                                  </p:stCondLst>
                                  <p:childTnLst>
                                    <p:set>
                                      <p:cBhvr>
                                        <p:cTn id="110" dur="1" fill="hold">
                                          <p:stCondLst>
                                            <p:cond delay="0"/>
                                          </p:stCondLst>
                                        </p:cTn>
                                        <p:tgtEl>
                                          <p:spTgt spid="624646">
                                            <p:txEl>
                                              <p:pRg st="6" end="6"/>
                                            </p:txEl>
                                          </p:spTgt>
                                        </p:tgtEl>
                                        <p:attrNameLst>
                                          <p:attrName>style.visibility</p:attrName>
                                        </p:attrNameLst>
                                      </p:cBhvr>
                                      <p:to>
                                        <p:strVal val="visible"/>
                                      </p:to>
                                    </p:set>
                                    <p:anim calcmode="lin" valueType="num">
                                      <p:cBhvr additive="base">
                                        <p:cTn id="111" dur="500" fill="hold"/>
                                        <p:tgtEl>
                                          <p:spTgt spid="624646">
                                            <p:txEl>
                                              <p:pRg st="6" end="6"/>
                                            </p:txEl>
                                          </p:spTgt>
                                        </p:tgtEl>
                                        <p:attrNameLst>
                                          <p:attrName>ppt_x</p:attrName>
                                        </p:attrNameLst>
                                      </p:cBhvr>
                                      <p:tavLst>
                                        <p:tav tm="0">
                                          <p:val>
                                            <p:strVal val="#ppt_x"/>
                                          </p:val>
                                        </p:tav>
                                        <p:tav tm="100000">
                                          <p:val>
                                            <p:strVal val="#ppt_x"/>
                                          </p:val>
                                        </p:tav>
                                      </p:tavLst>
                                    </p:anim>
                                    <p:anim calcmode="lin" valueType="num">
                                      <p:cBhvr additive="base">
                                        <p:cTn id="112" dur="500" fill="hold"/>
                                        <p:tgtEl>
                                          <p:spTgt spid="62464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13" fill="hold" nodeType="clickPar">
                      <p:stCondLst>
                        <p:cond delay="indefinite"/>
                      </p:stCondLst>
                      <p:childTnLst>
                        <p:par>
                          <p:cTn id="114" fill="hold" nodeType="withGroup">
                            <p:stCondLst>
                              <p:cond delay="0"/>
                            </p:stCondLst>
                            <p:childTnLst>
                              <p:par>
                                <p:cTn id="115" presetID="2" presetClass="entr" presetSubtype="4" fill="hold" grpId="0" nodeType="clickEffect">
                                  <p:stCondLst>
                                    <p:cond delay="0"/>
                                  </p:stCondLst>
                                  <p:childTnLst>
                                    <p:set>
                                      <p:cBhvr>
                                        <p:cTn id="116" dur="1" fill="hold">
                                          <p:stCondLst>
                                            <p:cond delay="0"/>
                                          </p:stCondLst>
                                        </p:cTn>
                                        <p:tgtEl>
                                          <p:spTgt spid="624646">
                                            <p:txEl>
                                              <p:pRg st="7" end="7"/>
                                            </p:txEl>
                                          </p:spTgt>
                                        </p:tgtEl>
                                        <p:attrNameLst>
                                          <p:attrName>style.visibility</p:attrName>
                                        </p:attrNameLst>
                                      </p:cBhvr>
                                      <p:to>
                                        <p:strVal val="visible"/>
                                      </p:to>
                                    </p:set>
                                    <p:anim calcmode="lin" valueType="num">
                                      <p:cBhvr additive="base">
                                        <p:cTn id="117" dur="500" fill="hold"/>
                                        <p:tgtEl>
                                          <p:spTgt spid="624646">
                                            <p:txEl>
                                              <p:pRg st="7" end="7"/>
                                            </p:txEl>
                                          </p:spTgt>
                                        </p:tgtEl>
                                        <p:attrNameLst>
                                          <p:attrName>ppt_x</p:attrName>
                                        </p:attrNameLst>
                                      </p:cBhvr>
                                      <p:tavLst>
                                        <p:tav tm="0">
                                          <p:val>
                                            <p:strVal val="#ppt_x"/>
                                          </p:val>
                                        </p:tav>
                                        <p:tav tm="100000">
                                          <p:val>
                                            <p:strVal val="#ppt_x"/>
                                          </p:val>
                                        </p:tav>
                                      </p:tavLst>
                                    </p:anim>
                                    <p:anim calcmode="lin" valueType="num">
                                      <p:cBhvr additive="base">
                                        <p:cTn id="118" dur="500" fill="hold"/>
                                        <p:tgtEl>
                                          <p:spTgt spid="62464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19" fill="hold" nodeType="clickPar">
                      <p:stCondLst>
                        <p:cond delay="indefinite"/>
                      </p:stCondLst>
                      <p:childTnLst>
                        <p:par>
                          <p:cTn id="120" fill="hold" nodeType="withGroup">
                            <p:stCondLst>
                              <p:cond delay="0"/>
                            </p:stCondLst>
                            <p:childTnLst>
                              <p:par>
                                <p:cTn id="121" presetID="2" presetClass="entr" presetSubtype="4" fill="hold" grpId="0" nodeType="clickEffect">
                                  <p:stCondLst>
                                    <p:cond delay="0"/>
                                  </p:stCondLst>
                                  <p:childTnLst>
                                    <p:set>
                                      <p:cBhvr>
                                        <p:cTn id="122" dur="1" fill="hold">
                                          <p:stCondLst>
                                            <p:cond delay="0"/>
                                          </p:stCondLst>
                                        </p:cTn>
                                        <p:tgtEl>
                                          <p:spTgt spid="624646">
                                            <p:txEl>
                                              <p:pRg st="8" end="8"/>
                                            </p:txEl>
                                          </p:spTgt>
                                        </p:tgtEl>
                                        <p:attrNameLst>
                                          <p:attrName>style.visibility</p:attrName>
                                        </p:attrNameLst>
                                      </p:cBhvr>
                                      <p:to>
                                        <p:strVal val="visible"/>
                                      </p:to>
                                    </p:set>
                                    <p:anim calcmode="lin" valueType="num">
                                      <p:cBhvr additive="base">
                                        <p:cTn id="123" dur="500" fill="hold"/>
                                        <p:tgtEl>
                                          <p:spTgt spid="624646">
                                            <p:txEl>
                                              <p:pRg st="8" end="8"/>
                                            </p:txEl>
                                          </p:spTgt>
                                        </p:tgtEl>
                                        <p:attrNameLst>
                                          <p:attrName>ppt_x</p:attrName>
                                        </p:attrNameLst>
                                      </p:cBhvr>
                                      <p:tavLst>
                                        <p:tav tm="0">
                                          <p:val>
                                            <p:strVal val="#ppt_x"/>
                                          </p:val>
                                        </p:tav>
                                        <p:tav tm="100000">
                                          <p:val>
                                            <p:strVal val="#ppt_x"/>
                                          </p:val>
                                        </p:tav>
                                      </p:tavLst>
                                    </p:anim>
                                    <p:anim calcmode="lin" valueType="num">
                                      <p:cBhvr additive="base">
                                        <p:cTn id="124" dur="500" fill="hold"/>
                                        <p:tgtEl>
                                          <p:spTgt spid="62464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125" fill="hold" nodeType="clickPar">
                      <p:stCondLst>
                        <p:cond delay="indefinite"/>
                      </p:stCondLst>
                      <p:childTnLst>
                        <p:par>
                          <p:cTn id="126" fill="hold" nodeType="withGroup">
                            <p:stCondLst>
                              <p:cond delay="0"/>
                            </p:stCondLst>
                            <p:childTnLst>
                              <p:par>
                                <p:cTn id="127" presetID="2" presetClass="entr" presetSubtype="4" fill="hold" grpId="0" nodeType="clickEffect">
                                  <p:stCondLst>
                                    <p:cond delay="0"/>
                                  </p:stCondLst>
                                  <p:childTnLst>
                                    <p:set>
                                      <p:cBhvr>
                                        <p:cTn id="128" dur="1" fill="hold">
                                          <p:stCondLst>
                                            <p:cond delay="0"/>
                                          </p:stCondLst>
                                        </p:cTn>
                                        <p:tgtEl>
                                          <p:spTgt spid="624646">
                                            <p:txEl>
                                              <p:pRg st="9" end="9"/>
                                            </p:txEl>
                                          </p:spTgt>
                                        </p:tgtEl>
                                        <p:attrNameLst>
                                          <p:attrName>style.visibility</p:attrName>
                                        </p:attrNameLst>
                                      </p:cBhvr>
                                      <p:to>
                                        <p:strVal val="visible"/>
                                      </p:to>
                                    </p:set>
                                    <p:anim calcmode="lin" valueType="num">
                                      <p:cBhvr additive="base">
                                        <p:cTn id="129" dur="500" fill="hold"/>
                                        <p:tgtEl>
                                          <p:spTgt spid="624646">
                                            <p:txEl>
                                              <p:pRg st="9" end="9"/>
                                            </p:txEl>
                                          </p:spTgt>
                                        </p:tgtEl>
                                        <p:attrNameLst>
                                          <p:attrName>ppt_x</p:attrName>
                                        </p:attrNameLst>
                                      </p:cBhvr>
                                      <p:tavLst>
                                        <p:tav tm="0">
                                          <p:val>
                                            <p:strVal val="#ppt_x"/>
                                          </p:val>
                                        </p:tav>
                                        <p:tav tm="100000">
                                          <p:val>
                                            <p:strVal val="#ppt_x"/>
                                          </p:val>
                                        </p:tav>
                                      </p:tavLst>
                                    </p:anim>
                                    <p:anim calcmode="lin" valueType="num">
                                      <p:cBhvr additive="base">
                                        <p:cTn id="130" dur="500" fill="hold"/>
                                        <p:tgtEl>
                                          <p:spTgt spid="624646">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43" grpId="0" animBg="1"/>
      <p:bldP spid="624644" grpId="0" animBg="1"/>
      <p:bldP spid="624645" grpId="0" build="p" animBg="1"/>
      <p:bldP spid="624646"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3075" name="Text Box 3"/>
          <p:cNvSpPr txBox="1">
            <a:spLocks noChangeArrowheads="1"/>
          </p:cNvSpPr>
          <p:nvPr/>
        </p:nvSpPr>
        <p:spPr bwMode="auto">
          <a:xfrm>
            <a:off x="144463" y="1304764"/>
            <a:ext cx="8783637"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marL="361950" indent="-361950" algn="ctr" eaLnBrk="1" hangingPunct="1"/>
            <a:r>
              <a:rPr lang="de-DE" dirty="0">
                <a:solidFill>
                  <a:schemeClr val="tx1"/>
                </a:solidFill>
                <a:latin typeface="Arial" charset="0"/>
              </a:rPr>
              <a:t>Variante 1</a:t>
            </a:r>
          </a:p>
          <a:p>
            <a:pPr marL="361950" indent="-361950" eaLnBrk="1" hangingPunct="1"/>
            <a:endParaRPr lang="de-DE" b="0" dirty="0">
              <a:solidFill>
                <a:schemeClr val="tx1"/>
              </a:solidFill>
              <a:latin typeface="Arial" charset="0"/>
            </a:endParaRPr>
          </a:p>
          <a:p>
            <a:pPr marL="361950" indent="-361950" eaLnBrk="1" hangingPunct="1"/>
            <a:r>
              <a:rPr lang="de-DE" b="0" dirty="0">
                <a:solidFill>
                  <a:schemeClr val="tx1"/>
                </a:solidFill>
                <a:latin typeface="Arial" charset="0"/>
              </a:rPr>
              <a:t>1.	Die einstweilige Verfügung des Amtsgerichts … vom … wird bestätigt.</a:t>
            </a:r>
          </a:p>
          <a:p>
            <a:pPr marL="361950" indent="-361950" eaLnBrk="1" hangingPunct="1"/>
            <a:endParaRPr lang="de-DE" b="0" dirty="0">
              <a:solidFill>
                <a:schemeClr val="tx1"/>
              </a:solidFill>
              <a:latin typeface="Arial" charset="0"/>
            </a:endParaRPr>
          </a:p>
          <a:p>
            <a:pPr marL="361950" indent="-361950" eaLnBrk="1" hangingPunct="1"/>
            <a:r>
              <a:rPr lang="de-DE" b="0" dirty="0">
                <a:solidFill>
                  <a:schemeClr val="tx1"/>
                </a:solidFill>
                <a:latin typeface="Arial" charset="0"/>
              </a:rPr>
              <a:t>2. 	Der Verfügungsbeklagte hat auch die weiteren Kosten des einstweiligen Verfügungsverfahrens zu tragen.</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52 Einstweilige Verfügung 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3059385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43075">
                                            <p:txEl>
                                              <p:pRg st="0" end="0"/>
                                            </p:txEl>
                                          </p:spTgt>
                                        </p:tgtEl>
                                        <p:attrNameLst>
                                          <p:attrName>style.visibility</p:attrName>
                                        </p:attrNameLst>
                                      </p:cBhvr>
                                      <p:to>
                                        <p:strVal val="visible"/>
                                      </p:to>
                                    </p:set>
                                    <p:anim calcmode="lin" valueType="num">
                                      <p:cBhvr additive="base">
                                        <p:cTn id="7" dur="500" fill="hold"/>
                                        <p:tgtEl>
                                          <p:spTgt spid="643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3075">
                                            <p:txEl>
                                              <p:pRg st="2" end="2"/>
                                            </p:txEl>
                                          </p:spTgt>
                                        </p:tgtEl>
                                        <p:attrNameLst>
                                          <p:attrName>style.visibility</p:attrName>
                                        </p:attrNameLst>
                                      </p:cBhvr>
                                      <p:to>
                                        <p:strVal val="visible"/>
                                      </p:to>
                                    </p:set>
                                    <p:anim calcmode="lin" valueType="num">
                                      <p:cBhvr additive="base">
                                        <p:cTn id="13" dur="500" fill="hold"/>
                                        <p:tgtEl>
                                          <p:spTgt spid="64307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30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43075">
                                            <p:txEl>
                                              <p:pRg st="4" end="4"/>
                                            </p:txEl>
                                          </p:spTgt>
                                        </p:tgtEl>
                                        <p:attrNameLst>
                                          <p:attrName>style.visibility</p:attrName>
                                        </p:attrNameLst>
                                      </p:cBhvr>
                                      <p:to>
                                        <p:strVal val="visible"/>
                                      </p:to>
                                    </p:set>
                                    <p:anim calcmode="lin" valueType="num">
                                      <p:cBhvr additive="base">
                                        <p:cTn id="19" dur="500" fill="hold"/>
                                        <p:tgtEl>
                                          <p:spTgt spid="64307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307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3075" name="Text Box 3"/>
          <p:cNvSpPr txBox="1">
            <a:spLocks noChangeArrowheads="1"/>
          </p:cNvSpPr>
          <p:nvPr/>
        </p:nvSpPr>
        <p:spPr bwMode="auto">
          <a:xfrm>
            <a:off x="144463" y="1304764"/>
            <a:ext cx="8783637" cy="5539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marL="361950" indent="-361950" algn="ctr" eaLnBrk="1" hangingPunct="1"/>
            <a:r>
              <a:rPr lang="de-DE" dirty="0">
                <a:solidFill>
                  <a:schemeClr val="tx1"/>
                </a:solidFill>
                <a:latin typeface="Arial" charset="0"/>
              </a:rPr>
              <a:t>Variante 2</a:t>
            </a:r>
          </a:p>
          <a:p>
            <a:pPr marL="361950" indent="-361950" eaLnBrk="1" hangingPunct="1"/>
            <a:endParaRPr lang="de-DE" b="0" dirty="0">
              <a:solidFill>
                <a:schemeClr val="tx1"/>
              </a:solidFill>
              <a:latin typeface="Arial" charset="0"/>
            </a:endParaRPr>
          </a:p>
          <a:p>
            <a:pPr marL="361950" indent="-361950" eaLnBrk="1" hangingPunct="1"/>
            <a:r>
              <a:rPr lang="de-DE" b="0" dirty="0">
                <a:solidFill>
                  <a:schemeClr val="tx1"/>
                </a:solidFill>
                <a:latin typeface="Arial" charset="0"/>
              </a:rPr>
              <a:t>1.	Die einstweilige Verfügung des Amtsgerichts … vom … wird aufgehoben. Der Antrag auf Erlass einer einstweiligen Verfügung wird abgelehnt.</a:t>
            </a:r>
          </a:p>
          <a:p>
            <a:pPr marL="361950" indent="-361950" eaLnBrk="1" hangingPunct="1"/>
            <a:endParaRPr lang="de-DE" b="0" dirty="0">
              <a:solidFill>
                <a:schemeClr val="tx1"/>
              </a:solidFill>
              <a:latin typeface="Arial" charset="0"/>
            </a:endParaRPr>
          </a:p>
          <a:p>
            <a:pPr marL="361950" indent="-361950" eaLnBrk="1" hangingPunct="1"/>
            <a:r>
              <a:rPr lang="de-DE" b="0" dirty="0">
                <a:solidFill>
                  <a:schemeClr val="tx1"/>
                </a:solidFill>
                <a:latin typeface="Arial" charset="0"/>
              </a:rPr>
              <a:t>2. 	Der Verfügungskläger hat die Kosten des einstweiligen Verfügungsverfahrens zu tragen.</a:t>
            </a:r>
          </a:p>
          <a:p>
            <a:pPr marL="361950" indent="-361950" eaLnBrk="1" hangingPunct="1"/>
            <a:endParaRPr lang="de-DE" b="0" dirty="0">
              <a:solidFill>
                <a:schemeClr val="tx1"/>
              </a:solidFill>
              <a:latin typeface="Arial" charset="0"/>
            </a:endParaRPr>
          </a:p>
          <a:p>
            <a:pPr marL="361950" indent="-361950" eaLnBrk="1" hangingPunct="1"/>
            <a:r>
              <a:rPr lang="de-DE" b="0" dirty="0">
                <a:solidFill>
                  <a:schemeClr val="tx1"/>
                </a:solidFill>
                <a:latin typeface="Arial" charset="0"/>
              </a:rPr>
              <a:t>3. 	Das Urteil ist vorläufig vollstreckbar. Der Verfügungskläger darf die Vollstreckung durch Sicherheitsleistung in Höhe von 110 % des aufgrund des Urteils vollstreckbaren Betrages abwenden, wenn nicht der Verfügungsbeklagte vor der Vollstreckung Sicherheit in Höhe von 110 % des jeweils zu vollstreckenden Betrages leistet.</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52 Einstweilige Verfügung 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6269257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43075">
                                            <p:txEl>
                                              <p:pRg st="0" end="0"/>
                                            </p:txEl>
                                          </p:spTgt>
                                        </p:tgtEl>
                                        <p:attrNameLst>
                                          <p:attrName>style.visibility</p:attrName>
                                        </p:attrNameLst>
                                      </p:cBhvr>
                                      <p:to>
                                        <p:strVal val="visible"/>
                                      </p:to>
                                    </p:set>
                                    <p:anim calcmode="lin" valueType="num">
                                      <p:cBhvr additive="base">
                                        <p:cTn id="7" dur="500" fill="hold"/>
                                        <p:tgtEl>
                                          <p:spTgt spid="643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3075">
                                            <p:txEl>
                                              <p:pRg st="2" end="2"/>
                                            </p:txEl>
                                          </p:spTgt>
                                        </p:tgtEl>
                                        <p:attrNameLst>
                                          <p:attrName>style.visibility</p:attrName>
                                        </p:attrNameLst>
                                      </p:cBhvr>
                                      <p:to>
                                        <p:strVal val="visible"/>
                                      </p:to>
                                    </p:set>
                                    <p:anim calcmode="lin" valueType="num">
                                      <p:cBhvr additive="base">
                                        <p:cTn id="13" dur="500" fill="hold"/>
                                        <p:tgtEl>
                                          <p:spTgt spid="64307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30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43075">
                                            <p:txEl>
                                              <p:pRg st="4" end="4"/>
                                            </p:txEl>
                                          </p:spTgt>
                                        </p:tgtEl>
                                        <p:attrNameLst>
                                          <p:attrName>style.visibility</p:attrName>
                                        </p:attrNameLst>
                                      </p:cBhvr>
                                      <p:to>
                                        <p:strVal val="visible"/>
                                      </p:to>
                                    </p:set>
                                    <p:anim calcmode="lin" valueType="num">
                                      <p:cBhvr additive="base">
                                        <p:cTn id="19" dur="500" fill="hold"/>
                                        <p:tgtEl>
                                          <p:spTgt spid="64307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307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43075">
                                            <p:txEl>
                                              <p:pRg st="6" end="6"/>
                                            </p:txEl>
                                          </p:spTgt>
                                        </p:tgtEl>
                                        <p:attrNameLst>
                                          <p:attrName>style.visibility</p:attrName>
                                        </p:attrNameLst>
                                      </p:cBhvr>
                                      <p:to>
                                        <p:strVal val="visible"/>
                                      </p:to>
                                    </p:set>
                                    <p:anim calcmode="lin" valueType="num">
                                      <p:cBhvr additive="base">
                                        <p:cTn id="25" dur="500" fill="hold"/>
                                        <p:tgtEl>
                                          <p:spTgt spid="643075">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307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3075" name="Text Box 3"/>
          <p:cNvSpPr txBox="1">
            <a:spLocks noChangeArrowheads="1"/>
          </p:cNvSpPr>
          <p:nvPr/>
        </p:nvSpPr>
        <p:spPr bwMode="auto">
          <a:xfrm>
            <a:off x="144463" y="1384900"/>
            <a:ext cx="8783637"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marL="361950" indent="-361950" algn="ctr" eaLnBrk="1" hangingPunct="1"/>
            <a:r>
              <a:rPr lang="de-DE" dirty="0">
                <a:solidFill>
                  <a:schemeClr val="tx1"/>
                </a:solidFill>
                <a:latin typeface="Arial" charset="0"/>
              </a:rPr>
              <a:t>Beschluss (gemäß § 269 Abs. 4 ZPO)</a:t>
            </a:r>
          </a:p>
          <a:p>
            <a:pPr marL="361950" indent="-361950" eaLnBrk="1" hangingPunct="1"/>
            <a:endParaRPr lang="de-DE" b="0" dirty="0">
              <a:solidFill>
                <a:schemeClr val="tx1"/>
              </a:solidFill>
              <a:latin typeface="Arial" charset="0"/>
            </a:endParaRPr>
          </a:p>
          <a:p>
            <a:pPr marL="361950" indent="-361950" eaLnBrk="1" hangingPunct="1"/>
            <a:r>
              <a:rPr lang="de-DE" b="0" dirty="0">
                <a:solidFill>
                  <a:schemeClr val="tx1"/>
                </a:solidFill>
                <a:latin typeface="Arial" charset="0"/>
              </a:rPr>
              <a:t>Die Antragsgegnerin hat die Kosten des Rechtsstreits zu tragen. </a:t>
            </a:r>
          </a:p>
        </p:txBody>
      </p:sp>
      <p:sp>
        <p:nvSpPr>
          <p:cNvPr id="6" name="Text Box 8"/>
          <p:cNvSpPr txBox="1">
            <a:spLocks noChangeArrowheads="1"/>
          </p:cNvSpPr>
          <p:nvPr/>
        </p:nvSpPr>
        <p:spPr bwMode="auto">
          <a:xfrm>
            <a:off x="-508" y="260350"/>
            <a:ext cx="6048672"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53 Einstweilige Verfügung III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064746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43075">
                                            <p:txEl>
                                              <p:pRg st="0" end="0"/>
                                            </p:txEl>
                                          </p:spTgt>
                                        </p:tgtEl>
                                        <p:attrNameLst>
                                          <p:attrName>style.visibility</p:attrName>
                                        </p:attrNameLst>
                                      </p:cBhvr>
                                      <p:to>
                                        <p:strVal val="visible"/>
                                      </p:to>
                                    </p:set>
                                    <p:anim calcmode="lin" valueType="num">
                                      <p:cBhvr additive="base">
                                        <p:cTn id="7" dur="500" fill="hold"/>
                                        <p:tgtEl>
                                          <p:spTgt spid="643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3075">
                                            <p:txEl>
                                              <p:pRg st="2" end="2"/>
                                            </p:txEl>
                                          </p:spTgt>
                                        </p:tgtEl>
                                        <p:attrNameLst>
                                          <p:attrName>style.visibility</p:attrName>
                                        </p:attrNameLst>
                                      </p:cBhvr>
                                      <p:to>
                                        <p:strVal val="visible"/>
                                      </p:to>
                                    </p:set>
                                    <p:anim calcmode="lin" valueType="num">
                                      <p:cBhvr additive="base">
                                        <p:cTn id="13" dur="500" fill="hold"/>
                                        <p:tgtEl>
                                          <p:spTgt spid="64307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307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3075" name="Text Box 3"/>
          <p:cNvSpPr txBox="1">
            <a:spLocks noChangeArrowheads="1"/>
          </p:cNvSpPr>
          <p:nvPr/>
        </p:nvSpPr>
        <p:spPr bwMode="auto">
          <a:xfrm>
            <a:off x="144463" y="1304764"/>
            <a:ext cx="8783637" cy="3693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marL="361950" indent="-361950" eaLnBrk="1" hangingPunct="1"/>
            <a:endParaRPr lang="de-DE" b="0" dirty="0">
              <a:solidFill>
                <a:schemeClr val="tx1"/>
              </a:solidFill>
              <a:latin typeface="Arial" charset="0"/>
            </a:endParaRPr>
          </a:p>
          <a:p>
            <a:pPr marL="457200" indent="-457200" eaLnBrk="1" hangingPunct="1">
              <a:buAutoNum type="arabicPeriod"/>
            </a:pPr>
            <a:r>
              <a:rPr lang="de-DE" b="0" dirty="0">
                <a:solidFill>
                  <a:schemeClr val="tx1"/>
                </a:solidFill>
                <a:latin typeface="Arial" charset="0"/>
              </a:rPr>
              <a:t>Der Verfügungsbeklagte (S) wird im Wege einstweiliger Verfügung verurteilt, es zu unterlassen, Zubehörstücke, die in sein Eigentum gelangt sind, insbesondere Firmeninventar, das sich auf dem Grundstück [...] befindet, zu veräußern und vom Grundstück zu entfernen. Im Übrigen wird der Antrag abgelehnt.</a:t>
            </a:r>
          </a:p>
          <a:p>
            <a:pPr marL="457200" indent="-457200" eaLnBrk="1" hangingPunct="1">
              <a:buAutoNum type="arabicPeriod"/>
            </a:pPr>
            <a:endParaRPr lang="de-DE" b="0" dirty="0">
              <a:solidFill>
                <a:schemeClr val="tx1"/>
              </a:solidFill>
              <a:latin typeface="Arial" charset="0"/>
            </a:endParaRPr>
          </a:p>
          <a:p>
            <a:pPr marL="457200" indent="-457200" eaLnBrk="1" hangingPunct="1">
              <a:buAutoNum type="arabicPeriod"/>
            </a:pPr>
            <a:r>
              <a:rPr lang="de-DE" b="0" dirty="0">
                <a:solidFill>
                  <a:schemeClr val="tx1"/>
                </a:solidFill>
                <a:latin typeface="Arial" charset="0"/>
              </a:rPr>
              <a:t>Die Kosten des Rechtsstreits hat der Verfügungsbeklagte zu tragen.</a:t>
            </a:r>
          </a:p>
        </p:txBody>
      </p:sp>
      <p:sp>
        <p:nvSpPr>
          <p:cNvPr id="6" name="Text Box 8"/>
          <p:cNvSpPr txBox="1">
            <a:spLocks noChangeArrowheads="1"/>
          </p:cNvSpPr>
          <p:nvPr/>
        </p:nvSpPr>
        <p:spPr bwMode="auto">
          <a:xfrm>
            <a:off x="-508" y="260350"/>
            <a:ext cx="6048672"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t>
            </a:r>
            <a:r>
              <a:rPr lang="de-DE">
                <a:solidFill>
                  <a:schemeClr val="bg1"/>
                </a:solidFill>
              </a:rPr>
              <a:t>Übungsfall 54 </a:t>
            </a:r>
            <a:r>
              <a:rPr lang="de-DE" dirty="0">
                <a:solidFill>
                  <a:schemeClr val="bg1"/>
                </a:solidFill>
              </a:rPr>
              <a:t>Einstweilige Verfügung IV</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0398360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43075">
                                            <p:txEl>
                                              <p:pRg st="1" end="1"/>
                                            </p:txEl>
                                          </p:spTgt>
                                        </p:tgtEl>
                                        <p:attrNameLst>
                                          <p:attrName>style.visibility</p:attrName>
                                        </p:attrNameLst>
                                      </p:cBhvr>
                                      <p:to>
                                        <p:strVal val="visible"/>
                                      </p:to>
                                    </p:set>
                                    <p:anim calcmode="lin" valueType="num">
                                      <p:cBhvr additive="base">
                                        <p:cTn id="7" dur="500" fill="hold"/>
                                        <p:tgtEl>
                                          <p:spTgt spid="64307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30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3075">
                                            <p:txEl>
                                              <p:pRg st="3" end="3"/>
                                            </p:txEl>
                                          </p:spTgt>
                                        </p:tgtEl>
                                        <p:attrNameLst>
                                          <p:attrName>style.visibility</p:attrName>
                                        </p:attrNameLst>
                                      </p:cBhvr>
                                      <p:to>
                                        <p:strVal val="visible"/>
                                      </p:to>
                                    </p:set>
                                    <p:anim calcmode="lin" valueType="num">
                                      <p:cBhvr additive="base">
                                        <p:cTn id="13" dur="500" fill="hold"/>
                                        <p:tgtEl>
                                          <p:spTgt spid="643075">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307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p:cNvSpPr txBox="1">
            <a:spLocks noChangeArrowheads="1"/>
          </p:cNvSpPr>
          <p:nvPr/>
        </p:nvSpPr>
        <p:spPr bwMode="auto">
          <a:xfrm>
            <a:off x="214313" y="1276883"/>
            <a:ext cx="8678862" cy="5386090"/>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1pPr>
            <a:lvl2pPr marL="742950" indent="-28575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2pPr>
            <a:lvl3pPr marL="11430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3pPr>
            <a:lvl4pPr marL="16002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4pPr>
            <a:lvl5pPr marL="2057400" indent="-228600" eaLnBrk="0" hangingPunct="0">
              <a:tabLst>
                <a:tab pos="441325" algn="l"/>
                <a:tab pos="990600" algn="l"/>
                <a:tab pos="1524000" algn="l"/>
                <a:tab pos="1965325" algn="l"/>
                <a:tab pos="2514600" algn="l"/>
                <a:tab pos="3048000"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441325" algn="l"/>
                <a:tab pos="990600" algn="l"/>
                <a:tab pos="1524000" algn="l"/>
                <a:tab pos="1965325" algn="l"/>
                <a:tab pos="2514600" algn="l"/>
                <a:tab pos="3048000" algn="l"/>
              </a:tabLst>
              <a:defRPr sz="2400" b="1">
                <a:solidFill>
                  <a:schemeClr val="tx2"/>
                </a:solidFill>
                <a:latin typeface="Verdana" pitchFamily="34" charset="0"/>
              </a:defRPr>
            </a:lvl9pPr>
          </a:lstStyle>
          <a:p>
            <a:pPr eaLnBrk="1" hangingPunct="1">
              <a:spcAft>
                <a:spcPts val="0"/>
              </a:spcAft>
            </a:pPr>
            <a:r>
              <a:rPr lang="de-DE" sz="2200" dirty="0">
                <a:solidFill>
                  <a:schemeClr val="tx1"/>
                </a:solidFill>
                <a:latin typeface="Arial" charset="0"/>
                <a:cs typeface="Arial" charset="0"/>
              </a:rPr>
              <a:t>Tatbestand</a:t>
            </a:r>
            <a:endParaRPr lang="de-DE" sz="2200" b="0" dirty="0">
              <a:solidFill>
                <a:schemeClr val="tx1"/>
              </a:solidFill>
              <a:latin typeface="Arial" charset="0"/>
              <a:cs typeface="Arial" charset="0"/>
            </a:endParaRPr>
          </a:p>
          <a:p>
            <a:pPr eaLnBrk="1" hangingPunct="1">
              <a:spcAft>
                <a:spcPts val="0"/>
              </a:spcAft>
            </a:pPr>
            <a:endParaRPr lang="de-DE" sz="1000" b="0" dirty="0">
              <a:solidFill>
                <a:schemeClr val="tx1"/>
              </a:solidFill>
              <a:latin typeface="Arial" charset="0"/>
              <a:cs typeface="Arial" charset="0"/>
            </a:endParaRPr>
          </a:p>
          <a:p>
            <a:pPr eaLnBrk="1" hangingPunct="1">
              <a:spcAft>
                <a:spcPts val="0"/>
              </a:spcAft>
            </a:pPr>
            <a:r>
              <a:rPr lang="de-DE" sz="2200" b="0" u="sng" dirty="0">
                <a:solidFill>
                  <a:schemeClr val="tx1"/>
                </a:solidFill>
                <a:latin typeface="Arial" charset="0"/>
                <a:cs typeface="Arial" charset="0"/>
              </a:rPr>
              <a:t>Der Kläger verlangt von dem Beklagten Schadensersatz unter dem Gesichtspunkt der Anwaltshaftung.</a:t>
            </a:r>
          </a:p>
          <a:p>
            <a:pPr eaLnBrk="1" hangingPunct="1">
              <a:spcAft>
                <a:spcPts val="0"/>
              </a:spcAft>
            </a:pPr>
            <a:endParaRPr lang="de-DE" sz="1000" b="0" dirty="0">
              <a:solidFill>
                <a:schemeClr val="tx1"/>
              </a:solidFill>
              <a:latin typeface="Arial" charset="0"/>
              <a:cs typeface="Arial" charset="0"/>
            </a:endParaRPr>
          </a:p>
          <a:p>
            <a:pPr eaLnBrk="1" hangingPunct="1">
              <a:spcAft>
                <a:spcPts val="0"/>
              </a:spcAft>
            </a:pPr>
            <a:r>
              <a:rPr lang="de-DE" sz="2200" b="0" dirty="0">
                <a:solidFill>
                  <a:schemeClr val="tx1"/>
                </a:solidFill>
                <a:latin typeface="Arial" charset="0"/>
                <a:cs typeface="Arial" charset="0"/>
              </a:rPr>
              <a:t>Der Kläger ist Eigentümer eines Grundstückskomplexes in Berlin, der mit Wohn- und Geschäftsgebäuden einschließlich einer Lagerhalle bebaut war. Durch Mietvertrag vom 7. September 2010 vermietete der Kläger den Komplex an den Kaufmann Egon Steffen. Dieser überließ die auf dem Komplex befindlichen Geschäftsräume mitsamt der Lagerhalle, ohne dass der Kläger hiervon in Kenntnis gesetzt wurde oder seine Zustimmung erteilt hätte, ab dem Frühjahr 2023 seiner Tochter Marianne Steffen zum Betrieb eines Teppichhandels.</a:t>
            </a:r>
          </a:p>
          <a:p>
            <a:pPr eaLnBrk="1" hangingPunct="1">
              <a:spcAft>
                <a:spcPts val="0"/>
              </a:spcAft>
            </a:pPr>
            <a:endParaRPr lang="de-DE" sz="2200" b="0" dirty="0">
              <a:solidFill>
                <a:schemeClr val="tx1"/>
              </a:solidFill>
              <a:latin typeface="Arial" charset="0"/>
              <a:cs typeface="Arial" charset="0"/>
            </a:endParaRPr>
          </a:p>
          <a:p>
            <a:pPr eaLnBrk="1" hangingPunct="1">
              <a:spcAft>
                <a:spcPts val="0"/>
              </a:spcAft>
            </a:pPr>
            <a:r>
              <a:rPr lang="de-DE" sz="2200" b="0" dirty="0">
                <a:solidFill>
                  <a:schemeClr val="tx1"/>
                </a:solidFill>
                <a:latin typeface="Arial" charset="0"/>
                <a:cs typeface="Arial" charset="0"/>
              </a:rPr>
              <a:t>Wegen Mietrückständen und der unberechtigten Untervermietung sprach der Kläger mit Schreiben vom 5. September 2023 gegenüber Egon Steffen die fristlose Kündigung aus;...</a:t>
            </a:r>
          </a:p>
        </p:txBody>
      </p:sp>
      <p:sp>
        <p:nvSpPr>
          <p:cNvPr id="7" name="Text Box 8"/>
          <p:cNvSpPr txBox="1">
            <a:spLocks noChangeArrowheads="1"/>
          </p:cNvSpPr>
          <p:nvPr/>
        </p:nvSpPr>
        <p:spPr bwMode="auto">
          <a:xfrm>
            <a:off x="-508" y="260350"/>
            <a:ext cx="5832648"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20 Weiher ./. Zabel</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727173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500" fill="hold"/>
                                        <p:tgtEl>
                                          <p:spTgt spid="6">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
                                            <p:txEl>
                                              <p:pRg st="2" end="2"/>
                                            </p:txEl>
                                          </p:spTgt>
                                        </p:tgtEl>
                                        <p:attrNameLst>
                                          <p:attrName>style.visibility</p:attrName>
                                        </p:attrNameLst>
                                      </p:cBhvr>
                                      <p:to>
                                        <p:strVal val="visible"/>
                                      </p:to>
                                    </p:set>
                                    <p:anim calcmode="lin" valueType="num">
                                      <p:cBhvr>
                                        <p:cTn id="14" dur="500" fill="hold"/>
                                        <p:tgtEl>
                                          <p:spTgt spid="6">
                                            <p:txEl>
                                              <p:pRg st="2" end="2"/>
                                            </p:txEl>
                                          </p:spTgt>
                                        </p:tgtEl>
                                        <p:attrNameLst>
                                          <p:attrName>ppt_w</p:attrName>
                                        </p:attrNameLst>
                                      </p:cBhvr>
                                      <p:tavLst>
                                        <p:tav tm="0">
                                          <p:val>
                                            <p:strVal val="#ppt_w*0.70"/>
                                          </p:val>
                                        </p:tav>
                                        <p:tav tm="100000">
                                          <p:val>
                                            <p:strVal val="#ppt_w"/>
                                          </p:val>
                                        </p:tav>
                                      </p:tavLst>
                                    </p:anim>
                                    <p:anim calcmode="lin" valueType="num">
                                      <p:cBhvr>
                                        <p:cTn id="15" dur="500" fill="hold"/>
                                        <p:tgtEl>
                                          <p:spTgt spid="6">
                                            <p:txEl>
                                              <p:pRg st="2" end="2"/>
                                            </p:txEl>
                                          </p:spTgt>
                                        </p:tgtEl>
                                        <p:attrNameLst>
                                          <p:attrName>ppt_h</p:attrName>
                                        </p:attrNameLst>
                                      </p:cBhvr>
                                      <p:tavLst>
                                        <p:tav tm="0">
                                          <p:val>
                                            <p:strVal val="#ppt_h"/>
                                          </p:val>
                                        </p:tav>
                                        <p:tav tm="100000">
                                          <p:val>
                                            <p:strVal val="#ppt_h"/>
                                          </p:val>
                                        </p:tav>
                                      </p:tavLst>
                                    </p:anim>
                                    <p:animEffect transition="in" filter="fade">
                                      <p:cBhvr>
                                        <p:cTn id="16" dur="500"/>
                                        <p:tgtEl>
                                          <p:spTgt spid="6">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 calcmode="lin" valueType="num">
                                      <p:cBhvr>
                                        <p:cTn id="21" dur="500" fill="hold"/>
                                        <p:tgtEl>
                                          <p:spTgt spid="6">
                                            <p:txEl>
                                              <p:pRg st="4" end="4"/>
                                            </p:txEl>
                                          </p:spTgt>
                                        </p:tgtEl>
                                        <p:attrNameLst>
                                          <p:attrName>ppt_w</p:attrName>
                                        </p:attrNameLst>
                                      </p:cBhvr>
                                      <p:tavLst>
                                        <p:tav tm="0">
                                          <p:val>
                                            <p:strVal val="#ppt_w*0.70"/>
                                          </p:val>
                                        </p:tav>
                                        <p:tav tm="100000">
                                          <p:val>
                                            <p:strVal val="#ppt_w"/>
                                          </p:val>
                                        </p:tav>
                                      </p:tavLst>
                                    </p:anim>
                                    <p:anim calcmode="lin" valueType="num">
                                      <p:cBhvr>
                                        <p:cTn id="22" dur="500" fill="hold"/>
                                        <p:tgtEl>
                                          <p:spTgt spid="6">
                                            <p:txEl>
                                              <p:pRg st="4" end="4"/>
                                            </p:txEl>
                                          </p:spTgt>
                                        </p:tgtEl>
                                        <p:attrNameLst>
                                          <p:attrName>ppt_h</p:attrName>
                                        </p:attrNameLst>
                                      </p:cBhvr>
                                      <p:tavLst>
                                        <p:tav tm="0">
                                          <p:val>
                                            <p:strVal val="#ppt_h"/>
                                          </p:val>
                                        </p:tav>
                                        <p:tav tm="100000">
                                          <p:val>
                                            <p:strVal val="#ppt_h"/>
                                          </p:val>
                                        </p:tav>
                                      </p:tavLst>
                                    </p:anim>
                                    <p:animEffect transition="in" filter="fade">
                                      <p:cBhvr>
                                        <p:cTn id="23" dur="500"/>
                                        <p:tgtEl>
                                          <p:spTgt spid="6">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
                                            <p:txEl>
                                              <p:pRg st="6" end="6"/>
                                            </p:txEl>
                                          </p:spTgt>
                                        </p:tgtEl>
                                        <p:attrNameLst>
                                          <p:attrName>style.visibility</p:attrName>
                                        </p:attrNameLst>
                                      </p:cBhvr>
                                      <p:to>
                                        <p:strVal val="visible"/>
                                      </p:to>
                                    </p:set>
                                    <p:anim calcmode="lin" valueType="num">
                                      <p:cBhvr>
                                        <p:cTn id="28" dur="500" fill="hold"/>
                                        <p:tgtEl>
                                          <p:spTgt spid="6">
                                            <p:txEl>
                                              <p:pRg st="6" end="6"/>
                                            </p:txEl>
                                          </p:spTgt>
                                        </p:tgtEl>
                                        <p:attrNameLst>
                                          <p:attrName>ppt_w</p:attrName>
                                        </p:attrNameLst>
                                      </p:cBhvr>
                                      <p:tavLst>
                                        <p:tav tm="0">
                                          <p:val>
                                            <p:strVal val="#ppt_w*0.70"/>
                                          </p:val>
                                        </p:tav>
                                        <p:tav tm="100000">
                                          <p:val>
                                            <p:strVal val="#ppt_w"/>
                                          </p:val>
                                        </p:tav>
                                      </p:tavLst>
                                    </p:anim>
                                    <p:anim calcmode="lin" valueType="num">
                                      <p:cBhvr>
                                        <p:cTn id="29" dur="500" fill="hold"/>
                                        <p:tgtEl>
                                          <p:spTgt spid="6">
                                            <p:txEl>
                                              <p:pRg st="6" end="6"/>
                                            </p:txEl>
                                          </p:spTgt>
                                        </p:tgtEl>
                                        <p:attrNameLst>
                                          <p:attrName>ppt_h</p:attrName>
                                        </p:attrNameLst>
                                      </p:cBhvr>
                                      <p:tavLst>
                                        <p:tav tm="0">
                                          <p:val>
                                            <p:strVal val="#ppt_h"/>
                                          </p:val>
                                        </p:tav>
                                        <p:tav tm="100000">
                                          <p:val>
                                            <p:strVal val="#ppt_h"/>
                                          </p:val>
                                        </p:tav>
                                      </p:tavLst>
                                    </p:anim>
                                    <p:animEffect transition="in" filter="fade">
                                      <p:cBhvr>
                                        <p:cTn id="30"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theme/theme1.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Repetitorium">
  <a:themeElements>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ck Akademie">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ck Akadem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ck Akadem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ck Akadem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ck Akadem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ck Akadem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ck Akademi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ck Akadem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ck Akadem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ck Akadem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ck Akadem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ck Akadem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3882</Words>
  <Application>Microsoft Macintosh PowerPoint</Application>
  <PresentationFormat>Bildschirmpräsentation (4:3)</PresentationFormat>
  <Paragraphs>233</Paragraphs>
  <Slides>26</Slides>
  <Notes>0</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26</vt:i4>
      </vt:variant>
    </vt:vector>
  </HeadingPairs>
  <TitlesOfParts>
    <vt:vector size="32" baseType="lpstr">
      <vt:lpstr>Arial</vt:lpstr>
      <vt:lpstr>Frutiger Linotype</vt:lpstr>
      <vt:lpstr>Frutiger LT 57 Cn</vt:lpstr>
      <vt:lpstr>Verdana</vt:lpstr>
      <vt:lpstr>Benutzerdefiniertes Design</vt:lpstr>
      <vt:lpstr>Repetitorium</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Beck Akademie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Assessorkurs ZPO 1</dc:title>
  <dc:creator>Henning Kiss</dc:creator>
  <cp:lastModifiedBy>Henning Kiss</cp:lastModifiedBy>
  <cp:revision>377</cp:revision>
  <dcterms:created xsi:type="dcterms:W3CDTF">2001-11-01T00:49:16Z</dcterms:created>
  <dcterms:modified xsi:type="dcterms:W3CDTF">2024-10-07T04:12:22Z</dcterms:modified>
</cp:coreProperties>
</file>