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2"/>
  </p:notesMasterIdLst>
  <p:sldIdLst>
    <p:sldId id="373" r:id="rId3"/>
    <p:sldId id="417" r:id="rId4"/>
    <p:sldId id="415" r:id="rId5"/>
    <p:sldId id="416" r:id="rId6"/>
    <p:sldId id="411" r:id="rId7"/>
    <p:sldId id="412" r:id="rId8"/>
    <p:sldId id="413" r:id="rId9"/>
    <p:sldId id="414" r:id="rId10"/>
    <p:sldId id="395" r:id="rId11"/>
    <p:sldId id="396" r:id="rId12"/>
    <p:sldId id="397" r:id="rId13"/>
    <p:sldId id="399" r:id="rId14"/>
    <p:sldId id="400" r:id="rId15"/>
    <p:sldId id="401" r:id="rId16"/>
    <p:sldId id="402" r:id="rId17"/>
    <p:sldId id="408" r:id="rId18"/>
    <p:sldId id="409" r:id="rId19"/>
    <p:sldId id="337" r:id="rId20"/>
    <p:sldId id="338" r:id="rId21"/>
    <p:sldId id="339" r:id="rId22"/>
    <p:sldId id="340" r:id="rId23"/>
    <p:sldId id="342" r:id="rId24"/>
    <p:sldId id="301" r:id="rId25"/>
    <p:sldId id="357" r:id="rId26"/>
    <p:sldId id="358" r:id="rId27"/>
    <p:sldId id="359" r:id="rId28"/>
    <p:sldId id="404" r:id="rId29"/>
    <p:sldId id="405" r:id="rId30"/>
    <p:sldId id="406" r:id="rId31"/>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978CE8"/>
    <a:srgbClr val="000080"/>
    <a:srgbClr val="F60208"/>
    <a:srgbClr val="A8A3ED"/>
    <a:srgbClr val="D1CEF6"/>
    <a:srgbClr val="EBE9FB"/>
    <a:srgbClr val="5A5A5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173DB3-AEE4-DF44-97D6-B0AE2AD64953}" v="81" dt="2025-04-14T04:40:25.7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45" autoAdjust="0"/>
    <p:restoredTop sz="92919" autoAdjust="0"/>
  </p:normalViewPr>
  <p:slideViewPr>
    <p:cSldViewPr>
      <p:cViewPr varScale="1">
        <p:scale>
          <a:sx n="93" d="100"/>
          <a:sy n="93" d="100"/>
        </p:scale>
        <p:origin x="2192" y="4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56173DB3-AEE4-DF44-97D6-B0AE2AD64953}"/>
    <pc:docChg chg="addSld delSld modSld">
      <pc:chgData name="Henning Kiss" userId="a0df8af1cba7f864" providerId="LiveId" clId="{56173DB3-AEE4-DF44-97D6-B0AE2AD64953}" dt="2025-04-14T04:45:45.884" v="82" actId="20577"/>
      <pc:docMkLst>
        <pc:docMk/>
      </pc:docMkLst>
      <pc:sldChg chg="del">
        <pc:chgData name="Henning Kiss" userId="a0df8af1cba7f864" providerId="LiveId" clId="{56173DB3-AEE4-DF44-97D6-B0AE2AD64953}" dt="2025-04-14T04:35:06.216" v="3" actId="2696"/>
        <pc:sldMkLst>
          <pc:docMk/>
          <pc:sldMk cId="394755580" sldId="350"/>
        </pc:sldMkLst>
      </pc:sldChg>
      <pc:sldChg chg="modSp">
        <pc:chgData name="Henning Kiss" userId="a0df8af1cba7f864" providerId="LiveId" clId="{56173DB3-AEE4-DF44-97D6-B0AE2AD64953}" dt="2025-04-14T04:38:48.460" v="46" actId="20577"/>
        <pc:sldMkLst>
          <pc:docMk/>
          <pc:sldMk cId="185500933" sldId="396"/>
        </pc:sldMkLst>
        <pc:spChg chg="mod">
          <ac:chgData name="Henning Kiss" userId="a0df8af1cba7f864" providerId="LiveId" clId="{56173DB3-AEE4-DF44-97D6-B0AE2AD64953}" dt="2025-04-14T04:38:48.460" v="46" actId="20577"/>
          <ac:spMkLst>
            <pc:docMk/>
            <pc:sldMk cId="185500933" sldId="396"/>
            <ac:spMk id="490499" creationId="{00000000-0000-0000-0000-000000000000}"/>
          </ac:spMkLst>
        </pc:spChg>
      </pc:sldChg>
      <pc:sldChg chg="modSp">
        <pc:chgData name="Henning Kiss" userId="a0df8af1cba7f864" providerId="LiveId" clId="{56173DB3-AEE4-DF44-97D6-B0AE2AD64953}" dt="2025-04-14T04:40:25.760" v="81" actId="20577"/>
        <pc:sldMkLst>
          <pc:docMk/>
          <pc:sldMk cId="379873875" sldId="400"/>
        </pc:sldMkLst>
        <pc:spChg chg="mod">
          <ac:chgData name="Henning Kiss" userId="a0df8af1cba7f864" providerId="LiveId" clId="{56173DB3-AEE4-DF44-97D6-B0AE2AD64953}" dt="2025-04-14T04:40:25.760" v="81" actId="20577"/>
          <ac:spMkLst>
            <pc:docMk/>
            <pc:sldMk cId="379873875" sldId="400"/>
            <ac:spMk id="490499" creationId="{00000000-0000-0000-0000-000000000000}"/>
          </ac:spMkLst>
        </pc:spChg>
      </pc:sldChg>
      <pc:sldChg chg="modSp">
        <pc:chgData name="Henning Kiss" userId="a0df8af1cba7f864" providerId="LiveId" clId="{56173DB3-AEE4-DF44-97D6-B0AE2AD64953}" dt="2025-04-14T04:35:59.942" v="28" actId="20577"/>
        <pc:sldMkLst>
          <pc:docMk/>
          <pc:sldMk cId="1345351255" sldId="415"/>
        </pc:sldMkLst>
        <pc:spChg chg="mod">
          <ac:chgData name="Henning Kiss" userId="a0df8af1cba7f864" providerId="LiveId" clId="{56173DB3-AEE4-DF44-97D6-B0AE2AD64953}" dt="2025-04-14T04:35:59.942" v="28" actId="20577"/>
          <ac:spMkLst>
            <pc:docMk/>
            <pc:sldMk cId="1345351255" sldId="415"/>
            <ac:spMk id="490499" creationId="{00000000-0000-0000-0000-000000000000}"/>
          </ac:spMkLst>
        </pc:spChg>
      </pc:sldChg>
      <pc:sldChg chg="modSp add mod modAnim">
        <pc:chgData name="Henning Kiss" userId="a0df8af1cba7f864" providerId="LiveId" clId="{56173DB3-AEE4-DF44-97D6-B0AE2AD64953}" dt="2025-04-14T04:45:45.884" v="82" actId="20577"/>
        <pc:sldMkLst>
          <pc:docMk/>
          <pc:sldMk cId="3681117512" sldId="417"/>
        </pc:sldMkLst>
        <pc:spChg chg="mod">
          <ac:chgData name="Henning Kiss" userId="a0df8af1cba7f864" providerId="LiveId" clId="{56173DB3-AEE4-DF44-97D6-B0AE2AD64953}" dt="2025-04-14T04:45:45.884" v="82" actId="20577"/>
          <ac:spMkLst>
            <pc:docMk/>
            <pc:sldMk cId="3681117512" sldId="417"/>
            <ac:spMk id="3" creationId="{00000000-0000-0000-0000-000000000000}"/>
          </ac:spMkLst>
        </pc:spChg>
        <pc:spChg chg="mod">
          <ac:chgData name="Henning Kiss" userId="a0df8af1cba7f864" providerId="LiveId" clId="{56173DB3-AEE4-DF44-97D6-B0AE2AD64953}" dt="2025-04-14T04:35:24.550" v="5" actId="207"/>
          <ac:spMkLst>
            <pc:docMk/>
            <pc:sldMk cId="3681117512" sldId="417"/>
            <ac:spMk id="4" creationId="{00000000-0000-0000-0000-000000000000}"/>
          </ac:spMkLst>
        </pc:spChg>
      </pc:sldChg>
    </pc:docChg>
  </pc:docChgLst>
  <pc:docChgLst>
    <pc:chgData name="Henning Kiss" userId="a0df8af1cba7f864" providerId="LiveId" clId="{D97FD359-02FF-0145-B4D8-AE23A2C12A9C}"/>
    <pc:docChg chg="modSld">
      <pc:chgData name="Henning Kiss" userId="a0df8af1cba7f864" providerId="LiveId" clId="{D97FD359-02FF-0145-B4D8-AE23A2C12A9C}" dt="2024-04-29T07:32:47.812" v="0"/>
      <pc:docMkLst>
        <pc:docMk/>
      </pc:docMkLst>
      <pc:sldChg chg="modAnim">
        <pc:chgData name="Henning Kiss" userId="a0df8af1cba7f864" providerId="LiveId" clId="{D97FD359-02FF-0145-B4D8-AE23A2C12A9C}" dt="2024-04-29T07:32:47.812" v="0"/>
        <pc:sldMkLst>
          <pc:docMk/>
          <pc:sldMk cId="394755580" sldId="35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CA1B46E7-A699-409A-9A12-0C1F0AEE876B}" type="slidenum">
              <a:rPr lang="de-DE" smtClean="0"/>
              <a:pPr/>
              <a:t>1</a:t>
            </a:fld>
            <a:endParaRPr lang="de-DE"/>
          </a:p>
        </p:txBody>
      </p:sp>
    </p:spTree>
    <p:extLst>
      <p:ext uri="{BB962C8B-B14F-4D97-AF65-F5344CB8AC3E}">
        <p14:creationId xmlns:p14="http://schemas.microsoft.com/office/powerpoint/2010/main" val="1469951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39576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descr="C:\Users\Henning\Desktop\Unbenannt-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Berlin</a:t>
            </a:r>
          </a:p>
          <a:p>
            <a:r>
              <a:rPr lang="de-DE" sz="2600" dirty="0">
                <a:solidFill>
                  <a:schemeClr val="bg1"/>
                </a:solidFill>
                <a:latin typeface="Frutiger LT 57 Cn" pitchFamily="34" charset="0"/>
              </a:rPr>
              <a:t>2. Woche</a:t>
            </a:r>
          </a:p>
        </p:txBody>
      </p:sp>
    </p:spTree>
    <p:extLst>
      <p:ext uri="{BB962C8B-B14F-4D97-AF65-F5344CB8AC3E}">
        <p14:creationId xmlns:p14="http://schemas.microsoft.com/office/powerpoint/2010/main" val="32011288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III.	Frist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Frist des § 339 Abs. 1 ZPO begann erst mit Zustellung		des VU im schriftlichen Verfahren (§ 331 Abs. 3 S.1 ZPO)		an beide Parteien (§ 310 Abs. 3 S.1 ZPO), also analog			§ 187 Abs. 1 BGB am 04.03.2023, so dass sie am			17.03.2023 noch nicht abgelaufen war.</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also war der Einspruch zulässig; Folge: § 342 ZPO.</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C.	„Prozessstation 2“: Zulässigkeit der Klage</a:t>
            </a:r>
            <a:endParaRPr lang="de-DE"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	Prozessfähigkeit des Beklagten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 51 Abs. 1 ZPO </a:t>
            </a:r>
            <a:r>
              <a:rPr lang="de-DE" b="0" dirty="0" err="1">
                <a:latin typeface="Arial" pitchFamily="34" charset="0"/>
                <a:cs typeface="Arial" pitchFamily="34" charset="0"/>
              </a:rPr>
              <a:t>iVm</a:t>
            </a:r>
            <a:r>
              <a:rPr lang="de-DE" b="0" dirty="0">
                <a:latin typeface="Arial" pitchFamily="34" charset="0"/>
                <a:cs typeface="Arial" pitchFamily="34" charset="0"/>
              </a:rPr>
              <a:t> § 1629 Abs. 1 BGB.</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II.	Zuständigkeit des Amtsgerichts Hamburg-Mitte</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1.	Sachliche Zuständigkeit des Amtsgerichts</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 1 ZPO </a:t>
            </a:r>
            <a:r>
              <a:rPr lang="de-DE" b="0" dirty="0" err="1">
                <a:latin typeface="Arial" pitchFamily="34" charset="0"/>
                <a:cs typeface="Arial" pitchFamily="34" charset="0"/>
              </a:rPr>
              <a:t>iVm</a:t>
            </a:r>
            <a:r>
              <a:rPr lang="de-DE" b="0" dirty="0">
                <a:latin typeface="Arial" pitchFamily="34" charset="0"/>
                <a:cs typeface="Arial" pitchFamily="34" charset="0"/>
              </a:rPr>
              <a:t> 23 Nr. 1 GVG.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2.	Örtliche Zuständigkeit Hamburg-Mitte</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855009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4" end="4"/>
                                            </p:txEl>
                                          </p:spTgt>
                                        </p:tgtEl>
                                        <p:attrNameLst>
                                          <p:attrName>style.visibility</p:attrName>
                                        </p:attrNameLst>
                                      </p:cBhvr>
                                      <p:to>
                                        <p:strVal val="visible"/>
                                      </p:to>
                                    </p:set>
                                    <p:animEffect transition="in" filter="fade">
                                      <p:cBhvr>
                                        <p:cTn id="22" dur="500"/>
                                        <p:tgtEl>
                                          <p:spTgt spid="4904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5" end="5"/>
                                            </p:txEl>
                                          </p:spTgt>
                                        </p:tgtEl>
                                        <p:attrNameLst>
                                          <p:attrName>style.visibility</p:attrName>
                                        </p:attrNameLst>
                                      </p:cBhvr>
                                      <p:to>
                                        <p:strVal val="visible"/>
                                      </p:to>
                                    </p:set>
                                    <p:animEffect transition="in" filter="fade">
                                      <p:cBhvr>
                                        <p:cTn id="27" dur="500"/>
                                        <p:tgtEl>
                                          <p:spTgt spid="4904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6" end="6"/>
                                            </p:txEl>
                                          </p:spTgt>
                                        </p:tgtEl>
                                        <p:attrNameLst>
                                          <p:attrName>style.visibility</p:attrName>
                                        </p:attrNameLst>
                                      </p:cBhvr>
                                      <p:to>
                                        <p:strVal val="visible"/>
                                      </p:to>
                                    </p:set>
                                    <p:animEffect transition="in" filter="fade">
                                      <p:cBhvr>
                                        <p:cTn id="32" dur="500"/>
                                        <p:tgtEl>
                                          <p:spTgt spid="49049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7" end="7"/>
                                            </p:txEl>
                                          </p:spTgt>
                                        </p:tgtEl>
                                        <p:attrNameLst>
                                          <p:attrName>style.visibility</p:attrName>
                                        </p:attrNameLst>
                                      </p:cBhvr>
                                      <p:to>
                                        <p:strVal val="visible"/>
                                      </p:to>
                                    </p:set>
                                    <p:animEffect transition="in" filter="fade">
                                      <p:cBhvr>
                                        <p:cTn id="37" dur="500"/>
                                        <p:tgtEl>
                                          <p:spTgt spid="49049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8" end="8"/>
                                            </p:txEl>
                                          </p:spTgt>
                                        </p:tgtEl>
                                        <p:attrNameLst>
                                          <p:attrName>style.visibility</p:attrName>
                                        </p:attrNameLst>
                                      </p:cBhvr>
                                      <p:to>
                                        <p:strVal val="visible"/>
                                      </p:to>
                                    </p:set>
                                    <p:animEffect transition="in" filter="fade">
                                      <p:cBhvr>
                                        <p:cTn id="42" dur="500"/>
                                        <p:tgtEl>
                                          <p:spTgt spid="49049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90499">
                                            <p:txEl>
                                              <p:pRg st="9" end="9"/>
                                            </p:txEl>
                                          </p:spTgt>
                                        </p:tgtEl>
                                        <p:attrNameLst>
                                          <p:attrName>style.visibility</p:attrName>
                                        </p:attrNameLst>
                                      </p:cBhvr>
                                      <p:to>
                                        <p:strVal val="visible"/>
                                      </p:to>
                                    </p:set>
                                    <p:animEffect transition="in" filter="fade">
                                      <p:cBhvr>
                                        <p:cTn id="47" dur="500"/>
                                        <p:tgtEl>
                                          <p:spTgt spid="490499">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90499">
                                            <p:txEl>
                                              <p:pRg st="10" end="10"/>
                                            </p:txEl>
                                          </p:spTgt>
                                        </p:tgtEl>
                                        <p:attrNameLst>
                                          <p:attrName>style.visibility</p:attrName>
                                        </p:attrNameLst>
                                      </p:cBhvr>
                                      <p:to>
                                        <p:strVal val="visible"/>
                                      </p:to>
                                    </p:set>
                                    <p:animEffect transition="in" filter="fade">
                                      <p:cBhvr>
                                        <p:cTn id="52" dur="500"/>
                                        <p:tgtEl>
                                          <p:spTgt spid="4904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gemäß § 32 ZPO reicht es aus, dass der Kläger			eine unerlaubte Handlung (nicht notwendig des 				Beklagten) darlegt und behauptet, die den Kern der 			Klage (= Streitgegenstand) bildet.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Klage zulässig.</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D.	„Sachstation“: Begründetheit der Klage</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	I.	Klage schlüssig?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1.	aus </a:t>
            </a:r>
            <a:r>
              <a:rPr lang="de-DE" dirty="0">
                <a:latin typeface="Arial" pitchFamily="34" charset="0"/>
                <a:cs typeface="Arial" pitchFamily="34" charset="0"/>
              </a:rPr>
              <a:t>§ 861 Abs. 1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Kläger trägt vor, früherer Besitzer gewesen zu 			sein, dass Beklagter jetziger Besitzer sei und dieser			(der Beklagte) ihm (dem Kläger) den Besitz durch				verbotene Eigenmacht entzogen habe, s. aber § 864 I.</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2.	aus </a:t>
            </a:r>
            <a:r>
              <a:rPr lang="de-DE" dirty="0">
                <a:latin typeface="Arial" pitchFamily="34" charset="0"/>
                <a:cs typeface="Arial" pitchFamily="34" charset="0"/>
              </a:rPr>
              <a:t>§ 985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	Besitz des Beklagten (+)</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2358011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3" end="3"/>
                                            </p:txEl>
                                          </p:spTgt>
                                        </p:tgtEl>
                                        <p:attrNameLst>
                                          <p:attrName>style.visibility</p:attrName>
                                        </p:attrNameLst>
                                      </p:cBhvr>
                                      <p:to>
                                        <p:strVal val="visible"/>
                                      </p:to>
                                    </p:set>
                                    <p:animEffect transition="in" filter="fade">
                                      <p:cBhvr>
                                        <p:cTn id="17" dur="500"/>
                                        <p:tgtEl>
                                          <p:spTgt spid="4904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4" end="4"/>
                                            </p:txEl>
                                          </p:spTgt>
                                        </p:tgtEl>
                                        <p:attrNameLst>
                                          <p:attrName>style.visibility</p:attrName>
                                        </p:attrNameLst>
                                      </p:cBhvr>
                                      <p:to>
                                        <p:strVal val="visible"/>
                                      </p:to>
                                    </p:set>
                                    <p:animEffect transition="in" filter="fade">
                                      <p:cBhvr>
                                        <p:cTn id="22" dur="500"/>
                                        <p:tgtEl>
                                          <p:spTgt spid="4904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5" end="5"/>
                                            </p:txEl>
                                          </p:spTgt>
                                        </p:tgtEl>
                                        <p:attrNameLst>
                                          <p:attrName>style.visibility</p:attrName>
                                        </p:attrNameLst>
                                      </p:cBhvr>
                                      <p:to>
                                        <p:strVal val="visible"/>
                                      </p:to>
                                    </p:set>
                                    <p:animEffect transition="in" filter="fade">
                                      <p:cBhvr>
                                        <p:cTn id="27" dur="500"/>
                                        <p:tgtEl>
                                          <p:spTgt spid="4904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6" end="6"/>
                                            </p:txEl>
                                          </p:spTgt>
                                        </p:tgtEl>
                                        <p:attrNameLst>
                                          <p:attrName>style.visibility</p:attrName>
                                        </p:attrNameLst>
                                      </p:cBhvr>
                                      <p:to>
                                        <p:strVal val="visible"/>
                                      </p:to>
                                    </p:set>
                                    <p:animEffect transition="in" filter="fade">
                                      <p:cBhvr>
                                        <p:cTn id="32" dur="500"/>
                                        <p:tgtEl>
                                          <p:spTgt spid="49049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7" end="7"/>
                                            </p:txEl>
                                          </p:spTgt>
                                        </p:tgtEl>
                                        <p:attrNameLst>
                                          <p:attrName>style.visibility</p:attrName>
                                        </p:attrNameLst>
                                      </p:cBhvr>
                                      <p:to>
                                        <p:strVal val="visible"/>
                                      </p:to>
                                    </p:set>
                                    <p:animEffect transition="in" filter="fade">
                                      <p:cBhvr>
                                        <p:cTn id="37" dur="500"/>
                                        <p:tgtEl>
                                          <p:spTgt spid="49049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8" end="8"/>
                                            </p:txEl>
                                          </p:spTgt>
                                        </p:tgtEl>
                                        <p:attrNameLst>
                                          <p:attrName>style.visibility</p:attrName>
                                        </p:attrNameLst>
                                      </p:cBhvr>
                                      <p:to>
                                        <p:strVal val="visible"/>
                                      </p:to>
                                    </p:set>
                                    <p:animEffect transition="in" filter="fade">
                                      <p:cBhvr>
                                        <p:cTn id="42" dur="500"/>
                                        <p:tgtEl>
                                          <p:spTgt spid="4904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b)	Eigentum des Klägers?</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Kläger behauptet, Beklagter hätte ihm das 					Fahrrad gestohlen; das kann kein Eigentum des 				Beklagten begründen, § 935 Abs. 1 S.1.</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also Klage auch aus § 985 BGB schlüssig.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3.	aus</a:t>
            </a:r>
            <a:r>
              <a:rPr lang="de-DE" dirty="0">
                <a:latin typeface="Arial" pitchFamily="34" charset="0"/>
                <a:cs typeface="Arial" pitchFamily="34" charset="0"/>
              </a:rPr>
              <a:t> § 1007 Abs. 1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früherer Besitz des Klägers und jetziger, </a:t>
            </a:r>
            <a:r>
              <a:rPr lang="de-DE" b="0" dirty="0" err="1">
                <a:latin typeface="Arial" pitchFamily="34" charset="0"/>
                <a:cs typeface="Arial" pitchFamily="34" charset="0"/>
              </a:rPr>
              <a:t>bösgläu</a:t>
            </a:r>
            <a:r>
              <a:rPr lang="de-DE" b="0" dirty="0">
                <a:latin typeface="Arial" pitchFamily="34" charset="0"/>
                <a:cs typeface="Arial" pitchFamily="34" charset="0"/>
              </a:rPr>
              <a:t>-			</a:t>
            </a:r>
            <a:r>
              <a:rPr lang="de-DE" b="0" dirty="0" err="1">
                <a:latin typeface="Arial" pitchFamily="34" charset="0"/>
                <a:cs typeface="Arial" pitchFamily="34" charset="0"/>
              </a:rPr>
              <a:t>biger</a:t>
            </a:r>
            <a:r>
              <a:rPr lang="de-DE" b="0" dirty="0">
                <a:latin typeface="Arial" pitchFamily="34" charset="0"/>
                <a:cs typeface="Arial" pitchFamily="34" charset="0"/>
              </a:rPr>
              <a:t> Besitz des Beklagten vorgetragen.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4.	aus </a:t>
            </a:r>
            <a:r>
              <a:rPr lang="de-DE" dirty="0">
                <a:latin typeface="Arial" pitchFamily="34" charset="0"/>
                <a:cs typeface="Arial" pitchFamily="34" charset="0"/>
              </a:rPr>
              <a:t>§ 1007 Abs. 2 S.1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da Kläger auch vorträgt, dass ihm das Fahrrad				gestohlen worden sei.</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5.	aus </a:t>
            </a:r>
            <a:r>
              <a:rPr lang="de-DE" dirty="0">
                <a:latin typeface="Arial" pitchFamily="34" charset="0"/>
                <a:cs typeface="Arial" pitchFamily="34" charset="0"/>
              </a:rPr>
              <a:t>§§ 823 Abs. 1, 249 Abs. 1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da Kläger rechtswidrige und schuldhafte (s. § 828			Abs. 3 BGB) Eigentumsverletzung durch Beklagten				(= Diebstahl) behauptet.</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4772702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3" end="3"/>
                                            </p:txEl>
                                          </p:spTgt>
                                        </p:tgtEl>
                                        <p:attrNameLst>
                                          <p:attrName>style.visibility</p:attrName>
                                        </p:attrNameLst>
                                      </p:cBhvr>
                                      <p:to>
                                        <p:strVal val="visible"/>
                                      </p:to>
                                    </p:set>
                                    <p:animEffect transition="in" filter="fade">
                                      <p:cBhvr>
                                        <p:cTn id="22" dur="500"/>
                                        <p:tgtEl>
                                          <p:spTgt spid="490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4" end="4"/>
                                            </p:txEl>
                                          </p:spTgt>
                                        </p:tgtEl>
                                        <p:attrNameLst>
                                          <p:attrName>style.visibility</p:attrName>
                                        </p:attrNameLst>
                                      </p:cBhvr>
                                      <p:to>
                                        <p:strVal val="visible"/>
                                      </p:to>
                                    </p:set>
                                    <p:animEffect transition="in" filter="fade">
                                      <p:cBhvr>
                                        <p:cTn id="27" dur="500"/>
                                        <p:tgtEl>
                                          <p:spTgt spid="4904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5" end="5"/>
                                            </p:txEl>
                                          </p:spTgt>
                                        </p:tgtEl>
                                        <p:attrNameLst>
                                          <p:attrName>style.visibility</p:attrName>
                                        </p:attrNameLst>
                                      </p:cBhvr>
                                      <p:to>
                                        <p:strVal val="visible"/>
                                      </p:to>
                                    </p:set>
                                    <p:animEffect transition="in" filter="fade">
                                      <p:cBhvr>
                                        <p:cTn id="32" dur="500"/>
                                        <p:tgtEl>
                                          <p:spTgt spid="4904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6" end="6"/>
                                            </p:txEl>
                                          </p:spTgt>
                                        </p:tgtEl>
                                        <p:attrNameLst>
                                          <p:attrName>style.visibility</p:attrName>
                                        </p:attrNameLst>
                                      </p:cBhvr>
                                      <p:to>
                                        <p:strVal val="visible"/>
                                      </p:to>
                                    </p:set>
                                    <p:animEffect transition="in" filter="fade">
                                      <p:cBhvr>
                                        <p:cTn id="37" dur="500"/>
                                        <p:tgtEl>
                                          <p:spTgt spid="4904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7" end="7"/>
                                            </p:txEl>
                                          </p:spTgt>
                                        </p:tgtEl>
                                        <p:attrNameLst>
                                          <p:attrName>style.visibility</p:attrName>
                                        </p:attrNameLst>
                                      </p:cBhvr>
                                      <p:to>
                                        <p:strVal val="visible"/>
                                      </p:to>
                                    </p:set>
                                    <p:animEffect transition="in" filter="fade">
                                      <p:cBhvr>
                                        <p:cTn id="42" dur="500"/>
                                        <p:tgtEl>
                                          <p:spTgt spid="4904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90499">
                                            <p:txEl>
                                              <p:pRg st="8" end="8"/>
                                            </p:txEl>
                                          </p:spTgt>
                                        </p:tgtEl>
                                        <p:attrNameLst>
                                          <p:attrName>style.visibility</p:attrName>
                                        </p:attrNameLst>
                                      </p:cBhvr>
                                      <p:to>
                                        <p:strVal val="visible"/>
                                      </p:to>
                                    </p:set>
                                    <p:animEffect transition="in" filter="fade">
                                      <p:cBhvr>
                                        <p:cTn id="47" dur="500"/>
                                        <p:tgtEl>
                                          <p:spTgt spid="4904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6.	aus </a:t>
            </a:r>
            <a:r>
              <a:rPr lang="de-DE" dirty="0">
                <a:latin typeface="Arial" pitchFamily="34" charset="0"/>
                <a:cs typeface="Arial" pitchFamily="34" charset="0"/>
              </a:rPr>
              <a:t>§ 812 Abs. 1 S.1, 2.Var. BGB</a:t>
            </a:r>
            <a:r>
              <a:rPr lang="de-DE" b="0"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da Kläger vorträgt, Beklagter hätte ohne </a:t>
            </a:r>
            <a:r>
              <a:rPr lang="de-DE" b="0" dirty="0" err="1">
                <a:latin typeface="Arial" pitchFamily="34" charset="0"/>
                <a:cs typeface="Arial" pitchFamily="34" charset="0"/>
              </a:rPr>
              <a:t>rechtli</a:t>
            </a:r>
            <a:r>
              <a:rPr lang="de-DE" b="0" dirty="0">
                <a:latin typeface="Arial" pitchFamily="34" charset="0"/>
                <a:cs typeface="Arial" pitchFamily="34" charset="0"/>
              </a:rPr>
              <a:t>-				</a:t>
            </a:r>
            <a:r>
              <a:rPr lang="de-DE" b="0" dirty="0" err="1">
                <a:latin typeface="Arial" pitchFamily="34" charset="0"/>
                <a:cs typeface="Arial" pitchFamily="34" charset="0"/>
              </a:rPr>
              <a:t>chen</a:t>
            </a:r>
            <a:r>
              <a:rPr lang="de-DE" b="0" dirty="0">
                <a:latin typeface="Arial" pitchFamily="34" charset="0"/>
                <a:cs typeface="Arial" pitchFamily="34" charset="0"/>
              </a:rPr>
              <a:t> Grund sein Fahrrad im Besitz.</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also ist die Klage schlüssig.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	II.	Erhebliche Einwendungen des Beklagten?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1.	Beklagter behauptet, er sei nicht der Dieb.</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beseitigt § 861 Abs. 1 (= siehe § 858 Abs. 2 S.1, S.2),			§ 1007 Abs. 1 (= kein böser Glaube), § 823 Abs. 1				(= keine unerlaubte Handlung), nicht jedoch §§ 985,			1007 Abs. 2 S.1 und § 812 Abs. 1 S.1, 2.Var. BGB</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2.	Beklagter behauptet allerdings auch, das Fahrrad				am 16.07.2022 in öffentlicher Versteigerung erworben			zu haben.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das beseitigt auch §§ 985, 1007 Abs. 2 S.1 und 812,			da dann Eigentumserwerb nach § 935 Abs. 2.</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7987387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3" end="3"/>
                                            </p:txEl>
                                          </p:spTgt>
                                        </p:tgtEl>
                                        <p:attrNameLst>
                                          <p:attrName>style.visibility</p:attrName>
                                        </p:attrNameLst>
                                      </p:cBhvr>
                                      <p:to>
                                        <p:strVal val="visible"/>
                                      </p:to>
                                    </p:set>
                                    <p:animEffect transition="in" filter="fade">
                                      <p:cBhvr>
                                        <p:cTn id="22" dur="500"/>
                                        <p:tgtEl>
                                          <p:spTgt spid="490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4" end="4"/>
                                            </p:txEl>
                                          </p:spTgt>
                                        </p:tgtEl>
                                        <p:attrNameLst>
                                          <p:attrName>style.visibility</p:attrName>
                                        </p:attrNameLst>
                                      </p:cBhvr>
                                      <p:to>
                                        <p:strVal val="visible"/>
                                      </p:to>
                                    </p:set>
                                    <p:animEffect transition="in" filter="fade">
                                      <p:cBhvr>
                                        <p:cTn id="27" dur="500"/>
                                        <p:tgtEl>
                                          <p:spTgt spid="4904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5" end="5"/>
                                            </p:txEl>
                                          </p:spTgt>
                                        </p:tgtEl>
                                        <p:attrNameLst>
                                          <p:attrName>style.visibility</p:attrName>
                                        </p:attrNameLst>
                                      </p:cBhvr>
                                      <p:to>
                                        <p:strVal val="visible"/>
                                      </p:to>
                                    </p:set>
                                    <p:animEffect transition="in" filter="fade">
                                      <p:cBhvr>
                                        <p:cTn id="32" dur="500"/>
                                        <p:tgtEl>
                                          <p:spTgt spid="4904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6" end="6"/>
                                            </p:txEl>
                                          </p:spTgt>
                                        </p:tgtEl>
                                        <p:attrNameLst>
                                          <p:attrName>style.visibility</p:attrName>
                                        </p:attrNameLst>
                                      </p:cBhvr>
                                      <p:to>
                                        <p:strVal val="visible"/>
                                      </p:to>
                                    </p:set>
                                    <p:animEffect transition="in" filter="fade">
                                      <p:cBhvr>
                                        <p:cTn id="37" dur="500"/>
                                        <p:tgtEl>
                                          <p:spTgt spid="4904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7" end="7"/>
                                            </p:txEl>
                                          </p:spTgt>
                                        </p:tgtEl>
                                        <p:attrNameLst>
                                          <p:attrName>style.visibility</p:attrName>
                                        </p:attrNameLst>
                                      </p:cBhvr>
                                      <p:to>
                                        <p:strVal val="visible"/>
                                      </p:to>
                                    </p:set>
                                    <p:animEffect transition="in" filter="fade">
                                      <p:cBhvr>
                                        <p:cTn id="42" dur="500"/>
                                        <p:tgtEl>
                                          <p:spTgt spid="4904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	III.	Beweisstation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1.	Was ist beweiserheblich?</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Erwerb im Wege öffentlicher Versteigerung, da 				früheres Eigentum des Klägers, Diebstahl und jet-				</a:t>
            </a:r>
            <a:r>
              <a:rPr lang="de-DE" b="0" dirty="0" err="1">
                <a:latin typeface="Arial" pitchFamily="34" charset="0"/>
                <a:cs typeface="Arial" pitchFamily="34" charset="0"/>
              </a:rPr>
              <a:t>ziger</a:t>
            </a:r>
            <a:r>
              <a:rPr lang="de-DE" b="0" dirty="0">
                <a:latin typeface="Arial" pitchFamily="34" charset="0"/>
                <a:cs typeface="Arial" pitchFamily="34" charset="0"/>
              </a:rPr>
              <a:t> Besitz unstreitig sind (s. Sitzungsprotokoll).</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2.	Wer trägt die Beweislast?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Beklagter, da Ausnahme von § 935 Abs. 1 BGB.</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3.	Beweiswürdigung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	Zulässiges Beweismittel?</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sz="1600" b="0" dirty="0">
                <a:latin typeface="Arial" pitchFamily="34" charset="0"/>
                <a:cs typeface="Arial" pitchFamily="34" charset="0"/>
              </a:rPr>
              <a:t>				■</a:t>
            </a:r>
            <a:r>
              <a:rPr lang="de-DE" b="0" dirty="0">
                <a:latin typeface="Arial" pitchFamily="34" charset="0"/>
                <a:cs typeface="Arial" pitchFamily="34" charset="0"/>
              </a:rPr>
              <a:t>	In mündlicher Verhandlung wurde „</a:t>
            </a:r>
            <a:r>
              <a:rPr lang="de-DE" b="0" dirty="0" err="1">
                <a:latin typeface="Arial" pitchFamily="34" charset="0"/>
                <a:cs typeface="Arial" pitchFamily="34" charset="0"/>
              </a:rPr>
              <a:t>Urkun</a:t>
            </a:r>
            <a:r>
              <a:rPr lang="de-DE" b="0" dirty="0">
                <a:latin typeface="Arial" pitchFamily="34" charset="0"/>
                <a:cs typeface="Arial" pitchFamily="34" charset="0"/>
              </a:rPr>
              <a:t>-						de“ der Versteigerung vorgelegt.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Handelt es sich um eine „Öffentliche Ur-						</a:t>
            </a:r>
            <a:r>
              <a:rPr lang="de-DE" b="0" dirty="0" err="1">
                <a:latin typeface="Arial" pitchFamily="34" charset="0"/>
                <a:cs typeface="Arial" pitchFamily="34" charset="0"/>
              </a:rPr>
              <a:t>kunde</a:t>
            </a:r>
            <a:r>
              <a:rPr lang="de-DE" b="0" dirty="0">
                <a:latin typeface="Arial" pitchFamily="34" charset="0"/>
                <a:cs typeface="Arial" pitchFamily="34" charset="0"/>
              </a:rPr>
              <a:t>“ </a:t>
            </a:r>
            <a:r>
              <a:rPr lang="de-DE" b="0" dirty="0" err="1">
                <a:latin typeface="Arial" pitchFamily="34" charset="0"/>
                <a:cs typeface="Arial" pitchFamily="34" charset="0"/>
              </a:rPr>
              <a:t>iSd</a:t>
            </a:r>
            <a:r>
              <a:rPr lang="de-DE" b="0" dirty="0">
                <a:latin typeface="Arial" pitchFamily="34" charset="0"/>
                <a:cs typeface="Arial" pitchFamily="34" charset="0"/>
              </a:rPr>
              <a:t> § 415 Abs. 1 ZPO, begründet 						sie den vollen Beweis des in ihr </a:t>
            </a:r>
            <a:r>
              <a:rPr lang="de-DE" b="0" dirty="0" err="1">
                <a:latin typeface="Arial" pitchFamily="34" charset="0"/>
                <a:cs typeface="Arial" pitchFamily="34" charset="0"/>
              </a:rPr>
              <a:t>beurkun</a:t>
            </a:r>
            <a:r>
              <a:rPr lang="de-DE" b="0" dirty="0">
                <a:latin typeface="Arial" pitchFamily="34" charset="0"/>
                <a:cs typeface="Arial" pitchFamily="34" charset="0"/>
              </a:rPr>
              <a:t>-						</a:t>
            </a:r>
            <a:r>
              <a:rPr lang="de-DE" b="0" dirty="0" err="1">
                <a:latin typeface="Arial" pitchFamily="34" charset="0"/>
                <a:cs typeface="Arial" pitchFamily="34" charset="0"/>
              </a:rPr>
              <a:t>deten</a:t>
            </a:r>
            <a:r>
              <a:rPr lang="de-DE" b="0" dirty="0">
                <a:latin typeface="Arial" pitchFamily="34" charset="0"/>
                <a:cs typeface="Arial" pitchFamily="34" charset="0"/>
              </a:rPr>
              <a:t> Vorgangs.</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6169355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3" end="3"/>
                                            </p:txEl>
                                          </p:spTgt>
                                        </p:tgtEl>
                                        <p:attrNameLst>
                                          <p:attrName>style.visibility</p:attrName>
                                        </p:attrNameLst>
                                      </p:cBhvr>
                                      <p:to>
                                        <p:strVal val="visible"/>
                                      </p:to>
                                    </p:set>
                                    <p:animEffect transition="in" filter="fade">
                                      <p:cBhvr>
                                        <p:cTn id="22" dur="500"/>
                                        <p:tgtEl>
                                          <p:spTgt spid="490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4" end="4"/>
                                            </p:txEl>
                                          </p:spTgt>
                                        </p:tgtEl>
                                        <p:attrNameLst>
                                          <p:attrName>style.visibility</p:attrName>
                                        </p:attrNameLst>
                                      </p:cBhvr>
                                      <p:to>
                                        <p:strVal val="visible"/>
                                      </p:to>
                                    </p:set>
                                    <p:animEffect transition="in" filter="fade">
                                      <p:cBhvr>
                                        <p:cTn id="27" dur="500"/>
                                        <p:tgtEl>
                                          <p:spTgt spid="4904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5" end="5"/>
                                            </p:txEl>
                                          </p:spTgt>
                                        </p:tgtEl>
                                        <p:attrNameLst>
                                          <p:attrName>style.visibility</p:attrName>
                                        </p:attrNameLst>
                                      </p:cBhvr>
                                      <p:to>
                                        <p:strVal val="visible"/>
                                      </p:to>
                                    </p:set>
                                    <p:animEffect transition="in" filter="fade">
                                      <p:cBhvr>
                                        <p:cTn id="32" dur="500"/>
                                        <p:tgtEl>
                                          <p:spTgt spid="4904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6" end="6"/>
                                            </p:txEl>
                                          </p:spTgt>
                                        </p:tgtEl>
                                        <p:attrNameLst>
                                          <p:attrName>style.visibility</p:attrName>
                                        </p:attrNameLst>
                                      </p:cBhvr>
                                      <p:to>
                                        <p:strVal val="visible"/>
                                      </p:to>
                                    </p:set>
                                    <p:animEffect transition="in" filter="fade">
                                      <p:cBhvr>
                                        <p:cTn id="37" dur="500"/>
                                        <p:tgtEl>
                                          <p:spTgt spid="4904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7" end="7"/>
                                            </p:txEl>
                                          </p:spTgt>
                                        </p:tgtEl>
                                        <p:attrNameLst>
                                          <p:attrName>style.visibility</p:attrName>
                                        </p:attrNameLst>
                                      </p:cBhvr>
                                      <p:to>
                                        <p:strVal val="visible"/>
                                      </p:to>
                                    </p:set>
                                    <p:animEffect transition="in" filter="fade">
                                      <p:cBhvr>
                                        <p:cTn id="42" dur="500"/>
                                        <p:tgtEl>
                                          <p:spTgt spid="49049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90499">
                                            <p:txEl>
                                              <p:pRg st="8" end="8"/>
                                            </p:txEl>
                                          </p:spTgt>
                                        </p:tgtEl>
                                        <p:attrNameLst>
                                          <p:attrName>style.visibility</p:attrName>
                                        </p:attrNameLst>
                                      </p:cBhvr>
                                      <p:to>
                                        <p:strVal val="visible"/>
                                      </p:to>
                                    </p:set>
                                    <p:animEffect transition="in" filter="fade">
                                      <p:cBhvr>
                                        <p:cTn id="47" dur="500"/>
                                        <p:tgtEl>
                                          <p:spTgt spid="4904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29198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Kläger bestreitet aber die Echtheit. Ist die						Urkunde unecht, ist kein zulässiger Beweis						angeboten.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Ist die Urkunde echt?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s. § 437 Abs. 1 ZPO: Urkunden, die						nach Form und Inhalt als von einer </a:t>
            </a:r>
            <a:r>
              <a:rPr lang="de-DE" b="0" dirty="0" err="1">
                <a:latin typeface="Arial" pitchFamily="34" charset="0"/>
                <a:cs typeface="Arial" pitchFamily="34" charset="0"/>
              </a:rPr>
              <a:t>öffentli</a:t>
            </a:r>
            <a:r>
              <a:rPr lang="de-DE" b="0" dirty="0">
                <a:latin typeface="Arial" pitchFamily="34" charset="0"/>
                <a:cs typeface="Arial" pitchFamily="34" charset="0"/>
              </a:rPr>
              <a:t>-						</a:t>
            </a:r>
            <a:r>
              <a:rPr lang="de-DE" b="0" dirty="0" err="1">
                <a:latin typeface="Arial" pitchFamily="34" charset="0"/>
                <a:cs typeface="Arial" pitchFamily="34" charset="0"/>
              </a:rPr>
              <a:t>chen</a:t>
            </a:r>
            <a:r>
              <a:rPr lang="de-DE" b="0" dirty="0">
                <a:latin typeface="Arial" pitchFamily="34" charset="0"/>
                <a:cs typeface="Arial" pitchFamily="34" charset="0"/>
              </a:rPr>
              <a:t> Behörde errichtet sich darstellen,						haben die Vermutung der Echtheit für sich.						Diese Vermutung ist hier – vom Kläger – 						nicht gemäß § 292 ZPO widerlegt worden.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zulässiges Beweismittel (+).</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b)	Beweismittel ergiebig?</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s. § 415 Abs. 1 ZPO.</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c)	Überzeugungskraft?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 415 Abs. 1 ZPO.</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170066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3" end="3"/>
                                            </p:txEl>
                                          </p:spTgt>
                                        </p:tgtEl>
                                        <p:attrNameLst>
                                          <p:attrName>style.visibility</p:attrName>
                                        </p:attrNameLst>
                                      </p:cBhvr>
                                      <p:to>
                                        <p:strVal val="visible"/>
                                      </p:to>
                                    </p:set>
                                    <p:animEffect transition="in" filter="fade">
                                      <p:cBhvr>
                                        <p:cTn id="22" dur="500"/>
                                        <p:tgtEl>
                                          <p:spTgt spid="4904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4" end="4"/>
                                            </p:txEl>
                                          </p:spTgt>
                                        </p:tgtEl>
                                        <p:attrNameLst>
                                          <p:attrName>style.visibility</p:attrName>
                                        </p:attrNameLst>
                                      </p:cBhvr>
                                      <p:to>
                                        <p:strVal val="visible"/>
                                      </p:to>
                                    </p:set>
                                    <p:animEffect transition="in" filter="fade">
                                      <p:cBhvr>
                                        <p:cTn id="27" dur="500"/>
                                        <p:tgtEl>
                                          <p:spTgt spid="4904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5" end="5"/>
                                            </p:txEl>
                                          </p:spTgt>
                                        </p:tgtEl>
                                        <p:attrNameLst>
                                          <p:attrName>style.visibility</p:attrName>
                                        </p:attrNameLst>
                                      </p:cBhvr>
                                      <p:to>
                                        <p:strVal val="visible"/>
                                      </p:to>
                                    </p:set>
                                    <p:animEffect transition="in" filter="fade">
                                      <p:cBhvr>
                                        <p:cTn id="32" dur="500"/>
                                        <p:tgtEl>
                                          <p:spTgt spid="4904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6" end="6"/>
                                            </p:txEl>
                                          </p:spTgt>
                                        </p:tgtEl>
                                        <p:attrNameLst>
                                          <p:attrName>style.visibility</p:attrName>
                                        </p:attrNameLst>
                                      </p:cBhvr>
                                      <p:to>
                                        <p:strVal val="visible"/>
                                      </p:to>
                                    </p:set>
                                    <p:animEffect transition="in" filter="fade">
                                      <p:cBhvr>
                                        <p:cTn id="37" dur="500"/>
                                        <p:tgtEl>
                                          <p:spTgt spid="49049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7" end="7"/>
                                            </p:txEl>
                                          </p:spTgt>
                                        </p:tgtEl>
                                        <p:attrNameLst>
                                          <p:attrName>style.visibility</p:attrName>
                                        </p:attrNameLst>
                                      </p:cBhvr>
                                      <p:to>
                                        <p:strVal val="visible"/>
                                      </p:to>
                                    </p:set>
                                    <p:animEffect transition="in" filter="fade">
                                      <p:cBhvr>
                                        <p:cTn id="42" dur="500"/>
                                        <p:tgtEl>
                                          <p:spTgt spid="4904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damit ist Erwerb am 16.07.2022 bewiesen.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=&gt;	Gutgläubigkeit des Beklagten wird gemäß § 932 				Abs. 1 S.1 BGB vermutet und ist vom Kläger					nicht durch Beweis des Gegenteils widerlegt </a:t>
            </a:r>
            <a:r>
              <a:rPr lang="de-DE" b="0" dirty="0" err="1">
                <a:latin typeface="Arial" pitchFamily="34" charset="0"/>
                <a:cs typeface="Arial" pitchFamily="34" charset="0"/>
              </a:rPr>
              <a:t>wor</a:t>
            </a:r>
            <a:r>
              <a:rPr lang="de-DE" b="0" dirty="0">
                <a:latin typeface="Arial" pitchFamily="34" charset="0"/>
                <a:cs typeface="Arial" pitchFamily="34" charset="0"/>
              </a:rPr>
              <a:t>-				den (auch hier gilt § 292 ZPO).</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IV.	Die Klage ist unbegründet.</a:t>
            </a:r>
          </a:p>
          <a:p>
            <a:pPr marL="0" indent="0" algn="ctr">
              <a:tabLst>
                <a:tab pos="450850" algn="l"/>
                <a:tab pos="808038" algn="l"/>
                <a:tab pos="1249363" algn="l"/>
                <a:tab pos="1798638" algn="l"/>
                <a:tab pos="2332038" algn="l"/>
                <a:tab pos="2865438" algn="l"/>
                <a:tab pos="3413125" algn="l"/>
                <a:tab pos="3946525" algn="l"/>
                <a:tab pos="4572000" algn="l"/>
                <a:tab pos="5197475" algn="l"/>
              </a:tabLst>
            </a:pPr>
            <a:endParaRPr lang="de-DE" dirty="0">
              <a:latin typeface="Arial" pitchFamily="34" charset="0"/>
              <a:cs typeface="Arial" pitchFamily="34" charset="0"/>
            </a:endParaRPr>
          </a:p>
          <a:p>
            <a:pPr marL="0" indent="0" algn="ctr">
              <a:tabLst>
                <a:tab pos="450850" algn="l"/>
                <a:tab pos="808038" algn="l"/>
                <a:tab pos="1249363" algn="l"/>
                <a:tab pos="1798638" algn="l"/>
                <a:tab pos="2332038" algn="l"/>
                <a:tab pos="2865438" algn="l"/>
                <a:tab pos="3413125" algn="l"/>
                <a:tab pos="3946525" algn="l"/>
                <a:tab pos="4572000" algn="l"/>
                <a:tab pos="5197475" algn="l"/>
              </a:tabLst>
            </a:pPr>
            <a:r>
              <a:rPr lang="de-DE" dirty="0" err="1">
                <a:latin typeface="Arial" pitchFamily="34" charset="0"/>
                <a:cs typeface="Arial" pitchFamily="34" charset="0"/>
              </a:rPr>
              <a:t>Tenorierung</a:t>
            </a:r>
            <a:r>
              <a:rPr lang="de-DE" dirty="0">
                <a:latin typeface="Arial" pitchFamily="34" charset="0"/>
                <a:cs typeface="Arial" pitchFamily="34" charset="0"/>
              </a:rPr>
              <a:t>:</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1.	Die Klage wird abgewiesen. Das Versäumnisurteil vom 		17. Februar 2023 wird aufgehoben.</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sz="1200"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2.	Der Kläger hat die Kosten des Rechtsstreits zu tragen. 		Hiervon ausgenommen sind die Kosten der Säumnis, die		der Beklagte zu tragen hat (§§ 91 Abs. 1, 344 ZPO).</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1900643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1" end="1"/>
                                            </p:txEl>
                                          </p:spTgt>
                                        </p:tgtEl>
                                        <p:attrNameLst>
                                          <p:attrName>style.visibility</p:attrName>
                                        </p:attrNameLst>
                                      </p:cBhvr>
                                      <p:to>
                                        <p:strVal val="visible"/>
                                      </p:to>
                                    </p:set>
                                    <p:animEffect transition="in" filter="fade">
                                      <p:cBhvr>
                                        <p:cTn id="12" dur="500"/>
                                        <p:tgtEl>
                                          <p:spTgt spid="4904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2" end="2"/>
                                            </p:txEl>
                                          </p:spTgt>
                                        </p:tgtEl>
                                        <p:attrNameLst>
                                          <p:attrName>style.visibility</p:attrName>
                                        </p:attrNameLst>
                                      </p:cBhvr>
                                      <p:to>
                                        <p:strVal val="visible"/>
                                      </p:to>
                                    </p:set>
                                    <p:animEffect transition="in" filter="fade">
                                      <p:cBhvr>
                                        <p:cTn id="17" dur="500"/>
                                        <p:tgtEl>
                                          <p:spTgt spid="4904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4" end="4"/>
                                            </p:txEl>
                                          </p:spTgt>
                                        </p:tgtEl>
                                        <p:attrNameLst>
                                          <p:attrName>style.visibility</p:attrName>
                                        </p:attrNameLst>
                                      </p:cBhvr>
                                      <p:to>
                                        <p:strVal val="visible"/>
                                      </p:to>
                                    </p:set>
                                    <p:animEffect transition="in" filter="fade">
                                      <p:cBhvr>
                                        <p:cTn id="22" dur="500"/>
                                        <p:tgtEl>
                                          <p:spTgt spid="4904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6" end="6"/>
                                            </p:txEl>
                                          </p:spTgt>
                                        </p:tgtEl>
                                        <p:attrNameLst>
                                          <p:attrName>style.visibility</p:attrName>
                                        </p:attrNameLst>
                                      </p:cBhvr>
                                      <p:to>
                                        <p:strVal val="visible"/>
                                      </p:to>
                                    </p:set>
                                    <p:animEffect transition="in" filter="fade">
                                      <p:cBhvr>
                                        <p:cTn id="27" dur="500"/>
                                        <p:tgtEl>
                                          <p:spTgt spid="49049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8" end="8"/>
                                            </p:txEl>
                                          </p:spTgt>
                                        </p:tgtEl>
                                        <p:attrNameLst>
                                          <p:attrName>style.visibility</p:attrName>
                                        </p:attrNameLst>
                                      </p:cBhvr>
                                      <p:to>
                                        <p:strVal val="visible"/>
                                      </p:to>
                                    </p:set>
                                    <p:animEffect transition="in" filter="fade">
                                      <p:cBhvr>
                                        <p:cTn id="32" dur="500"/>
                                        <p:tgtEl>
                                          <p:spTgt spid="49049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3.	Das Urteil ist vorläufig vollstreckbar. Beide Parteien dürfen		die Vollstreckung durch Sicherheitsleistung in Höhe von		110 % des aufgrund des Urteils vollstreckbaren Betrages		abwenden, wenn nicht die andere, jeweils vollstreckende		Partei vor der Vollstreckung Sicherheit </a:t>
            </a:r>
            <a:r>
              <a:rPr lang="de-DE" b="0" dirty="0" err="1">
                <a:latin typeface="Arial" pitchFamily="34" charset="0"/>
                <a:cs typeface="Arial" pitchFamily="34" charset="0"/>
              </a:rPr>
              <a:t>iHv</a:t>
            </a:r>
            <a:r>
              <a:rPr lang="de-DE" b="0" dirty="0">
                <a:latin typeface="Arial" pitchFamily="34" charset="0"/>
                <a:cs typeface="Arial" pitchFamily="34" charset="0"/>
              </a:rPr>
              <a:t> 110 % des			jeweils zu vollstreckenden Betrages leistet (§§ 708 Nr. 11,		711 S.1, S.2 </a:t>
            </a:r>
            <a:r>
              <a:rPr lang="de-DE" b="0" dirty="0" err="1">
                <a:latin typeface="Arial" pitchFamily="34" charset="0"/>
                <a:cs typeface="Arial" pitchFamily="34" charset="0"/>
              </a:rPr>
              <a:t>iVm</a:t>
            </a:r>
            <a:r>
              <a:rPr lang="de-DE" b="0" dirty="0">
                <a:latin typeface="Arial" pitchFamily="34" charset="0"/>
                <a:cs typeface="Arial" pitchFamily="34" charset="0"/>
              </a:rPr>
              <a:t> 709 S.2 ZPO). </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b="0" dirty="0">
              <a:latin typeface="Arial" pitchFamily="34" charset="0"/>
              <a:cs typeface="Arial" pitchFamily="34" charset="0"/>
            </a:endParaRPr>
          </a:p>
          <a:p>
            <a:pPr marL="0" indent="0" algn="ctr">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Rechtsbehelfsbelehrung nach § 232 S.1 ZPO:</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Gegen dieses Urteil kann binnen einer Frist von einem Monat ab Zustellung des in vollständiger Form abgefassten Urteils Berufung eingelegt werden. ... (s. Lösung)</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2868839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2" end="2"/>
                                            </p:txEl>
                                          </p:spTgt>
                                        </p:tgtEl>
                                        <p:attrNameLst>
                                          <p:attrName>style.visibility</p:attrName>
                                        </p:attrNameLst>
                                      </p:cBhvr>
                                      <p:to>
                                        <p:strVal val="visible"/>
                                      </p:to>
                                    </p:set>
                                    <p:animEffect transition="in" filter="fade">
                                      <p:cBhvr>
                                        <p:cTn id="12" dur="500"/>
                                        <p:tgtEl>
                                          <p:spTgt spid="4904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4" end="4"/>
                                            </p:txEl>
                                          </p:spTgt>
                                        </p:tgtEl>
                                        <p:attrNameLst>
                                          <p:attrName>style.visibility</p:attrName>
                                        </p:attrNameLst>
                                      </p:cBhvr>
                                      <p:to>
                                        <p:strVal val="visible"/>
                                      </p:to>
                                    </p:set>
                                    <p:animEffect transition="in" filter="fade">
                                      <p:cBhvr>
                                        <p:cTn id="17" dur="500"/>
                                        <p:tgtEl>
                                          <p:spTgt spid="4904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1" name="Text Box 3"/>
          <p:cNvSpPr txBox="1">
            <a:spLocks noChangeArrowheads="1"/>
          </p:cNvSpPr>
          <p:nvPr/>
        </p:nvSpPr>
        <p:spPr bwMode="auto">
          <a:xfrm>
            <a:off x="179388" y="130049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cs typeface="Arial" charset="0"/>
              </a:rPr>
              <a:t>A.	Typen von Anwaltsklausuren:</a:t>
            </a:r>
          </a:p>
          <a:p>
            <a:endParaRPr lang="de-DE" u="sng" dirty="0">
              <a:cs typeface="Arial" charset="0"/>
            </a:endParaRPr>
          </a:p>
          <a:p>
            <a:r>
              <a:rPr lang="de-DE" b="0" dirty="0"/>
              <a:t>●</a:t>
            </a:r>
            <a:r>
              <a:rPr lang="de-DE" dirty="0"/>
              <a:t>	Typ 1: „Klägersituation“</a:t>
            </a:r>
          </a:p>
          <a:p>
            <a:r>
              <a:rPr lang="de-DE" b="0" dirty="0"/>
              <a:t>	Aufbau:</a:t>
            </a:r>
          </a:p>
          <a:p>
            <a:r>
              <a:rPr lang="de-DE" b="0" dirty="0"/>
              <a:t>	1.	Regelmäßig keine (!) Sachverhaltsschilderung</a:t>
            </a:r>
          </a:p>
          <a:p>
            <a:r>
              <a:rPr lang="de-DE" b="0" dirty="0"/>
              <a:t>	2.	Zielvorstellung des Mandanten (ggf. ausführlich) </a:t>
            </a:r>
          </a:p>
          <a:p>
            <a:r>
              <a:rPr lang="de-DE" b="0" dirty="0"/>
              <a:t>	3.	Regelmäßig keine (!) vorgezogene „Prozessstation“</a:t>
            </a:r>
          </a:p>
          <a:p>
            <a:r>
              <a:rPr lang="de-DE" b="0" dirty="0"/>
              <a:t>	4.	Materiell-rechtliches Gutachten (regelmäßig „</a:t>
            </a:r>
            <a:r>
              <a:rPr lang="de-DE" b="0" dirty="0" err="1"/>
              <a:t>einschich</a:t>
            </a:r>
            <a:r>
              <a:rPr lang="de-DE" b="0" dirty="0"/>
              <a:t>-		</a:t>
            </a:r>
            <a:r>
              <a:rPr lang="de-DE" b="0" dirty="0" err="1"/>
              <a:t>tig</a:t>
            </a:r>
            <a:r>
              <a:rPr lang="de-DE" b="0" dirty="0"/>
              <a:t>“, relationsmäßig nur wenn verlangt oder sinnvoll)</a:t>
            </a:r>
          </a:p>
          <a:p>
            <a:r>
              <a:rPr lang="de-DE" b="0" dirty="0"/>
              <a:t>	5.	Prozessrechtliches Gutachten</a:t>
            </a:r>
          </a:p>
          <a:p>
            <a:r>
              <a:rPr lang="de-DE" b="0" dirty="0"/>
              <a:t>	6.	Zweckmäßigkeitserwägungen (ggf. zusammen mit dem		prozessrechtlichen Gutachten unter 5.)</a:t>
            </a:r>
          </a:p>
          <a:p>
            <a:r>
              <a:rPr lang="de-DE" b="0" dirty="0"/>
              <a:t>	7.	Anträge an das Gericht und/oder Mandantenschreiben			(ggf. vorrangig Schreiben an den Gegner, etwa zur Ver-		</a:t>
            </a:r>
            <a:r>
              <a:rPr lang="de-DE" b="0" dirty="0" err="1"/>
              <a:t>meidung</a:t>
            </a:r>
            <a:r>
              <a:rPr lang="de-DE" b="0" dirty="0"/>
              <a:t> des § 93 ZPO); üblich: Klageschrift.</a:t>
            </a:r>
            <a:endParaRPr lang="de-DE" sz="600" b="0" dirty="0">
              <a:cs typeface="Arial" charset="0"/>
            </a:endParaRPr>
          </a:p>
        </p:txBody>
      </p:sp>
      <p:sp>
        <p:nvSpPr>
          <p:cNvPr id="5"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Anwaltsklausur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17742299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88451">
                                            <p:txEl>
                                              <p:pRg st="0" end="0"/>
                                            </p:txEl>
                                          </p:spTgt>
                                        </p:tgtEl>
                                        <p:attrNameLst>
                                          <p:attrName>style.visibility</p:attrName>
                                        </p:attrNameLst>
                                      </p:cBhvr>
                                      <p:to>
                                        <p:strVal val="visible"/>
                                      </p:to>
                                    </p:set>
                                    <p:anim calcmode="lin" valueType="num">
                                      <p:cBhvr additive="base">
                                        <p:cTn id="7" dur="500" fill="hold"/>
                                        <p:tgtEl>
                                          <p:spTgt spid="48845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84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88451">
                                            <p:txEl>
                                              <p:pRg st="2" end="2"/>
                                            </p:txEl>
                                          </p:spTgt>
                                        </p:tgtEl>
                                        <p:attrNameLst>
                                          <p:attrName>style.visibility</p:attrName>
                                        </p:attrNameLst>
                                      </p:cBhvr>
                                      <p:to>
                                        <p:strVal val="visible"/>
                                      </p:to>
                                    </p:set>
                                    <p:anim calcmode="lin" valueType="num">
                                      <p:cBhvr additive="base">
                                        <p:cTn id="13" dur="500" fill="hold"/>
                                        <p:tgtEl>
                                          <p:spTgt spid="48845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84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88451">
                                            <p:txEl>
                                              <p:pRg st="3" end="3"/>
                                            </p:txEl>
                                          </p:spTgt>
                                        </p:tgtEl>
                                        <p:attrNameLst>
                                          <p:attrName>style.visibility</p:attrName>
                                        </p:attrNameLst>
                                      </p:cBhvr>
                                      <p:to>
                                        <p:strVal val="visible"/>
                                      </p:to>
                                    </p:set>
                                    <p:anim calcmode="lin" valueType="num">
                                      <p:cBhvr additive="base">
                                        <p:cTn id="19" dur="500" fill="hold"/>
                                        <p:tgtEl>
                                          <p:spTgt spid="48845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845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88451">
                                            <p:txEl>
                                              <p:pRg st="4" end="4"/>
                                            </p:txEl>
                                          </p:spTgt>
                                        </p:tgtEl>
                                        <p:attrNameLst>
                                          <p:attrName>style.visibility</p:attrName>
                                        </p:attrNameLst>
                                      </p:cBhvr>
                                      <p:to>
                                        <p:strVal val="visible"/>
                                      </p:to>
                                    </p:set>
                                    <p:anim calcmode="lin" valueType="num">
                                      <p:cBhvr additive="base">
                                        <p:cTn id="25" dur="500" fill="hold"/>
                                        <p:tgtEl>
                                          <p:spTgt spid="48845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8845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88451">
                                            <p:txEl>
                                              <p:pRg st="5" end="5"/>
                                            </p:txEl>
                                          </p:spTgt>
                                        </p:tgtEl>
                                        <p:attrNameLst>
                                          <p:attrName>style.visibility</p:attrName>
                                        </p:attrNameLst>
                                      </p:cBhvr>
                                      <p:to>
                                        <p:strVal val="visible"/>
                                      </p:to>
                                    </p:set>
                                    <p:anim calcmode="lin" valueType="num">
                                      <p:cBhvr additive="base">
                                        <p:cTn id="31" dur="500" fill="hold"/>
                                        <p:tgtEl>
                                          <p:spTgt spid="48845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8845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88451">
                                            <p:txEl>
                                              <p:pRg st="6" end="6"/>
                                            </p:txEl>
                                          </p:spTgt>
                                        </p:tgtEl>
                                        <p:attrNameLst>
                                          <p:attrName>style.visibility</p:attrName>
                                        </p:attrNameLst>
                                      </p:cBhvr>
                                      <p:to>
                                        <p:strVal val="visible"/>
                                      </p:to>
                                    </p:set>
                                    <p:anim calcmode="lin" valueType="num">
                                      <p:cBhvr additive="base">
                                        <p:cTn id="37" dur="500" fill="hold"/>
                                        <p:tgtEl>
                                          <p:spTgt spid="488451">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8845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88451">
                                            <p:txEl>
                                              <p:pRg st="7" end="7"/>
                                            </p:txEl>
                                          </p:spTgt>
                                        </p:tgtEl>
                                        <p:attrNameLst>
                                          <p:attrName>style.visibility</p:attrName>
                                        </p:attrNameLst>
                                      </p:cBhvr>
                                      <p:to>
                                        <p:strVal val="visible"/>
                                      </p:to>
                                    </p:set>
                                    <p:anim calcmode="lin" valueType="num">
                                      <p:cBhvr additive="base">
                                        <p:cTn id="43" dur="500" fill="hold"/>
                                        <p:tgtEl>
                                          <p:spTgt spid="488451">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8845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88451">
                                            <p:txEl>
                                              <p:pRg st="8" end="8"/>
                                            </p:txEl>
                                          </p:spTgt>
                                        </p:tgtEl>
                                        <p:attrNameLst>
                                          <p:attrName>style.visibility</p:attrName>
                                        </p:attrNameLst>
                                      </p:cBhvr>
                                      <p:to>
                                        <p:strVal val="visible"/>
                                      </p:to>
                                    </p:set>
                                    <p:anim calcmode="lin" valueType="num">
                                      <p:cBhvr additive="base">
                                        <p:cTn id="49" dur="500" fill="hold"/>
                                        <p:tgtEl>
                                          <p:spTgt spid="488451">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8845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88451">
                                            <p:txEl>
                                              <p:pRg st="9" end="9"/>
                                            </p:txEl>
                                          </p:spTgt>
                                        </p:tgtEl>
                                        <p:attrNameLst>
                                          <p:attrName>style.visibility</p:attrName>
                                        </p:attrNameLst>
                                      </p:cBhvr>
                                      <p:to>
                                        <p:strVal val="visible"/>
                                      </p:to>
                                    </p:set>
                                    <p:anim calcmode="lin" valueType="num">
                                      <p:cBhvr additive="base">
                                        <p:cTn id="55" dur="500" fill="hold"/>
                                        <p:tgtEl>
                                          <p:spTgt spid="488451">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88451">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88451">
                                            <p:txEl>
                                              <p:pRg st="10" end="10"/>
                                            </p:txEl>
                                          </p:spTgt>
                                        </p:tgtEl>
                                        <p:attrNameLst>
                                          <p:attrName>style.visibility</p:attrName>
                                        </p:attrNameLst>
                                      </p:cBhvr>
                                      <p:to>
                                        <p:strVal val="visible"/>
                                      </p:to>
                                    </p:set>
                                    <p:anim calcmode="lin" valueType="num">
                                      <p:cBhvr additive="base">
                                        <p:cTn id="61" dur="500" fill="hold"/>
                                        <p:tgtEl>
                                          <p:spTgt spid="488451">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8845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9" name="Text Box 3"/>
          <p:cNvSpPr txBox="1">
            <a:spLocks noChangeArrowheads="1"/>
          </p:cNvSpPr>
          <p:nvPr/>
        </p:nvSpPr>
        <p:spPr bwMode="auto">
          <a:xfrm>
            <a:off x="179388" y="1316038"/>
            <a:ext cx="8712200" cy="443198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a:t>
            </a:r>
            <a:r>
              <a:rPr lang="de-DE" dirty="0"/>
              <a:t>	Typ 2: „Beklagtensituation“</a:t>
            </a:r>
          </a:p>
          <a:p>
            <a:r>
              <a:rPr lang="de-DE" b="0" dirty="0"/>
              <a:t>	Aufbau:</a:t>
            </a:r>
          </a:p>
          <a:p>
            <a:r>
              <a:rPr lang="de-DE" b="0" dirty="0"/>
              <a:t>	1.	Regelmäßig keine (!) Sachverhaltsschilderung</a:t>
            </a:r>
          </a:p>
          <a:p>
            <a:r>
              <a:rPr lang="de-DE" b="0" dirty="0"/>
              <a:t>	2.	Zielvorstellung des Mandanten (ggf. ausführlich) </a:t>
            </a:r>
          </a:p>
          <a:p>
            <a:r>
              <a:rPr lang="de-DE" b="0" dirty="0"/>
              <a:t>	3.	Prozessrechtliches Gutachten (Angreifbarkeit) vorweg</a:t>
            </a:r>
          </a:p>
          <a:p>
            <a:r>
              <a:rPr lang="de-DE" b="0" dirty="0"/>
              <a:t>	4.	Materiell-rechtliches Gutachten (regelmäßig „</a:t>
            </a:r>
            <a:r>
              <a:rPr lang="de-DE" b="0" dirty="0" err="1"/>
              <a:t>einschich</a:t>
            </a:r>
            <a:r>
              <a:rPr lang="de-DE" b="0" dirty="0"/>
              <a:t>-		</a:t>
            </a:r>
            <a:r>
              <a:rPr lang="de-DE" b="0" dirty="0" err="1"/>
              <a:t>tig</a:t>
            </a:r>
            <a:r>
              <a:rPr lang="de-DE" b="0" dirty="0"/>
              <a:t>, relationsmäßig nur wenn verlangt oder sinnvoll)</a:t>
            </a:r>
          </a:p>
          <a:p>
            <a:r>
              <a:rPr lang="de-DE" b="0" dirty="0"/>
              <a:t>		zu beachten: Schwerpunkt liegt hier regelmäßig bei den		Einwendungen, nicht bei der Schlüssigkeit</a:t>
            </a:r>
          </a:p>
          <a:p>
            <a:r>
              <a:rPr lang="de-DE" b="0" dirty="0"/>
              <a:t>	5.	Zweckmäßigkeitserwägungen</a:t>
            </a:r>
          </a:p>
          <a:p>
            <a:r>
              <a:rPr lang="de-DE" b="0" dirty="0"/>
              <a:t>	6.	Anzeige der Verteidigungsbereitschaft, Klageerwiderung,		ggf. Mandantenschreiben</a:t>
            </a:r>
            <a:endParaRPr lang="de-DE" sz="600" b="0" dirty="0">
              <a:cs typeface="Arial" charset="0"/>
            </a:endParaRPr>
          </a:p>
        </p:txBody>
      </p:sp>
      <p:sp>
        <p:nvSpPr>
          <p:cNvPr id="5"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Anwaltsklausur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259498248"/>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62179">
                                            <p:txEl>
                                              <p:pRg st="0" end="0"/>
                                            </p:txEl>
                                          </p:spTgt>
                                        </p:tgtEl>
                                        <p:attrNameLst>
                                          <p:attrName>style.visibility</p:attrName>
                                        </p:attrNameLst>
                                      </p:cBhvr>
                                      <p:to>
                                        <p:strVal val="visible"/>
                                      </p:to>
                                    </p:set>
                                    <p:anim calcmode="lin" valueType="num">
                                      <p:cBhvr additive="base">
                                        <p:cTn id="7" dur="500" fill="hold"/>
                                        <p:tgtEl>
                                          <p:spTgt spid="5621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21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62179">
                                            <p:txEl>
                                              <p:pRg st="1" end="1"/>
                                            </p:txEl>
                                          </p:spTgt>
                                        </p:tgtEl>
                                        <p:attrNameLst>
                                          <p:attrName>style.visibility</p:attrName>
                                        </p:attrNameLst>
                                      </p:cBhvr>
                                      <p:to>
                                        <p:strVal val="visible"/>
                                      </p:to>
                                    </p:set>
                                    <p:anim calcmode="lin" valueType="num">
                                      <p:cBhvr additive="base">
                                        <p:cTn id="13" dur="500" fill="hold"/>
                                        <p:tgtEl>
                                          <p:spTgt spid="5621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21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62179">
                                            <p:txEl>
                                              <p:pRg st="2" end="2"/>
                                            </p:txEl>
                                          </p:spTgt>
                                        </p:tgtEl>
                                        <p:attrNameLst>
                                          <p:attrName>style.visibility</p:attrName>
                                        </p:attrNameLst>
                                      </p:cBhvr>
                                      <p:to>
                                        <p:strVal val="visible"/>
                                      </p:to>
                                    </p:set>
                                    <p:anim calcmode="lin" valueType="num">
                                      <p:cBhvr additive="base">
                                        <p:cTn id="19" dur="500" fill="hold"/>
                                        <p:tgtEl>
                                          <p:spTgt spid="56217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217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62179">
                                            <p:txEl>
                                              <p:pRg st="3" end="3"/>
                                            </p:txEl>
                                          </p:spTgt>
                                        </p:tgtEl>
                                        <p:attrNameLst>
                                          <p:attrName>style.visibility</p:attrName>
                                        </p:attrNameLst>
                                      </p:cBhvr>
                                      <p:to>
                                        <p:strVal val="visible"/>
                                      </p:to>
                                    </p:set>
                                    <p:anim calcmode="lin" valueType="num">
                                      <p:cBhvr additive="base">
                                        <p:cTn id="25" dur="500" fill="hold"/>
                                        <p:tgtEl>
                                          <p:spTgt spid="56217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21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62179">
                                            <p:txEl>
                                              <p:pRg st="4" end="4"/>
                                            </p:txEl>
                                          </p:spTgt>
                                        </p:tgtEl>
                                        <p:attrNameLst>
                                          <p:attrName>style.visibility</p:attrName>
                                        </p:attrNameLst>
                                      </p:cBhvr>
                                      <p:to>
                                        <p:strVal val="visible"/>
                                      </p:to>
                                    </p:set>
                                    <p:anim calcmode="lin" valueType="num">
                                      <p:cBhvr additive="base">
                                        <p:cTn id="31" dur="500" fill="hold"/>
                                        <p:tgtEl>
                                          <p:spTgt spid="56217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6217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62179">
                                            <p:txEl>
                                              <p:pRg st="5" end="5"/>
                                            </p:txEl>
                                          </p:spTgt>
                                        </p:tgtEl>
                                        <p:attrNameLst>
                                          <p:attrName>style.visibility</p:attrName>
                                        </p:attrNameLst>
                                      </p:cBhvr>
                                      <p:to>
                                        <p:strVal val="visible"/>
                                      </p:to>
                                    </p:set>
                                    <p:anim calcmode="lin" valueType="num">
                                      <p:cBhvr additive="base">
                                        <p:cTn id="37" dur="500" fill="hold"/>
                                        <p:tgtEl>
                                          <p:spTgt spid="56217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6217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62179">
                                            <p:txEl>
                                              <p:pRg st="6" end="6"/>
                                            </p:txEl>
                                          </p:spTgt>
                                        </p:tgtEl>
                                        <p:attrNameLst>
                                          <p:attrName>style.visibility</p:attrName>
                                        </p:attrNameLst>
                                      </p:cBhvr>
                                      <p:to>
                                        <p:strVal val="visible"/>
                                      </p:to>
                                    </p:set>
                                    <p:anim calcmode="lin" valueType="num">
                                      <p:cBhvr additive="base">
                                        <p:cTn id="43" dur="500" fill="hold"/>
                                        <p:tgtEl>
                                          <p:spTgt spid="56217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6217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62179">
                                            <p:txEl>
                                              <p:pRg st="7" end="7"/>
                                            </p:txEl>
                                          </p:spTgt>
                                        </p:tgtEl>
                                        <p:attrNameLst>
                                          <p:attrName>style.visibility</p:attrName>
                                        </p:attrNameLst>
                                      </p:cBhvr>
                                      <p:to>
                                        <p:strVal val="visible"/>
                                      </p:to>
                                    </p:set>
                                    <p:anim calcmode="lin" valueType="num">
                                      <p:cBhvr additive="base">
                                        <p:cTn id="49" dur="500" fill="hold"/>
                                        <p:tgtEl>
                                          <p:spTgt spid="56217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6217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62179">
                                            <p:txEl>
                                              <p:pRg st="8" end="8"/>
                                            </p:txEl>
                                          </p:spTgt>
                                        </p:tgtEl>
                                        <p:attrNameLst>
                                          <p:attrName>style.visibility</p:attrName>
                                        </p:attrNameLst>
                                      </p:cBhvr>
                                      <p:to>
                                        <p:strVal val="visible"/>
                                      </p:to>
                                    </p:set>
                                    <p:anim calcmode="lin" valueType="num">
                                      <p:cBhvr additive="base">
                                        <p:cTn id="55" dur="500" fill="hold"/>
                                        <p:tgtEl>
                                          <p:spTgt spid="56217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6217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2.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07</a:t>
            </a:r>
            <a:r>
              <a:rPr lang="de-DE" sz="2400" b="1" dirty="0">
                <a:solidFill>
                  <a:srgbClr val="F77515"/>
                </a:solidFill>
                <a:latin typeface="Frutiger Linotype" pitchFamily="34" charset="0"/>
              </a:rPr>
              <a:t>.04.2025):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(14</a:t>
            </a:r>
            <a:r>
              <a:rPr lang="de-DE" sz="2400" dirty="0">
                <a:solidFill>
                  <a:srgbClr val="F77515"/>
                </a:solidFill>
                <a:latin typeface="Frutiger Linotype" pitchFamily="34" charset="0"/>
              </a:rPr>
              <a:t>.04.2025):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sz="2400" b="0" dirty="0">
                <a:solidFill>
                  <a:schemeClr val="tx1">
                    <a:lumMod val="65000"/>
                    <a:lumOff val="35000"/>
                  </a:schemeClr>
                </a:solidFill>
                <a:latin typeface="Frutiger Linotype" pitchFamily="34" charset="0"/>
              </a:rPr>
              <a:t>3. 	Woche (</a:t>
            </a:r>
            <a:r>
              <a:rPr lang="de-DE" b="0" dirty="0">
                <a:solidFill>
                  <a:schemeClr val="tx1">
                    <a:lumMod val="65000"/>
                    <a:lumOff val="35000"/>
                  </a:schemeClr>
                </a:solidFill>
                <a:latin typeface="Frutiger Linotype" pitchFamily="34" charset="0"/>
              </a:rPr>
              <a:t>28.</a:t>
            </a:r>
            <a:r>
              <a:rPr lang="de-DE" sz="2400" b="0" dirty="0">
                <a:solidFill>
                  <a:schemeClr val="tx1">
                    <a:lumMod val="65000"/>
                    <a:lumOff val="35000"/>
                  </a:schemeClr>
                </a:solidFill>
                <a:latin typeface="Frutiger Linotype" pitchFamily="34" charset="0"/>
              </a:rPr>
              <a:t>04.2025):	Grundlagen der </a:t>
            </a:r>
            <a:r>
              <a:rPr lang="de-DE" sz="2400" b="0" dirty="0" err="1">
                <a:solidFill>
                  <a:schemeClr val="tx1">
                    <a:lumMod val="65000"/>
                    <a:lumOff val="35000"/>
                  </a:schemeClr>
                </a:solidFill>
                <a:latin typeface="Frutiger Linotype" pitchFamily="34" charset="0"/>
              </a:rPr>
              <a:t>Anwkl</a:t>
            </a:r>
            <a:r>
              <a:rPr lang="de-DE" b="0" dirty="0">
                <a:solidFill>
                  <a:schemeClr val="tx1">
                    <a:lumMod val="65000"/>
                    <a:lumOff val="35000"/>
                  </a:schemeClr>
                </a:solidFill>
                <a:latin typeface="Frutiger Linotype" pitchFamily="34" charset="0"/>
              </a:rPr>
              <a:t>/</a:t>
            </a:r>
            <a:r>
              <a:rPr lang="de-DE" sz="2400" b="0" dirty="0" err="1">
                <a:solidFill>
                  <a:schemeClr val="tx1">
                    <a:lumMod val="65000"/>
                    <a:lumOff val="35000"/>
                  </a:schemeClr>
                </a:solidFill>
                <a:latin typeface="Frutiger Linotype" pitchFamily="34" charset="0"/>
              </a:rPr>
              <a:t>Kautkl</a:t>
            </a:r>
            <a:endParaRPr lang="de-DE" sz="2400"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4. 	Woche (</a:t>
            </a:r>
            <a:r>
              <a:rPr lang="de-DE" b="0" dirty="0">
                <a:solidFill>
                  <a:schemeClr val="tx1">
                    <a:lumMod val="65000"/>
                    <a:lumOff val="35000"/>
                  </a:schemeClr>
                </a:solidFill>
                <a:latin typeface="Frutiger Linotype" pitchFamily="34" charset="0"/>
              </a:rPr>
              <a:t>05</a:t>
            </a:r>
            <a:r>
              <a:rPr lang="de-DE" sz="2400" b="0" dirty="0">
                <a:solidFill>
                  <a:schemeClr val="tx1">
                    <a:lumMod val="65000"/>
                    <a:lumOff val="35000"/>
                  </a:schemeClr>
                </a:solidFill>
                <a:latin typeface="Frutiger Linotype" pitchFamily="34" charset="0"/>
              </a:rPr>
              <a:t>.05.2025): </a:t>
            </a:r>
            <a:r>
              <a:rPr lang="de-DE" b="0" dirty="0">
                <a:solidFill>
                  <a:schemeClr val="tx1">
                    <a:lumMod val="65000"/>
                    <a:lumOff val="35000"/>
                  </a:schemeClr>
                </a:solidFill>
                <a:latin typeface="Frutiger Linotype" pitchFamily="34" charset="0"/>
              </a:rPr>
              <a:t>	Grundlagen der </a:t>
            </a:r>
            <a:r>
              <a:rPr lang="de-DE" b="0" dirty="0" err="1">
                <a:solidFill>
                  <a:schemeClr val="tx1">
                    <a:lumMod val="65000"/>
                    <a:lumOff val="35000"/>
                  </a:schemeClr>
                </a:solidFill>
                <a:latin typeface="Frutiger Linotype" pitchFamily="34" charset="0"/>
              </a:rPr>
              <a:t>Kautelarklausur</a:t>
            </a:r>
            <a:endParaRPr lang="de-DE" b="0" dirty="0">
              <a:solidFill>
                <a:schemeClr val="tx1">
                  <a:lumMod val="65000"/>
                  <a:lumOff val="35000"/>
                </a:schemeClr>
              </a:solidFill>
              <a:latin typeface="Frutiger Linotype" pitchFamily="34" charset="0"/>
            </a:endParaRPr>
          </a:p>
          <a:p>
            <a:pPr>
              <a:spcBef>
                <a:spcPts val="600"/>
              </a:spcBef>
            </a:pPr>
            <a:r>
              <a:rPr lang="de-DE" b="0" dirty="0">
                <a:solidFill>
                  <a:schemeClr val="tx1">
                    <a:lumMod val="65000"/>
                    <a:lumOff val="35000"/>
                  </a:schemeClr>
                </a:solidFill>
                <a:latin typeface="Frutiger Linotype" pitchFamily="34" charset="0"/>
              </a:rPr>
              <a:t>	5.	Woche (12.05.2025):	Die Zulässigkeit von Klagen</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6</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19</a:t>
            </a:r>
            <a:r>
              <a:rPr lang="de-DE" sz="2400" b="0" dirty="0">
                <a:solidFill>
                  <a:schemeClr val="tx1">
                    <a:lumMod val="65000"/>
                    <a:lumOff val="35000"/>
                  </a:schemeClr>
                </a:solidFill>
                <a:latin typeface="Frutiger Linotype" pitchFamily="34" charset="0"/>
              </a:rPr>
              <a:t>.05.2025):	Objektive Klagehäufung</a:t>
            </a:r>
            <a:endParaRPr lang="de-DE" b="0" dirty="0">
              <a:solidFill>
                <a:schemeClr val="tx1">
                  <a:lumMod val="65000"/>
                  <a:lumOff val="35000"/>
                </a:schemeClr>
              </a:solidFill>
              <a:latin typeface="Frutiger Linotype" pitchFamily="34" charset="0"/>
            </a:endParaRP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7</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26</a:t>
            </a:r>
            <a:r>
              <a:rPr lang="de-DE" sz="2400" b="0" dirty="0">
                <a:solidFill>
                  <a:schemeClr val="tx1">
                    <a:lumMod val="65000"/>
                    <a:lumOff val="35000"/>
                  </a:schemeClr>
                </a:solidFill>
                <a:latin typeface="Frutiger Linotype" pitchFamily="34" charset="0"/>
              </a:rPr>
              <a:t>.05.2025): 	Subjektive Klagehäufung 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02</a:t>
            </a:r>
            <a:r>
              <a:rPr lang="de-DE" sz="2400" b="0" dirty="0">
                <a:solidFill>
                  <a:schemeClr val="tx1">
                    <a:lumMod val="65000"/>
                    <a:lumOff val="35000"/>
                  </a:schemeClr>
                </a:solidFill>
                <a:latin typeface="Frutiger Linotype" pitchFamily="34" charset="0"/>
              </a:rPr>
              <a:t>.06.2025):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16</a:t>
            </a:r>
            <a:r>
              <a:rPr lang="de-DE" sz="2400" b="0" dirty="0">
                <a:solidFill>
                  <a:schemeClr val="tx1">
                    <a:lumMod val="65000"/>
                    <a:lumOff val="35000"/>
                  </a:schemeClr>
                </a:solidFill>
                <a:latin typeface="Frutiger Linotype" pitchFamily="34" charset="0"/>
              </a:rPr>
              <a:t>.06.2025):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23</a:t>
            </a:r>
            <a:r>
              <a:rPr lang="de-DE" sz="2400" b="0" dirty="0">
                <a:solidFill>
                  <a:schemeClr val="tx1">
                    <a:lumMod val="65000"/>
                    <a:lumOff val="35000"/>
                  </a:schemeClr>
                </a:solidFill>
                <a:latin typeface="Frutiger Linotype" pitchFamily="34" charset="0"/>
              </a:rPr>
              <a:t>.06.2025):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6811175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3" name="Text Box 3"/>
          <p:cNvSpPr txBox="1">
            <a:spLocks noChangeArrowheads="1"/>
          </p:cNvSpPr>
          <p:nvPr/>
        </p:nvSpPr>
        <p:spPr bwMode="auto">
          <a:xfrm>
            <a:off x="179388" y="1300497"/>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a:t>
            </a:r>
            <a:r>
              <a:rPr lang="de-DE" dirty="0"/>
              <a:t>	Typ 3: „Reaktionsmöglichkeiten im oder nach einem				 Prozess“</a:t>
            </a:r>
          </a:p>
          <a:p>
            <a:endParaRPr lang="de-DE" b="0" dirty="0"/>
          </a:p>
          <a:p>
            <a:r>
              <a:rPr lang="de-DE" b="0" dirty="0"/>
              <a:t>	-	kein </a:t>
            </a:r>
            <a:r>
              <a:rPr lang="de-DE" b="0" dirty="0" err="1"/>
              <a:t>grds</a:t>
            </a:r>
            <a:r>
              <a:rPr lang="de-DE" b="0" dirty="0"/>
              <a:t>. abweichender Aufbau</a:t>
            </a:r>
          </a:p>
          <a:p>
            <a:r>
              <a:rPr lang="de-DE" b="0" dirty="0"/>
              <a:t>	- 	kann betreffen: </a:t>
            </a:r>
          </a:p>
          <a:p>
            <a:r>
              <a:rPr lang="de-DE" b="0" dirty="0"/>
              <a:t>		- Anwaltswechsel im laufenden Prozess</a:t>
            </a:r>
          </a:p>
          <a:p>
            <a:r>
              <a:rPr lang="de-DE" b="0" dirty="0"/>
              <a:t>		- Vollstreckungsrechtliche Rechtsbehelfe</a:t>
            </a:r>
          </a:p>
          <a:p>
            <a:r>
              <a:rPr lang="de-DE" b="0" dirty="0"/>
              <a:t>		- Fertigung einer Berufungsbegründung</a:t>
            </a:r>
          </a:p>
          <a:p>
            <a:r>
              <a:rPr lang="de-DE" b="0" dirty="0"/>
              <a:t>		- Fertigung einer Beschwerdeschrift (selten, etwa in den		  Fällen von §§ 91a Abs. 2, 99 Abs. 2 ZPO)</a:t>
            </a:r>
          </a:p>
          <a:p>
            <a:endParaRPr lang="de-DE" b="0" dirty="0"/>
          </a:p>
          <a:p>
            <a:r>
              <a:rPr lang="de-DE" b="0" dirty="0"/>
              <a:t>	-	beispielhafter Aufbau in derartigen Fällen:</a:t>
            </a:r>
          </a:p>
          <a:p>
            <a:r>
              <a:rPr lang="de-DE" b="0" dirty="0"/>
              <a:t>		1.	regelmäßig keine Sachverhaltsschilderung</a:t>
            </a:r>
          </a:p>
          <a:p>
            <a:r>
              <a:rPr lang="de-DE" b="0" dirty="0"/>
              <a:t>		2.	Klausursituation und Mandantenbegehren (häufig 				ausführlich)</a:t>
            </a:r>
          </a:p>
        </p:txBody>
      </p:sp>
      <p:sp>
        <p:nvSpPr>
          <p:cNvPr id="5"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Anwaltsklausur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18493941"/>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63203">
                                            <p:txEl>
                                              <p:pRg st="0" end="0"/>
                                            </p:txEl>
                                          </p:spTgt>
                                        </p:tgtEl>
                                        <p:attrNameLst>
                                          <p:attrName>style.visibility</p:attrName>
                                        </p:attrNameLst>
                                      </p:cBhvr>
                                      <p:to>
                                        <p:strVal val="visible"/>
                                      </p:to>
                                    </p:set>
                                    <p:anim calcmode="lin" valueType="num">
                                      <p:cBhvr additive="base">
                                        <p:cTn id="7" dur="500" fill="hold"/>
                                        <p:tgtEl>
                                          <p:spTgt spid="5632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32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63203">
                                            <p:txEl>
                                              <p:pRg st="2" end="2"/>
                                            </p:txEl>
                                          </p:spTgt>
                                        </p:tgtEl>
                                        <p:attrNameLst>
                                          <p:attrName>style.visibility</p:attrName>
                                        </p:attrNameLst>
                                      </p:cBhvr>
                                      <p:to>
                                        <p:strVal val="visible"/>
                                      </p:to>
                                    </p:set>
                                    <p:anim calcmode="lin" valueType="num">
                                      <p:cBhvr additive="base">
                                        <p:cTn id="13" dur="500" fill="hold"/>
                                        <p:tgtEl>
                                          <p:spTgt spid="56320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32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63203">
                                            <p:txEl>
                                              <p:pRg st="3" end="3"/>
                                            </p:txEl>
                                          </p:spTgt>
                                        </p:tgtEl>
                                        <p:attrNameLst>
                                          <p:attrName>style.visibility</p:attrName>
                                        </p:attrNameLst>
                                      </p:cBhvr>
                                      <p:to>
                                        <p:strVal val="visible"/>
                                      </p:to>
                                    </p:set>
                                    <p:anim calcmode="lin" valueType="num">
                                      <p:cBhvr additive="base">
                                        <p:cTn id="19" dur="500" fill="hold"/>
                                        <p:tgtEl>
                                          <p:spTgt spid="5632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320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63203">
                                            <p:txEl>
                                              <p:pRg st="4" end="4"/>
                                            </p:txEl>
                                          </p:spTgt>
                                        </p:tgtEl>
                                        <p:attrNameLst>
                                          <p:attrName>style.visibility</p:attrName>
                                        </p:attrNameLst>
                                      </p:cBhvr>
                                      <p:to>
                                        <p:strVal val="visible"/>
                                      </p:to>
                                    </p:set>
                                    <p:anim calcmode="lin" valueType="num">
                                      <p:cBhvr additive="base">
                                        <p:cTn id="25" dur="500" fill="hold"/>
                                        <p:tgtEl>
                                          <p:spTgt spid="56320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320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63203">
                                            <p:txEl>
                                              <p:pRg st="5" end="5"/>
                                            </p:txEl>
                                          </p:spTgt>
                                        </p:tgtEl>
                                        <p:attrNameLst>
                                          <p:attrName>style.visibility</p:attrName>
                                        </p:attrNameLst>
                                      </p:cBhvr>
                                      <p:to>
                                        <p:strVal val="visible"/>
                                      </p:to>
                                    </p:set>
                                    <p:anim calcmode="lin" valueType="num">
                                      <p:cBhvr additive="base">
                                        <p:cTn id="31" dur="500" fill="hold"/>
                                        <p:tgtEl>
                                          <p:spTgt spid="56320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6320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63203">
                                            <p:txEl>
                                              <p:pRg st="6" end="6"/>
                                            </p:txEl>
                                          </p:spTgt>
                                        </p:tgtEl>
                                        <p:attrNameLst>
                                          <p:attrName>style.visibility</p:attrName>
                                        </p:attrNameLst>
                                      </p:cBhvr>
                                      <p:to>
                                        <p:strVal val="visible"/>
                                      </p:to>
                                    </p:set>
                                    <p:anim calcmode="lin" valueType="num">
                                      <p:cBhvr additive="base">
                                        <p:cTn id="37" dur="500" fill="hold"/>
                                        <p:tgtEl>
                                          <p:spTgt spid="56320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6320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63203">
                                            <p:txEl>
                                              <p:pRg st="7" end="7"/>
                                            </p:txEl>
                                          </p:spTgt>
                                        </p:tgtEl>
                                        <p:attrNameLst>
                                          <p:attrName>style.visibility</p:attrName>
                                        </p:attrNameLst>
                                      </p:cBhvr>
                                      <p:to>
                                        <p:strVal val="visible"/>
                                      </p:to>
                                    </p:set>
                                    <p:anim calcmode="lin" valueType="num">
                                      <p:cBhvr additive="base">
                                        <p:cTn id="43" dur="500" fill="hold"/>
                                        <p:tgtEl>
                                          <p:spTgt spid="56320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6320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63203">
                                            <p:txEl>
                                              <p:pRg st="9" end="9"/>
                                            </p:txEl>
                                          </p:spTgt>
                                        </p:tgtEl>
                                        <p:attrNameLst>
                                          <p:attrName>style.visibility</p:attrName>
                                        </p:attrNameLst>
                                      </p:cBhvr>
                                      <p:to>
                                        <p:strVal val="visible"/>
                                      </p:to>
                                    </p:set>
                                    <p:anim calcmode="lin" valueType="num">
                                      <p:cBhvr additive="base">
                                        <p:cTn id="49" dur="500" fill="hold"/>
                                        <p:tgtEl>
                                          <p:spTgt spid="56320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6320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63203">
                                            <p:txEl>
                                              <p:pRg st="10" end="10"/>
                                            </p:txEl>
                                          </p:spTgt>
                                        </p:tgtEl>
                                        <p:attrNameLst>
                                          <p:attrName>style.visibility</p:attrName>
                                        </p:attrNameLst>
                                      </p:cBhvr>
                                      <p:to>
                                        <p:strVal val="visible"/>
                                      </p:to>
                                    </p:set>
                                    <p:anim calcmode="lin" valueType="num">
                                      <p:cBhvr additive="base">
                                        <p:cTn id="55" dur="500" fill="hold"/>
                                        <p:tgtEl>
                                          <p:spTgt spid="563203">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6320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63203">
                                            <p:txEl>
                                              <p:pRg st="11" end="11"/>
                                            </p:txEl>
                                          </p:spTgt>
                                        </p:tgtEl>
                                        <p:attrNameLst>
                                          <p:attrName>style.visibility</p:attrName>
                                        </p:attrNameLst>
                                      </p:cBhvr>
                                      <p:to>
                                        <p:strVal val="visible"/>
                                      </p:to>
                                    </p:set>
                                    <p:anim calcmode="lin" valueType="num">
                                      <p:cBhvr additive="base">
                                        <p:cTn id="61" dur="500" fill="hold"/>
                                        <p:tgtEl>
                                          <p:spTgt spid="563203">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6320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9" name="Text Box 3"/>
          <p:cNvSpPr txBox="1">
            <a:spLocks noChangeArrowheads="1"/>
          </p:cNvSpPr>
          <p:nvPr/>
        </p:nvSpPr>
        <p:spPr bwMode="auto">
          <a:xfrm>
            <a:off x="179388" y="1367011"/>
            <a:ext cx="8712200" cy="328612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3.	Prozessrechtliches Gutachten nur vorweg, wenn inner-			halb eines laufenden Prozesses oder besonderer				Rechtsbehelf (Berufung, </a:t>
            </a:r>
            <a:r>
              <a:rPr lang="de-DE" b="0" dirty="0" err="1"/>
              <a:t>vollstreckungsR</a:t>
            </a:r>
            <a:r>
              <a:rPr lang="de-DE" b="0" dirty="0"/>
              <a:t> </a:t>
            </a:r>
            <a:r>
              <a:rPr lang="de-DE" b="0" dirty="0" err="1"/>
              <a:t>Rechtsbehel</a:t>
            </a:r>
            <a:r>
              <a:rPr lang="de-DE" b="0" dirty="0"/>
              <a:t>-			</a:t>
            </a:r>
            <a:r>
              <a:rPr lang="de-DE" b="0" dirty="0" err="1"/>
              <a:t>fe</a:t>
            </a:r>
            <a:r>
              <a:rPr lang="de-DE" b="0" dirty="0"/>
              <a:t>)</a:t>
            </a:r>
          </a:p>
          <a:p>
            <a:r>
              <a:rPr lang="de-DE" b="0" dirty="0"/>
              <a:t>		4.	Materiell-rechtliches Gutachten (regelmäßig </a:t>
            </a:r>
            <a:r>
              <a:rPr lang="de-DE" b="0" dirty="0" err="1"/>
              <a:t>einschich</a:t>
            </a:r>
            <a:r>
              <a:rPr lang="de-DE" b="0" dirty="0"/>
              <a:t>-			</a:t>
            </a:r>
            <a:r>
              <a:rPr lang="de-DE" b="0" dirty="0" err="1"/>
              <a:t>tig</a:t>
            </a:r>
            <a:r>
              <a:rPr lang="de-DE" b="0" dirty="0"/>
              <a:t>, relationsmäßig nur wenn verlangt oder sinnvoll)</a:t>
            </a:r>
          </a:p>
          <a:p>
            <a:r>
              <a:rPr lang="de-DE" b="0" dirty="0"/>
              <a:t>		5.	Zweckmäßigkeitserwägungen (ggf. zusammen mit 				- weiterem - prozessrechtlichem Gutachten)</a:t>
            </a:r>
          </a:p>
          <a:p>
            <a:r>
              <a:rPr lang="de-DE" b="0" dirty="0"/>
              <a:t>		6.	Zu fertigende(r) Schriftsatz/</a:t>
            </a:r>
            <a:r>
              <a:rPr lang="de-DE" b="0" dirty="0" err="1"/>
              <a:t>sätze</a:t>
            </a:r>
            <a:endParaRPr lang="de-DE" b="0" dirty="0"/>
          </a:p>
        </p:txBody>
      </p:sp>
      <p:sp>
        <p:nvSpPr>
          <p:cNvPr id="5"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Anwaltsklausur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00846080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77539">
                                            <p:txEl>
                                              <p:pRg st="0" end="0"/>
                                            </p:txEl>
                                          </p:spTgt>
                                        </p:tgtEl>
                                        <p:attrNameLst>
                                          <p:attrName>style.visibility</p:attrName>
                                        </p:attrNameLst>
                                      </p:cBhvr>
                                      <p:to>
                                        <p:strVal val="visible"/>
                                      </p:to>
                                    </p:set>
                                    <p:anim calcmode="lin" valueType="num">
                                      <p:cBhvr additive="base">
                                        <p:cTn id="7" dur="500" fill="hold"/>
                                        <p:tgtEl>
                                          <p:spTgt spid="5775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75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77539">
                                            <p:txEl>
                                              <p:pRg st="1" end="1"/>
                                            </p:txEl>
                                          </p:spTgt>
                                        </p:tgtEl>
                                        <p:attrNameLst>
                                          <p:attrName>style.visibility</p:attrName>
                                        </p:attrNameLst>
                                      </p:cBhvr>
                                      <p:to>
                                        <p:strVal val="visible"/>
                                      </p:to>
                                    </p:set>
                                    <p:anim calcmode="lin" valueType="num">
                                      <p:cBhvr additive="base">
                                        <p:cTn id="13" dur="500" fill="hold"/>
                                        <p:tgtEl>
                                          <p:spTgt spid="5775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7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77539">
                                            <p:txEl>
                                              <p:pRg st="2" end="2"/>
                                            </p:txEl>
                                          </p:spTgt>
                                        </p:tgtEl>
                                        <p:attrNameLst>
                                          <p:attrName>style.visibility</p:attrName>
                                        </p:attrNameLst>
                                      </p:cBhvr>
                                      <p:to>
                                        <p:strVal val="visible"/>
                                      </p:to>
                                    </p:set>
                                    <p:anim calcmode="lin" valueType="num">
                                      <p:cBhvr additive="base">
                                        <p:cTn id="19" dur="500" fill="hold"/>
                                        <p:tgtEl>
                                          <p:spTgt spid="5775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75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77539">
                                            <p:txEl>
                                              <p:pRg st="3" end="3"/>
                                            </p:txEl>
                                          </p:spTgt>
                                        </p:tgtEl>
                                        <p:attrNameLst>
                                          <p:attrName>style.visibility</p:attrName>
                                        </p:attrNameLst>
                                      </p:cBhvr>
                                      <p:to>
                                        <p:strVal val="visible"/>
                                      </p:to>
                                    </p:set>
                                    <p:anim calcmode="lin" valueType="num">
                                      <p:cBhvr additive="base">
                                        <p:cTn id="25" dur="500" fill="hold"/>
                                        <p:tgtEl>
                                          <p:spTgt spid="5775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753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7" name="Text Box 3"/>
          <p:cNvSpPr txBox="1">
            <a:spLocks noChangeArrowheads="1"/>
          </p:cNvSpPr>
          <p:nvPr/>
        </p:nvSpPr>
        <p:spPr bwMode="auto">
          <a:xfrm>
            <a:off x="179388" y="1297954"/>
            <a:ext cx="8712200" cy="565943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B.	Besonderheiten der Arbeit an der Anwaltsklausur</a:t>
            </a:r>
          </a:p>
          <a:p>
            <a:endParaRPr lang="de-DE" sz="600" b="0" u="sng" dirty="0"/>
          </a:p>
          <a:p>
            <a:r>
              <a:rPr lang="de-DE" b="0" dirty="0"/>
              <a:t>	I.	Es existieren keine abschließenden Tatsachengrundlagen		(anders in Gerichtsklausuren)</a:t>
            </a:r>
          </a:p>
          <a:p>
            <a:r>
              <a:rPr lang="de-DE" b="0" dirty="0"/>
              <a:t>		-	Erfordernis von Prognosen (etwa Beweisprognose)</a:t>
            </a:r>
          </a:p>
          <a:p>
            <a:r>
              <a:rPr lang="de-DE" b="0" dirty="0"/>
              <a:t>		-	Erfordernis von Alternativerwägungen</a:t>
            </a:r>
          </a:p>
          <a:p>
            <a:r>
              <a:rPr lang="de-DE" b="0" dirty="0"/>
              <a:t>	II.	Der Anwalt hat nach ständiger Rechtsprechung „den si-		</a:t>
            </a:r>
            <a:r>
              <a:rPr lang="de-DE" b="0" dirty="0" err="1"/>
              <a:t>chersten</a:t>
            </a:r>
            <a:r>
              <a:rPr lang="de-DE" b="0" dirty="0"/>
              <a:t> Weg“ zu gehen</a:t>
            </a:r>
          </a:p>
          <a:p>
            <a:r>
              <a:rPr lang="de-DE" b="0" dirty="0"/>
              <a:t>		-	Zweckmäßigkeitserwägungen, Prognosen, Alternativen</a:t>
            </a:r>
          </a:p>
          <a:p>
            <a:r>
              <a:rPr lang="de-DE" b="0" dirty="0"/>
              <a:t>	III.	Der Anwalt ist Organ der Rechtspflege</a:t>
            </a:r>
          </a:p>
          <a:p>
            <a:r>
              <a:rPr lang="de-DE" b="0" dirty="0"/>
              <a:t>		- 	keine Lügen, rechtmäßiges Verhalten, Wahrung des			Rechtsfriedens</a:t>
            </a:r>
          </a:p>
          <a:p>
            <a:r>
              <a:rPr lang="de-DE" b="0" dirty="0"/>
              <a:t>	IV.	Der Anwalt ist Vertragspartner seines Mandanten, schul-		</a:t>
            </a:r>
            <a:r>
              <a:rPr lang="de-DE" b="0" dirty="0" err="1"/>
              <a:t>det</a:t>
            </a:r>
            <a:r>
              <a:rPr lang="de-DE" b="0" dirty="0"/>
              <a:t> diesem also eine umfassende Betreuung</a:t>
            </a:r>
          </a:p>
          <a:p>
            <a:r>
              <a:rPr lang="de-DE" b="0" dirty="0"/>
              <a:t>		-	einfache Mandantenschreiben, umfassende rechtliche			Würdigung; Betrachtung aus Sicht des Mandanten</a:t>
            </a:r>
          </a:p>
        </p:txBody>
      </p:sp>
      <p:sp>
        <p:nvSpPr>
          <p:cNvPr id="5"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Die Anwaltsklausur</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241359697"/>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64227">
                                            <p:txEl>
                                              <p:pRg st="0" end="0"/>
                                            </p:txEl>
                                          </p:spTgt>
                                        </p:tgtEl>
                                        <p:attrNameLst>
                                          <p:attrName>style.visibility</p:attrName>
                                        </p:attrNameLst>
                                      </p:cBhvr>
                                      <p:to>
                                        <p:strVal val="visible"/>
                                      </p:to>
                                    </p:set>
                                    <p:anim calcmode="lin" valueType="num">
                                      <p:cBhvr additive="base">
                                        <p:cTn id="7" dur="500" fill="hold"/>
                                        <p:tgtEl>
                                          <p:spTgt spid="5642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642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64227">
                                            <p:txEl>
                                              <p:pRg st="2" end="2"/>
                                            </p:txEl>
                                          </p:spTgt>
                                        </p:tgtEl>
                                        <p:attrNameLst>
                                          <p:attrName>style.visibility</p:attrName>
                                        </p:attrNameLst>
                                      </p:cBhvr>
                                      <p:to>
                                        <p:strVal val="visible"/>
                                      </p:to>
                                    </p:set>
                                    <p:anim calcmode="lin" valueType="num">
                                      <p:cBhvr additive="base">
                                        <p:cTn id="13" dur="500" fill="hold"/>
                                        <p:tgtEl>
                                          <p:spTgt spid="56422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642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64227">
                                            <p:txEl>
                                              <p:pRg st="3" end="3"/>
                                            </p:txEl>
                                          </p:spTgt>
                                        </p:tgtEl>
                                        <p:attrNameLst>
                                          <p:attrName>style.visibility</p:attrName>
                                        </p:attrNameLst>
                                      </p:cBhvr>
                                      <p:to>
                                        <p:strVal val="visible"/>
                                      </p:to>
                                    </p:set>
                                    <p:anim calcmode="lin" valueType="num">
                                      <p:cBhvr additive="base">
                                        <p:cTn id="19" dur="500" fill="hold"/>
                                        <p:tgtEl>
                                          <p:spTgt spid="5642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6422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64227">
                                            <p:txEl>
                                              <p:pRg st="4" end="4"/>
                                            </p:txEl>
                                          </p:spTgt>
                                        </p:tgtEl>
                                        <p:attrNameLst>
                                          <p:attrName>style.visibility</p:attrName>
                                        </p:attrNameLst>
                                      </p:cBhvr>
                                      <p:to>
                                        <p:strVal val="visible"/>
                                      </p:to>
                                    </p:set>
                                    <p:anim calcmode="lin" valueType="num">
                                      <p:cBhvr additive="base">
                                        <p:cTn id="25" dur="500" fill="hold"/>
                                        <p:tgtEl>
                                          <p:spTgt spid="5642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642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64227">
                                            <p:txEl>
                                              <p:pRg st="5" end="5"/>
                                            </p:txEl>
                                          </p:spTgt>
                                        </p:tgtEl>
                                        <p:attrNameLst>
                                          <p:attrName>style.visibility</p:attrName>
                                        </p:attrNameLst>
                                      </p:cBhvr>
                                      <p:to>
                                        <p:strVal val="visible"/>
                                      </p:to>
                                    </p:set>
                                    <p:anim calcmode="lin" valueType="num">
                                      <p:cBhvr additive="base">
                                        <p:cTn id="31" dur="500" fill="hold"/>
                                        <p:tgtEl>
                                          <p:spTgt spid="5642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642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64227">
                                            <p:txEl>
                                              <p:pRg st="6" end="6"/>
                                            </p:txEl>
                                          </p:spTgt>
                                        </p:tgtEl>
                                        <p:attrNameLst>
                                          <p:attrName>style.visibility</p:attrName>
                                        </p:attrNameLst>
                                      </p:cBhvr>
                                      <p:to>
                                        <p:strVal val="visible"/>
                                      </p:to>
                                    </p:set>
                                    <p:anim calcmode="lin" valueType="num">
                                      <p:cBhvr additive="base">
                                        <p:cTn id="37" dur="500" fill="hold"/>
                                        <p:tgtEl>
                                          <p:spTgt spid="5642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642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64227">
                                            <p:txEl>
                                              <p:pRg st="7" end="7"/>
                                            </p:txEl>
                                          </p:spTgt>
                                        </p:tgtEl>
                                        <p:attrNameLst>
                                          <p:attrName>style.visibility</p:attrName>
                                        </p:attrNameLst>
                                      </p:cBhvr>
                                      <p:to>
                                        <p:strVal val="visible"/>
                                      </p:to>
                                    </p:set>
                                    <p:anim calcmode="lin" valueType="num">
                                      <p:cBhvr additive="base">
                                        <p:cTn id="43" dur="500" fill="hold"/>
                                        <p:tgtEl>
                                          <p:spTgt spid="5642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642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64227">
                                            <p:txEl>
                                              <p:pRg st="8" end="8"/>
                                            </p:txEl>
                                          </p:spTgt>
                                        </p:tgtEl>
                                        <p:attrNameLst>
                                          <p:attrName>style.visibility</p:attrName>
                                        </p:attrNameLst>
                                      </p:cBhvr>
                                      <p:to>
                                        <p:strVal val="visible"/>
                                      </p:to>
                                    </p:set>
                                    <p:anim calcmode="lin" valueType="num">
                                      <p:cBhvr additive="base">
                                        <p:cTn id="49" dur="500" fill="hold"/>
                                        <p:tgtEl>
                                          <p:spTgt spid="56422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642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64227">
                                            <p:txEl>
                                              <p:pRg st="9" end="9"/>
                                            </p:txEl>
                                          </p:spTgt>
                                        </p:tgtEl>
                                        <p:attrNameLst>
                                          <p:attrName>style.visibility</p:attrName>
                                        </p:attrNameLst>
                                      </p:cBhvr>
                                      <p:to>
                                        <p:strVal val="visible"/>
                                      </p:to>
                                    </p:set>
                                    <p:anim calcmode="lin" valueType="num">
                                      <p:cBhvr additive="base">
                                        <p:cTn id="55" dur="500" fill="hold"/>
                                        <p:tgtEl>
                                          <p:spTgt spid="564227">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642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64227">
                                            <p:txEl>
                                              <p:pRg st="10" end="10"/>
                                            </p:txEl>
                                          </p:spTgt>
                                        </p:tgtEl>
                                        <p:attrNameLst>
                                          <p:attrName>style.visibility</p:attrName>
                                        </p:attrNameLst>
                                      </p:cBhvr>
                                      <p:to>
                                        <p:strVal val="visible"/>
                                      </p:to>
                                    </p:set>
                                    <p:anim calcmode="lin" valueType="num">
                                      <p:cBhvr additive="base">
                                        <p:cTn id="61" dur="500" fill="hold"/>
                                        <p:tgtEl>
                                          <p:spTgt spid="564227">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642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90931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A.	Vermerk:</a:t>
            </a:r>
          </a:p>
          <a:p>
            <a:endParaRPr lang="de-DE" b="0" dirty="0"/>
          </a:p>
          <a:p>
            <a:r>
              <a:rPr lang="de-DE" dirty="0"/>
              <a:t>I. 	Zielvorstellung des Mandanten</a:t>
            </a:r>
          </a:p>
          <a:p>
            <a:r>
              <a:rPr lang="de-DE" b="0" dirty="0"/>
              <a:t>	Durchsetzung von Ersatzansprüchen gegen die sich weigern-	de S </a:t>
            </a:r>
            <a:r>
              <a:rPr lang="de-DE" b="0" dirty="0" err="1"/>
              <a:t>iHv</a:t>
            </a:r>
            <a:r>
              <a:rPr lang="de-DE" b="0" dirty="0"/>
              <a:t> Euro 150.000,- (= Schadensersatz).</a:t>
            </a:r>
          </a:p>
          <a:p>
            <a:r>
              <a:rPr lang="de-DE" b="0" dirty="0"/>
              <a:t> </a:t>
            </a:r>
          </a:p>
          <a:p>
            <a:r>
              <a:rPr lang="de-DE" dirty="0"/>
              <a:t>II.	Gutachten zur Rechtslage</a:t>
            </a:r>
          </a:p>
          <a:p>
            <a:r>
              <a:rPr lang="de-DE" b="0" dirty="0"/>
              <a:t>	1.	Materiell-rechtliches Gutachten</a:t>
            </a:r>
          </a:p>
          <a:p>
            <a:r>
              <a:rPr lang="de-DE" b="0" dirty="0"/>
              <a:t>			a)	Anspruch aus § 280 Abs. 1 </a:t>
            </a:r>
            <a:r>
              <a:rPr lang="de-DE" b="0" dirty="0" err="1"/>
              <a:t>iVm</a:t>
            </a:r>
            <a:r>
              <a:rPr lang="de-DE" b="0" dirty="0"/>
              <a:t> § 675 BGB</a:t>
            </a:r>
          </a:p>
          <a:p>
            <a:r>
              <a:rPr lang="de-DE" b="0" dirty="0"/>
              <a:t>				</a:t>
            </a:r>
            <a:r>
              <a:rPr lang="de-DE" b="0" dirty="0" err="1"/>
              <a:t>aa</a:t>
            </a:r>
            <a:r>
              <a:rPr lang="de-DE" b="0" dirty="0"/>
              <a:t>)	Schuldverhältnis</a:t>
            </a:r>
          </a:p>
          <a:p>
            <a:r>
              <a:rPr lang="de-DE" b="0" dirty="0"/>
              <a:t>					(+), Anlageberatung ist Geschäftsbesorgungs-					</a:t>
            </a:r>
            <a:r>
              <a:rPr lang="de-DE" b="0" dirty="0" err="1"/>
              <a:t>dienstvertrag</a:t>
            </a:r>
            <a:r>
              <a:rPr lang="de-DE" b="0" dirty="0"/>
              <a:t>; unstreitig geschlossen.</a:t>
            </a:r>
          </a:p>
          <a:p>
            <a:r>
              <a:rPr lang="de-DE" b="0" dirty="0"/>
              <a:t>				</a:t>
            </a:r>
            <a:r>
              <a:rPr lang="de-DE" b="0" dirty="0" err="1"/>
              <a:t>bb</a:t>
            </a:r>
            <a:r>
              <a:rPr lang="de-DE" b="0" dirty="0"/>
              <a:t>)	Pflichtverletzung</a:t>
            </a:r>
          </a:p>
          <a:p>
            <a:r>
              <a:rPr lang="de-DE" b="0" dirty="0"/>
              <a:t>					</a:t>
            </a:r>
            <a:r>
              <a:rPr lang="de-DE" dirty="0"/>
              <a:t>BGH:</a:t>
            </a:r>
            <a:r>
              <a:rPr lang="de-DE" b="0" dirty="0"/>
              <a:t> 	Bank hat den Kunden anleger- und objekt-						gerecht zu beraten.</a:t>
            </a:r>
          </a:p>
          <a:p>
            <a:endParaRPr lang="de-DE" b="0" dirty="0"/>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 „Klägerklausuren“</a:t>
            </a:r>
          </a:p>
          <a:p>
            <a:pPr>
              <a:lnSpc>
                <a:spcPct val="125000"/>
              </a:lnSpc>
            </a:pPr>
            <a:endParaRPr lang="de-DE" sz="500" b="0" dirty="0">
              <a:solidFill>
                <a:schemeClr val="bg1"/>
              </a:solidFill>
            </a:endParaRPr>
          </a:p>
        </p:txBody>
      </p:sp>
    </p:spTree>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8" end="8"/>
                                            </p:txEl>
                                          </p:spTgt>
                                        </p:tgtEl>
                                        <p:attrNameLst>
                                          <p:attrName>style.visibility</p:attrName>
                                        </p:attrNameLst>
                                      </p:cBhvr>
                                      <p:to>
                                        <p:strVal val="visible"/>
                                      </p:to>
                                    </p:set>
                                    <p:animEffect transition="in" filter="fade">
                                      <p:cBhvr>
                                        <p:cTn id="42" dur="500"/>
                                        <p:tgtEl>
                                          <p:spTgt spid="48537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9" end="9"/>
                                            </p:txEl>
                                          </p:spTgt>
                                        </p:tgtEl>
                                        <p:attrNameLst>
                                          <p:attrName>style.visibility</p:attrName>
                                        </p:attrNameLst>
                                      </p:cBhvr>
                                      <p:to>
                                        <p:strVal val="visible"/>
                                      </p:to>
                                    </p:set>
                                    <p:animEffect transition="in" filter="fade">
                                      <p:cBhvr>
                                        <p:cTn id="47" dur="500"/>
                                        <p:tgtEl>
                                          <p:spTgt spid="485379">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10" end="10"/>
                                            </p:txEl>
                                          </p:spTgt>
                                        </p:tgtEl>
                                        <p:attrNameLst>
                                          <p:attrName>style.visibility</p:attrName>
                                        </p:attrNameLst>
                                      </p:cBhvr>
                                      <p:to>
                                        <p:strVal val="visible"/>
                                      </p:to>
                                    </p:set>
                                    <p:animEffect transition="in" filter="fade">
                                      <p:cBhvr>
                                        <p:cTn id="52" dur="500"/>
                                        <p:tgtEl>
                                          <p:spTgt spid="485379">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85379">
                                            <p:txEl>
                                              <p:pRg st="11" end="11"/>
                                            </p:txEl>
                                          </p:spTgt>
                                        </p:tgtEl>
                                        <p:attrNameLst>
                                          <p:attrName>style.visibility</p:attrName>
                                        </p:attrNameLst>
                                      </p:cBhvr>
                                      <p:to>
                                        <p:strVal val="visible"/>
                                      </p:to>
                                    </p:set>
                                    <p:animEffect transition="in" filter="fade">
                                      <p:cBhvr>
                                        <p:cTn id="57" dur="500"/>
                                        <p:tgtEl>
                                          <p:spTgt spid="48537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(1)	Nach Vortrag des Mandanten?</a:t>
            </a:r>
          </a:p>
          <a:p>
            <a:r>
              <a:rPr lang="de-DE" b="0" dirty="0"/>
              <a:t>						Pflichtverletzung (+), weder anleger- noch ob-					</a:t>
            </a:r>
            <a:r>
              <a:rPr lang="de-DE" b="0" dirty="0" err="1"/>
              <a:t>jektgerecht</a:t>
            </a:r>
            <a:endParaRPr lang="de-DE" b="0" dirty="0"/>
          </a:p>
          <a:p>
            <a:r>
              <a:rPr lang="de-DE" b="0" dirty="0"/>
              <a:t>					(2)	Nach Vortrag der S?</a:t>
            </a:r>
          </a:p>
          <a:p>
            <a:r>
              <a:rPr lang="de-DE" b="0" dirty="0"/>
              <a:t>						(-), anleger- und objektgerecht, wenn </a:t>
            </a:r>
            <a:r>
              <a:rPr lang="de-DE" b="0" dirty="0" err="1"/>
              <a:t>Mdt</a:t>
            </a:r>
            <a:r>
              <a:rPr lang="de-DE" b="0" dirty="0"/>
              <a:t>. 						„zocken“ wollte.</a:t>
            </a:r>
          </a:p>
          <a:p>
            <a:r>
              <a:rPr lang="de-DE" b="0" dirty="0"/>
              <a:t>					(3)	Beweisprognose</a:t>
            </a:r>
          </a:p>
          <a:p>
            <a:r>
              <a:rPr lang="de-DE" b="0" dirty="0"/>
              <a:t>						Beweismittel auf Seiten der S: Mitarbeiter, </a:t>
            </a:r>
            <a:r>
              <a:rPr lang="de-DE" b="0" dirty="0" err="1"/>
              <a:t>Mdt</a:t>
            </a:r>
            <a:r>
              <a:rPr lang="de-DE" b="0" dirty="0"/>
              <a:t>					hätte nur Beweismittel, wenn er selbst als </a:t>
            </a:r>
            <a:r>
              <a:rPr lang="de-DE" b="0" dirty="0" err="1"/>
              <a:t>Zeu</a:t>
            </a:r>
            <a:r>
              <a:rPr lang="de-DE" b="0" dirty="0"/>
              <a:t>-					</a:t>
            </a:r>
            <a:r>
              <a:rPr lang="de-DE" b="0" dirty="0" err="1"/>
              <a:t>ge</a:t>
            </a:r>
            <a:r>
              <a:rPr lang="de-DE" b="0" dirty="0"/>
              <a:t> aussagen könnte.</a:t>
            </a:r>
          </a:p>
          <a:p>
            <a:r>
              <a:rPr lang="de-DE" b="0" dirty="0"/>
              <a:t>				cc)	Wenn sich Pflichtverletzung beweisen ließe:					</a:t>
            </a:r>
            <a:r>
              <a:rPr lang="de-DE" b="0" dirty="0" err="1"/>
              <a:t>Vertretenmüssen</a:t>
            </a:r>
            <a:r>
              <a:rPr lang="de-DE" b="0" dirty="0"/>
              <a:t>?</a:t>
            </a:r>
          </a:p>
          <a:p>
            <a:r>
              <a:rPr lang="de-DE" b="0" dirty="0"/>
              <a:t>					(+), würde vermutet, Exkulpation wäre kaum mögl.</a:t>
            </a:r>
          </a:p>
          <a:p>
            <a:r>
              <a:rPr lang="de-DE" b="0" dirty="0"/>
              <a:t>				</a:t>
            </a:r>
            <a:r>
              <a:rPr lang="de-DE" b="0" dirty="0" err="1"/>
              <a:t>dd</a:t>
            </a:r>
            <a:r>
              <a:rPr lang="de-DE" b="0" dirty="0"/>
              <a:t>)	kausaler und ersatzfähiger Schaden? </a:t>
            </a:r>
          </a:p>
          <a:p>
            <a:r>
              <a:rPr lang="de-DE" b="0" dirty="0"/>
              <a:t>					(+), investierter Betrag abzüglich Insolvenzquote;</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 „Klägerklausuren“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0898767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2" end="2"/>
                                            </p:txEl>
                                          </p:spTgt>
                                        </p:tgtEl>
                                        <p:attrNameLst>
                                          <p:attrName>style.visibility</p:attrName>
                                        </p:attrNameLst>
                                      </p:cBhvr>
                                      <p:to>
                                        <p:strVal val="visible"/>
                                      </p:to>
                                    </p:set>
                                    <p:animEffect transition="in" filter="fade">
                                      <p:cBhvr>
                                        <p:cTn id="17" dur="500"/>
                                        <p:tgtEl>
                                          <p:spTgt spid="485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3" end="3"/>
                                            </p:txEl>
                                          </p:spTgt>
                                        </p:tgtEl>
                                        <p:attrNameLst>
                                          <p:attrName>style.visibility</p:attrName>
                                        </p:attrNameLst>
                                      </p:cBhvr>
                                      <p:to>
                                        <p:strVal val="visible"/>
                                      </p:to>
                                    </p:set>
                                    <p:animEffect transition="in" filter="fade">
                                      <p:cBhvr>
                                        <p:cTn id="22" dur="500"/>
                                        <p:tgtEl>
                                          <p:spTgt spid="485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4" end="4"/>
                                            </p:txEl>
                                          </p:spTgt>
                                        </p:tgtEl>
                                        <p:attrNameLst>
                                          <p:attrName>style.visibility</p:attrName>
                                        </p:attrNameLst>
                                      </p:cBhvr>
                                      <p:to>
                                        <p:strVal val="visible"/>
                                      </p:to>
                                    </p:set>
                                    <p:animEffect transition="in" filter="fade">
                                      <p:cBhvr>
                                        <p:cTn id="27" dur="500"/>
                                        <p:tgtEl>
                                          <p:spTgt spid="485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5" end="5"/>
                                            </p:txEl>
                                          </p:spTgt>
                                        </p:tgtEl>
                                        <p:attrNameLst>
                                          <p:attrName>style.visibility</p:attrName>
                                        </p:attrNameLst>
                                      </p:cBhvr>
                                      <p:to>
                                        <p:strVal val="visible"/>
                                      </p:to>
                                    </p:set>
                                    <p:animEffect transition="in" filter="fade">
                                      <p:cBhvr>
                                        <p:cTn id="32" dur="500"/>
                                        <p:tgtEl>
                                          <p:spTgt spid="4853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6" end="6"/>
                                            </p:txEl>
                                          </p:spTgt>
                                        </p:tgtEl>
                                        <p:attrNameLst>
                                          <p:attrName>style.visibility</p:attrName>
                                        </p:attrNameLst>
                                      </p:cBhvr>
                                      <p:to>
                                        <p:strVal val="visible"/>
                                      </p:to>
                                    </p:set>
                                    <p:animEffect transition="in" filter="fade">
                                      <p:cBhvr>
                                        <p:cTn id="37" dur="500"/>
                                        <p:tgtEl>
                                          <p:spTgt spid="4853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7" end="7"/>
                                            </p:txEl>
                                          </p:spTgt>
                                        </p:tgtEl>
                                        <p:attrNameLst>
                                          <p:attrName>style.visibility</p:attrName>
                                        </p:attrNameLst>
                                      </p:cBhvr>
                                      <p:to>
                                        <p:strVal val="visible"/>
                                      </p:to>
                                    </p:set>
                                    <p:animEffect transition="in" filter="fade">
                                      <p:cBhvr>
                                        <p:cTn id="42" dur="500"/>
                                        <p:tgtEl>
                                          <p:spTgt spid="4853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8" end="8"/>
                                            </p:txEl>
                                          </p:spTgt>
                                        </p:tgtEl>
                                        <p:attrNameLst>
                                          <p:attrName>style.visibility</p:attrName>
                                        </p:attrNameLst>
                                      </p:cBhvr>
                                      <p:to>
                                        <p:strVal val="visible"/>
                                      </p:to>
                                    </p:set>
                                    <p:animEffect transition="in" filter="fade">
                                      <p:cBhvr>
                                        <p:cTn id="47" dur="500"/>
                                        <p:tgtEl>
                                          <p:spTgt spid="4853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9" end="9"/>
                                            </p:txEl>
                                          </p:spTgt>
                                        </p:tgtEl>
                                        <p:attrNameLst>
                                          <p:attrName>style.visibility</p:attrName>
                                        </p:attrNameLst>
                                      </p:cBhvr>
                                      <p:to>
                                        <p:strVal val="visible"/>
                                      </p:to>
                                    </p:set>
                                    <p:animEffect transition="in" filter="fade">
                                      <p:cBhvr>
                                        <p:cTn id="52" dur="500"/>
                                        <p:tgtEl>
                                          <p:spTgt spid="4853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350052"/>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außerdem Zinsen als sog. Wiederanlageschaden				(entgangener Gewinn).</a:t>
            </a:r>
          </a:p>
          <a:p>
            <a:r>
              <a:rPr lang="de-DE" b="0" dirty="0"/>
              <a:t>			b)	Weitere Ansprüche</a:t>
            </a:r>
          </a:p>
          <a:p>
            <a:r>
              <a:rPr lang="de-DE" b="0" dirty="0"/>
              <a:t>				(-), nicht ersichtlich.</a:t>
            </a:r>
          </a:p>
          <a:p>
            <a:r>
              <a:rPr lang="de-DE" b="0" dirty="0"/>
              <a:t>	2.	Prozessrechtliches Gutachten</a:t>
            </a:r>
          </a:p>
          <a:p>
            <a:r>
              <a:rPr lang="de-DE" b="0" dirty="0"/>
              <a:t>			a)	Zuständiges Gericht?</a:t>
            </a:r>
          </a:p>
          <a:p>
            <a:r>
              <a:rPr lang="de-DE" b="0" dirty="0"/>
              <a:t>				-	sachlich gemäß §§ 23 Nr. 1, 71 GVG: Landgericht</a:t>
            </a:r>
          </a:p>
          <a:p>
            <a:r>
              <a:rPr lang="de-DE" b="0" dirty="0"/>
              <a:t>				-	örtlich gemäß §§ 12</a:t>
            </a:r>
            <a:r>
              <a:rPr lang="de-DE" b="0"/>
              <a:t>, 17 </a:t>
            </a:r>
            <a:r>
              <a:rPr lang="de-DE" b="0" dirty="0"/>
              <a:t>ZPO Berlin oder gemäß				§ 29 ZPO Potsdam (Wahlrecht, § 35 ZPO)</a:t>
            </a:r>
          </a:p>
          <a:p>
            <a:r>
              <a:rPr lang="de-DE" b="0" dirty="0"/>
              <a:t>			b)	Weitere Probleme?</a:t>
            </a:r>
          </a:p>
          <a:p>
            <a:r>
              <a:rPr lang="de-DE" b="0" dirty="0"/>
              <a:t>				(-), keine ersichtlich.</a:t>
            </a:r>
          </a:p>
          <a:p>
            <a:endParaRPr lang="de-DE" sz="1200" b="0" dirty="0"/>
          </a:p>
          <a:p>
            <a:r>
              <a:rPr lang="de-DE" dirty="0"/>
              <a:t>III.	Zweckmäßigkeitserwägungen</a:t>
            </a:r>
          </a:p>
          <a:p>
            <a:r>
              <a:rPr lang="de-DE" b="0" dirty="0"/>
              <a:t>	Problem: 	schwierige Beweislage des Inhalts des Beratungs-				</a:t>
            </a:r>
            <a:r>
              <a:rPr lang="de-DE" b="0" dirty="0" err="1"/>
              <a:t>gesprächs</a:t>
            </a:r>
            <a:endParaRPr lang="de-DE" b="0" dirty="0"/>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 „Klägerklausuren“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0898767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2" end="2"/>
                                            </p:txEl>
                                          </p:spTgt>
                                        </p:tgtEl>
                                        <p:attrNameLst>
                                          <p:attrName>style.visibility</p:attrName>
                                        </p:attrNameLst>
                                      </p:cBhvr>
                                      <p:to>
                                        <p:strVal val="visible"/>
                                      </p:to>
                                    </p:set>
                                    <p:animEffect transition="in" filter="fade">
                                      <p:cBhvr>
                                        <p:cTn id="17" dur="500"/>
                                        <p:tgtEl>
                                          <p:spTgt spid="485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3" end="3"/>
                                            </p:txEl>
                                          </p:spTgt>
                                        </p:tgtEl>
                                        <p:attrNameLst>
                                          <p:attrName>style.visibility</p:attrName>
                                        </p:attrNameLst>
                                      </p:cBhvr>
                                      <p:to>
                                        <p:strVal val="visible"/>
                                      </p:to>
                                    </p:set>
                                    <p:animEffect transition="in" filter="fade">
                                      <p:cBhvr>
                                        <p:cTn id="22" dur="500"/>
                                        <p:tgtEl>
                                          <p:spTgt spid="485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4" end="4"/>
                                            </p:txEl>
                                          </p:spTgt>
                                        </p:tgtEl>
                                        <p:attrNameLst>
                                          <p:attrName>style.visibility</p:attrName>
                                        </p:attrNameLst>
                                      </p:cBhvr>
                                      <p:to>
                                        <p:strVal val="visible"/>
                                      </p:to>
                                    </p:set>
                                    <p:animEffect transition="in" filter="fade">
                                      <p:cBhvr>
                                        <p:cTn id="27" dur="500"/>
                                        <p:tgtEl>
                                          <p:spTgt spid="485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5" end="5"/>
                                            </p:txEl>
                                          </p:spTgt>
                                        </p:tgtEl>
                                        <p:attrNameLst>
                                          <p:attrName>style.visibility</p:attrName>
                                        </p:attrNameLst>
                                      </p:cBhvr>
                                      <p:to>
                                        <p:strVal val="visible"/>
                                      </p:to>
                                    </p:set>
                                    <p:animEffect transition="in" filter="fade">
                                      <p:cBhvr>
                                        <p:cTn id="32" dur="500"/>
                                        <p:tgtEl>
                                          <p:spTgt spid="4853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6" end="6"/>
                                            </p:txEl>
                                          </p:spTgt>
                                        </p:tgtEl>
                                        <p:attrNameLst>
                                          <p:attrName>style.visibility</p:attrName>
                                        </p:attrNameLst>
                                      </p:cBhvr>
                                      <p:to>
                                        <p:strVal val="visible"/>
                                      </p:to>
                                    </p:set>
                                    <p:animEffect transition="in" filter="fade">
                                      <p:cBhvr>
                                        <p:cTn id="37" dur="500"/>
                                        <p:tgtEl>
                                          <p:spTgt spid="4853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7" end="7"/>
                                            </p:txEl>
                                          </p:spTgt>
                                        </p:tgtEl>
                                        <p:attrNameLst>
                                          <p:attrName>style.visibility</p:attrName>
                                        </p:attrNameLst>
                                      </p:cBhvr>
                                      <p:to>
                                        <p:strVal val="visible"/>
                                      </p:to>
                                    </p:set>
                                    <p:animEffect transition="in" filter="fade">
                                      <p:cBhvr>
                                        <p:cTn id="42" dur="500"/>
                                        <p:tgtEl>
                                          <p:spTgt spid="4853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8" end="8"/>
                                            </p:txEl>
                                          </p:spTgt>
                                        </p:tgtEl>
                                        <p:attrNameLst>
                                          <p:attrName>style.visibility</p:attrName>
                                        </p:attrNameLst>
                                      </p:cBhvr>
                                      <p:to>
                                        <p:strVal val="visible"/>
                                      </p:to>
                                    </p:set>
                                    <p:animEffect transition="in" filter="fade">
                                      <p:cBhvr>
                                        <p:cTn id="47" dur="500"/>
                                        <p:tgtEl>
                                          <p:spTgt spid="4853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10" end="10"/>
                                            </p:txEl>
                                          </p:spTgt>
                                        </p:tgtEl>
                                        <p:attrNameLst>
                                          <p:attrName>style.visibility</p:attrName>
                                        </p:attrNameLst>
                                      </p:cBhvr>
                                      <p:to>
                                        <p:strVal val="visible"/>
                                      </p:to>
                                    </p:set>
                                    <p:animEffect transition="in" filter="fade">
                                      <p:cBhvr>
                                        <p:cTn id="52" dur="500"/>
                                        <p:tgtEl>
                                          <p:spTgt spid="485379">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85379">
                                            <p:txEl>
                                              <p:pRg st="11" end="11"/>
                                            </p:txEl>
                                          </p:spTgt>
                                        </p:tgtEl>
                                        <p:attrNameLst>
                                          <p:attrName>style.visibility</p:attrName>
                                        </p:attrNameLst>
                                      </p:cBhvr>
                                      <p:to>
                                        <p:strVal val="visible"/>
                                      </p:to>
                                    </p:set>
                                    <p:animEffect transition="in" filter="fade">
                                      <p:cBhvr>
                                        <p:cTn id="57" dur="500"/>
                                        <p:tgtEl>
                                          <p:spTgt spid="48537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31404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zweckmäßig, dass </a:t>
            </a:r>
            <a:r>
              <a:rPr lang="de-DE" b="0" dirty="0" err="1"/>
              <a:t>Mdt</a:t>
            </a:r>
            <a:r>
              <a:rPr lang="de-DE" b="0" dirty="0"/>
              <a:t>. seinen Anspruch an </a:t>
            </a:r>
            <a:r>
              <a:rPr lang="de-DE" b="0" dirty="0" err="1"/>
              <a:t>vertrauenswürdi</a:t>
            </a:r>
            <a:r>
              <a:rPr lang="de-DE" b="0" dirty="0"/>
              <a:t>-	</a:t>
            </a:r>
            <a:r>
              <a:rPr lang="de-DE" b="0" dirty="0" err="1"/>
              <a:t>ge</a:t>
            </a:r>
            <a:r>
              <a:rPr lang="de-DE" b="0" dirty="0"/>
              <a:t> Person (= Ehefrau) abtritt und sodann diese klagt und 		den </a:t>
            </a:r>
            <a:r>
              <a:rPr lang="de-DE" b="0" dirty="0" err="1"/>
              <a:t>Mdt</a:t>
            </a:r>
            <a:r>
              <a:rPr lang="de-DE" b="0" dirty="0"/>
              <a:t>. als Zeugen benennt (= ggf. sicherster Weg).</a:t>
            </a:r>
          </a:p>
          <a:p>
            <a:endParaRPr lang="de-DE" sz="1200" b="0" dirty="0"/>
          </a:p>
          <a:p>
            <a:r>
              <a:rPr lang="de-DE" dirty="0"/>
              <a:t>B.	Praktische Umsetzung</a:t>
            </a:r>
          </a:p>
          <a:p>
            <a:r>
              <a:rPr lang="de-DE" b="0" dirty="0"/>
              <a:t>	Entwurf einer Klageschrift; maßgebliche Normen:</a:t>
            </a:r>
          </a:p>
          <a:p>
            <a:r>
              <a:rPr lang="de-DE" b="0" dirty="0"/>
              <a:t>	§§ 253 Abs. 2, 3 und 4 </a:t>
            </a:r>
            <a:r>
              <a:rPr lang="de-DE" b="0" dirty="0" err="1"/>
              <a:t>iVm</a:t>
            </a:r>
            <a:r>
              <a:rPr lang="de-DE" b="0" dirty="0"/>
              <a:t> 130 ZPO</a:t>
            </a:r>
          </a:p>
          <a:p>
            <a:endParaRPr lang="de-DE" b="0" dirty="0"/>
          </a:p>
          <a:p>
            <a:r>
              <a:rPr lang="de-DE" b="0" dirty="0"/>
              <a:t>	I.	Überschrift (= Kopf)</a:t>
            </a:r>
          </a:p>
          <a:p>
            <a:r>
              <a:rPr lang="de-DE" b="0" dirty="0"/>
              <a:t>	II.	Rubrum (vollständig)</a:t>
            </a:r>
          </a:p>
          <a:p>
            <a:r>
              <a:rPr lang="de-DE" b="0" dirty="0"/>
              <a:t>	III.	Bestimmter Antrag, § 253 Abs. 2 Nr. 2 ZPO</a:t>
            </a:r>
          </a:p>
          <a:p>
            <a:r>
              <a:rPr lang="de-DE" b="0" dirty="0"/>
              <a:t>	IV.	Erklärungen gemäß § 253 Abs. 3 ZPO</a:t>
            </a:r>
          </a:p>
          <a:p>
            <a:r>
              <a:rPr lang="de-DE" b="0" dirty="0"/>
              <a:t>	V.	Begründung unter Beachtung der §§ 253 Abs. 2 und			Abs. 4 </a:t>
            </a:r>
            <a:r>
              <a:rPr lang="de-DE" b="0" dirty="0" err="1"/>
              <a:t>iVm</a:t>
            </a:r>
            <a:r>
              <a:rPr lang="de-DE" b="0" dirty="0"/>
              <a:t> 130 ZPO</a:t>
            </a:r>
          </a:p>
          <a:p>
            <a:r>
              <a:rPr lang="de-DE" b="0" dirty="0"/>
              <a:t>	VI.	Unterschrift</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3 „Klägerklausuren“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9876001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6" end="6"/>
                                            </p:txEl>
                                          </p:spTgt>
                                        </p:tgtEl>
                                        <p:attrNameLst>
                                          <p:attrName>style.visibility</p:attrName>
                                        </p:attrNameLst>
                                      </p:cBhvr>
                                      <p:to>
                                        <p:strVal val="visible"/>
                                      </p:to>
                                    </p:set>
                                    <p:animEffect transition="in" filter="fade">
                                      <p:cBhvr>
                                        <p:cTn id="27" dur="500"/>
                                        <p:tgtEl>
                                          <p:spTgt spid="48537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7" end="7"/>
                                            </p:txEl>
                                          </p:spTgt>
                                        </p:tgtEl>
                                        <p:attrNameLst>
                                          <p:attrName>style.visibility</p:attrName>
                                        </p:attrNameLst>
                                      </p:cBhvr>
                                      <p:to>
                                        <p:strVal val="visible"/>
                                      </p:to>
                                    </p:set>
                                    <p:animEffect transition="in" filter="fade">
                                      <p:cBhvr>
                                        <p:cTn id="32" dur="500"/>
                                        <p:tgtEl>
                                          <p:spTgt spid="48537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8" end="8"/>
                                            </p:txEl>
                                          </p:spTgt>
                                        </p:tgtEl>
                                        <p:attrNameLst>
                                          <p:attrName>style.visibility</p:attrName>
                                        </p:attrNameLst>
                                      </p:cBhvr>
                                      <p:to>
                                        <p:strVal val="visible"/>
                                      </p:to>
                                    </p:set>
                                    <p:animEffect transition="in" filter="fade">
                                      <p:cBhvr>
                                        <p:cTn id="37" dur="500"/>
                                        <p:tgtEl>
                                          <p:spTgt spid="48537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9" end="9"/>
                                            </p:txEl>
                                          </p:spTgt>
                                        </p:tgtEl>
                                        <p:attrNameLst>
                                          <p:attrName>style.visibility</p:attrName>
                                        </p:attrNameLst>
                                      </p:cBhvr>
                                      <p:to>
                                        <p:strVal val="visible"/>
                                      </p:to>
                                    </p:set>
                                    <p:animEffect transition="in" filter="fade">
                                      <p:cBhvr>
                                        <p:cTn id="42" dur="500"/>
                                        <p:tgtEl>
                                          <p:spTgt spid="48537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10" end="10"/>
                                            </p:txEl>
                                          </p:spTgt>
                                        </p:tgtEl>
                                        <p:attrNameLst>
                                          <p:attrName>style.visibility</p:attrName>
                                        </p:attrNameLst>
                                      </p:cBhvr>
                                      <p:to>
                                        <p:strVal val="visible"/>
                                      </p:to>
                                    </p:set>
                                    <p:animEffect transition="in" filter="fade">
                                      <p:cBhvr>
                                        <p:cTn id="47" dur="500"/>
                                        <p:tgtEl>
                                          <p:spTgt spid="48537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11" end="11"/>
                                            </p:txEl>
                                          </p:spTgt>
                                        </p:tgtEl>
                                        <p:attrNameLst>
                                          <p:attrName>style.visibility</p:attrName>
                                        </p:attrNameLst>
                                      </p:cBhvr>
                                      <p:to>
                                        <p:strVal val="visible"/>
                                      </p:to>
                                    </p:set>
                                    <p:animEffect transition="in" filter="fade">
                                      <p:cBhvr>
                                        <p:cTn id="52" dur="500"/>
                                        <p:tgtEl>
                                          <p:spTgt spid="48537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A.	Vermerk:</a:t>
            </a:r>
          </a:p>
          <a:p>
            <a:endParaRPr lang="de-DE" b="0" dirty="0"/>
          </a:p>
          <a:p>
            <a:r>
              <a:rPr lang="de-DE" dirty="0"/>
              <a:t>I. 	Zielvorstellung des Mandanten</a:t>
            </a:r>
          </a:p>
          <a:p>
            <a:r>
              <a:rPr lang="de-DE" b="0" dirty="0"/>
              <a:t>	Verteidigung gegen die Klage, möglichst vollständige Klag-	</a:t>
            </a:r>
            <a:r>
              <a:rPr lang="de-DE" b="0" dirty="0" err="1"/>
              <a:t>abweisung</a:t>
            </a:r>
            <a:r>
              <a:rPr lang="de-DE" b="0" dirty="0"/>
              <a:t>.</a:t>
            </a:r>
          </a:p>
          <a:p>
            <a:r>
              <a:rPr lang="de-DE" sz="1200" b="0" dirty="0"/>
              <a:t> </a:t>
            </a:r>
          </a:p>
          <a:p>
            <a:r>
              <a:rPr lang="de-DE" dirty="0"/>
              <a:t>II.	Prozessrechtliches Gutachten</a:t>
            </a:r>
          </a:p>
          <a:p>
            <a:r>
              <a:rPr lang="de-DE" b="0" dirty="0"/>
              <a:t>	keine Bedenken an der Zulässigkeit der Klage gegen </a:t>
            </a:r>
            <a:r>
              <a:rPr lang="de-DE" b="0" dirty="0" err="1"/>
              <a:t>Mdt</a:t>
            </a:r>
            <a:r>
              <a:rPr lang="de-DE" b="0" dirty="0"/>
              <a:t>,		Landgericht Hamburg ist sachlich und örtlich zuständig.</a:t>
            </a:r>
          </a:p>
          <a:p>
            <a:endParaRPr lang="de-DE" sz="1200" b="0" dirty="0"/>
          </a:p>
          <a:p>
            <a:r>
              <a:rPr lang="de-DE" dirty="0"/>
              <a:t>III.	Materiell-rechtliches Gutachten</a:t>
            </a:r>
          </a:p>
          <a:p>
            <a:r>
              <a:rPr lang="de-DE" b="0" dirty="0"/>
              <a:t>	1.	Schlüssigkeit der Klage</a:t>
            </a:r>
          </a:p>
          <a:p>
            <a:r>
              <a:rPr lang="de-DE" b="0" dirty="0"/>
              <a:t>			a)	Hauptsache, Zahlung der Euro 60.000,-</a:t>
            </a:r>
          </a:p>
          <a:p>
            <a:r>
              <a:rPr lang="de-DE" b="0" dirty="0"/>
              <a:t>				(+), aus § 433 Abs. 2 BGB.</a:t>
            </a:r>
          </a:p>
          <a:p>
            <a:r>
              <a:rPr lang="de-DE" b="0" dirty="0"/>
              <a:t>			b)	</a:t>
            </a:r>
            <a:r>
              <a:rPr lang="de-DE" b="0" dirty="0" err="1"/>
              <a:t>Zinanspruch</a:t>
            </a:r>
            <a:endParaRPr lang="de-DE" b="0" dirty="0"/>
          </a:p>
          <a:p>
            <a:r>
              <a:rPr lang="de-DE" b="0" dirty="0"/>
              <a:t>				(+), §§ 288 Abs. 1 S.1, 286 Abs. 1 S.1, Abs. 2 Nr. 1.</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 „Beklagtenklausuren“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67146268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8" end="8"/>
                                            </p:txEl>
                                          </p:spTgt>
                                        </p:tgtEl>
                                        <p:attrNameLst>
                                          <p:attrName>style.visibility</p:attrName>
                                        </p:attrNameLst>
                                      </p:cBhvr>
                                      <p:to>
                                        <p:strVal val="visible"/>
                                      </p:to>
                                    </p:set>
                                    <p:animEffect transition="in" filter="fade">
                                      <p:cBhvr>
                                        <p:cTn id="37" dur="500"/>
                                        <p:tgtEl>
                                          <p:spTgt spid="48537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9" end="9"/>
                                            </p:txEl>
                                          </p:spTgt>
                                        </p:tgtEl>
                                        <p:attrNameLst>
                                          <p:attrName>style.visibility</p:attrName>
                                        </p:attrNameLst>
                                      </p:cBhvr>
                                      <p:to>
                                        <p:strVal val="visible"/>
                                      </p:to>
                                    </p:set>
                                    <p:animEffect transition="in" filter="fade">
                                      <p:cBhvr>
                                        <p:cTn id="42" dur="500"/>
                                        <p:tgtEl>
                                          <p:spTgt spid="48537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10" end="10"/>
                                            </p:txEl>
                                          </p:spTgt>
                                        </p:tgtEl>
                                        <p:attrNameLst>
                                          <p:attrName>style.visibility</p:attrName>
                                        </p:attrNameLst>
                                      </p:cBhvr>
                                      <p:to>
                                        <p:strVal val="visible"/>
                                      </p:to>
                                    </p:set>
                                    <p:animEffect transition="in" filter="fade">
                                      <p:cBhvr>
                                        <p:cTn id="47" dur="500"/>
                                        <p:tgtEl>
                                          <p:spTgt spid="48537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11" end="11"/>
                                            </p:txEl>
                                          </p:spTgt>
                                        </p:tgtEl>
                                        <p:attrNameLst>
                                          <p:attrName>style.visibility</p:attrName>
                                        </p:attrNameLst>
                                      </p:cBhvr>
                                      <p:to>
                                        <p:strVal val="visible"/>
                                      </p:to>
                                    </p:set>
                                    <p:animEffect transition="in" filter="fade">
                                      <p:cBhvr>
                                        <p:cTn id="52" dur="500"/>
                                        <p:tgtEl>
                                          <p:spTgt spid="485379">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485379">
                                            <p:txEl>
                                              <p:pRg st="12" end="12"/>
                                            </p:txEl>
                                          </p:spTgt>
                                        </p:tgtEl>
                                        <p:attrNameLst>
                                          <p:attrName>style.visibility</p:attrName>
                                        </p:attrNameLst>
                                      </p:cBhvr>
                                      <p:to>
                                        <p:strVal val="visible"/>
                                      </p:to>
                                    </p:set>
                                    <p:animEffect transition="in" filter="fade">
                                      <p:cBhvr>
                                        <p:cTn id="57" dur="500"/>
                                        <p:tgtEl>
                                          <p:spTgt spid="485379">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485379">
                                            <p:txEl>
                                              <p:pRg st="13" end="13"/>
                                            </p:txEl>
                                          </p:spTgt>
                                        </p:tgtEl>
                                        <p:attrNameLst>
                                          <p:attrName>style.visibility</p:attrName>
                                        </p:attrNameLst>
                                      </p:cBhvr>
                                      <p:to>
                                        <p:strVal val="visible"/>
                                      </p:to>
                                    </p:set>
                                    <p:animEffect transition="in" filter="fade">
                                      <p:cBhvr>
                                        <p:cTn id="62" dur="500"/>
                                        <p:tgtEl>
                                          <p:spTgt spid="48537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2.	Erhebliche Einwendungen des </a:t>
            </a:r>
            <a:r>
              <a:rPr lang="de-DE" b="0" dirty="0" err="1"/>
              <a:t>Mdt</a:t>
            </a:r>
            <a:r>
              <a:rPr lang="de-DE" b="0" dirty="0"/>
              <a:t>.?</a:t>
            </a:r>
          </a:p>
          <a:p>
            <a:r>
              <a:rPr lang="de-DE" b="0" dirty="0"/>
              <a:t>			a)	dass finanzierende Bank Tranche nicht ausgezahlt hat</a:t>
            </a:r>
          </a:p>
          <a:p>
            <a:r>
              <a:rPr lang="de-DE" b="0" dirty="0"/>
              <a:t>				(-), unerheblich.</a:t>
            </a:r>
          </a:p>
          <a:p>
            <a:r>
              <a:rPr lang="de-DE" b="0" dirty="0"/>
              <a:t>			b)	konstruktive Mängel?</a:t>
            </a:r>
          </a:p>
          <a:p>
            <a:r>
              <a:rPr lang="de-DE" b="0" dirty="0"/>
              <a:t>				-	können Gewährleistungsansprüche des </a:t>
            </a:r>
            <a:r>
              <a:rPr lang="de-DE" b="0" dirty="0" err="1"/>
              <a:t>Mdt</a:t>
            </a:r>
            <a:r>
              <a:rPr lang="de-DE" b="0" dirty="0"/>
              <a:t>. aus-				lösen.</a:t>
            </a:r>
          </a:p>
          <a:p>
            <a:r>
              <a:rPr lang="de-DE" b="0" dirty="0"/>
              <a:t>				-	hier sind Mängel aber beseitigt.</a:t>
            </a:r>
          </a:p>
          <a:p>
            <a:r>
              <a:rPr lang="de-DE" b="0" dirty="0"/>
              <a:t>				-	also weder Schaden, noch Rücktritt oder Minde-				</a:t>
            </a:r>
            <a:r>
              <a:rPr lang="de-DE" b="0" dirty="0" err="1"/>
              <a:t>rung</a:t>
            </a:r>
            <a:r>
              <a:rPr lang="de-DE" b="0" dirty="0"/>
              <a:t> noch andere </a:t>
            </a:r>
            <a:r>
              <a:rPr lang="de-DE" b="0" dirty="0" err="1"/>
              <a:t>GewährleistungsR</a:t>
            </a:r>
            <a:r>
              <a:rPr lang="de-DE" b="0" dirty="0"/>
              <a:t> „greifbar“.</a:t>
            </a:r>
          </a:p>
          <a:p>
            <a:r>
              <a:rPr lang="de-DE" b="0" dirty="0"/>
              <a:t>				-	aber:</a:t>
            </a:r>
          </a:p>
          <a:p>
            <a:r>
              <a:rPr lang="de-DE" b="0" dirty="0"/>
              <a:t>					</a:t>
            </a:r>
            <a:r>
              <a:rPr lang="de-DE" b="0" dirty="0" err="1"/>
              <a:t>Mdt</a:t>
            </a:r>
            <a:r>
              <a:rPr lang="de-DE" b="0" dirty="0"/>
              <a:t>. hatte während der Zeit des Vorhandenseins				der Mängel </a:t>
            </a:r>
            <a:r>
              <a:rPr lang="de-DE" b="0" dirty="0" err="1"/>
              <a:t>ZurückbehaltungsR</a:t>
            </a:r>
            <a:r>
              <a:rPr lang="de-DE" b="0" dirty="0"/>
              <a:t> aus § 320 Abs. 1				BGB; damit konnte </a:t>
            </a:r>
            <a:r>
              <a:rPr lang="de-DE" b="0" dirty="0" err="1"/>
              <a:t>Mdt</a:t>
            </a:r>
            <a:r>
              <a:rPr lang="de-DE" b="0" dirty="0"/>
              <a:t>. nach BGH auch ohne 					Kenntnis in jener Zeit nicht in Verzug geraten.</a:t>
            </a:r>
          </a:p>
          <a:p>
            <a:r>
              <a:rPr lang="de-DE" b="0" dirty="0"/>
              <a:t>			=&gt; erhebliche Einwendungen somit nur gegen </a:t>
            </a:r>
            <a:r>
              <a:rPr lang="de-DE" b="0" dirty="0" err="1"/>
              <a:t>Zinsanspr</a:t>
            </a:r>
            <a:r>
              <a:rPr lang="de-DE" b="0" dirty="0"/>
              <a: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 „Beklagtenklausuren“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94288898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2" end="2"/>
                                            </p:txEl>
                                          </p:spTgt>
                                        </p:tgtEl>
                                        <p:attrNameLst>
                                          <p:attrName>style.visibility</p:attrName>
                                        </p:attrNameLst>
                                      </p:cBhvr>
                                      <p:to>
                                        <p:strVal val="visible"/>
                                      </p:to>
                                    </p:set>
                                    <p:animEffect transition="in" filter="fade">
                                      <p:cBhvr>
                                        <p:cTn id="17" dur="500"/>
                                        <p:tgtEl>
                                          <p:spTgt spid="4853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3" end="3"/>
                                            </p:txEl>
                                          </p:spTgt>
                                        </p:tgtEl>
                                        <p:attrNameLst>
                                          <p:attrName>style.visibility</p:attrName>
                                        </p:attrNameLst>
                                      </p:cBhvr>
                                      <p:to>
                                        <p:strVal val="visible"/>
                                      </p:to>
                                    </p:set>
                                    <p:animEffect transition="in" filter="fade">
                                      <p:cBhvr>
                                        <p:cTn id="22" dur="500"/>
                                        <p:tgtEl>
                                          <p:spTgt spid="4853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4" end="4"/>
                                            </p:txEl>
                                          </p:spTgt>
                                        </p:tgtEl>
                                        <p:attrNameLst>
                                          <p:attrName>style.visibility</p:attrName>
                                        </p:attrNameLst>
                                      </p:cBhvr>
                                      <p:to>
                                        <p:strVal val="visible"/>
                                      </p:to>
                                    </p:set>
                                    <p:animEffect transition="in" filter="fade">
                                      <p:cBhvr>
                                        <p:cTn id="27" dur="500"/>
                                        <p:tgtEl>
                                          <p:spTgt spid="4853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5" end="5"/>
                                            </p:txEl>
                                          </p:spTgt>
                                        </p:tgtEl>
                                        <p:attrNameLst>
                                          <p:attrName>style.visibility</p:attrName>
                                        </p:attrNameLst>
                                      </p:cBhvr>
                                      <p:to>
                                        <p:strVal val="visible"/>
                                      </p:to>
                                    </p:set>
                                    <p:animEffect transition="in" filter="fade">
                                      <p:cBhvr>
                                        <p:cTn id="32" dur="500"/>
                                        <p:tgtEl>
                                          <p:spTgt spid="4853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6" end="6"/>
                                            </p:txEl>
                                          </p:spTgt>
                                        </p:tgtEl>
                                        <p:attrNameLst>
                                          <p:attrName>style.visibility</p:attrName>
                                        </p:attrNameLst>
                                      </p:cBhvr>
                                      <p:to>
                                        <p:strVal val="visible"/>
                                      </p:to>
                                    </p:set>
                                    <p:animEffect transition="in" filter="fade">
                                      <p:cBhvr>
                                        <p:cTn id="37" dur="500"/>
                                        <p:tgtEl>
                                          <p:spTgt spid="4853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7" end="7"/>
                                            </p:txEl>
                                          </p:spTgt>
                                        </p:tgtEl>
                                        <p:attrNameLst>
                                          <p:attrName>style.visibility</p:attrName>
                                        </p:attrNameLst>
                                      </p:cBhvr>
                                      <p:to>
                                        <p:strVal val="visible"/>
                                      </p:to>
                                    </p:set>
                                    <p:animEffect transition="in" filter="fade">
                                      <p:cBhvr>
                                        <p:cTn id="42" dur="500"/>
                                        <p:tgtEl>
                                          <p:spTgt spid="4853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8" end="8"/>
                                            </p:txEl>
                                          </p:spTgt>
                                        </p:tgtEl>
                                        <p:attrNameLst>
                                          <p:attrName>style.visibility</p:attrName>
                                        </p:attrNameLst>
                                      </p:cBhvr>
                                      <p:to>
                                        <p:strVal val="visible"/>
                                      </p:to>
                                    </p:set>
                                    <p:animEffect transition="in" filter="fade">
                                      <p:cBhvr>
                                        <p:cTn id="47" dur="500"/>
                                        <p:tgtEl>
                                          <p:spTgt spid="48537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85379">
                                            <p:txEl>
                                              <p:pRg st="9" end="9"/>
                                            </p:txEl>
                                          </p:spTgt>
                                        </p:tgtEl>
                                        <p:attrNameLst>
                                          <p:attrName>style.visibility</p:attrName>
                                        </p:attrNameLst>
                                      </p:cBhvr>
                                      <p:to>
                                        <p:strVal val="visible"/>
                                      </p:to>
                                    </p:set>
                                    <p:animEffect transition="in" filter="fade">
                                      <p:cBhvr>
                                        <p:cTn id="52" dur="500"/>
                                        <p:tgtEl>
                                          <p:spTgt spid="485379">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72464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t>	3.	Beweisprognose</a:t>
            </a:r>
          </a:p>
          <a:p>
            <a:r>
              <a:rPr lang="de-DE" b="0" dirty="0"/>
              <a:t>			einzig relevanter Einwand dürfte beweisbar sein (erster		Anschein), da Kläger Mangel beseitigt hat.</a:t>
            </a:r>
          </a:p>
          <a:p>
            <a:endParaRPr lang="de-DE" sz="1200" b="0" dirty="0"/>
          </a:p>
          <a:p>
            <a:r>
              <a:rPr lang="de-DE" dirty="0"/>
              <a:t>IV.	Zweckmäßigkeitserwägungen</a:t>
            </a:r>
          </a:p>
          <a:p>
            <a:r>
              <a:rPr lang="de-DE" b="0" dirty="0"/>
              <a:t>	1.	Hauptforderung und Teil der Zinsen anerkennen?</a:t>
            </a:r>
          </a:p>
          <a:p>
            <a:r>
              <a:rPr lang="de-DE" b="0" dirty="0"/>
              <a:t>			(-), würde hier keine Kostenersparnis bewirken, da nicht		alles anerkannt würde und Wert des nicht anerkannten			Teils den Wert der Kostenersparnis durch vollständiges		Anerkenntnis überstiege; kein Fall des § 93 ZPO.</a:t>
            </a:r>
          </a:p>
          <a:p>
            <a:r>
              <a:rPr lang="de-DE" b="0" dirty="0"/>
              <a:t>	2.	Versäumnisurteil ergehen lassen?</a:t>
            </a:r>
          </a:p>
          <a:p>
            <a:r>
              <a:rPr lang="de-DE" b="0" dirty="0"/>
              <a:t>			(-), ebenso unzweckmäßig, da keine ausreichende Kos-		</a:t>
            </a:r>
            <a:r>
              <a:rPr lang="de-DE" b="0" dirty="0" err="1"/>
              <a:t>tenersparnis</a:t>
            </a:r>
            <a:r>
              <a:rPr lang="de-DE" b="0" dirty="0"/>
              <a:t> erreichbar.</a:t>
            </a:r>
          </a:p>
          <a:p>
            <a:r>
              <a:rPr lang="de-DE" b="0" dirty="0"/>
              <a:t>		3.	also vollständige Verteidigung gegen die Klage.</a:t>
            </a:r>
          </a:p>
          <a:p>
            <a:endParaRPr lang="de-DE" sz="1200" b="0" dirty="0"/>
          </a:p>
          <a:p>
            <a:r>
              <a:rPr lang="de-DE" dirty="0"/>
              <a:t>B.	also entsprechende Klagerwiderung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4 „Beklagtenklausuren“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76715718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1" end="1"/>
                                            </p:txEl>
                                          </p:spTgt>
                                        </p:tgtEl>
                                        <p:attrNameLst>
                                          <p:attrName>style.visibility</p:attrName>
                                        </p:attrNameLst>
                                      </p:cBhvr>
                                      <p:to>
                                        <p:strVal val="visible"/>
                                      </p:to>
                                    </p:set>
                                    <p:animEffect transition="in" filter="fade">
                                      <p:cBhvr>
                                        <p:cTn id="12" dur="500"/>
                                        <p:tgtEl>
                                          <p:spTgt spid="4853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3" end="3"/>
                                            </p:txEl>
                                          </p:spTgt>
                                        </p:tgtEl>
                                        <p:attrNameLst>
                                          <p:attrName>style.visibility</p:attrName>
                                        </p:attrNameLst>
                                      </p:cBhvr>
                                      <p:to>
                                        <p:strVal val="visible"/>
                                      </p:to>
                                    </p:set>
                                    <p:animEffect transition="in" filter="fade">
                                      <p:cBhvr>
                                        <p:cTn id="17" dur="500"/>
                                        <p:tgtEl>
                                          <p:spTgt spid="48537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4" end="4"/>
                                            </p:txEl>
                                          </p:spTgt>
                                        </p:tgtEl>
                                        <p:attrNameLst>
                                          <p:attrName>style.visibility</p:attrName>
                                        </p:attrNameLst>
                                      </p:cBhvr>
                                      <p:to>
                                        <p:strVal val="visible"/>
                                      </p:to>
                                    </p:set>
                                    <p:animEffect transition="in" filter="fade">
                                      <p:cBhvr>
                                        <p:cTn id="22" dur="500"/>
                                        <p:tgtEl>
                                          <p:spTgt spid="48537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85379">
                                            <p:txEl>
                                              <p:pRg st="5" end="5"/>
                                            </p:txEl>
                                          </p:spTgt>
                                        </p:tgtEl>
                                        <p:attrNameLst>
                                          <p:attrName>style.visibility</p:attrName>
                                        </p:attrNameLst>
                                      </p:cBhvr>
                                      <p:to>
                                        <p:strVal val="visible"/>
                                      </p:to>
                                    </p:set>
                                    <p:animEffect transition="in" filter="fade">
                                      <p:cBhvr>
                                        <p:cTn id="27" dur="500"/>
                                        <p:tgtEl>
                                          <p:spTgt spid="48537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85379">
                                            <p:txEl>
                                              <p:pRg st="6" end="6"/>
                                            </p:txEl>
                                          </p:spTgt>
                                        </p:tgtEl>
                                        <p:attrNameLst>
                                          <p:attrName>style.visibility</p:attrName>
                                        </p:attrNameLst>
                                      </p:cBhvr>
                                      <p:to>
                                        <p:strVal val="visible"/>
                                      </p:to>
                                    </p:set>
                                    <p:animEffect transition="in" filter="fade">
                                      <p:cBhvr>
                                        <p:cTn id="32" dur="500"/>
                                        <p:tgtEl>
                                          <p:spTgt spid="485379">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85379">
                                            <p:txEl>
                                              <p:pRg st="7" end="7"/>
                                            </p:txEl>
                                          </p:spTgt>
                                        </p:tgtEl>
                                        <p:attrNameLst>
                                          <p:attrName>style.visibility</p:attrName>
                                        </p:attrNameLst>
                                      </p:cBhvr>
                                      <p:to>
                                        <p:strVal val="visible"/>
                                      </p:to>
                                    </p:set>
                                    <p:animEffect transition="in" filter="fade">
                                      <p:cBhvr>
                                        <p:cTn id="37" dur="500"/>
                                        <p:tgtEl>
                                          <p:spTgt spid="48537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85379">
                                            <p:txEl>
                                              <p:pRg st="8" end="8"/>
                                            </p:txEl>
                                          </p:spTgt>
                                        </p:tgtEl>
                                        <p:attrNameLst>
                                          <p:attrName>style.visibility</p:attrName>
                                        </p:attrNameLst>
                                      </p:cBhvr>
                                      <p:to>
                                        <p:strVal val="visible"/>
                                      </p:to>
                                    </p:set>
                                    <p:animEffect transition="in" filter="fade">
                                      <p:cBhvr>
                                        <p:cTn id="42" dur="500"/>
                                        <p:tgtEl>
                                          <p:spTgt spid="485379">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85379">
                                            <p:txEl>
                                              <p:pRg st="10" end="10"/>
                                            </p:txEl>
                                          </p:spTgt>
                                        </p:tgtEl>
                                        <p:attrNameLst>
                                          <p:attrName>style.visibility</p:attrName>
                                        </p:attrNameLst>
                                      </p:cBhvr>
                                      <p:to>
                                        <p:strVal val="visible"/>
                                      </p:to>
                                    </p:set>
                                    <p:animEffect transition="in" filter="fade">
                                      <p:cBhvr>
                                        <p:cTn id="47" dur="500"/>
                                        <p:tgtEl>
                                          <p:spTgt spid="48537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Urteilsentwurf</a:t>
            </a:r>
          </a:p>
          <a:p>
            <a:endParaRPr lang="de-DE" b="0" dirty="0"/>
          </a:p>
          <a:p>
            <a:r>
              <a:rPr lang="de-DE" b="0" dirty="0"/>
              <a:t>Amtsgericht Hamburg-Mitte</a:t>
            </a:r>
          </a:p>
          <a:p>
            <a:r>
              <a:rPr lang="de-DE" b="0" dirty="0"/>
              <a:t>- 813 C 86/23 -</a:t>
            </a:r>
          </a:p>
          <a:p>
            <a:endParaRPr lang="de-DE" b="0" dirty="0"/>
          </a:p>
          <a:p>
            <a:pPr algn="ctr"/>
            <a:r>
              <a:rPr lang="de-DE" dirty="0"/>
              <a:t>Urteil</a:t>
            </a:r>
            <a:endParaRPr lang="de-DE" b="0" dirty="0"/>
          </a:p>
          <a:p>
            <a:pPr algn="ctr"/>
            <a:r>
              <a:rPr lang="de-DE" b="0" dirty="0"/>
              <a:t>Im Namen des Volkes</a:t>
            </a:r>
          </a:p>
          <a:p>
            <a:pPr algn="ctr"/>
            <a:endParaRPr lang="de-DE" b="0" dirty="0"/>
          </a:p>
          <a:p>
            <a:pPr algn="ctr"/>
            <a:r>
              <a:rPr lang="de-DE" b="0" dirty="0"/>
              <a:t>In dem Rechtsstreit</a:t>
            </a:r>
          </a:p>
          <a:p>
            <a:pPr marL="0" indent="0">
              <a:tabLst>
                <a:tab pos="808038" algn="l"/>
                <a:tab pos="1249363" algn="l"/>
                <a:tab pos="1798638" algn="l"/>
                <a:tab pos="2332038" algn="l"/>
                <a:tab pos="2865438" algn="l"/>
                <a:tab pos="3413125" algn="l"/>
                <a:tab pos="3946525" algn="l"/>
                <a:tab pos="4572000" algn="l"/>
                <a:tab pos="5197475" algn="l"/>
              </a:tabLst>
            </a:pPr>
            <a:endParaRPr lang="de-DE" b="0" dirty="0"/>
          </a:p>
          <a:p>
            <a:pPr marL="0" indent="0">
              <a:tabLst>
                <a:tab pos="808038" algn="l"/>
                <a:tab pos="1249363" algn="l"/>
                <a:tab pos="1798638" algn="l"/>
                <a:tab pos="2332038" algn="l"/>
                <a:tab pos="2865438" algn="l"/>
                <a:tab pos="3413125" algn="l"/>
                <a:tab pos="3946525" algn="l"/>
                <a:tab pos="4572000" algn="l"/>
                <a:tab pos="5197475" algn="l"/>
              </a:tabLst>
            </a:pPr>
            <a:r>
              <a:rPr lang="de-DE" b="0" dirty="0"/>
              <a:t>des Herrn Dieter Frisch, Stadthausbrücke 16, 20354 Hamburg, </a:t>
            </a:r>
          </a:p>
          <a:p>
            <a:pPr marL="0" indent="0" algn="r">
              <a:tabLst>
                <a:tab pos="808038" algn="l"/>
                <a:tab pos="1249363" algn="l"/>
                <a:tab pos="1798638" algn="l"/>
                <a:tab pos="2332038" algn="l"/>
                <a:tab pos="2865438" algn="l"/>
                <a:tab pos="3413125" algn="l"/>
                <a:tab pos="3946525" algn="l"/>
                <a:tab pos="4572000" algn="l"/>
                <a:tab pos="5197475" algn="l"/>
              </a:tabLst>
            </a:pPr>
            <a:r>
              <a:rPr lang="de-DE" b="0" dirty="0"/>
              <a:t>Klägers,</a:t>
            </a:r>
          </a:p>
          <a:p>
            <a:pPr marL="0" indent="0">
              <a:tabLst>
                <a:tab pos="808038" algn="l"/>
                <a:tab pos="1249363" algn="l"/>
                <a:tab pos="1798638" algn="l"/>
                <a:tab pos="2332038" algn="l"/>
                <a:tab pos="2865438" algn="l"/>
                <a:tab pos="3413125" algn="l"/>
                <a:tab pos="3946525" algn="l"/>
                <a:tab pos="4572000" algn="l"/>
                <a:tab pos="5197475" algn="l"/>
              </a:tabLst>
            </a:pPr>
            <a:r>
              <a:rPr lang="de-DE" b="0" dirty="0"/>
              <a:t>- Prozessbevollmächtigter: RA Peter Lindemann, Neuer Wall 44, 20354 Hamburg -</a:t>
            </a:r>
          </a:p>
          <a:p>
            <a:pPr algn="ctr"/>
            <a:r>
              <a:rPr lang="de-DE" b="0" dirty="0"/>
              <a:t>gegen</a:t>
            </a:r>
          </a:p>
        </p:txBody>
      </p:sp>
    </p:spTree>
    <p:extLst>
      <p:ext uri="{BB962C8B-B14F-4D97-AF65-F5344CB8AC3E}">
        <p14:creationId xmlns:p14="http://schemas.microsoft.com/office/powerpoint/2010/main" val="134535125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2" end="2"/>
                                            </p:txEl>
                                          </p:spTgt>
                                        </p:tgtEl>
                                        <p:attrNameLst>
                                          <p:attrName>style.visibility</p:attrName>
                                        </p:attrNameLst>
                                      </p:cBhvr>
                                      <p:to>
                                        <p:strVal val="visible"/>
                                      </p:to>
                                    </p:set>
                                    <p:animEffect transition="in" filter="fade">
                                      <p:cBhvr>
                                        <p:cTn id="12" dur="500"/>
                                        <p:tgtEl>
                                          <p:spTgt spid="4904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3" end="3"/>
                                            </p:txEl>
                                          </p:spTgt>
                                        </p:tgtEl>
                                        <p:attrNameLst>
                                          <p:attrName>style.visibility</p:attrName>
                                        </p:attrNameLst>
                                      </p:cBhvr>
                                      <p:to>
                                        <p:strVal val="visible"/>
                                      </p:to>
                                    </p:set>
                                    <p:animEffect transition="in" filter="fade">
                                      <p:cBhvr>
                                        <p:cTn id="17" dur="500"/>
                                        <p:tgtEl>
                                          <p:spTgt spid="4904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5" end="5"/>
                                            </p:txEl>
                                          </p:spTgt>
                                        </p:tgtEl>
                                        <p:attrNameLst>
                                          <p:attrName>style.visibility</p:attrName>
                                        </p:attrNameLst>
                                      </p:cBhvr>
                                      <p:to>
                                        <p:strVal val="visible"/>
                                      </p:to>
                                    </p:set>
                                    <p:animEffect transition="in" filter="fade">
                                      <p:cBhvr>
                                        <p:cTn id="22" dur="500"/>
                                        <p:tgtEl>
                                          <p:spTgt spid="49049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6" end="6"/>
                                            </p:txEl>
                                          </p:spTgt>
                                        </p:tgtEl>
                                        <p:attrNameLst>
                                          <p:attrName>style.visibility</p:attrName>
                                        </p:attrNameLst>
                                      </p:cBhvr>
                                      <p:to>
                                        <p:strVal val="visible"/>
                                      </p:to>
                                    </p:set>
                                    <p:animEffect transition="in" filter="fade">
                                      <p:cBhvr>
                                        <p:cTn id="27" dur="500"/>
                                        <p:tgtEl>
                                          <p:spTgt spid="49049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8" end="8"/>
                                            </p:txEl>
                                          </p:spTgt>
                                        </p:tgtEl>
                                        <p:attrNameLst>
                                          <p:attrName>style.visibility</p:attrName>
                                        </p:attrNameLst>
                                      </p:cBhvr>
                                      <p:to>
                                        <p:strVal val="visible"/>
                                      </p:to>
                                    </p:set>
                                    <p:animEffect transition="in" filter="fade">
                                      <p:cBhvr>
                                        <p:cTn id="32" dur="500"/>
                                        <p:tgtEl>
                                          <p:spTgt spid="490499">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10" end="10"/>
                                            </p:txEl>
                                          </p:spTgt>
                                        </p:tgtEl>
                                        <p:attrNameLst>
                                          <p:attrName>style.visibility</p:attrName>
                                        </p:attrNameLst>
                                      </p:cBhvr>
                                      <p:to>
                                        <p:strVal val="visible"/>
                                      </p:to>
                                    </p:set>
                                    <p:animEffect transition="in" filter="fade">
                                      <p:cBhvr>
                                        <p:cTn id="37" dur="500"/>
                                        <p:tgtEl>
                                          <p:spTgt spid="490499">
                                            <p:txEl>
                                              <p:pRg st="10" end="10"/>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490499">
                                            <p:txEl>
                                              <p:pRg st="11" end="11"/>
                                            </p:txEl>
                                          </p:spTgt>
                                        </p:tgtEl>
                                        <p:attrNameLst>
                                          <p:attrName>style.visibility</p:attrName>
                                        </p:attrNameLst>
                                      </p:cBhvr>
                                      <p:to>
                                        <p:strVal val="visible"/>
                                      </p:to>
                                    </p:set>
                                    <p:animEffect transition="in" filter="fade">
                                      <p:cBhvr>
                                        <p:cTn id="40" dur="500"/>
                                        <p:tgtEl>
                                          <p:spTgt spid="490499">
                                            <p:txEl>
                                              <p:pRg st="11" end="1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90499">
                                            <p:txEl>
                                              <p:pRg st="12" end="12"/>
                                            </p:txEl>
                                          </p:spTgt>
                                        </p:tgtEl>
                                        <p:attrNameLst>
                                          <p:attrName>style.visibility</p:attrName>
                                        </p:attrNameLst>
                                      </p:cBhvr>
                                      <p:to>
                                        <p:strVal val="visible"/>
                                      </p:to>
                                    </p:set>
                                    <p:animEffect transition="in" filter="fade">
                                      <p:cBhvr>
                                        <p:cTn id="45" dur="500"/>
                                        <p:tgtEl>
                                          <p:spTgt spid="490499">
                                            <p:txEl>
                                              <p:pRg st="12" end="12"/>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490499">
                                            <p:txEl>
                                              <p:pRg st="13" end="13"/>
                                            </p:txEl>
                                          </p:spTgt>
                                        </p:tgtEl>
                                        <p:attrNameLst>
                                          <p:attrName>style.visibility</p:attrName>
                                        </p:attrNameLst>
                                      </p:cBhvr>
                                      <p:to>
                                        <p:strVal val="visible"/>
                                      </p:to>
                                    </p:set>
                                    <p:animEffect transition="in" filter="fade">
                                      <p:cBhvr>
                                        <p:cTn id="50" dur="500"/>
                                        <p:tgtEl>
                                          <p:spTgt spid="490499">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289077"/>
            <a:ext cx="8712200" cy="563231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lgn="just">
              <a:tabLst>
                <a:tab pos="0" algn="l"/>
                <a:tab pos="808038" algn="l"/>
                <a:tab pos="1249363" algn="l"/>
                <a:tab pos="1798638" algn="l"/>
                <a:tab pos="2332038" algn="l"/>
                <a:tab pos="2865438" algn="l"/>
                <a:tab pos="3413125" algn="l"/>
                <a:tab pos="3946525" algn="l"/>
                <a:tab pos="4572000" algn="l"/>
                <a:tab pos="5197475" algn="l"/>
              </a:tabLst>
            </a:pPr>
            <a:r>
              <a:rPr lang="de-DE" b="0" dirty="0"/>
              <a:t>den Minderjährigen Dennis Sachs, vertreten durch seine Eltern Hubert und Maria Sachs, sämtlich </a:t>
            </a:r>
            <a:r>
              <a:rPr lang="de-DE" b="0" dirty="0" err="1"/>
              <a:t>Fahltskamp</a:t>
            </a:r>
            <a:r>
              <a:rPr lang="de-DE" b="0" dirty="0"/>
              <a:t> 16, 25421 Pinneberg,</a:t>
            </a:r>
          </a:p>
          <a:p>
            <a:pPr marL="0" indent="0" algn="r">
              <a:tabLst>
                <a:tab pos="0" algn="l"/>
                <a:tab pos="808038" algn="l"/>
                <a:tab pos="1249363" algn="l"/>
                <a:tab pos="1798638" algn="l"/>
                <a:tab pos="2332038" algn="l"/>
                <a:tab pos="2865438" algn="l"/>
                <a:tab pos="3413125" algn="l"/>
                <a:tab pos="3946525" algn="l"/>
                <a:tab pos="4572000" algn="l"/>
                <a:tab pos="5197475" algn="l"/>
              </a:tabLst>
            </a:pPr>
            <a:r>
              <a:rPr lang="de-DE" b="0" dirty="0"/>
              <a:t>Beklagten,</a:t>
            </a:r>
          </a:p>
          <a:p>
            <a:pPr marL="0" indent="0" algn="just">
              <a:tabLst>
                <a:tab pos="0" algn="l"/>
                <a:tab pos="808038" algn="l"/>
                <a:tab pos="1249363" algn="l"/>
                <a:tab pos="1798638" algn="l"/>
                <a:tab pos="2332038" algn="l"/>
                <a:tab pos="2865438" algn="l"/>
                <a:tab pos="3413125" algn="l"/>
                <a:tab pos="3946525" algn="l"/>
                <a:tab pos="4572000" algn="l"/>
                <a:tab pos="5197475" algn="l"/>
              </a:tabLst>
            </a:pPr>
            <a:r>
              <a:rPr lang="de-DE" b="0" dirty="0"/>
              <a:t>- Prozessbevollmächtigter: RA Dr. Richard Clausen, Jungfernstieg 30, 20354 Hamburg -</a:t>
            </a:r>
          </a:p>
          <a:p>
            <a:pPr marL="0" indent="0" algn="just">
              <a:tabLst>
                <a:tab pos="0" algn="l"/>
                <a:tab pos="808038" algn="l"/>
                <a:tab pos="1249363" algn="l"/>
                <a:tab pos="1798638" algn="l"/>
                <a:tab pos="2332038" algn="l"/>
                <a:tab pos="2865438" algn="l"/>
                <a:tab pos="3413125" algn="l"/>
                <a:tab pos="3946525" algn="l"/>
                <a:tab pos="4572000" algn="l"/>
                <a:tab pos="5197475" algn="l"/>
              </a:tabLst>
            </a:pPr>
            <a:endParaRPr lang="de-DE" b="0" dirty="0"/>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b="0" dirty="0"/>
              <a:t>hat das Amtsgericht Hamburg-Mitte, </a:t>
            </a:r>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b="0" dirty="0"/>
              <a:t>Zivilprozessabteilung 813, </a:t>
            </a:r>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b="0" dirty="0"/>
              <a:t>durch den Richter am Amtsgericht </a:t>
            </a:r>
            <a:r>
              <a:rPr lang="de-DE" b="0" dirty="0" err="1"/>
              <a:t>Bringewat</a:t>
            </a:r>
            <a:r>
              <a:rPr lang="de-DE" b="0" dirty="0"/>
              <a:t> </a:t>
            </a:r>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b="0" dirty="0"/>
              <a:t>auf die mündliche Verhandlung vom 6. Mai 2023 </a:t>
            </a:r>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b="0" dirty="0"/>
              <a:t>für Recht erkannt:</a:t>
            </a:r>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0" indent="0" algn="just">
              <a:spcAft>
                <a:spcPts val="600"/>
              </a:spcAft>
              <a:tabLst>
                <a:tab pos="0" algn="l"/>
                <a:tab pos="808038" algn="l"/>
                <a:tab pos="1249363" algn="l"/>
                <a:tab pos="1798638" algn="l"/>
                <a:tab pos="2332038" algn="l"/>
                <a:tab pos="2865438" algn="l"/>
                <a:tab pos="3413125" algn="l"/>
                <a:tab pos="3946525" algn="l"/>
                <a:tab pos="4572000" algn="l"/>
                <a:tab pos="5197475" algn="l"/>
              </a:tabLst>
            </a:pPr>
            <a:r>
              <a:rPr lang="de-DE" dirty="0"/>
              <a:t>(Tenor)</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6322352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90499">
                                            <p:txEl>
                                              <p:pRg st="1" end="1"/>
                                            </p:txEl>
                                          </p:spTgt>
                                        </p:tgtEl>
                                        <p:attrNameLst>
                                          <p:attrName>style.visibility</p:attrName>
                                        </p:attrNameLst>
                                      </p:cBhvr>
                                      <p:to>
                                        <p:strVal val="visible"/>
                                      </p:to>
                                    </p:set>
                                    <p:animEffect transition="in" filter="fade">
                                      <p:cBhvr>
                                        <p:cTn id="10" dur="500"/>
                                        <p:tgtEl>
                                          <p:spTgt spid="490499">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90499">
                                            <p:txEl>
                                              <p:pRg st="2" end="2"/>
                                            </p:txEl>
                                          </p:spTgt>
                                        </p:tgtEl>
                                        <p:attrNameLst>
                                          <p:attrName>style.visibility</p:attrName>
                                        </p:attrNameLst>
                                      </p:cBhvr>
                                      <p:to>
                                        <p:strVal val="visible"/>
                                      </p:to>
                                    </p:set>
                                    <p:animEffect transition="in" filter="fade">
                                      <p:cBhvr>
                                        <p:cTn id="15" dur="500"/>
                                        <p:tgtEl>
                                          <p:spTgt spid="490499">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90499">
                                            <p:txEl>
                                              <p:pRg st="4" end="4"/>
                                            </p:txEl>
                                          </p:spTgt>
                                        </p:tgtEl>
                                        <p:attrNameLst>
                                          <p:attrName>style.visibility</p:attrName>
                                        </p:attrNameLst>
                                      </p:cBhvr>
                                      <p:to>
                                        <p:strVal val="visible"/>
                                      </p:to>
                                    </p:set>
                                    <p:animEffect transition="in" filter="fade">
                                      <p:cBhvr>
                                        <p:cTn id="20" dur="500"/>
                                        <p:tgtEl>
                                          <p:spTgt spid="490499">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90499">
                                            <p:txEl>
                                              <p:pRg st="5" end="5"/>
                                            </p:txEl>
                                          </p:spTgt>
                                        </p:tgtEl>
                                        <p:attrNameLst>
                                          <p:attrName>style.visibility</p:attrName>
                                        </p:attrNameLst>
                                      </p:cBhvr>
                                      <p:to>
                                        <p:strVal val="visible"/>
                                      </p:to>
                                    </p:set>
                                    <p:animEffect transition="in" filter="fade">
                                      <p:cBhvr>
                                        <p:cTn id="25" dur="500"/>
                                        <p:tgtEl>
                                          <p:spTgt spid="490499">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490499">
                                            <p:txEl>
                                              <p:pRg st="6" end="6"/>
                                            </p:txEl>
                                          </p:spTgt>
                                        </p:tgtEl>
                                        <p:attrNameLst>
                                          <p:attrName>style.visibility</p:attrName>
                                        </p:attrNameLst>
                                      </p:cBhvr>
                                      <p:to>
                                        <p:strVal val="visible"/>
                                      </p:to>
                                    </p:set>
                                    <p:animEffect transition="in" filter="fade">
                                      <p:cBhvr>
                                        <p:cTn id="30" dur="500"/>
                                        <p:tgtEl>
                                          <p:spTgt spid="490499">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490499">
                                            <p:txEl>
                                              <p:pRg st="7" end="7"/>
                                            </p:txEl>
                                          </p:spTgt>
                                        </p:tgtEl>
                                        <p:attrNameLst>
                                          <p:attrName>style.visibility</p:attrName>
                                        </p:attrNameLst>
                                      </p:cBhvr>
                                      <p:to>
                                        <p:strVal val="visible"/>
                                      </p:to>
                                    </p:set>
                                    <p:animEffect transition="in" filter="fade">
                                      <p:cBhvr>
                                        <p:cTn id="35" dur="500"/>
                                        <p:tgtEl>
                                          <p:spTgt spid="490499">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490499">
                                            <p:txEl>
                                              <p:pRg st="8" end="8"/>
                                            </p:txEl>
                                          </p:spTgt>
                                        </p:tgtEl>
                                        <p:attrNameLst>
                                          <p:attrName>style.visibility</p:attrName>
                                        </p:attrNameLst>
                                      </p:cBhvr>
                                      <p:to>
                                        <p:strVal val="visible"/>
                                      </p:to>
                                    </p:set>
                                    <p:animEffect transition="in" filter="fade">
                                      <p:cBhvr>
                                        <p:cTn id="40" dur="500"/>
                                        <p:tgtEl>
                                          <p:spTgt spid="490499">
                                            <p:txEl>
                                              <p:pRg st="8" end="8"/>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490499">
                                            <p:txEl>
                                              <p:pRg st="10" end="10"/>
                                            </p:txEl>
                                          </p:spTgt>
                                        </p:tgtEl>
                                        <p:attrNameLst>
                                          <p:attrName>style.visibility</p:attrName>
                                        </p:attrNameLst>
                                      </p:cBhvr>
                                      <p:to>
                                        <p:strVal val="visible"/>
                                      </p:to>
                                    </p:set>
                                    <p:animEffect transition="in" filter="fade">
                                      <p:cBhvr>
                                        <p:cTn id="45" dur="500"/>
                                        <p:tgtEl>
                                          <p:spTgt spid="4904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291982"/>
            <a:ext cx="8712200" cy="4801314"/>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lgn="ctr">
              <a:tabLst>
                <a:tab pos="0" algn="l"/>
                <a:tab pos="808038" algn="l"/>
                <a:tab pos="1249363" algn="l"/>
                <a:tab pos="1798638" algn="l"/>
                <a:tab pos="2332038" algn="l"/>
                <a:tab pos="2865438" algn="l"/>
                <a:tab pos="3413125" algn="l"/>
                <a:tab pos="3946525" algn="l"/>
                <a:tab pos="4572000" algn="l"/>
                <a:tab pos="5197475" algn="l"/>
              </a:tabLst>
            </a:pPr>
            <a:r>
              <a:rPr lang="de-DE" dirty="0"/>
              <a:t>Tatbestand:</a:t>
            </a:r>
            <a:endParaRPr lang="de-DE" b="0" dirty="0"/>
          </a:p>
          <a:p>
            <a:pPr marL="0" indent="0" algn="just">
              <a:tabLst>
                <a:tab pos="0" algn="l"/>
                <a:tab pos="808038" algn="l"/>
                <a:tab pos="1249363" algn="l"/>
                <a:tab pos="1798638" algn="l"/>
                <a:tab pos="2332038" algn="l"/>
                <a:tab pos="2865438" algn="l"/>
                <a:tab pos="3413125" algn="l"/>
                <a:tab pos="3946525" algn="l"/>
                <a:tab pos="4572000" algn="l"/>
                <a:tab pos="5197475" algn="l"/>
              </a:tabLst>
            </a:pPr>
            <a:endParaRPr lang="de-DE" sz="6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Kläger begehrt vom Beklagten die Herausgabe eines Fahrrades.</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Kläger erwarb im Jahre 2021 ein Fahrrad der Marke „</a:t>
            </a:r>
            <a:r>
              <a:rPr lang="de-DE" b="0" dirty="0" err="1"/>
              <a:t>Cannondale</a:t>
            </a:r>
            <a:r>
              <a:rPr lang="de-DE" b="0" dirty="0"/>
              <a:t>“ zu einem Preis von Euro 2.000,- zu Eigentum. </a:t>
            </a:r>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Dieses Fahrrad wurde ihm am 4. Oktober 2021 auf dem Campus der Universität Hamburg, Rechtshaus, gestohlen. </a:t>
            </a:r>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Das Fahrrad befindet sich nunmehr im Besitz des Beklagten.</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u="sng" dirty="0"/>
              <a:t>Der Kläger behauptet, der Beklagte habe ihm das Fahrrad gestohlen.</a:t>
            </a:r>
          </a:p>
          <a:p>
            <a:pPr marL="0" indent="0" algn="just">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0" indent="0" algn="just">
              <a:tabLst>
                <a:tab pos="0" algn="l"/>
                <a:tab pos="808038" algn="l"/>
                <a:tab pos="1249363" algn="l"/>
                <a:tab pos="1798638" algn="l"/>
                <a:tab pos="2332038" algn="l"/>
                <a:tab pos="2865438" algn="l"/>
                <a:tab pos="3413125" algn="l"/>
                <a:tab pos="3946525" algn="l"/>
                <a:tab pos="4572000" algn="l"/>
                <a:tab pos="5197475" algn="l"/>
              </a:tabLst>
            </a:pPr>
            <a:r>
              <a:rPr lang="de-DE" sz="3000" b="0" dirty="0">
                <a:latin typeface="Frutiger Linotype"/>
              </a:rPr>
              <a:t>▶</a:t>
            </a:r>
            <a:endParaRPr lang="de-DE" sz="3000" b="0" dirty="0"/>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6392669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2" end="2"/>
                                            </p:txEl>
                                          </p:spTgt>
                                        </p:tgtEl>
                                        <p:attrNameLst>
                                          <p:attrName>style.visibility</p:attrName>
                                        </p:attrNameLst>
                                      </p:cBhvr>
                                      <p:to>
                                        <p:strVal val="visible"/>
                                      </p:to>
                                    </p:set>
                                    <p:animEffect transition="in" filter="fade">
                                      <p:cBhvr>
                                        <p:cTn id="12" dur="500"/>
                                        <p:tgtEl>
                                          <p:spTgt spid="4904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4" end="4"/>
                                            </p:txEl>
                                          </p:spTgt>
                                        </p:tgtEl>
                                        <p:attrNameLst>
                                          <p:attrName>style.visibility</p:attrName>
                                        </p:attrNameLst>
                                      </p:cBhvr>
                                      <p:to>
                                        <p:strVal val="visible"/>
                                      </p:to>
                                    </p:set>
                                    <p:animEffect transition="in" filter="fade">
                                      <p:cBhvr>
                                        <p:cTn id="17" dur="500"/>
                                        <p:tgtEl>
                                          <p:spTgt spid="49049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5" end="5"/>
                                            </p:txEl>
                                          </p:spTgt>
                                        </p:tgtEl>
                                        <p:attrNameLst>
                                          <p:attrName>style.visibility</p:attrName>
                                        </p:attrNameLst>
                                      </p:cBhvr>
                                      <p:to>
                                        <p:strVal val="visible"/>
                                      </p:to>
                                    </p:set>
                                    <p:animEffect transition="in" filter="fade">
                                      <p:cBhvr>
                                        <p:cTn id="22" dur="500"/>
                                        <p:tgtEl>
                                          <p:spTgt spid="49049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6" end="6"/>
                                            </p:txEl>
                                          </p:spTgt>
                                        </p:tgtEl>
                                        <p:attrNameLst>
                                          <p:attrName>style.visibility</p:attrName>
                                        </p:attrNameLst>
                                      </p:cBhvr>
                                      <p:to>
                                        <p:strVal val="visible"/>
                                      </p:to>
                                    </p:set>
                                    <p:animEffect transition="in" filter="fade">
                                      <p:cBhvr>
                                        <p:cTn id="27" dur="500"/>
                                        <p:tgtEl>
                                          <p:spTgt spid="490499">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8" end="8"/>
                                            </p:txEl>
                                          </p:spTgt>
                                        </p:tgtEl>
                                        <p:attrNameLst>
                                          <p:attrName>style.visibility</p:attrName>
                                        </p:attrNameLst>
                                      </p:cBhvr>
                                      <p:to>
                                        <p:strVal val="visible"/>
                                      </p:to>
                                    </p:set>
                                    <p:animEffect transition="in" filter="fade">
                                      <p:cBhvr>
                                        <p:cTn id="32" dur="500"/>
                                        <p:tgtEl>
                                          <p:spTgt spid="490499">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90499">
                                            <p:txEl>
                                              <p:pRg st="10" end="10"/>
                                            </p:txEl>
                                          </p:spTgt>
                                        </p:tgtEl>
                                        <p:attrNameLst>
                                          <p:attrName>style.visibility</p:attrName>
                                        </p:attrNameLst>
                                      </p:cBhvr>
                                      <p:to>
                                        <p:strVal val="visible"/>
                                      </p:to>
                                    </p:set>
                                    <p:animEffect transition="in" filter="fade">
                                      <p:cBhvr>
                                        <p:cTn id="35" dur="500"/>
                                        <p:tgtEl>
                                          <p:spTgt spid="4904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7661"/>
            <a:ext cx="8712200" cy="489364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0" algn="l"/>
                <a:tab pos="808038" algn="l"/>
                <a:tab pos="1249363" algn="l"/>
                <a:tab pos="1798638" algn="l"/>
                <a:tab pos="2332038" algn="l"/>
                <a:tab pos="2865438" algn="l"/>
                <a:tab pos="3413125" algn="l"/>
                <a:tab pos="3946525" algn="l"/>
                <a:tab pos="4572000" algn="l"/>
                <a:tab pos="5197475" algn="l"/>
              </a:tabLst>
            </a:pPr>
            <a:r>
              <a:rPr lang="de-DE" b="0" i="1" dirty="0"/>
              <a:t>Der Kläger hat mit dem Beklagten am 1. Februar 2023 unter gleichzeitiger Aufforderung zur Verteidigungsanzeige innerhalb von zwei Wochen sowie mit ordnungsgemäßer Belehrung nach §§ 276 Abs. 2, 277 Abs. 2 ZPO zugestellter Klage vom Beklagten die Herausgabe des Fahrrades Marke „</a:t>
            </a:r>
            <a:r>
              <a:rPr lang="de-DE" b="0" i="1" dirty="0" err="1"/>
              <a:t>Cannondale</a:t>
            </a:r>
            <a:r>
              <a:rPr lang="de-DE" b="0" i="1" dirty="0"/>
              <a:t>“, Baujahr 2021, Fahrgestellnummer X03405HKI, schwarz, verlangt und Antrag auf Erlass eines Versäumnisurteils gemäß   § 331 Abs. 3 S.1 ZPO gestellt. Das Versäumnisurteil ist antragsgemäß erlassen und dem Klägervertreter am 3. März, dem Beklagten bereits am 2. März 2023 zugestellt worden. Mit bei Gericht am 17. März 2023 eingegangenem Schriftsatz hat der Beklagte Einspruch gegen das Versäumnisurteil eingelegt.</a:t>
            </a:r>
            <a:endParaRPr lang="de-DE" sz="1200" b="0" i="1" dirty="0"/>
          </a:p>
          <a:p>
            <a:pPr marL="0" indent="0" algn="just">
              <a:tabLst>
                <a:tab pos="0" algn="l"/>
                <a:tab pos="808038" algn="l"/>
                <a:tab pos="1249363" algn="l"/>
                <a:tab pos="1798638" algn="l"/>
                <a:tab pos="2332038" algn="l"/>
                <a:tab pos="2865438" algn="l"/>
                <a:tab pos="3413125" algn="l"/>
                <a:tab pos="3946525" algn="l"/>
                <a:tab pos="4572000" algn="l"/>
                <a:tab pos="5197475" algn="l"/>
              </a:tabLst>
            </a:pPr>
            <a:r>
              <a:rPr lang="de-DE" sz="3000" b="0" dirty="0">
                <a:latin typeface="Frutiger Linotype"/>
              </a:rPr>
              <a:t>▶</a:t>
            </a:r>
            <a:endParaRPr lang="de-DE" sz="3000" b="0" dirty="0"/>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7069588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90499">
                                            <p:txEl>
                                              <p:pRg st="1" end="1"/>
                                            </p:txEl>
                                          </p:spTgt>
                                        </p:tgtEl>
                                        <p:attrNameLst>
                                          <p:attrName>style.visibility</p:attrName>
                                        </p:attrNameLst>
                                      </p:cBhvr>
                                      <p:to>
                                        <p:strVal val="visible"/>
                                      </p:to>
                                    </p:set>
                                    <p:animEffect transition="in" filter="fade">
                                      <p:cBhvr>
                                        <p:cTn id="10" dur="500"/>
                                        <p:tgtEl>
                                          <p:spTgt spid="4904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290238"/>
            <a:ext cx="8712200" cy="560153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Kläger beantragt nunmehr,</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000" b="0" dirty="0"/>
          </a:p>
          <a:p>
            <a:pPr marL="804863" indent="0">
              <a:tabLst>
                <a:tab pos="0" algn="l"/>
                <a:tab pos="808038" algn="l"/>
                <a:tab pos="1249363" algn="l"/>
                <a:tab pos="1798638" algn="l"/>
                <a:tab pos="2332038" algn="l"/>
                <a:tab pos="2865438" algn="l"/>
                <a:tab pos="3413125" algn="l"/>
                <a:tab pos="3946525" algn="l"/>
                <a:tab pos="4572000" algn="l"/>
                <a:tab pos="5197475" algn="l"/>
              </a:tabLst>
            </a:pPr>
            <a:r>
              <a:rPr lang="de-DE" dirty="0"/>
              <a:t>(den Einspruch zu verwerfen, hilfsweise) das Versäumnisurteil aufrecht zu erhalten.</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0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Der Beklagte beantragt,</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804863" indent="0">
              <a:tabLst>
                <a:tab pos="0" algn="l"/>
                <a:tab pos="808038" algn="l"/>
                <a:tab pos="1249363" algn="l"/>
                <a:tab pos="1798638" algn="l"/>
                <a:tab pos="2332038" algn="l"/>
                <a:tab pos="2865438" algn="l"/>
                <a:tab pos="3413125" algn="l"/>
                <a:tab pos="3946525" algn="l"/>
                <a:tab pos="4572000" algn="l"/>
                <a:tab pos="5197475" algn="l"/>
              </a:tabLst>
            </a:pPr>
            <a:r>
              <a:rPr lang="de-DE" dirty="0"/>
              <a:t>das Versäumnisurteil aufzuheben und die Klage abzuweisen.</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0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u="sng" dirty="0"/>
              <a:t>Er behauptet, das streitgegenständliche Fahrrad am 16. Juli 2022 bei einer Versteigerung des Fundamtes der Freien und Hansestadt Hamburg zum Preis von Euro 325,- ersteigert zu haben, und zwar – was vom Kläger nicht gesondert bestritten wird – mit Zustimmung seiner Eltern. </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000"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u="sng" dirty="0"/>
              <a:t>Der Beklagte rügt die Zuständigkeit des Gerichts.</a:t>
            </a:r>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latin typeface="Frutiger Linotype"/>
              </a:rPr>
              <a:t>▶</a:t>
            </a:r>
            <a:endParaRPr lang="de-DE" b="0" dirty="0"/>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02105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90499">
                                            <p:txEl>
                                              <p:pRg st="2" end="2"/>
                                            </p:txEl>
                                          </p:spTgt>
                                        </p:tgtEl>
                                        <p:attrNameLst>
                                          <p:attrName>style.visibility</p:attrName>
                                        </p:attrNameLst>
                                      </p:cBhvr>
                                      <p:to>
                                        <p:strVal val="visible"/>
                                      </p:to>
                                    </p:set>
                                    <p:animEffect transition="in" filter="fade">
                                      <p:cBhvr>
                                        <p:cTn id="10" dur="500"/>
                                        <p:tgtEl>
                                          <p:spTgt spid="490499">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90499">
                                            <p:txEl>
                                              <p:pRg st="4" end="4"/>
                                            </p:txEl>
                                          </p:spTgt>
                                        </p:tgtEl>
                                        <p:attrNameLst>
                                          <p:attrName>style.visibility</p:attrName>
                                        </p:attrNameLst>
                                      </p:cBhvr>
                                      <p:to>
                                        <p:strVal val="visible"/>
                                      </p:to>
                                    </p:set>
                                    <p:animEffect transition="in" filter="fade">
                                      <p:cBhvr>
                                        <p:cTn id="15" dur="500"/>
                                        <p:tgtEl>
                                          <p:spTgt spid="490499">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490499">
                                            <p:txEl>
                                              <p:pRg st="6" end="6"/>
                                            </p:txEl>
                                          </p:spTgt>
                                        </p:tgtEl>
                                        <p:attrNameLst>
                                          <p:attrName>style.visibility</p:attrName>
                                        </p:attrNameLst>
                                      </p:cBhvr>
                                      <p:to>
                                        <p:strVal val="visible"/>
                                      </p:to>
                                    </p:set>
                                    <p:animEffect transition="in" filter="fade">
                                      <p:cBhvr>
                                        <p:cTn id="18" dur="500"/>
                                        <p:tgtEl>
                                          <p:spTgt spid="490499">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90499">
                                            <p:txEl>
                                              <p:pRg st="8" end="8"/>
                                            </p:txEl>
                                          </p:spTgt>
                                        </p:tgtEl>
                                        <p:attrNameLst>
                                          <p:attrName>style.visibility</p:attrName>
                                        </p:attrNameLst>
                                      </p:cBhvr>
                                      <p:to>
                                        <p:strVal val="visible"/>
                                      </p:to>
                                    </p:set>
                                    <p:animEffect transition="in" filter="fade">
                                      <p:cBhvr>
                                        <p:cTn id="23" dur="500"/>
                                        <p:tgtEl>
                                          <p:spTgt spid="490499">
                                            <p:txEl>
                                              <p:pRg st="8" end="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490499">
                                            <p:txEl>
                                              <p:pRg st="10" end="10"/>
                                            </p:txEl>
                                          </p:spTgt>
                                        </p:tgtEl>
                                        <p:attrNameLst>
                                          <p:attrName>style.visibility</p:attrName>
                                        </p:attrNameLst>
                                      </p:cBhvr>
                                      <p:to>
                                        <p:strVal val="visible"/>
                                      </p:to>
                                    </p:set>
                                    <p:animEffect transition="in" filter="fade">
                                      <p:cBhvr>
                                        <p:cTn id="28" dur="500"/>
                                        <p:tgtEl>
                                          <p:spTgt spid="490499">
                                            <p:txEl>
                                              <p:pRg st="10" end="10"/>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90499">
                                            <p:txEl>
                                              <p:pRg st="11" end="11"/>
                                            </p:txEl>
                                          </p:spTgt>
                                        </p:tgtEl>
                                        <p:attrNameLst>
                                          <p:attrName>style.visibility</p:attrName>
                                        </p:attrNameLst>
                                      </p:cBhvr>
                                      <p:to>
                                        <p:strVal val="visible"/>
                                      </p:to>
                                    </p:set>
                                    <p:animEffect transition="in" filter="fade">
                                      <p:cBhvr>
                                        <p:cTn id="31" dur="500"/>
                                        <p:tgtEl>
                                          <p:spTgt spid="49049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285017"/>
            <a:ext cx="8712200" cy="221599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tabLst>
                <a:tab pos="0" algn="l"/>
                <a:tab pos="808038" algn="l"/>
                <a:tab pos="1249363" algn="l"/>
                <a:tab pos="1798638" algn="l"/>
                <a:tab pos="2332038" algn="l"/>
                <a:tab pos="2865438" algn="l"/>
                <a:tab pos="3413125" algn="l"/>
                <a:tab pos="3946525" algn="l"/>
                <a:tab pos="4572000" algn="l"/>
                <a:tab pos="5197475" algn="l"/>
              </a:tabLst>
            </a:pPr>
            <a:r>
              <a:rPr lang="de-DE" b="0" i="1" dirty="0">
                <a:latin typeface="Arial" pitchFamily="34" charset="0"/>
                <a:cs typeface="Arial" pitchFamily="34" charset="0"/>
              </a:rPr>
              <a:t>Das Gericht hat in der mündlichen Verhandlung Beweis erhoben durch Inaugenscheinnahme des Originals gemäß Anlage B 1. Bezüglich des Ergebnisses der Beweisaufnahme wird auf das Sitzungsprotokoll vom 6. Mai 2023 verwiesen.</a:t>
            </a:r>
            <a:endParaRPr lang="de-DE" b="0" i="1" dirty="0"/>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b="0" dirty="0"/>
          </a:p>
          <a:p>
            <a:pPr marL="0" indent="0">
              <a:tabLst>
                <a:tab pos="0" algn="l"/>
                <a:tab pos="808038" algn="l"/>
                <a:tab pos="1249363" algn="l"/>
                <a:tab pos="1798638" algn="l"/>
                <a:tab pos="2332038" algn="l"/>
                <a:tab pos="2865438" algn="l"/>
                <a:tab pos="3413125" algn="l"/>
                <a:tab pos="3946525" algn="l"/>
                <a:tab pos="4572000" algn="l"/>
                <a:tab pos="5197475" algn="l"/>
              </a:tabLst>
            </a:pPr>
            <a:r>
              <a:rPr lang="de-DE" b="0" dirty="0"/>
              <a:t>--- Ende ---</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816232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90499">
                                            <p:txEl>
                                              <p:pRg st="2" end="2"/>
                                            </p:txEl>
                                          </p:spTgt>
                                        </p:tgtEl>
                                        <p:attrNameLst>
                                          <p:attrName>style.visibility</p:attrName>
                                        </p:attrNameLst>
                                      </p:cBhvr>
                                      <p:to>
                                        <p:strVal val="visible"/>
                                      </p:to>
                                    </p:set>
                                    <p:animEffect transition="in" filter="fade">
                                      <p:cBhvr>
                                        <p:cTn id="10" dur="500"/>
                                        <p:tgtEl>
                                          <p:spTgt spid="4904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9" name="Text Box 3"/>
          <p:cNvSpPr txBox="1">
            <a:spLocks noChangeArrowheads="1"/>
          </p:cNvSpPr>
          <p:nvPr/>
        </p:nvSpPr>
        <p:spPr bwMode="auto">
          <a:xfrm>
            <a:off x="179388" y="1309402"/>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marL="0" indent="0" algn="ctr">
              <a:tabLst>
                <a:tab pos="0" algn="l"/>
                <a:tab pos="808038" algn="l"/>
                <a:tab pos="1249363" algn="l"/>
                <a:tab pos="1798638" algn="l"/>
                <a:tab pos="2332038" algn="l"/>
                <a:tab pos="2865438" algn="l"/>
                <a:tab pos="3413125" algn="l"/>
                <a:tab pos="3946525" algn="l"/>
                <a:tab pos="4572000" algn="l"/>
                <a:tab pos="5197475" algn="l"/>
              </a:tabLst>
            </a:pPr>
            <a:r>
              <a:rPr lang="de-DE" dirty="0"/>
              <a:t>Vorbereitung der Entscheidungsgründe (Lösungsskizze):</a:t>
            </a:r>
          </a:p>
          <a:p>
            <a:pPr marL="0" indent="0">
              <a:tabLst>
                <a:tab pos="0" algn="l"/>
                <a:tab pos="808038" algn="l"/>
                <a:tab pos="1249363" algn="l"/>
                <a:tab pos="1798638" algn="l"/>
                <a:tab pos="2332038" algn="l"/>
                <a:tab pos="2865438" algn="l"/>
                <a:tab pos="3413125" algn="l"/>
                <a:tab pos="3946525" algn="l"/>
                <a:tab pos="4572000" algn="l"/>
                <a:tab pos="5197475" algn="l"/>
              </a:tabLst>
            </a:pPr>
            <a:endParaRPr lang="de-DE" sz="1200" b="0" dirty="0"/>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t>A.	„Antragsstation“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Kläger hat bereits VU erstritten.</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auf Einspruch des Beklagten wurde terminiert, § 341a</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a:t>
            </a:r>
            <a:r>
              <a:rPr lang="de-DE" sz="1600" b="0" dirty="0">
                <a:latin typeface="Arial" pitchFamily="34" charset="0"/>
                <a:cs typeface="Arial" pitchFamily="34" charset="0"/>
              </a:rPr>
              <a:t>■</a:t>
            </a:r>
            <a:r>
              <a:rPr lang="de-DE" b="0" dirty="0">
                <a:latin typeface="Arial" pitchFamily="34" charset="0"/>
                <a:cs typeface="Arial" pitchFamily="34" charset="0"/>
              </a:rPr>
              <a:t>	damit ist nunmehr über die Zulässigkeit des Einspruchs 		zu befinden und (bejahendenfalls) gemäß § 342 ZPO über 		die Klage zu entscheiden, wobei das VU entweder 			aufrecht zu erhalten (§ 343 S.1 ZPO) oder aufzuheben ist 		(§ 343 S.2 ZPO).</a:t>
            </a:r>
          </a:p>
          <a:p>
            <a:pPr marL="0" indent="0">
              <a:tabLst>
                <a:tab pos="450850" algn="l"/>
                <a:tab pos="808038" algn="l"/>
                <a:tab pos="1249363" algn="l"/>
                <a:tab pos="1798638" algn="l"/>
                <a:tab pos="2332038" algn="l"/>
                <a:tab pos="2865438" algn="l"/>
                <a:tab pos="3413125" algn="l"/>
                <a:tab pos="3946525" algn="l"/>
                <a:tab pos="4572000" algn="l"/>
                <a:tab pos="5197475" algn="l"/>
              </a:tabLst>
            </a:pPr>
            <a:endParaRPr lang="de-DE" sz="1200" b="0" dirty="0">
              <a:latin typeface="Arial" pitchFamily="34" charset="0"/>
              <a:cs typeface="Arial" pitchFamily="34" charset="0"/>
            </a:endParaRP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dirty="0">
                <a:latin typeface="Arial" pitchFamily="34" charset="0"/>
                <a:cs typeface="Arial" pitchFamily="34" charset="0"/>
              </a:rPr>
              <a:t>B.	„Prozessstation 1“: Zulässigkeit des Einspruchs</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	Statthaftigkeit</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 338 ZPO.</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II.	Form</a:t>
            </a:r>
          </a:p>
          <a:p>
            <a:pPr marL="0" indent="0">
              <a:tabLst>
                <a:tab pos="450850" algn="l"/>
                <a:tab pos="808038" algn="l"/>
                <a:tab pos="1249363" algn="l"/>
                <a:tab pos="1798638" algn="l"/>
                <a:tab pos="2332038" algn="l"/>
                <a:tab pos="2865438" algn="l"/>
                <a:tab pos="3413125" algn="l"/>
                <a:tab pos="3946525" algn="l"/>
                <a:tab pos="4572000" algn="l"/>
                <a:tab pos="5197475" algn="l"/>
              </a:tabLst>
            </a:pPr>
            <a:r>
              <a:rPr lang="de-DE" b="0" dirty="0">
                <a:latin typeface="Arial" pitchFamily="34" charset="0"/>
                <a:cs typeface="Arial" pitchFamily="34" charset="0"/>
              </a:rPr>
              <a:t>		(+), § 340 Abs. 1 und Abs. 2 ZPO.</a:t>
            </a:r>
          </a:p>
        </p:txBody>
      </p:sp>
      <p:sp>
        <p:nvSpPr>
          <p:cNvPr id="4" name="Text Box 2"/>
          <p:cNvSpPr txBox="1">
            <a:spLocks noChangeArrowheads="1"/>
          </p:cNvSpPr>
          <p:nvPr/>
        </p:nvSpPr>
        <p:spPr bwMode="auto">
          <a:xfrm>
            <a:off x="-507" y="260350"/>
            <a:ext cx="5076564" cy="56197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1 Frisch ./. Sachs </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861034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90499">
                                            <p:txEl>
                                              <p:pRg st="0" end="0"/>
                                            </p:txEl>
                                          </p:spTgt>
                                        </p:tgtEl>
                                        <p:attrNameLst>
                                          <p:attrName>style.visibility</p:attrName>
                                        </p:attrNameLst>
                                      </p:cBhvr>
                                      <p:to>
                                        <p:strVal val="visible"/>
                                      </p:to>
                                    </p:set>
                                    <p:animEffect transition="in" filter="fade">
                                      <p:cBhvr>
                                        <p:cTn id="7" dur="500"/>
                                        <p:tgtEl>
                                          <p:spTgt spid="4904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90499">
                                            <p:txEl>
                                              <p:pRg st="2" end="2"/>
                                            </p:txEl>
                                          </p:spTgt>
                                        </p:tgtEl>
                                        <p:attrNameLst>
                                          <p:attrName>style.visibility</p:attrName>
                                        </p:attrNameLst>
                                      </p:cBhvr>
                                      <p:to>
                                        <p:strVal val="visible"/>
                                      </p:to>
                                    </p:set>
                                    <p:animEffect transition="in" filter="fade">
                                      <p:cBhvr>
                                        <p:cTn id="12" dur="500"/>
                                        <p:tgtEl>
                                          <p:spTgt spid="49049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90499">
                                            <p:txEl>
                                              <p:pRg st="3" end="3"/>
                                            </p:txEl>
                                          </p:spTgt>
                                        </p:tgtEl>
                                        <p:attrNameLst>
                                          <p:attrName>style.visibility</p:attrName>
                                        </p:attrNameLst>
                                      </p:cBhvr>
                                      <p:to>
                                        <p:strVal val="visible"/>
                                      </p:to>
                                    </p:set>
                                    <p:animEffect transition="in" filter="fade">
                                      <p:cBhvr>
                                        <p:cTn id="17" dur="500"/>
                                        <p:tgtEl>
                                          <p:spTgt spid="490499">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90499">
                                            <p:txEl>
                                              <p:pRg st="4" end="4"/>
                                            </p:txEl>
                                          </p:spTgt>
                                        </p:tgtEl>
                                        <p:attrNameLst>
                                          <p:attrName>style.visibility</p:attrName>
                                        </p:attrNameLst>
                                      </p:cBhvr>
                                      <p:to>
                                        <p:strVal val="visible"/>
                                      </p:to>
                                    </p:set>
                                    <p:animEffect transition="in" filter="fade">
                                      <p:cBhvr>
                                        <p:cTn id="22" dur="500"/>
                                        <p:tgtEl>
                                          <p:spTgt spid="49049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90499">
                                            <p:txEl>
                                              <p:pRg st="5" end="5"/>
                                            </p:txEl>
                                          </p:spTgt>
                                        </p:tgtEl>
                                        <p:attrNameLst>
                                          <p:attrName>style.visibility</p:attrName>
                                        </p:attrNameLst>
                                      </p:cBhvr>
                                      <p:to>
                                        <p:strVal val="visible"/>
                                      </p:to>
                                    </p:set>
                                    <p:animEffect transition="in" filter="fade">
                                      <p:cBhvr>
                                        <p:cTn id="27" dur="500"/>
                                        <p:tgtEl>
                                          <p:spTgt spid="490499">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90499">
                                            <p:txEl>
                                              <p:pRg st="7" end="7"/>
                                            </p:txEl>
                                          </p:spTgt>
                                        </p:tgtEl>
                                        <p:attrNameLst>
                                          <p:attrName>style.visibility</p:attrName>
                                        </p:attrNameLst>
                                      </p:cBhvr>
                                      <p:to>
                                        <p:strVal val="visible"/>
                                      </p:to>
                                    </p:set>
                                    <p:animEffect transition="in" filter="fade">
                                      <p:cBhvr>
                                        <p:cTn id="32" dur="500"/>
                                        <p:tgtEl>
                                          <p:spTgt spid="490499">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490499">
                                            <p:txEl>
                                              <p:pRg st="8" end="8"/>
                                            </p:txEl>
                                          </p:spTgt>
                                        </p:tgtEl>
                                        <p:attrNameLst>
                                          <p:attrName>style.visibility</p:attrName>
                                        </p:attrNameLst>
                                      </p:cBhvr>
                                      <p:to>
                                        <p:strVal val="visible"/>
                                      </p:to>
                                    </p:set>
                                    <p:animEffect transition="in" filter="fade">
                                      <p:cBhvr>
                                        <p:cTn id="37" dur="500"/>
                                        <p:tgtEl>
                                          <p:spTgt spid="490499">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490499">
                                            <p:txEl>
                                              <p:pRg st="9" end="9"/>
                                            </p:txEl>
                                          </p:spTgt>
                                        </p:tgtEl>
                                        <p:attrNameLst>
                                          <p:attrName>style.visibility</p:attrName>
                                        </p:attrNameLst>
                                      </p:cBhvr>
                                      <p:to>
                                        <p:strVal val="visible"/>
                                      </p:to>
                                    </p:set>
                                    <p:animEffect transition="in" filter="fade">
                                      <p:cBhvr>
                                        <p:cTn id="42" dur="500"/>
                                        <p:tgtEl>
                                          <p:spTgt spid="490499">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90499">
                                            <p:txEl>
                                              <p:pRg st="10" end="10"/>
                                            </p:txEl>
                                          </p:spTgt>
                                        </p:tgtEl>
                                        <p:attrNameLst>
                                          <p:attrName>style.visibility</p:attrName>
                                        </p:attrNameLst>
                                      </p:cBhvr>
                                      <p:to>
                                        <p:strVal val="visible"/>
                                      </p:to>
                                    </p:set>
                                    <p:animEffect transition="in" filter="fade">
                                      <p:cBhvr>
                                        <p:cTn id="47" dur="500"/>
                                        <p:tgtEl>
                                          <p:spTgt spid="490499">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490499">
                                            <p:txEl>
                                              <p:pRg st="11" end="11"/>
                                            </p:txEl>
                                          </p:spTgt>
                                        </p:tgtEl>
                                        <p:attrNameLst>
                                          <p:attrName>style.visibility</p:attrName>
                                        </p:attrNameLst>
                                      </p:cBhvr>
                                      <p:to>
                                        <p:strVal val="visible"/>
                                      </p:to>
                                    </p:set>
                                    <p:animEffect transition="in" filter="fade">
                                      <p:cBhvr>
                                        <p:cTn id="52" dur="500"/>
                                        <p:tgtEl>
                                          <p:spTgt spid="490499">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iss Akademie">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issAkademie">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3758</Words>
  <Application>Microsoft Macintosh PowerPoint</Application>
  <PresentationFormat>Bildschirmpräsentation (4:3)</PresentationFormat>
  <Paragraphs>307</Paragraphs>
  <Slides>29</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29</vt:i4>
      </vt:variant>
    </vt:vector>
  </HeadingPairs>
  <TitlesOfParts>
    <vt:vector size="35" baseType="lpstr">
      <vt:lpstr>Arial</vt:lpstr>
      <vt:lpstr>Frutiger Linotype</vt:lpstr>
      <vt:lpstr>Frutiger LT 57 Cn</vt:lpstr>
      <vt:lpstr>Verdana</vt:lpstr>
      <vt:lpstr>Kiss Akademie</vt:lpstr>
      <vt:lpstr>KissAkademie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205</cp:revision>
  <dcterms:created xsi:type="dcterms:W3CDTF">2001-11-01T00:49:16Z</dcterms:created>
  <dcterms:modified xsi:type="dcterms:W3CDTF">2025-04-14T04:45:47Z</dcterms:modified>
</cp:coreProperties>
</file>