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2"/>
  </p:notesMasterIdLst>
  <p:sldIdLst>
    <p:sldId id="373" r:id="rId3"/>
    <p:sldId id="350" r:id="rId4"/>
    <p:sldId id="415" r:id="rId5"/>
    <p:sldId id="416" r:id="rId6"/>
    <p:sldId id="411" r:id="rId7"/>
    <p:sldId id="412" r:id="rId8"/>
    <p:sldId id="413" r:id="rId9"/>
    <p:sldId id="414" r:id="rId10"/>
    <p:sldId id="395" r:id="rId11"/>
    <p:sldId id="396" r:id="rId12"/>
    <p:sldId id="397" r:id="rId13"/>
    <p:sldId id="399" r:id="rId14"/>
    <p:sldId id="400" r:id="rId15"/>
    <p:sldId id="401" r:id="rId16"/>
    <p:sldId id="402" r:id="rId17"/>
    <p:sldId id="408" r:id="rId18"/>
    <p:sldId id="409" r:id="rId19"/>
    <p:sldId id="337" r:id="rId20"/>
    <p:sldId id="338" r:id="rId21"/>
    <p:sldId id="339" r:id="rId22"/>
    <p:sldId id="340" r:id="rId23"/>
    <p:sldId id="342" r:id="rId24"/>
    <p:sldId id="301" r:id="rId25"/>
    <p:sldId id="357" r:id="rId26"/>
    <p:sldId id="358" r:id="rId27"/>
    <p:sldId id="359" r:id="rId28"/>
    <p:sldId id="404" r:id="rId29"/>
    <p:sldId id="405" r:id="rId30"/>
    <p:sldId id="406" r:id="rId31"/>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978CE8"/>
    <a:srgbClr val="000080"/>
    <a:srgbClr val="F60208"/>
    <a:srgbClr val="A8A3ED"/>
    <a:srgbClr val="D1CEF6"/>
    <a:srgbClr val="EBE9FB"/>
    <a:srgbClr val="5A5A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7FD359-02FF-0145-B4D8-AE23A2C12A9C}" v="1" dt="2024-04-29T07:32:47.8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54" autoAdjust="0"/>
    <p:restoredTop sz="92924" autoAdjust="0"/>
  </p:normalViewPr>
  <p:slideViewPr>
    <p:cSldViewPr>
      <p:cViewPr varScale="1">
        <p:scale>
          <a:sx n="98" d="100"/>
          <a:sy n="98" d="100"/>
        </p:scale>
        <p:origin x="87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D97FD359-02FF-0145-B4D8-AE23A2C12A9C}"/>
    <pc:docChg chg="modSld">
      <pc:chgData name="Henning Kiss" userId="a0df8af1cba7f864" providerId="LiveId" clId="{D97FD359-02FF-0145-B4D8-AE23A2C12A9C}" dt="2024-04-29T07:32:47.812" v="0"/>
      <pc:docMkLst>
        <pc:docMk/>
      </pc:docMkLst>
      <pc:sldChg chg="modAnim">
        <pc:chgData name="Henning Kiss" userId="a0df8af1cba7f864" providerId="LiveId" clId="{D97FD359-02FF-0145-B4D8-AE23A2C12A9C}" dt="2024-04-29T07:32:47.812" v="0"/>
        <pc:sldMkLst>
          <pc:docMk/>
          <pc:sldMk cId="394755580" sldId="35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A1B46E7-A699-409A-9A12-0C1F0AEE876B}" type="slidenum">
              <a:rPr lang="de-DE" smtClean="0"/>
              <a:pPr/>
              <a:t>1</a:t>
            </a:fld>
            <a:endParaRPr lang="de-DE"/>
          </a:p>
        </p:txBody>
      </p:sp>
    </p:spTree>
    <p:extLst>
      <p:ext uri="{BB962C8B-B14F-4D97-AF65-F5344CB8AC3E}">
        <p14:creationId xmlns:p14="http://schemas.microsoft.com/office/powerpoint/2010/main" val="1469951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3957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2. Woche</a:t>
            </a:r>
          </a:p>
        </p:txBody>
      </p:sp>
    </p:spTree>
    <p:extLst>
      <p:ext uri="{BB962C8B-B14F-4D97-AF65-F5344CB8AC3E}">
        <p14:creationId xmlns:p14="http://schemas.microsoft.com/office/powerpoint/2010/main" val="32011288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III.	Frist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Frist des § 339 Abs. 1 ZPO begann erst mit Zustellung		des VU im schriftlichen Verfahren (§ 331 Abs. 3 S.1 ZPO)		an beide Parteien (§ 310 Abs. 3 S.1 ZPO), also analog			§ 187 Abs. 1 BGB am 04.03.2023, so dass sie am			17.03.2023 noch nicht abgelaufen war.</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=&gt;	also war der Einspruch zulässig.</a:t>
            </a:r>
          </a:p>
          <a:p>
            <a:pPr marL="0" indent="0">
              <a:tabLst>
                <a:tab pos="450850" algn="l"/>
                <a:tab pos="808038" algn="l"/>
                <a:tab pos="1249363" algn="l"/>
                <a:tab pos="1798638" algn="l"/>
                <a:tab pos="2332038" algn="l"/>
                <a:tab pos="2865438" algn="l"/>
                <a:tab pos="3413125" algn="l"/>
                <a:tab pos="3946525" algn="l"/>
                <a:tab pos="4572000" algn="l"/>
                <a:tab pos="5197475" algn="l"/>
              </a:tabLst>
            </a:pPr>
            <a:endParaRPr lang="de-DE" b="0" dirty="0">
              <a:latin typeface="Arial" pitchFamily="34" charset="0"/>
              <a:cs typeface="Arial" pitchFamily="34" charset="0"/>
            </a:endParaRP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dirty="0">
                <a:latin typeface="Arial" pitchFamily="34" charset="0"/>
                <a:cs typeface="Arial" pitchFamily="34" charset="0"/>
              </a:rPr>
              <a:t>C.	„Prozessstation 2“: Zulässigkeit der Klage</a:t>
            </a:r>
            <a:endParaRPr lang="de-DE" b="0" dirty="0">
              <a:latin typeface="Arial" pitchFamily="34" charset="0"/>
              <a:cs typeface="Arial" pitchFamily="34" charset="0"/>
            </a:endParaRP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I.	Prozessfähigkeit des Beklagten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 51 Abs. 1 ZPO </a:t>
            </a:r>
            <a:r>
              <a:rPr lang="de-DE" b="0" dirty="0" err="1">
                <a:latin typeface="Arial" pitchFamily="34" charset="0"/>
                <a:cs typeface="Arial" pitchFamily="34" charset="0"/>
              </a:rPr>
              <a:t>iVm</a:t>
            </a:r>
            <a:r>
              <a:rPr lang="de-DE" b="0" dirty="0">
                <a:latin typeface="Arial" pitchFamily="34" charset="0"/>
                <a:cs typeface="Arial" pitchFamily="34" charset="0"/>
              </a:rPr>
              <a:t> § 1629 Abs. 1 BGB.</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II.	Zuständigkeit des Amtsgerichts Hamburg-Mitte</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1.	Sachliche Zuständigkeit des Amtsgerichts</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 1 ZPO </a:t>
            </a:r>
            <a:r>
              <a:rPr lang="de-DE" b="0" dirty="0" err="1">
                <a:latin typeface="Arial" pitchFamily="34" charset="0"/>
                <a:cs typeface="Arial" pitchFamily="34" charset="0"/>
              </a:rPr>
              <a:t>iVm</a:t>
            </a:r>
            <a:r>
              <a:rPr lang="de-DE" b="0" dirty="0">
                <a:latin typeface="Arial" pitchFamily="34" charset="0"/>
                <a:cs typeface="Arial" pitchFamily="34" charset="0"/>
              </a:rPr>
              <a:t> 23 Nr. 1 GVG.</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2.	Örtliche Zuständigkeit Hamburg-Mitte</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550093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1" end="1"/>
                                            </p:txEl>
                                          </p:spTgt>
                                        </p:tgtEl>
                                        <p:attrNameLst>
                                          <p:attrName>style.visibility</p:attrName>
                                        </p:attrNameLst>
                                      </p:cBhvr>
                                      <p:to>
                                        <p:strVal val="visible"/>
                                      </p:to>
                                    </p:set>
                                    <p:animEffect transition="in" filter="fade">
                                      <p:cBhvr>
                                        <p:cTn id="12" dur="500"/>
                                        <p:tgtEl>
                                          <p:spTgt spid="49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2" end="2"/>
                                            </p:txEl>
                                          </p:spTgt>
                                        </p:tgtEl>
                                        <p:attrNameLst>
                                          <p:attrName>style.visibility</p:attrName>
                                        </p:attrNameLst>
                                      </p:cBhvr>
                                      <p:to>
                                        <p:strVal val="visible"/>
                                      </p:to>
                                    </p:set>
                                    <p:animEffect transition="in" filter="fade">
                                      <p:cBhvr>
                                        <p:cTn id="17" dur="500"/>
                                        <p:tgtEl>
                                          <p:spTgt spid="490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4" end="4"/>
                                            </p:txEl>
                                          </p:spTgt>
                                        </p:tgtEl>
                                        <p:attrNameLst>
                                          <p:attrName>style.visibility</p:attrName>
                                        </p:attrNameLst>
                                      </p:cBhvr>
                                      <p:to>
                                        <p:strVal val="visible"/>
                                      </p:to>
                                    </p:set>
                                    <p:animEffect transition="in" filter="fade">
                                      <p:cBhvr>
                                        <p:cTn id="22" dur="500"/>
                                        <p:tgtEl>
                                          <p:spTgt spid="4904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5" end="5"/>
                                            </p:txEl>
                                          </p:spTgt>
                                        </p:tgtEl>
                                        <p:attrNameLst>
                                          <p:attrName>style.visibility</p:attrName>
                                        </p:attrNameLst>
                                      </p:cBhvr>
                                      <p:to>
                                        <p:strVal val="visible"/>
                                      </p:to>
                                    </p:set>
                                    <p:animEffect transition="in" filter="fade">
                                      <p:cBhvr>
                                        <p:cTn id="27" dur="500"/>
                                        <p:tgtEl>
                                          <p:spTgt spid="49049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6" end="6"/>
                                            </p:txEl>
                                          </p:spTgt>
                                        </p:tgtEl>
                                        <p:attrNameLst>
                                          <p:attrName>style.visibility</p:attrName>
                                        </p:attrNameLst>
                                      </p:cBhvr>
                                      <p:to>
                                        <p:strVal val="visible"/>
                                      </p:to>
                                    </p:set>
                                    <p:animEffect transition="in" filter="fade">
                                      <p:cBhvr>
                                        <p:cTn id="32" dur="500"/>
                                        <p:tgtEl>
                                          <p:spTgt spid="49049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7" end="7"/>
                                            </p:txEl>
                                          </p:spTgt>
                                        </p:tgtEl>
                                        <p:attrNameLst>
                                          <p:attrName>style.visibility</p:attrName>
                                        </p:attrNameLst>
                                      </p:cBhvr>
                                      <p:to>
                                        <p:strVal val="visible"/>
                                      </p:to>
                                    </p:set>
                                    <p:animEffect transition="in" filter="fade">
                                      <p:cBhvr>
                                        <p:cTn id="37" dur="500"/>
                                        <p:tgtEl>
                                          <p:spTgt spid="49049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8" end="8"/>
                                            </p:txEl>
                                          </p:spTgt>
                                        </p:tgtEl>
                                        <p:attrNameLst>
                                          <p:attrName>style.visibility</p:attrName>
                                        </p:attrNameLst>
                                      </p:cBhvr>
                                      <p:to>
                                        <p:strVal val="visible"/>
                                      </p:to>
                                    </p:set>
                                    <p:animEffect transition="in" filter="fade">
                                      <p:cBhvr>
                                        <p:cTn id="42" dur="500"/>
                                        <p:tgtEl>
                                          <p:spTgt spid="49049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90499">
                                            <p:txEl>
                                              <p:pRg st="9" end="9"/>
                                            </p:txEl>
                                          </p:spTgt>
                                        </p:tgtEl>
                                        <p:attrNameLst>
                                          <p:attrName>style.visibility</p:attrName>
                                        </p:attrNameLst>
                                      </p:cBhvr>
                                      <p:to>
                                        <p:strVal val="visible"/>
                                      </p:to>
                                    </p:set>
                                    <p:animEffect transition="in" filter="fade">
                                      <p:cBhvr>
                                        <p:cTn id="47" dur="500"/>
                                        <p:tgtEl>
                                          <p:spTgt spid="490499">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90499">
                                            <p:txEl>
                                              <p:pRg st="10" end="10"/>
                                            </p:txEl>
                                          </p:spTgt>
                                        </p:tgtEl>
                                        <p:attrNameLst>
                                          <p:attrName>style.visibility</p:attrName>
                                        </p:attrNameLst>
                                      </p:cBhvr>
                                      <p:to>
                                        <p:strVal val="visible"/>
                                      </p:to>
                                    </p:set>
                                    <p:animEffect transition="in" filter="fade">
                                      <p:cBhvr>
                                        <p:cTn id="52" dur="500"/>
                                        <p:tgtEl>
                                          <p:spTgt spid="4904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gemäß § 32 ZPO reicht es aus, dass der Kläger			eine unerlaubte Handlung (nicht notwendig des 				Beklagten) darlegt und behauptet, die den Kern der 			Klage (= Streitgegenstand) bildet.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=&gt;	Klage zulässig.</a:t>
            </a:r>
          </a:p>
          <a:p>
            <a:pPr marL="0" indent="0">
              <a:tabLst>
                <a:tab pos="450850" algn="l"/>
                <a:tab pos="808038" algn="l"/>
                <a:tab pos="1249363" algn="l"/>
                <a:tab pos="1798638" algn="l"/>
                <a:tab pos="2332038" algn="l"/>
                <a:tab pos="2865438" algn="l"/>
                <a:tab pos="3413125" algn="l"/>
                <a:tab pos="3946525" algn="l"/>
                <a:tab pos="4572000" algn="l"/>
                <a:tab pos="5197475" algn="l"/>
              </a:tabLst>
            </a:pPr>
            <a:endParaRPr lang="de-DE" b="0" dirty="0">
              <a:latin typeface="Arial" pitchFamily="34" charset="0"/>
              <a:cs typeface="Arial" pitchFamily="34" charset="0"/>
            </a:endParaRP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dirty="0">
                <a:latin typeface="Arial" pitchFamily="34" charset="0"/>
                <a:cs typeface="Arial" pitchFamily="34" charset="0"/>
              </a:rPr>
              <a:t>D.	„Sachstation“: Begründetheit der Klage</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dirty="0">
                <a:latin typeface="Arial" pitchFamily="34" charset="0"/>
                <a:cs typeface="Arial" pitchFamily="34" charset="0"/>
              </a:rPr>
              <a:t>	I.	Klage schlüssig?</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1.	aus </a:t>
            </a:r>
            <a:r>
              <a:rPr lang="de-DE" dirty="0">
                <a:latin typeface="Arial" pitchFamily="34" charset="0"/>
                <a:cs typeface="Arial" pitchFamily="34" charset="0"/>
              </a:rPr>
              <a:t>§ 861 Abs. 1 BGB</a:t>
            </a:r>
            <a:r>
              <a:rPr lang="de-DE" b="0" dirty="0">
                <a:latin typeface="Arial" pitchFamily="34" charset="0"/>
                <a:cs typeface="Arial" pitchFamily="34" charset="0"/>
              </a:rPr>
              <a: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Kläger trägt vor, früherer Besitzer gewesen zu 			sein, dass Beklagter jetziger Besitzer sei und dieser			(der Beklagte) ihm (dem Kläger) den Besitz durch				verbotene Eigenmacht entzogen habe, s. aber § 864 I.</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2.	aus </a:t>
            </a:r>
            <a:r>
              <a:rPr lang="de-DE" dirty="0">
                <a:latin typeface="Arial" pitchFamily="34" charset="0"/>
                <a:cs typeface="Arial" pitchFamily="34" charset="0"/>
              </a:rPr>
              <a:t>§ 985 BGB</a:t>
            </a:r>
            <a:r>
              <a:rPr lang="de-DE" b="0" dirty="0">
                <a:latin typeface="Arial" pitchFamily="34" charset="0"/>
                <a:cs typeface="Arial" pitchFamily="34" charset="0"/>
              </a:rPr>
              <a: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	Besitz des Beklagten (+)</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2358011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1" end="1"/>
                                            </p:txEl>
                                          </p:spTgt>
                                        </p:tgtEl>
                                        <p:attrNameLst>
                                          <p:attrName>style.visibility</p:attrName>
                                        </p:attrNameLst>
                                      </p:cBhvr>
                                      <p:to>
                                        <p:strVal val="visible"/>
                                      </p:to>
                                    </p:set>
                                    <p:animEffect transition="in" filter="fade">
                                      <p:cBhvr>
                                        <p:cTn id="12" dur="500"/>
                                        <p:tgtEl>
                                          <p:spTgt spid="49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3" end="3"/>
                                            </p:txEl>
                                          </p:spTgt>
                                        </p:tgtEl>
                                        <p:attrNameLst>
                                          <p:attrName>style.visibility</p:attrName>
                                        </p:attrNameLst>
                                      </p:cBhvr>
                                      <p:to>
                                        <p:strVal val="visible"/>
                                      </p:to>
                                    </p:set>
                                    <p:animEffect transition="in" filter="fade">
                                      <p:cBhvr>
                                        <p:cTn id="17" dur="500"/>
                                        <p:tgtEl>
                                          <p:spTgt spid="4904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4" end="4"/>
                                            </p:txEl>
                                          </p:spTgt>
                                        </p:tgtEl>
                                        <p:attrNameLst>
                                          <p:attrName>style.visibility</p:attrName>
                                        </p:attrNameLst>
                                      </p:cBhvr>
                                      <p:to>
                                        <p:strVal val="visible"/>
                                      </p:to>
                                    </p:set>
                                    <p:animEffect transition="in" filter="fade">
                                      <p:cBhvr>
                                        <p:cTn id="22" dur="500"/>
                                        <p:tgtEl>
                                          <p:spTgt spid="4904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5" end="5"/>
                                            </p:txEl>
                                          </p:spTgt>
                                        </p:tgtEl>
                                        <p:attrNameLst>
                                          <p:attrName>style.visibility</p:attrName>
                                        </p:attrNameLst>
                                      </p:cBhvr>
                                      <p:to>
                                        <p:strVal val="visible"/>
                                      </p:to>
                                    </p:set>
                                    <p:animEffect transition="in" filter="fade">
                                      <p:cBhvr>
                                        <p:cTn id="27" dur="500"/>
                                        <p:tgtEl>
                                          <p:spTgt spid="49049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6" end="6"/>
                                            </p:txEl>
                                          </p:spTgt>
                                        </p:tgtEl>
                                        <p:attrNameLst>
                                          <p:attrName>style.visibility</p:attrName>
                                        </p:attrNameLst>
                                      </p:cBhvr>
                                      <p:to>
                                        <p:strVal val="visible"/>
                                      </p:to>
                                    </p:set>
                                    <p:animEffect transition="in" filter="fade">
                                      <p:cBhvr>
                                        <p:cTn id="32" dur="500"/>
                                        <p:tgtEl>
                                          <p:spTgt spid="49049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7" end="7"/>
                                            </p:txEl>
                                          </p:spTgt>
                                        </p:tgtEl>
                                        <p:attrNameLst>
                                          <p:attrName>style.visibility</p:attrName>
                                        </p:attrNameLst>
                                      </p:cBhvr>
                                      <p:to>
                                        <p:strVal val="visible"/>
                                      </p:to>
                                    </p:set>
                                    <p:animEffect transition="in" filter="fade">
                                      <p:cBhvr>
                                        <p:cTn id="37" dur="500"/>
                                        <p:tgtEl>
                                          <p:spTgt spid="49049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8" end="8"/>
                                            </p:txEl>
                                          </p:spTgt>
                                        </p:tgtEl>
                                        <p:attrNameLst>
                                          <p:attrName>style.visibility</p:attrName>
                                        </p:attrNameLst>
                                      </p:cBhvr>
                                      <p:to>
                                        <p:strVal val="visible"/>
                                      </p:to>
                                    </p:set>
                                    <p:animEffect transition="in" filter="fade">
                                      <p:cBhvr>
                                        <p:cTn id="42" dur="500"/>
                                        <p:tgtEl>
                                          <p:spTgt spid="4904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b)	Eigentum des Klägers?</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Kläger behauptet, Beklagter hätte ihm das 					Fahrrad gestohlen; das kann kein Eigentum des 				Beklagten begründen, § 935 Abs. 1 S.1.</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=&gt;	also Klage auch aus § 985 BGB schlüssig.</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3.	aus</a:t>
            </a:r>
            <a:r>
              <a:rPr lang="de-DE" dirty="0">
                <a:latin typeface="Arial" pitchFamily="34" charset="0"/>
                <a:cs typeface="Arial" pitchFamily="34" charset="0"/>
              </a:rPr>
              <a:t> § 1007 Abs. 1 BGB</a:t>
            </a:r>
            <a:r>
              <a:rPr lang="de-DE" b="0" dirty="0">
                <a:latin typeface="Arial" pitchFamily="34" charset="0"/>
                <a:cs typeface="Arial" pitchFamily="34" charset="0"/>
              </a:rPr>
              <a: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früherer Besitz des Klägers und jetziger, </a:t>
            </a:r>
            <a:r>
              <a:rPr lang="de-DE" b="0" dirty="0" err="1">
                <a:latin typeface="Arial" pitchFamily="34" charset="0"/>
                <a:cs typeface="Arial" pitchFamily="34" charset="0"/>
              </a:rPr>
              <a:t>bösgläu</a:t>
            </a:r>
            <a:r>
              <a:rPr lang="de-DE" b="0" dirty="0">
                <a:latin typeface="Arial" pitchFamily="34" charset="0"/>
                <a:cs typeface="Arial" pitchFamily="34" charset="0"/>
              </a:rPr>
              <a:t>-			</a:t>
            </a:r>
            <a:r>
              <a:rPr lang="de-DE" b="0" dirty="0" err="1">
                <a:latin typeface="Arial" pitchFamily="34" charset="0"/>
                <a:cs typeface="Arial" pitchFamily="34" charset="0"/>
              </a:rPr>
              <a:t>biger</a:t>
            </a:r>
            <a:r>
              <a:rPr lang="de-DE" b="0" dirty="0">
                <a:latin typeface="Arial" pitchFamily="34" charset="0"/>
                <a:cs typeface="Arial" pitchFamily="34" charset="0"/>
              </a:rPr>
              <a:t> Besitz des Beklagten vorgetragen.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4.	aus </a:t>
            </a:r>
            <a:r>
              <a:rPr lang="de-DE" dirty="0">
                <a:latin typeface="Arial" pitchFamily="34" charset="0"/>
                <a:cs typeface="Arial" pitchFamily="34" charset="0"/>
              </a:rPr>
              <a:t>§ 1007 Abs. 2 S.1 BGB</a:t>
            </a:r>
            <a:r>
              <a:rPr lang="de-DE" b="0" dirty="0">
                <a:latin typeface="Arial" pitchFamily="34" charset="0"/>
                <a:cs typeface="Arial" pitchFamily="34" charset="0"/>
              </a:rPr>
              <a: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da Kläger auch vorträgt, dass ihm das Fahrrad				gestohlen worden sei.</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5.	aus </a:t>
            </a:r>
            <a:r>
              <a:rPr lang="de-DE" dirty="0">
                <a:latin typeface="Arial" pitchFamily="34" charset="0"/>
                <a:cs typeface="Arial" pitchFamily="34" charset="0"/>
              </a:rPr>
              <a:t>§§ 823 Abs. 1, 249 Abs. 1 BGB</a:t>
            </a:r>
            <a:r>
              <a:rPr lang="de-DE" b="0" dirty="0">
                <a:latin typeface="Arial" pitchFamily="34" charset="0"/>
                <a:cs typeface="Arial" pitchFamily="34" charset="0"/>
              </a:rPr>
              <a: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da Kläger rechtswidrige und schuldhafte (s. § 828			Abs. 3 BGB) Eigentumsverletzung durch Beklagten				(= Diebstahl) behauptet.</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4772702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1" end="1"/>
                                            </p:txEl>
                                          </p:spTgt>
                                        </p:tgtEl>
                                        <p:attrNameLst>
                                          <p:attrName>style.visibility</p:attrName>
                                        </p:attrNameLst>
                                      </p:cBhvr>
                                      <p:to>
                                        <p:strVal val="visible"/>
                                      </p:to>
                                    </p:set>
                                    <p:animEffect transition="in" filter="fade">
                                      <p:cBhvr>
                                        <p:cTn id="12" dur="500"/>
                                        <p:tgtEl>
                                          <p:spTgt spid="49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2" end="2"/>
                                            </p:txEl>
                                          </p:spTgt>
                                        </p:tgtEl>
                                        <p:attrNameLst>
                                          <p:attrName>style.visibility</p:attrName>
                                        </p:attrNameLst>
                                      </p:cBhvr>
                                      <p:to>
                                        <p:strVal val="visible"/>
                                      </p:to>
                                    </p:set>
                                    <p:animEffect transition="in" filter="fade">
                                      <p:cBhvr>
                                        <p:cTn id="17" dur="500"/>
                                        <p:tgtEl>
                                          <p:spTgt spid="490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3" end="3"/>
                                            </p:txEl>
                                          </p:spTgt>
                                        </p:tgtEl>
                                        <p:attrNameLst>
                                          <p:attrName>style.visibility</p:attrName>
                                        </p:attrNameLst>
                                      </p:cBhvr>
                                      <p:to>
                                        <p:strVal val="visible"/>
                                      </p:to>
                                    </p:set>
                                    <p:animEffect transition="in" filter="fade">
                                      <p:cBhvr>
                                        <p:cTn id="22" dur="500"/>
                                        <p:tgtEl>
                                          <p:spTgt spid="4904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4" end="4"/>
                                            </p:txEl>
                                          </p:spTgt>
                                        </p:tgtEl>
                                        <p:attrNameLst>
                                          <p:attrName>style.visibility</p:attrName>
                                        </p:attrNameLst>
                                      </p:cBhvr>
                                      <p:to>
                                        <p:strVal val="visible"/>
                                      </p:to>
                                    </p:set>
                                    <p:animEffect transition="in" filter="fade">
                                      <p:cBhvr>
                                        <p:cTn id="27" dur="500"/>
                                        <p:tgtEl>
                                          <p:spTgt spid="4904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5" end="5"/>
                                            </p:txEl>
                                          </p:spTgt>
                                        </p:tgtEl>
                                        <p:attrNameLst>
                                          <p:attrName>style.visibility</p:attrName>
                                        </p:attrNameLst>
                                      </p:cBhvr>
                                      <p:to>
                                        <p:strVal val="visible"/>
                                      </p:to>
                                    </p:set>
                                    <p:animEffect transition="in" filter="fade">
                                      <p:cBhvr>
                                        <p:cTn id="32" dur="500"/>
                                        <p:tgtEl>
                                          <p:spTgt spid="4904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6" end="6"/>
                                            </p:txEl>
                                          </p:spTgt>
                                        </p:tgtEl>
                                        <p:attrNameLst>
                                          <p:attrName>style.visibility</p:attrName>
                                        </p:attrNameLst>
                                      </p:cBhvr>
                                      <p:to>
                                        <p:strVal val="visible"/>
                                      </p:to>
                                    </p:set>
                                    <p:animEffect transition="in" filter="fade">
                                      <p:cBhvr>
                                        <p:cTn id="37" dur="500"/>
                                        <p:tgtEl>
                                          <p:spTgt spid="4904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7" end="7"/>
                                            </p:txEl>
                                          </p:spTgt>
                                        </p:tgtEl>
                                        <p:attrNameLst>
                                          <p:attrName>style.visibility</p:attrName>
                                        </p:attrNameLst>
                                      </p:cBhvr>
                                      <p:to>
                                        <p:strVal val="visible"/>
                                      </p:to>
                                    </p:set>
                                    <p:animEffect transition="in" filter="fade">
                                      <p:cBhvr>
                                        <p:cTn id="42" dur="500"/>
                                        <p:tgtEl>
                                          <p:spTgt spid="49049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90499">
                                            <p:txEl>
                                              <p:pRg st="8" end="8"/>
                                            </p:txEl>
                                          </p:spTgt>
                                        </p:tgtEl>
                                        <p:attrNameLst>
                                          <p:attrName>style.visibility</p:attrName>
                                        </p:attrNameLst>
                                      </p:cBhvr>
                                      <p:to>
                                        <p:strVal val="visible"/>
                                      </p:to>
                                    </p:set>
                                    <p:animEffect transition="in" filter="fade">
                                      <p:cBhvr>
                                        <p:cTn id="47" dur="500"/>
                                        <p:tgtEl>
                                          <p:spTgt spid="4904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6.	aus </a:t>
            </a:r>
            <a:r>
              <a:rPr lang="de-DE" dirty="0">
                <a:latin typeface="Arial" pitchFamily="34" charset="0"/>
                <a:cs typeface="Arial" pitchFamily="34" charset="0"/>
              </a:rPr>
              <a:t>§ 812 Abs. 1 S.1, 2.Var. BGB</a:t>
            </a:r>
            <a:r>
              <a:rPr lang="de-DE" b="0" dirty="0">
                <a:latin typeface="Arial" pitchFamily="34" charset="0"/>
                <a:cs typeface="Arial" pitchFamily="34" charset="0"/>
              </a:rPr>
              <a: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da Kläger vorträgt, Beklagter hätte ohne </a:t>
            </a:r>
            <a:r>
              <a:rPr lang="de-DE" b="0" dirty="0" err="1">
                <a:latin typeface="Arial" pitchFamily="34" charset="0"/>
                <a:cs typeface="Arial" pitchFamily="34" charset="0"/>
              </a:rPr>
              <a:t>rechtli</a:t>
            </a:r>
            <a:r>
              <a:rPr lang="de-DE" b="0" dirty="0">
                <a:latin typeface="Arial" pitchFamily="34" charset="0"/>
                <a:cs typeface="Arial" pitchFamily="34" charset="0"/>
              </a:rPr>
              <a:t>-				</a:t>
            </a:r>
            <a:r>
              <a:rPr lang="de-DE" b="0" dirty="0" err="1">
                <a:latin typeface="Arial" pitchFamily="34" charset="0"/>
                <a:cs typeface="Arial" pitchFamily="34" charset="0"/>
              </a:rPr>
              <a:t>chen</a:t>
            </a:r>
            <a:r>
              <a:rPr lang="de-DE" b="0" dirty="0">
                <a:latin typeface="Arial" pitchFamily="34" charset="0"/>
                <a:cs typeface="Arial" pitchFamily="34" charset="0"/>
              </a:rPr>
              <a:t> Grund sein Fahrrad im Besitz.</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=&gt;	also ist die Klage schlüssig.</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dirty="0">
                <a:latin typeface="Arial" pitchFamily="34" charset="0"/>
                <a:cs typeface="Arial" pitchFamily="34" charset="0"/>
              </a:rPr>
              <a:t>	II.	Erhebliche Einwendungen des Beklagten?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1.	Beklagter behauptet, er sei nicht der Dieb.</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beseitigt § 861 Abs. 1 (= keine verbotene Eigenmacht),			§ 1007 Abs. 1 (= kein böser Glaube), § 823 Abs. 1				(= keine unerlaubte Handlung), nicht jedoch §§ 985,			1007 Abs. 2 S.1 und § 812 Abs. 1 S.1, 2.Var. BGB</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2.	Beklagter behauptet allerdings auch, das Fahrrad				am 16.07.2022 in öffentlicher Versteigerung erworben			zu haben.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das beseitigt auch §§ 985, 1007 Abs. 2 S.1 und 812,			da dann Eigentumserwerb nach § 935 Abs. 2.</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987387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1" end="1"/>
                                            </p:txEl>
                                          </p:spTgt>
                                        </p:tgtEl>
                                        <p:attrNameLst>
                                          <p:attrName>style.visibility</p:attrName>
                                        </p:attrNameLst>
                                      </p:cBhvr>
                                      <p:to>
                                        <p:strVal val="visible"/>
                                      </p:to>
                                    </p:set>
                                    <p:animEffect transition="in" filter="fade">
                                      <p:cBhvr>
                                        <p:cTn id="12" dur="500"/>
                                        <p:tgtEl>
                                          <p:spTgt spid="49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2" end="2"/>
                                            </p:txEl>
                                          </p:spTgt>
                                        </p:tgtEl>
                                        <p:attrNameLst>
                                          <p:attrName>style.visibility</p:attrName>
                                        </p:attrNameLst>
                                      </p:cBhvr>
                                      <p:to>
                                        <p:strVal val="visible"/>
                                      </p:to>
                                    </p:set>
                                    <p:animEffect transition="in" filter="fade">
                                      <p:cBhvr>
                                        <p:cTn id="17" dur="500"/>
                                        <p:tgtEl>
                                          <p:spTgt spid="490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3" end="3"/>
                                            </p:txEl>
                                          </p:spTgt>
                                        </p:tgtEl>
                                        <p:attrNameLst>
                                          <p:attrName>style.visibility</p:attrName>
                                        </p:attrNameLst>
                                      </p:cBhvr>
                                      <p:to>
                                        <p:strVal val="visible"/>
                                      </p:to>
                                    </p:set>
                                    <p:animEffect transition="in" filter="fade">
                                      <p:cBhvr>
                                        <p:cTn id="22" dur="500"/>
                                        <p:tgtEl>
                                          <p:spTgt spid="4904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4" end="4"/>
                                            </p:txEl>
                                          </p:spTgt>
                                        </p:tgtEl>
                                        <p:attrNameLst>
                                          <p:attrName>style.visibility</p:attrName>
                                        </p:attrNameLst>
                                      </p:cBhvr>
                                      <p:to>
                                        <p:strVal val="visible"/>
                                      </p:to>
                                    </p:set>
                                    <p:animEffect transition="in" filter="fade">
                                      <p:cBhvr>
                                        <p:cTn id="27" dur="500"/>
                                        <p:tgtEl>
                                          <p:spTgt spid="4904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5" end="5"/>
                                            </p:txEl>
                                          </p:spTgt>
                                        </p:tgtEl>
                                        <p:attrNameLst>
                                          <p:attrName>style.visibility</p:attrName>
                                        </p:attrNameLst>
                                      </p:cBhvr>
                                      <p:to>
                                        <p:strVal val="visible"/>
                                      </p:to>
                                    </p:set>
                                    <p:animEffect transition="in" filter="fade">
                                      <p:cBhvr>
                                        <p:cTn id="32" dur="500"/>
                                        <p:tgtEl>
                                          <p:spTgt spid="4904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6" end="6"/>
                                            </p:txEl>
                                          </p:spTgt>
                                        </p:tgtEl>
                                        <p:attrNameLst>
                                          <p:attrName>style.visibility</p:attrName>
                                        </p:attrNameLst>
                                      </p:cBhvr>
                                      <p:to>
                                        <p:strVal val="visible"/>
                                      </p:to>
                                    </p:set>
                                    <p:animEffect transition="in" filter="fade">
                                      <p:cBhvr>
                                        <p:cTn id="37" dur="500"/>
                                        <p:tgtEl>
                                          <p:spTgt spid="4904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7" end="7"/>
                                            </p:txEl>
                                          </p:spTgt>
                                        </p:tgtEl>
                                        <p:attrNameLst>
                                          <p:attrName>style.visibility</p:attrName>
                                        </p:attrNameLst>
                                      </p:cBhvr>
                                      <p:to>
                                        <p:strVal val="visible"/>
                                      </p:to>
                                    </p:set>
                                    <p:animEffect transition="in" filter="fade">
                                      <p:cBhvr>
                                        <p:cTn id="42" dur="500"/>
                                        <p:tgtEl>
                                          <p:spTgt spid="4904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dirty="0">
                <a:latin typeface="Arial" pitchFamily="34" charset="0"/>
                <a:cs typeface="Arial" pitchFamily="34" charset="0"/>
              </a:rPr>
              <a:t>	III.	Beweisstation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1.	Was ist beweiserheblich?</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Erwerb im Wege öffentlicher Versteigerung, da 				früheres Eigentum des Klägers, Diebstahl und jet-				</a:t>
            </a:r>
            <a:r>
              <a:rPr lang="de-DE" b="0" dirty="0" err="1">
                <a:latin typeface="Arial" pitchFamily="34" charset="0"/>
                <a:cs typeface="Arial" pitchFamily="34" charset="0"/>
              </a:rPr>
              <a:t>ziger</a:t>
            </a:r>
            <a:r>
              <a:rPr lang="de-DE" b="0" dirty="0">
                <a:latin typeface="Arial" pitchFamily="34" charset="0"/>
                <a:cs typeface="Arial" pitchFamily="34" charset="0"/>
              </a:rPr>
              <a:t> Besitz unstreitig sind (s. Sitzungsprotokoll).</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2.	Wer trägt die Beweislast?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Beklagter, da Ausnahme von § 935 Abs. 1 BGB.</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3.	Beweiswürdigung</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	Zulässiges Beweismittel?</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sz="1600" b="0" dirty="0">
                <a:latin typeface="Arial" pitchFamily="34" charset="0"/>
                <a:cs typeface="Arial" pitchFamily="34" charset="0"/>
              </a:rPr>
              <a:t>				■</a:t>
            </a:r>
            <a:r>
              <a:rPr lang="de-DE" b="0" dirty="0">
                <a:latin typeface="Arial" pitchFamily="34" charset="0"/>
                <a:cs typeface="Arial" pitchFamily="34" charset="0"/>
              </a:rPr>
              <a:t>	In mündlicher Verhandlung wurde „</a:t>
            </a:r>
            <a:r>
              <a:rPr lang="de-DE" b="0" dirty="0" err="1">
                <a:latin typeface="Arial" pitchFamily="34" charset="0"/>
                <a:cs typeface="Arial" pitchFamily="34" charset="0"/>
              </a:rPr>
              <a:t>Urkun</a:t>
            </a:r>
            <a:r>
              <a:rPr lang="de-DE" b="0" dirty="0">
                <a:latin typeface="Arial" pitchFamily="34" charset="0"/>
                <a:cs typeface="Arial" pitchFamily="34" charset="0"/>
              </a:rPr>
              <a:t>-						de“ der Versteigerung vorgelegt.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t>
            </a:r>
            <a:r>
              <a:rPr lang="de-DE" sz="1600" b="0" dirty="0">
                <a:latin typeface="Arial" pitchFamily="34" charset="0"/>
                <a:cs typeface="Arial" pitchFamily="34" charset="0"/>
              </a:rPr>
              <a:t>■</a:t>
            </a:r>
            <a:r>
              <a:rPr lang="de-DE" b="0" dirty="0">
                <a:latin typeface="Arial" pitchFamily="34" charset="0"/>
                <a:cs typeface="Arial" pitchFamily="34" charset="0"/>
              </a:rPr>
              <a:t>	Handelt es sich um eine „Öffentliche Ur-						</a:t>
            </a:r>
            <a:r>
              <a:rPr lang="de-DE" b="0" dirty="0" err="1">
                <a:latin typeface="Arial" pitchFamily="34" charset="0"/>
                <a:cs typeface="Arial" pitchFamily="34" charset="0"/>
              </a:rPr>
              <a:t>kunde</a:t>
            </a:r>
            <a:r>
              <a:rPr lang="de-DE" b="0" dirty="0">
                <a:latin typeface="Arial" pitchFamily="34" charset="0"/>
                <a:cs typeface="Arial" pitchFamily="34" charset="0"/>
              </a:rPr>
              <a:t>“ </a:t>
            </a:r>
            <a:r>
              <a:rPr lang="de-DE" b="0" dirty="0" err="1">
                <a:latin typeface="Arial" pitchFamily="34" charset="0"/>
                <a:cs typeface="Arial" pitchFamily="34" charset="0"/>
              </a:rPr>
              <a:t>iSd</a:t>
            </a:r>
            <a:r>
              <a:rPr lang="de-DE" b="0" dirty="0">
                <a:latin typeface="Arial" pitchFamily="34" charset="0"/>
                <a:cs typeface="Arial" pitchFamily="34" charset="0"/>
              </a:rPr>
              <a:t> § 415 Abs. 1 ZPO, begründet 						sie den vollen Beweis des in ihr </a:t>
            </a:r>
            <a:r>
              <a:rPr lang="de-DE" b="0" dirty="0" err="1">
                <a:latin typeface="Arial" pitchFamily="34" charset="0"/>
                <a:cs typeface="Arial" pitchFamily="34" charset="0"/>
              </a:rPr>
              <a:t>beurkun</a:t>
            </a:r>
            <a:r>
              <a:rPr lang="de-DE" b="0" dirty="0">
                <a:latin typeface="Arial" pitchFamily="34" charset="0"/>
                <a:cs typeface="Arial" pitchFamily="34" charset="0"/>
              </a:rPr>
              <a:t>-						</a:t>
            </a:r>
            <a:r>
              <a:rPr lang="de-DE" b="0" dirty="0" err="1">
                <a:latin typeface="Arial" pitchFamily="34" charset="0"/>
                <a:cs typeface="Arial" pitchFamily="34" charset="0"/>
              </a:rPr>
              <a:t>deten</a:t>
            </a:r>
            <a:r>
              <a:rPr lang="de-DE" b="0" dirty="0">
                <a:latin typeface="Arial" pitchFamily="34" charset="0"/>
                <a:cs typeface="Arial" pitchFamily="34" charset="0"/>
              </a:rPr>
              <a:t> Vorgangs.</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6169355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1" end="1"/>
                                            </p:txEl>
                                          </p:spTgt>
                                        </p:tgtEl>
                                        <p:attrNameLst>
                                          <p:attrName>style.visibility</p:attrName>
                                        </p:attrNameLst>
                                      </p:cBhvr>
                                      <p:to>
                                        <p:strVal val="visible"/>
                                      </p:to>
                                    </p:set>
                                    <p:animEffect transition="in" filter="fade">
                                      <p:cBhvr>
                                        <p:cTn id="12" dur="500"/>
                                        <p:tgtEl>
                                          <p:spTgt spid="49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2" end="2"/>
                                            </p:txEl>
                                          </p:spTgt>
                                        </p:tgtEl>
                                        <p:attrNameLst>
                                          <p:attrName>style.visibility</p:attrName>
                                        </p:attrNameLst>
                                      </p:cBhvr>
                                      <p:to>
                                        <p:strVal val="visible"/>
                                      </p:to>
                                    </p:set>
                                    <p:animEffect transition="in" filter="fade">
                                      <p:cBhvr>
                                        <p:cTn id="17" dur="500"/>
                                        <p:tgtEl>
                                          <p:spTgt spid="490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3" end="3"/>
                                            </p:txEl>
                                          </p:spTgt>
                                        </p:tgtEl>
                                        <p:attrNameLst>
                                          <p:attrName>style.visibility</p:attrName>
                                        </p:attrNameLst>
                                      </p:cBhvr>
                                      <p:to>
                                        <p:strVal val="visible"/>
                                      </p:to>
                                    </p:set>
                                    <p:animEffect transition="in" filter="fade">
                                      <p:cBhvr>
                                        <p:cTn id="22" dur="500"/>
                                        <p:tgtEl>
                                          <p:spTgt spid="4904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4" end="4"/>
                                            </p:txEl>
                                          </p:spTgt>
                                        </p:tgtEl>
                                        <p:attrNameLst>
                                          <p:attrName>style.visibility</p:attrName>
                                        </p:attrNameLst>
                                      </p:cBhvr>
                                      <p:to>
                                        <p:strVal val="visible"/>
                                      </p:to>
                                    </p:set>
                                    <p:animEffect transition="in" filter="fade">
                                      <p:cBhvr>
                                        <p:cTn id="27" dur="500"/>
                                        <p:tgtEl>
                                          <p:spTgt spid="4904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5" end="5"/>
                                            </p:txEl>
                                          </p:spTgt>
                                        </p:tgtEl>
                                        <p:attrNameLst>
                                          <p:attrName>style.visibility</p:attrName>
                                        </p:attrNameLst>
                                      </p:cBhvr>
                                      <p:to>
                                        <p:strVal val="visible"/>
                                      </p:to>
                                    </p:set>
                                    <p:animEffect transition="in" filter="fade">
                                      <p:cBhvr>
                                        <p:cTn id="32" dur="500"/>
                                        <p:tgtEl>
                                          <p:spTgt spid="4904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6" end="6"/>
                                            </p:txEl>
                                          </p:spTgt>
                                        </p:tgtEl>
                                        <p:attrNameLst>
                                          <p:attrName>style.visibility</p:attrName>
                                        </p:attrNameLst>
                                      </p:cBhvr>
                                      <p:to>
                                        <p:strVal val="visible"/>
                                      </p:to>
                                    </p:set>
                                    <p:animEffect transition="in" filter="fade">
                                      <p:cBhvr>
                                        <p:cTn id="37" dur="500"/>
                                        <p:tgtEl>
                                          <p:spTgt spid="4904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7" end="7"/>
                                            </p:txEl>
                                          </p:spTgt>
                                        </p:tgtEl>
                                        <p:attrNameLst>
                                          <p:attrName>style.visibility</p:attrName>
                                        </p:attrNameLst>
                                      </p:cBhvr>
                                      <p:to>
                                        <p:strVal val="visible"/>
                                      </p:to>
                                    </p:set>
                                    <p:animEffect transition="in" filter="fade">
                                      <p:cBhvr>
                                        <p:cTn id="42" dur="500"/>
                                        <p:tgtEl>
                                          <p:spTgt spid="49049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90499">
                                            <p:txEl>
                                              <p:pRg st="8" end="8"/>
                                            </p:txEl>
                                          </p:spTgt>
                                        </p:tgtEl>
                                        <p:attrNameLst>
                                          <p:attrName>style.visibility</p:attrName>
                                        </p:attrNameLst>
                                      </p:cBhvr>
                                      <p:to>
                                        <p:strVal val="visible"/>
                                      </p:to>
                                    </p:set>
                                    <p:animEffect transition="in" filter="fade">
                                      <p:cBhvr>
                                        <p:cTn id="47" dur="500"/>
                                        <p:tgtEl>
                                          <p:spTgt spid="4904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29198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t>
            </a:r>
            <a:r>
              <a:rPr lang="de-DE" sz="1600" b="0" dirty="0">
                <a:latin typeface="Arial" pitchFamily="34" charset="0"/>
                <a:cs typeface="Arial" pitchFamily="34" charset="0"/>
              </a:rPr>
              <a:t>■</a:t>
            </a:r>
            <a:r>
              <a:rPr lang="de-DE" b="0" dirty="0">
                <a:latin typeface="Arial" pitchFamily="34" charset="0"/>
                <a:cs typeface="Arial" pitchFamily="34" charset="0"/>
              </a:rPr>
              <a:t>	Kläger bestreitet aber die Echtheit. Ist die						Urkunde unecht, ist kein zulässiger Beweis						angeboten.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t>
            </a:r>
            <a:r>
              <a:rPr lang="de-DE" sz="1600" b="0" dirty="0">
                <a:latin typeface="Arial" pitchFamily="34" charset="0"/>
                <a:cs typeface="Arial" pitchFamily="34" charset="0"/>
              </a:rPr>
              <a:t>■</a:t>
            </a:r>
            <a:r>
              <a:rPr lang="de-DE" b="0" dirty="0">
                <a:latin typeface="Arial" pitchFamily="34" charset="0"/>
                <a:cs typeface="Arial" pitchFamily="34" charset="0"/>
              </a:rPr>
              <a:t>	Ist die Urkunde echt?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s. § 437 Abs. 1 ZPO: Urkunden, die						nach Form und Inhalt als von einer </a:t>
            </a:r>
            <a:r>
              <a:rPr lang="de-DE" b="0" dirty="0" err="1">
                <a:latin typeface="Arial" pitchFamily="34" charset="0"/>
                <a:cs typeface="Arial" pitchFamily="34" charset="0"/>
              </a:rPr>
              <a:t>öffentli</a:t>
            </a:r>
            <a:r>
              <a:rPr lang="de-DE" b="0" dirty="0">
                <a:latin typeface="Arial" pitchFamily="34" charset="0"/>
                <a:cs typeface="Arial" pitchFamily="34" charset="0"/>
              </a:rPr>
              <a:t>-						</a:t>
            </a:r>
            <a:r>
              <a:rPr lang="de-DE" b="0" dirty="0" err="1">
                <a:latin typeface="Arial" pitchFamily="34" charset="0"/>
                <a:cs typeface="Arial" pitchFamily="34" charset="0"/>
              </a:rPr>
              <a:t>chen</a:t>
            </a:r>
            <a:r>
              <a:rPr lang="de-DE" b="0" dirty="0">
                <a:latin typeface="Arial" pitchFamily="34" charset="0"/>
                <a:cs typeface="Arial" pitchFamily="34" charset="0"/>
              </a:rPr>
              <a:t> Behörde errichtet sich darstellen,						haben die Vermutung der Echtheit für sich.						Diese Vermutung ist hier – vom Kläger – 						nicht gemäß § 292 ZPO widerlegt worden.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=&gt;	zulässiges Beweismittel (+).</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b)	Beweismittel ergiebig?</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s. § 415 Abs. 1 ZPO.</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c)	Überzeugungskraft?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 415 Abs. 1 ZPO.</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17006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1" end="1"/>
                                            </p:txEl>
                                          </p:spTgt>
                                        </p:tgtEl>
                                        <p:attrNameLst>
                                          <p:attrName>style.visibility</p:attrName>
                                        </p:attrNameLst>
                                      </p:cBhvr>
                                      <p:to>
                                        <p:strVal val="visible"/>
                                      </p:to>
                                    </p:set>
                                    <p:animEffect transition="in" filter="fade">
                                      <p:cBhvr>
                                        <p:cTn id="12" dur="500"/>
                                        <p:tgtEl>
                                          <p:spTgt spid="49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2" end="2"/>
                                            </p:txEl>
                                          </p:spTgt>
                                        </p:tgtEl>
                                        <p:attrNameLst>
                                          <p:attrName>style.visibility</p:attrName>
                                        </p:attrNameLst>
                                      </p:cBhvr>
                                      <p:to>
                                        <p:strVal val="visible"/>
                                      </p:to>
                                    </p:set>
                                    <p:animEffect transition="in" filter="fade">
                                      <p:cBhvr>
                                        <p:cTn id="17" dur="500"/>
                                        <p:tgtEl>
                                          <p:spTgt spid="490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3" end="3"/>
                                            </p:txEl>
                                          </p:spTgt>
                                        </p:tgtEl>
                                        <p:attrNameLst>
                                          <p:attrName>style.visibility</p:attrName>
                                        </p:attrNameLst>
                                      </p:cBhvr>
                                      <p:to>
                                        <p:strVal val="visible"/>
                                      </p:to>
                                    </p:set>
                                    <p:animEffect transition="in" filter="fade">
                                      <p:cBhvr>
                                        <p:cTn id="22" dur="500"/>
                                        <p:tgtEl>
                                          <p:spTgt spid="4904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4" end="4"/>
                                            </p:txEl>
                                          </p:spTgt>
                                        </p:tgtEl>
                                        <p:attrNameLst>
                                          <p:attrName>style.visibility</p:attrName>
                                        </p:attrNameLst>
                                      </p:cBhvr>
                                      <p:to>
                                        <p:strVal val="visible"/>
                                      </p:to>
                                    </p:set>
                                    <p:animEffect transition="in" filter="fade">
                                      <p:cBhvr>
                                        <p:cTn id="27" dur="500"/>
                                        <p:tgtEl>
                                          <p:spTgt spid="4904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5" end="5"/>
                                            </p:txEl>
                                          </p:spTgt>
                                        </p:tgtEl>
                                        <p:attrNameLst>
                                          <p:attrName>style.visibility</p:attrName>
                                        </p:attrNameLst>
                                      </p:cBhvr>
                                      <p:to>
                                        <p:strVal val="visible"/>
                                      </p:to>
                                    </p:set>
                                    <p:animEffect transition="in" filter="fade">
                                      <p:cBhvr>
                                        <p:cTn id="32" dur="500"/>
                                        <p:tgtEl>
                                          <p:spTgt spid="4904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6" end="6"/>
                                            </p:txEl>
                                          </p:spTgt>
                                        </p:tgtEl>
                                        <p:attrNameLst>
                                          <p:attrName>style.visibility</p:attrName>
                                        </p:attrNameLst>
                                      </p:cBhvr>
                                      <p:to>
                                        <p:strVal val="visible"/>
                                      </p:to>
                                    </p:set>
                                    <p:animEffect transition="in" filter="fade">
                                      <p:cBhvr>
                                        <p:cTn id="37" dur="500"/>
                                        <p:tgtEl>
                                          <p:spTgt spid="4904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7" end="7"/>
                                            </p:txEl>
                                          </p:spTgt>
                                        </p:tgtEl>
                                        <p:attrNameLst>
                                          <p:attrName>style.visibility</p:attrName>
                                        </p:attrNameLst>
                                      </p:cBhvr>
                                      <p:to>
                                        <p:strVal val="visible"/>
                                      </p:to>
                                    </p:set>
                                    <p:animEffect transition="in" filter="fade">
                                      <p:cBhvr>
                                        <p:cTn id="42" dur="500"/>
                                        <p:tgtEl>
                                          <p:spTgt spid="4904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=&gt;	damit ist Erwerb am 16.07.2022 bewiesen.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=&gt;	Gutgläubigkeit des Beklagten wird gemäß § 932 				Abs. 1 S.1 BGB vermutet und ist vom Kläger					nicht durch Beweis des Gegenteils widerlegt </a:t>
            </a:r>
            <a:r>
              <a:rPr lang="de-DE" b="0" dirty="0" err="1">
                <a:latin typeface="Arial" pitchFamily="34" charset="0"/>
                <a:cs typeface="Arial" pitchFamily="34" charset="0"/>
              </a:rPr>
              <a:t>wor</a:t>
            </a:r>
            <a:r>
              <a:rPr lang="de-DE" b="0" dirty="0">
                <a:latin typeface="Arial" pitchFamily="34" charset="0"/>
                <a:cs typeface="Arial" pitchFamily="34" charset="0"/>
              </a:rPr>
              <a:t>-				den (auch hier gilt § 292 ZPO).</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IV.	Die Klage ist unbegründet.</a:t>
            </a:r>
          </a:p>
          <a:p>
            <a:pPr marL="0" indent="0" algn="ctr">
              <a:tabLst>
                <a:tab pos="450850" algn="l"/>
                <a:tab pos="808038" algn="l"/>
                <a:tab pos="1249363" algn="l"/>
                <a:tab pos="1798638" algn="l"/>
                <a:tab pos="2332038" algn="l"/>
                <a:tab pos="2865438" algn="l"/>
                <a:tab pos="3413125" algn="l"/>
                <a:tab pos="3946525" algn="l"/>
                <a:tab pos="4572000" algn="l"/>
                <a:tab pos="5197475" algn="l"/>
              </a:tabLst>
            </a:pPr>
            <a:endParaRPr lang="de-DE" dirty="0">
              <a:latin typeface="Arial" pitchFamily="34" charset="0"/>
              <a:cs typeface="Arial" pitchFamily="34" charset="0"/>
            </a:endParaRPr>
          </a:p>
          <a:p>
            <a:pPr marL="0" indent="0" algn="ctr">
              <a:tabLst>
                <a:tab pos="450850" algn="l"/>
                <a:tab pos="808038" algn="l"/>
                <a:tab pos="1249363" algn="l"/>
                <a:tab pos="1798638" algn="l"/>
                <a:tab pos="2332038" algn="l"/>
                <a:tab pos="2865438" algn="l"/>
                <a:tab pos="3413125" algn="l"/>
                <a:tab pos="3946525" algn="l"/>
                <a:tab pos="4572000" algn="l"/>
                <a:tab pos="5197475" algn="l"/>
              </a:tabLst>
            </a:pPr>
            <a:r>
              <a:rPr lang="de-DE" dirty="0" err="1">
                <a:latin typeface="Arial" pitchFamily="34" charset="0"/>
                <a:cs typeface="Arial" pitchFamily="34" charset="0"/>
              </a:rPr>
              <a:t>Tenorierung</a:t>
            </a:r>
            <a:r>
              <a:rPr lang="de-DE" dirty="0">
                <a:latin typeface="Arial" pitchFamily="34" charset="0"/>
                <a:cs typeface="Arial" pitchFamily="34" charset="0"/>
              </a:rPr>
              <a:t>:</a:t>
            </a:r>
          </a:p>
          <a:p>
            <a:pPr marL="0" indent="0">
              <a:tabLst>
                <a:tab pos="450850" algn="l"/>
                <a:tab pos="808038" algn="l"/>
                <a:tab pos="1249363" algn="l"/>
                <a:tab pos="1798638" algn="l"/>
                <a:tab pos="2332038" algn="l"/>
                <a:tab pos="2865438" algn="l"/>
                <a:tab pos="3413125" algn="l"/>
                <a:tab pos="3946525" algn="l"/>
                <a:tab pos="4572000" algn="l"/>
                <a:tab pos="5197475" algn="l"/>
              </a:tabLst>
            </a:pPr>
            <a:endParaRPr lang="de-DE" b="0" dirty="0">
              <a:latin typeface="Arial" pitchFamily="34" charset="0"/>
              <a:cs typeface="Arial" pitchFamily="34" charset="0"/>
            </a:endParaRP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1.	Die Klage wird abgewiesen. Das Versäumnisurteil vom 		17. Februar 2023 wird aufgehoben.</a:t>
            </a:r>
          </a:p>
          <a:p>
            <a:pPr marL="0" indent="0">
              <a:tabLst>
                <a:tab pos="450850" algn="l"/>
                <a:tab pos="808038" algn="l"/>
                <a:tab pos="1249363" algn="l"/>
                <a:tab pos="1798638" algn="l"/>
                <a:tab pos="2332038" algn="l"/>
                <a:tab pos="2865438" algn="l"/>
                <a:tab pos="3413125" algn="l"/>
                <a:tab pos="3946525" algn="l"/>
                <a:tab pos="4572000" algn="l"/>
                <a:tab pos="5197475" algn="l"/>
              </a:tabLst>
            </a:pPr>
            <a:endParaRPr lang="de-DE" sz="1200" b="0" dirty="0">
              <a:latin typeface="Arial" pitchFamily="34" charset="0"/>
              <a:cs typeface="Arial" pitchFamily="34" charset="0"/>
            </a:endParaRP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2.	Der Kläger hat die Kosten des Rechtsstreits zu tragen. 		Hiervon ausgenommen sind die Kosten der Säumnis, die		der Beklagte zu tragen hat (§§ 91 Abs. 1, 344 ZPO).</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1900643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1" end="1"/>
                                            </p:txEl>
                                          </p:spTgt>
                                        </p:tgtEl>
                                        <p:attrNameLst>
                                          <p:attrName>style.visibility</p:attrName>
                                        </p:attrNameLst>
                                      </p:cBhvr>
                                      <p:to>
                                        <p:strVal val="visible"/>
                                      </p:to>
                                    </p:set>
                                    <p:animEffect transition="in" filter="fade">
                                      <p:cBhvr>
                                        <p:cTn id="12" dur="500"/>
                                        <p:tgtEl>
                                          <p:spTgt spid="49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2" end="2"/>
                                            </p:txEl>
                                          </p:spTgt>
                                        </p:tgtEl>
                                        <p:attrNameLst>
                                          <p:attrName>style.visibility</p:attrName>
                                        </p:attrNameLst>
                                      </p:cBhvr>
                                      <p:to>
                                        <p:strVal val="visible"/>
                                      </p:to>
                                    </p:set>
                                    <p:animEffect transition="in" filter="fade">
                                      <p:cBhvr>
                                        <p:cTn id="17" dur="500"/>
                                        <p:tgtEl>
                                          <p:spTgt spid="490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4" end="4"/>
                                            </p:txEl>
                                          </p:spTgt>
                                        </p:tgtEl>
                                        <p:attrNameLst>
                                          <p:attrName>style.visibility</p:attrName>
                                        </p:attrNameLst>
                                      </p:cBhvr>
                                      <p:to>
                                        <p:strVal val="visible"/>
                                      </p:to>
                                    </p:set>
                                    <p:animEffect transition="in" filter="fade">
                                      <p:cBhvr>
                                        <p:cTn id="22" dur="500"/>
                                        <p:tgtEl>
                                          <p:spTgt spid="4904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6" end="6"/>
                                            </p:txEl>
                                          </p:spTgt>
                                        </p:tgtEl>
                                        <p:attrNameLst>
                                          <p:attrName>style.visibility</p:attrName>
                                        </p:attrNameLst>
                                      </p:cBhvr>
                                      <p:to>
                                        <p:strVal val="visible"/>
                                      </p:to>
                                    </p:set>
                                    <p:animEffect transition="in" filter="fade">
                                      <p:cBhvr>
                                        <p:cTn id="27" dur="500"/>
                                        <p:tgtEl>
                                          <p:spTgt spid="49049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8" end="8"/>
                                            </p:txEl>
                                          </p:spTgt>
                                        </p:tgtEl>
                                        <p:attrNameLst>
                                          <p:attrName>style.visibility</p:attrName>
                                        </p:attrNameLst>
                                      </p:cBhvr>
                                      <p:to>
                                        <p:strVal val="visible"/>
                                      </p:to>
                                    </p:set>
                                    <p:animEffect transition="in" filter="fade">
                                      <p:cBhvr>
                                        <p:cTn id="32" dur="500"/>
                                        <p:tgtEl>
                                          <p:spTgt spid="4904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3.	Das Urteil ist vorläufig vollstreckbar. Beide Parteien dürfen		die Vollstreckung durch Sicherheitsleistung in Höhe von		110 % des aufgrund des Urteils vollstreckbaren Betrages		abwenden, wenn nicht die andere, jeweils vollstreckende		Partei vor der Vollstreckung Sicherheit </a:t>
            </a:r>
            <a:r>
              <a:rPr lang="de-DE" b="0" dirty="0" err="1">
                <a:latin typeface="Arial" pitchFamily="34" charset="0"/>
                <a:cs typeface="Arial" pitchFamily="34" charset="0"/>
              </a:rPr>
              <a:t>iHv</a:t>
            </a:r>
            <a:r>
              <a:rPr lang="de-DE" b="0" dirty="0">
                <a:latin typeface="Arial" pitchFamily="34" charset="0"/>
                <a:cs typeface="Arial" pitchFamily="34" charset="0"/>
              </a:rPr>
              <a:t> 110 % des			jeweils zu vollstreckenden Betrages leistet (§§ 708 Nr. 11,		711 S.1, S.2 </a:t>
            </a:r>
            <a:r>
              <a:rPr lang="de-DE" b="0" dirty="0" err="1">
                <a:latin typeface="Arial" pitchFamily="34" charset="0"/>
                <a:cs typeface="Arial" pitchFamily="34" charset="0"/>
              </a:rPr>
              <a:t>iVm</a:t>
            </a:r>
            <a:r>
              <a:rPr lang="de-DE" b="0" dirty="0">
                <a:latin typeface="Arial" pitchFamily="34" charset="0"/>
                <a:cs typeface="Arial" pitchFamily="34" charset="0"/>
              </a:rPr>
              <a:t> 709 S.2 ZPO). </a:t>
            </a:r>
          </a:p>
          <a:p>
            <a:pPr marL="0" indent="0">
              <a:tabLst>
                <a:tab pos="450850" algn="l"/>
                <a:tab pos="808038" algn="l"/>
                <a:tab pos="1249363" algn="l"/>
                <a:tab pos="1798638" algn="l"/>
                <a:tab pos="2332038" algn="l"/>
                <a:tab pos="2865438" algn="l"/>
                <a:tab pos="3413125" algn="l"/>
                <a:tab pos="3946525" algn="l"/>
                <a:tab pos="4572000" algn="l"/>
                <a:tab pos="5197475" algn="l"/>
              </a:tabLst>
            </a:pPr>
            <a:endParaRPr lang="de-DE" b="0" dirty="0">
              <a:latin typeface="Arial" pitchFamily="34" charset="0"/>
              <a:cs typeface="Arial" pitchFamily="34" charset="0"/>
            </a:endParaRPr>
          </a:p>
          <a:p>
            <a:pPr marL="0" indent="0" algn="ctr">
              <a:tabLst>
                <a:tab pos="450850" algn="l"/>
                <a:tab pos="808038" algn="l"/>
                <a:tab pos="1249363" algn="l"/>
                <a:tab pos="1798638" algn="l"/>
                <a:tab pos="2332038" algn="l"/>
                <a:tab pos="2865438" algn="l"/>
                <a:tab pos="3413125" algn="l"/>
                <a:tab pos="3946525" algn="l"/>
                <a:tab pos="4572000" algn="l"/>
                <a:tab pos="5197475" algn="l"/>
              </a:tabLst>
            </a:pPr>
            <a:r>
              <a:rPr lang="de-DE" dirty="0">
                <a:latin typeface="Arial" pitchFamily="34" charset="0"/>
                <a:cs typeface="Arial" pitchFamily="34" charset="0"/>
              </a:rPr>
              <a:t>Rechtsbehelfsbelehrung nach § 232 S.1 ZPO:</a:t>
            </a:r>
          </a:p>
          <a:p>
            <a:pPr marL="0" indent="0">
              <a:tabLst>
                <a:tab pos="450850" algn="l"/>
                <a:tab pos="808038" algn="l"/>
                <a:tab pos="1249363" algn="l"/>
                <a:tab pos="1798638" algn="l"/>
                <a:tab pos="2332038" algn="l"/>
                <a:tab pos="2865438" algn="l"/>
                <a:tab pos="3413125" algn="l"/>
                <a:tab pos="3946525" algn="l"/>
                <a:tab pos="4572000" algn="l"/>
                <a:tab pos="5197475" algn="l"/>
              </a:tabLst>
            </a:pPr>
            <a:endParaRPr lang="de-DE" b="0" dirty="0">
              <a:latin typeface="Arial" pitchFamily="34" charset="0"/>
              <a:cs typeface="Arial" pitchFamily="34" charset="0"/>
            </a:endParaRP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Gegen dieses Urteil kann binnen einer Frist von einem Monat ab Zustellung des in vollständiger Form abgefassten Urteils Berufung eingelegt werden. ... (s. Lösung)</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2868839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2" end="2"/>
                                            </p:txEl>
                                          </p:spTgt>
                                        </p:tgtEl>
                                        <p:attrNameLst>
                                          <p:attrName>style.visibility</p:attrName>
                                        </p:attrNameLst>
                                      </p:cBhvr>
                                      <p:to>
                                        <p:strVal val="visible"/>
                                      </p:to>
                                    </p:set>
                                    <p:animEffect transition="in" filter="fade">
                                      <p:cBhvr>
                                        <p:cTn id="12" dur="500"/>
                                        <p:tgtEl>
                                          <p:spTgt spid="4904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4" end="4"/>
                                            </p:txEl>
                                          </p:spTgt>
                                        </p:tgtEl>
                                        <p:attrNameLst>
                                          <p:attrName>style.visibility</p:attrName>
                                        </p:attrNameLst>
                                      </p:cBhvr>
                                      <p:to>
                                        <p:strVal val="visible"/>
                                      </p:to>
                                    </p:set>
                                    <p:animEffect transition="in" filter="fade">
                                      <p:cBhvr>
                                        <p:cTn id="17" dur="500"/>
                                        <p:tgtEl>
                                          <p:spTgt spid="4904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1" name="Text Box 3"/>
          <p:cNvSpPr txBox="1">
            <a:spLocks noChangeArrowheads="1"/>
          </p:cNvSpPr>
          <p:nvPr/>
        </p:nvSpPr>
        <p:spPr bwMode="auto">
          <a:xfrm>
            <a:off x="179388" y="1300497"/>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cs typeface="Arial" charset="0"/>
              </a:rPr>
              <a:t>A.	Typen von Anwaltsklausuren:</a:t>
            </a:r>
          </a:p>
          <a:p>
            <a:endParaRPr lang="de-DE" u="sng" dirty="0">
              <a:cs typeface="Arial" charset="0"/>
            </a:endParaRPr>
          </a:p>
          <a:p>
            <a:r>
              <a:rPr lang="de-DE" b="0" dirty="0"/>
              <a:t>●</a:t>
            </a:r>
            <a:r>
              <a:rPr lang="de-DE" dirty="0"/>
              <a:t>	Typ 1: „Klägersituation“</a:t>
            </a:r>
          </a:p>
          <a:p>
            <a:r>
              <a:rPr lang="de-DE" b="0" dirty="0"/>
              <a:t>	Aufbau:</a:t>
            </a:r>
          </a:p>
          <a:p>
            <a:r>
              <a:rPr lang="de-DE" b="0" dirty="0"/>
              <a:t>	1.	Regelmäßig keine (!) Sachverhaltsschilderung</a:t>
            </a:r>
          </a:p>
          <a:p>
            <a:r>
              <a:rPr lang="de-DE" b="0" dirty="0"/>
              <a:t>	2.	Zielvorstellung des Mandanten (ggf. ausführlich) </a:t>
            </a:r>
          </a:p>
          <a:p>
            <a:r>
              <a:rPr lang="de-DE" b="0" dirty="0"/>
              <a:t>	3.	Regelmäßig keine (!) vorgezogene „Prozessstation“</a:t>
            </a:r>
          </a:p>
          <a:p>
            <a:r>
              <a:rPr lang="de-DE" b="0" dirty="0"/>
              <a:t>	4.	Materiell-rechtliches Gutachten (regelmäßig „</a:t>
            </a:r>
            <a:r>
              <a:rPr lang="de-DE" b="0" dirty="0" err="1"/>
              <a:t>einschich</a:t>
            </a:r>
            <a:r>
              <a:rPr lang="de-DE" b="0" dirty="0"/>
              <a:t>-		</a:t>
            </a:r>
            <a:r>
              <a:rPr lang="de-DE" b="0" dirty="0" err="1"/>
              <a:t>tig</a:t>
            </a:r>
            <a:r>
              <a:rPr lang="de-DE" b="0" dirty="0"/>
              <a:t>“, relationsmäßig nur wenn verlangt oder sinnvoll)</a:t>
            </a:r>
          </a:p>
          <a:p>
            <a:r>
              <a:rPr lang="de-DE" b="0" dirty="0"/>
              <a:t>	5.	Prozessrechtliches Gutachten</a:t>
            </a:r>
          </a:p>
          <a:p>
            <a:r>
              <a:rPr lang="de-DE" b="0" dirty="0"/>
              <a:t>	6.	Zweckmäßigkeitserwägungen (ggf. zusammen mit dem		prozessrechtlichen Gutachten unter 5.)</a:t>
            </a:r>
          </a:p>
          <a:p>
            <a:r>
              <a:rPr lang="de-DE" b="0" dirty="0"/>
              <a:t>	7.	Anträge an das Gericht und/oder Mandantenschreiben			(ggf. vorrangig Schreiben an den Gegner, etwa zur Ver-		</a:t>
            </a:r>
            <a:r>
              <a:rPr lang="de-DE" b="0" dirty="0" err="1"/>
              <a:t>meidung</a:t>
            </a:r>
            <a:r>
              <a:rPr lang="de-DE" b="0" dirty="0"/>
              <a:t> des § 93 ZPO); üblich: Klageschrift.</a:t>
            </a:r>
            <a:endParaRPr lang="de-DE" sz="600" b="0" dirty="0">
              <a:cs typeface="Arial" charset="0"/>
            </a:endParaRPr>
          </a:p>
        </p:txBody>
      </p:sp>
      <p:sp>
        <p:nvSpPr>
          <p:cNvPr id="5"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Anwaltsklausur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77422998"/>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88451">
                                            <p:txEl>
                                              <p:pRg st="0" end="0"/>
                                            </p:txEl>
                                          </p:spTgt>
                                        </p:tgtEl>
                                        <p:attrNameLst>
                                          <p:attrName>style.visibility</p:attrName>
                                        </p:attrNameLst>
                                      </p:cBhvr>
                                      <p:to>
                                        <p:strVal val="visible"/>
                                      </p:to>
                                    </p:set>
                                    <p:anim calcmode="lin" valueType="num">
                                      <p:cBhvr additive="base">
                                        <p:cTn id="7" dur="500" fill="hold"/>
                                        <p:tgtEl>
                                          <p:spTgt spid="4884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84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88451">
                                            <p:txEl>
                                              <p:pRg st="2" end="2"/>
                                            </p:txEl>
                                          </p:spTgt>
                                        </p:tgtEl>
                                        <p:attrNameLst>
                                          <p:attrName>style.visibility</p:attrName>
                                        </p:attrNameLst>
                                      </p:cBhvr>
                                      <p:to>
                                        <p:strVal val="visible"/>
                                      </p:to>
                                    </p:set>
                                    <p:anim calcmode="lin" valueType="num">
                                      <p:cBhvr additive="base">
                                        <p:cTn id="13" dur="500" fill="hold"/>
                                        <p:tgtEl>
                                          <p:spTgt spid="48845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884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88451">
                                            <p:txEl>
                                              <p:pRg st="3" end="3"/>
                                            </p:txEl>
                                          </p:spTgt>
                                        </p:tgtEl>
                                        <p:attrNameLst>
                                          <p:attrName>style.visibility</p:attrName>
                                        </p:attrNameLst>
                                      </p:cBhvr>
                                      <p:to>
                                        <p:strVal val="visible"/>
                                      </p:to>
                                    </p:set>
                                    <p:anim calcmode="lin" valueType="num">
                                      <p:cBhvr additive="base">
                                        <p:cTn id="19" dur="500" fill="hold"/>
                                        <p:tgtEl>
                                          <p:spTgt spid="48845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884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88451">
                                            <p:txEl>
                                              <p:pRg st="4" end="4"/>
                                            </p:txEl>
                                          </p:spTgt>
                                        </p:tgtEl>
                                        <p:attrNameLst>
                                          <p:attrName>style.visibility</p:attrName>
                                        </p:attrNameLst>
                                      </p:cBhvr>
                                      <p:to>
                                        <p:strVal val="visible"/>
                                      </p:to>
                                    </p:set>
                                    <p:anim calcmode="lin" valueType="num">
                                      <p:cBhvr additive="base">
                                        <p:cTn id="25" dur="500" fill="hold"/>
                                        <p:tgtEl>
                                          <p:spTgt spid="48845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884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88451">
                                            <p:txEl>
                                              <p:pRg st="5" end="5"/>
                                            </p:txEl>
                                          </p:spTgt>
                                        </p:tgtEl>
                                        <p:attrNameLst>
                                          <p:attrName>style.visibility</p:attrName>
                                        </p:attrNameLst>
                                      </p:cBhvr>
                                      <p:to>
                                        <p:strVal val="visible"/>
                                      </p:to>
                                    </p:set>
                                    <p:anim calcmode="lin" valueType="num">
                                      <p:cBhvr additive="base">
                                        <p:cTn id="31" dur="500" fill="hold"/>
                                        <p:tgtEl>
                                          <p:spTgt spid="48845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8845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88451">
                                            <p:txEl>
                                              <p:pRg st="6" end="6"/>
                                            </p:txEl>
                                          </p:spTgt>
                                        </p:tgtEl>
                                        <p:attrNameLst>
                                          <p:attrName>style.visibility</p:attrName>
                                        </p:attrNameLst>
                                      </p:cBhvr>
                                      <p:to>
                                        <p:strVal val="visible"/>
                                      </p:to>
                                    </p:set>
                                    <p:anim calcmode="lin" valueType="num">
                                      <p:cBhvr additive="base">
                                        <p:cTn id="37" dur="500" fill="hold"/>
                                        <p:tgtEl>
                                          <p:spTgt spid="488451">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8845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88451">
                                            <p:txEl>
                                              <p:pRg st="7" end="7"/>
                                            </p:txEl>
                                          </p:spTgt>
                                        </p:tgtEl>
                                        <p:attrNameLst>
                                          <p:attrName>style.visibility</p:attrName>
                                        </p:attrNameLst>
                                      </p:cBhvr>
                                      <p:to>
                                        <p:strVal val="visible"/>
                                      </p:to>
                                    </p:set>
                                    <p:anim calcmode="lin" valueType="num">
                                      <p:cBhvr additive="base">
                                        <p:cTn id="43" dur="500" fill="hold"/>
                                        <p:tgtEl>
                                          <p:spTgt spid="488451">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8845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88451">
                                            <p:txEl>
                                              <p:pRg st="8" end="8"/>
                                            </p:txEl>
                                          </p:spTgt>
                                        </p:tgtEl>
                                        <p:attrNameLst>
                                          <p:attrName>style.visibility</p:attrName>
                                        </p:attrNameLst>
                                      </p:cBhvr>
                                      <p:to>
                                        <p:strVal val="visible"/>
                                      </p:to>
                                    </p:set>
                                    <p:anim calcmode="lin" valueType="num">
                                      <p:cBhvr additive="base">
                                        <p:cTn id="49" dur="500" fill="hold"/>
                                        <p:tgtEl>
                                          <p:spTgt spid="488451">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8845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488451">
                                            <p:txEl>
                                              <p:pRg st="9" end="9"/>
                                            </p:txEl>
                                          </p:spTgt>
                                        </p:tgtEl>
                                        <p:attrNameLst>
                                          <p:attrName>style.visibility</p:attrName>
                                        </p:attrNameLst>
                                      </p:cBhvr>
                                      <p:to>
                                        <p:strVal val="visible"/>
                                      </p:to>
                                    </p:set>
                                    <p:anim calcmode="lin" valueType="num">
                                      <p:cBhvr additive="base">
                                        <p:cTn id="55" dur="500" fill="hold"/>
                                        <p:tgtEl>
                                          <p:spTgt spid="488451">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8845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488451">
                                            <p:txEl>
                                              <p:pRg st="10" end="10"/>
                                            </p:txEl>
                                          </p:spTgt>
                                        </p:tgtEl>
                                        <p:attrNameLst>
                                          <p:attrName>style.visibility</p:attrName>
                                        </p:attrNameLst>
                                      </p:cBhvr>
                                      <p:to>
                                        <p:strVal val="visible"/>
                                      </p:to>
                                    </p:set>
                                    <p:anim calcmode="lin" valueType="num">
                                      <p:cBhvr additive="base">
                                        <p:cTn id="61" dur="500" fill="hold"/>
                                        <p:tgtEl>
                                          <p:spTgt spid="488451">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8845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9" name="Text Box 3"/>
          <p:cNvSpPr txBox="1">
            <a:spLocks noChangeArrowheads="1"/>
          </p:cNvSpPr>
          <p:nvPr/>
        </p:nvSpPr>
        <p:spPr bwMode="auto">
          <a:xfrm>
            <a:off x="179388" y="13160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a:t>
            </a:r>
            <a:r>
              <a:rPr lang="de-DE" dirty="0"/>
              <a:t>	Typ 2: „Beklagtensituation“</a:t>
            </a:r>
          </a:p>
          <a:p>
            <a:r>
              <a:rPr lang="de-DE" b="0" dirty="0"/>
              <a:t>	Aufbau:</a:t>
            </a:r>
          </a:p>
          <a:p>
            <a:r>
              <a:rPr lang="de-DE" b="0" dirty="0"/>
              <a:t>	1.	Regelmäßig keine (!) Sachverhaltsschilderung</a:t>
            </a:r>
          </a:p>
          <a:p>
            <a:r>
              <a:rPr lang="de-DE" b="0" dirty="0"/>
              <a:t>	2.	Zielvorstellung des Mandanten (ggf. ausführlich) </a:t>
            </a:r>
          </a:p>
          <a:p>
            <a:r>
              <a:rPr lang="de-DE" b="0" dirty="0"/>
              <a:t>	3.	Prozessrechtliches Gutachten (Angreifbarkeit) vorweg</a:t>
            </a:r>
          </a:p>
          <a:p>
            <a:r>
              <a:rPr lang="de-DE" b="0" dirty="0"/>
              <a:t>	4.	Materiell-rechtliches Gutachten (regelmäßig „</a:t>
            </a:r>
            <a:r>
              <a:rPr lang="de-DE" b="0" dirty="0" err="1"/>
              <a:t>einschich</a:t>
            </a:r>
            <a:r>
              <a:rPr lang="de-DE" b="0" dirty="0"/>
              <a:t>-		</a:t>
            </a:r>
            <a:r>
              <a:rPr lang="de-DE" b="0" dirty="0" err="1"/>
              <a:t>tig</a:t>
            </a:r>
            <a:r>
              <a:rPr lang="de-DE" b="0" dirty="0"/>
              <a:t>, relationsmäßig nur wenn verlangt oder sinnvoll)</a:t>
            </a:r>
          </a:p>
          <a:p>
            <a:r>
              <a:rPr lang="de-DE" b="0" dirty="0"/>
              <a:t>		zu beachten: Schwerpunkt liegt hier regelmäßig bei den		Einwendungen, nicht bei der Schlüssigkeit</a:t>
            </a:r>
          </a:p>
          <a:p>
            <a:r>
              <a:rPr lang="de-DE" b="0" dirty="0"/>
              <a:t>	5.	Zweckmäßigkeitserwägungen</a:t>
            </a:r>
          </a:p>
          <a:p>
            <a:r>
              <a:rPr lang="de-DE" b="0" dirty="0"/>
              <a:t>	6.	Anzeige der Verteidigungsbereitschaft, Klageerwiderung,		ggf. Mandantenschreiben</a:t>
            </a:r>
            <a:endParaRPr lang="de-DE" sz="600" b="0" dirty="0">
              <a:cs typeface="Arial" charset="0"/>
            </a:endParaRPr>
          </a:p>
        </p:txBody>
      </p:sp>
      <p:sp>
        <p:nvSpPr>
          <p:cNvPr id="5"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Anwaltsklausur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259498248"/>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62179">
                                            <p:txEl>
                                              <p:pRg st="0" end="0"/>
                                            </p:txEl>
                                          </p:spTgt>
                                        </p:tgtEl>
                                        <p:attrNameLst>
                                          <p:attrName>style.visibility</p:attrName>
                                        </p:attrNameLst>
                                      </p:cBhvr>
                                      <p:to>
                                        <p:strVal val="visible"/>
                                      </p:to>
                                    </p:set>
                                    <p:anim calcmode="lin" valueType="num">
                                      <p:cBhvr additive="base">
                                        <p:cTn id="7" dur="500" fill="hold"/>
                                        <p:tgtEl>
                                          <p:spTgt spid="5621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21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62179">
                                            <p:txEl>
                                              <p:pRg st="1" end="1"/>
                                            </p:txEl>
                                          </p:spTgt>
                                        </p:tgtEl>
                                        <p:attrNameLst>
                                          <p:attrName>style.visibility</p:attrName>
                                        </p:attrNameLst>
                                      </p:cBhvr>
                                      <p:to>
                                        <p:strVal val="visible"/>
                                      </p:to>
                                    </p:set>
                                    <p:anim calcmode="lin" valueType="num">
                                      <p:cBhvr additive="base">
                                        <p:cTn id="13" dur="500" fill="hold"/>
                                        <p:tgtEl>
                                          <p:spTgt spid="5621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21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62179">
                                            <p:txEl>
                                              <p:pRg st="2" end="2"/>
                                            </p:txEl>
                                          </p:spTgt>
                                        </p:tgtEl>
                                        <p:attrNameLst>
                                          <p:attrName>style.visibility</p:attrName>
                                        </p:attrNameLst>
                                      </p:cBhvr>
                                      <p:to>
                                        <p:strVal val="visible"/>
                                      </p:to>
                                    </p:set>
                                    <p:anim calcmode="lin" valueType="num">
                                      <p:cBhvr additive="base">
                                        <p:cTn id="19" dur="500" fill="hold"/>
                                        <p:tgtEl>
                                          <p:spTgt spid="5621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21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62179">
                                            <p:txEl>
                                              <p:pRg st="3" end="3"/>
                                            </p:txEl>
                                          </p:spTgt>
                                        </p:tgtEl>
                                        <p:attrNameLst>
                                          <p:attrName>style.visibility</p:attrName>
                                        </p:attrNameLst>
                                      </p:cBhvr>
                                      <p:to>
                                        <p:strVal val="visible"/>
                                      </p:to>
                                    </p:set>
                                    <p:anim calcmode="lin" valueType="num">
                                      <p:cBhvr additive="base">
                                        <p:cTn id="25" dur="500" fill="hold"/>
                                        <p:tgtEl>
                                          <p:spTgt spid="56217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621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62179">
                                            <p:txEl>
                                              <p:pRg st="4" end="4"/>
                                            </p:txEl>
                                          </p:spTgt>
                                        </p:tgtEl>
                                        <p:attrNameLst>
                                          <p:attrName>style.visibility</p:attrName>
                                        </p:attrNameLst>
                                      </p:cBhvr>
                                      <p:to>
                                        <p:strVal val="visible"/>
                                      </p:to>
                                    </p:set>
                                    <p:anim calcmode="lin" valueType="num">
                                      <p:cBhvr additive="base">
                                        <p:cTn id="31" dur="500" fill="hold"/>
                                        <p:tgtEl>
                                          <p:spTgt spid="56217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621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62179">
                                            <p:txEl>
                                              <p:pRg st="5" end="5"/>
                                            </p:txEl>
                                          </p:spTgt>
                                        </p:tgtEl>
                                        <p:attrNameLst>
                                          <p:attrName>style.visibility</p:attrName>
                                        </p:attrNameLst>
                                      </p:cBhvr>
                                      <p:to>
                                        <p:strVal val="visible"/>
                                      </p:to>
                                    </p:set>
                                    <p:anim calcmode="lin" valueType="num">
                                      <p:cBhvr additive="base">
                                        <p:cTn id="37" dur="500" fill="hold"/>
                                        <p:tgtEl>
                                          <p:spTgt spid="56217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6217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62179">
                                            <p:txEl>
                                              <p:pRg st="6" end="6"/>
                                            </p:txEl>
                                          </p:spTgt>
                                        </p:tgtEl>
                                        <p:attrNameLst>
                                          <p:attrName>style.visibility</p:attrName>
                                        </p:attrNameLst>
                                      </p:cBhvr>
                                      <p:to>
                                        <p:strVal val="visible"/>
                                      </p:to>
                                    </p:set>
                                    <p:anim calcmode="lin" valueType="num">
                                      <p:cBhvr additive="base">
                                        <p:cTn id="43" dur="500" fill="hold"/>
                                        <p:tgtEl>
                                          <p:spTgt spid="56217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621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62179">
                                            <p:txEl>
                                              <p:pRg st="7" end="7"/>
                                            </p:txEl>
                                          </p:spTgt>
                                        </p:tgtEl>
                                        <p:attrNameLst>
                                          <p:attrName>style.visibility</p:attrName>
                                        </p:attrNameLst>
                                      </p:cBhvr>
                                      <p:to>
                                        <p:strVal val="visible"/>
                                      </p:to>
                                    </p:set>
                                    <p:anim calcmode="lin" valueType="num">
                                      <p:cBhvr additive="base">
                                        <p:cTn id="49" dur="500" fill="hold"/>
                                        <p:tgtEl>
                                          <p:spTgt spid="56217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6217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62179">
                                            <p:txEl>
                                              <p:pRg st="8" end="8"/>
                                            </p:txEl>
                                          </p:spTgt>
                                        </p:tgtEl>
                                        <p:attrNameLst>
                                          <p:attrName>style.visibility</p:attrName>
                                        </p:attrNameLst>
                                      </p:cBhvr>
                                      <p:to>
                                        <p:strVal val="visible"/>
                                      </p:to>
                                    </p:set>
                                    <p:anim calcmode="lin" valueType="num">
                                      <p:cBhvr additive="base">
                                        <p:cTn id="55" dur="500" fill="hold"/>
                                        <p:tgtEl>
                                          <p:spTgt spid="56217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621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2.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22</a:t>
            </a:r>
            <a:r>
              <a:rPr lang="de-DE" sz="2400" b="1" dirty="0">
                <a:solidFill>
                  <a:srgbClr val="F77515"/>
                </a:solidFill>
                <a:latin typeface="Frutiger Linotype" pitchFamily="34" charset="0"/>
              </a:rPr>
              <a:t>.04.2024):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(29</a:t>
            </a:r>
            <a:r>
              <a:rPr lang="de-DE" sz="2400" dirty="0">
                <a:solidFill>
                  <a:srgbClr val="F77515"/>
                </a:solidFill>
                <a:latin typeface="Frutiger Linotype" pitchFamily="34" charset="0"/>
              </a:rPr>
              <a:t>.04.2024):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sz="2400" b="0" dirty="0">
                <a:solidFill>
                  <a:schemeClr val="tx1">
                    <a:lumMod val="65000"/>
                    <a:lumOff val="35000"/>
                  </a:schemeClr>
                </a:solidFill>
                <a:latin typeface="Frutiger Linotype" pitchFamily="34" charset="0"/>
              </a:rPr>
              <a:t>3. 	Woche (</a:t>
            </a:r>
            <a:r>
              <a:rPr lang="de-DE" b="0" dirty="0">
                <a:solidFill>
                  <a:schemeClr val="tx1">
                    <a:lumMod val="65000"/>
                    <a:lumOff val="35000"/>
                  </a:schemeClr>
                </a:solidFill>
                <a:latin typeface="Frutiger Linotype" pitchFamily="34" charset="0"/>
              </a:rPr>
              <a:t>06</a:t>
            </a:r>
            <a:r>
              <a:rPr lang="de-DE" sz="2400" b="0" dirty="0">
                <a:solidFill>
                  <a:schemeClr val="tx1">
                    <a:lumMod val="65000"/>
                    <a:lumOff val="35000"/>
                  </a:schemeClr>
                </a:solidFill>
                <a:latin typeface="Frutiger Linotype" pitchFamily="34" charset="0"/>
              </a:rPr>
              <a:t>.05.2024):	Grundlagen der </a:t>
            </a:r>
            <a:r>
              <a:rPr lang="de-DE" sz="2400" b="0" dirty="0" err="1">
                <a:solidFill>
                  <a:schemeClr val="tx1">
                    <a:lumMod val="65000"/>
                    <a:lumOff val="35000"/>
                  </a:schemeClr>
                </a:solidFill>
                <a:latin typeface="Frutiger Linotype" pitchFamily="34" charset="0"/>
              </a:rPr>
              <a:t>Anwkl</a:t>
            </a:r>
            <a:r>
              <a:rPr lang="de-DE" b="0" dirty="0">
                <a:solidFill>
                  <a:schemeClr val="tx1">
                    <a:lumMod val="65000"/>
                    <a:lumOff val="35000"/>
                  </a:schemeClr>
                </a:solidFill>
                <a:latin typeface="Frutiger Linotype" pitchFamily="34" charset="0"/>
              </a:rPr>
              <a:t>/</a:t>
            </a:r>
            <a:r>
              <a:rPr lang="de-DE" sz="2400" b="0" dirty="0" err="1">
                <a:solidFill>
                  <a:schemeClr val="tx1">
                    <a:lumMod val="65000"/>
                    <a:lumOff val="35000"/>
                  </a:schemeClr>
                </a:solidFill>
                <a:latin typeface="Frutiger Linotype" pitchFamily="34" charset="0"/>
              </a:rPr>
              <a:t>Kautkl</a:t>
            </a:r>
            <a:endParaRPr lang="de-DE" sz="2400"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4. 	Woche (</a:t>
            </a:r>
            <a:r>
              <a:rPr lang="de-DE" b="0" dirty="0">
                <a:solidFill>
                  <a:schemeClr val="tx1">
                    <a:lumMod val="65000"/>
                    <a:lumOff val="35000"/>
                  </a:schemeClr>
                </a:solidFill>
                <a:latin typeface="Frutiger Linotype" pitchFamily="34" charset="0"/>
              </a:rPr>
              <a:t>13</a:t>
            </a:r>
            <a:r>
              <a:rPr lang="de-DE" sz="2400" b="0" dirty="0">
                <a:solidFill>
                  <a:schemeClr val="tx1">
                    <a:lumMod val="65000"/>
                    <a:lumOff val="35000"/>
                  </a:schemeClr>
                </a:solidFill>
                <a:latin typeface="Frutiger Linotype" pitchFamily="34" charset="0"/>
              </a:rPr>
              <a:t>.05.2024): </a:t>
            </a:r>
            <a:r>
              <a:rPr lang="de-DE" b="0" dirty="0">
                <a:solidFill>
                  <a:schemeClr val="tx1">
                    <a:lumMod val="65000"/>
                    <a:lumOff val="35000"/>
                  </a:schemeClr>
                </a:solidFill>
                <a:latin typeface="Frutiger Linotype" pitchFamily="34" charset="0"/>
              </a:rPr>
              <a:t>	Grundlagen der </a:t>
            </a:r>
            <a:r>
              <a:rPr lang="de-DE" b="0" dirty="0" err="1">
                <a:solidFill>
                  <a:schemeClr val="tx1">
                    <a:lumMod val="65000"/>
                    <a:lumOff val="35000"/>
                  </a:schemeClr>
                </a:solidFill>
                <a:latin typeface="Frutiger Linotype" pitchFamily="34" charset="0"/>
              </a:rPr>
              <a:t>Kautelarklausur</a:t>
            </a:r>
            <a:endParaRPr lang="de-DE"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5.	Woche (27.05.2024):	Die Zulässigkeit von Klagen</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6</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03</a:t>
            </a:r>
            <a:r>
              <a:rPr lang="de-DE" sz="2400" b="0" dirty="0">
                <a:solidFill>
                  <a:schemeClr val="tx1">
                    <a:lumMod val="65000"/>
                    <a:lumOff val="35000"/>
                  </a:schemeClr>
                </a:solidFill>
                <a:latin typeface="Frutiger Linotype" pitchFamily="34" charset="0"/>
              </a:rPr>
              <a:t>.06.2024):	Objektive Klagehäufung</a:t>
            </a:r>
            <a:endParaRPr lang="de-DE"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7</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.06.2024): 	Subjektive Klagehäufung 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17</a:t>
            </a:r>
            <a:r>
              <a:rPr lang="de-DE" sz="2400" b="0" dirty="0">
                <a:solidFill>
                  <a:schemeClr val="tx1">
                    <a:lumMod val="65000"/>
                    <a:lumOff val="35000"/>
                  </a:schemeClr>
                </a:solidFill>
                <a:latin typeface="Frutiger Linotype" pitchFamily="34" charset="0"/>
              </a:rPr>
              <a:t>.06.2024):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24</a:t>
            </a:r>
            <a:r>
              <a:rPr lang="de-DE" sz="2400" b="0" dirty="0">
                <a:solidFill>
                  <a:schemeClr val="tx1">
                    <a:lumMod val="65000"/>
                    <a:lumOff val="35000"/>
                  </a:schemeClr>
                </a:solidFill>
                <a:latin typeface="Frutiger Linotype" pitchFamily="34" charset="0"/>
              </a:rPr>
              <a:t>.06.2024):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01</a:t>
            </a:r>
            <a:r>
              <a:rPr lang="de-DE" sz="2400" b="0" dirty="0">
                <a:solidFill>
                  <a:schemeClr val="tx1">
                    <a:lumMod val="65000"/>
                    <a:lumOff val="35000"/>
                  </a:schemeClr>
                </a:solidFill>
                <a:latin typeface="Frutiger Linotype" pitchFamily="34" charset="0"/>
              </a:rPr>
              <a:t>.07.2024):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947555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3" name="Text Box 3"/>
          <p:cNvSpPr txBox="1">
            <a:spLocks noChangeArrowheads="1"/>
          </p:cNvSpPr>
          <p:nvPr/>
        </p:nvSpPr>
        <p:spPr bwMode="auto">
          <a:xfrm>
            <a:off x="179388" y="1300497"/>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a:t>
            </a:r>
            <a:r>
              <a:rPr lang="de-DE" dirty="0"/>
              <a:t>	Typ 3: „Reaktionsmöglichkeiten im oder nach einem				 Prozess“</a:t>
            </a:r>
          </a:p>
          <a:p>
            <a:endParaRPr lang="de-DE" b="0" dirty="0"/>
          </a:p>
          <a:p>
            <a:r>
              <a:rPr lang="de-DE" b="0" dirty="0"/>
              <a:t>	-	kein </a:t>
            </a:r>
            <a:r>
              <a:rPr lang="de-DE" b="0" dirty="0" err="1"/>
              <a:t>grds</a:t>
            </a:r>
            <a:r>
              <a:rPr lang="de-DE" b="0" dirty="0"/>
              <a:t>. abweichender Aufbau</a:t>
            </a:r>
          </a:p>
          <a:p>
            <a:r>
              <a:rPr lang="de-DE" b="0" dirty="0"/>
              <a:t>	- 	kann betreffen: </a:t>
            </a:r>
          </a:p>
          <a:p>
            <a:r>
              <a:rPr lang="de-DE" b="0" dirty="0"/>
              <a:t>		- Anwaltswechsel im laufenden Prozess</a:t>
            </a:r>
          </a:p>
          <a:p>
            <a:r>
              <a:rPr lang="de-DE" b="0" dirty="0"/>
              <a:t>		- Vollstreckungsrechtliche Rechtsbehelfe</a:t>
            </a:r>
          </a:p>
          <a:p>
            <a:r>
              <a:rPr lang="de-DE" b="0" dirty="0"/>
              <a:t>		- Fertigung einer Berufungsbegründung</a:t>
            </a:r>
          </a:p>
          <a:p>
            <a:r>
              <a:rPr lang="de-DE" b="0" dirty="0"/>
              <a:t>		- Fertigung einer Beschwerdeschrift (selten, etwa in den		  Fällen von §§ 91a Abs. 2, 99 Abs. 2 ZPO)</a:t>
            </a:r>
          </a:p>
          <a:p>
            <a:endParaRPr lang="de-DE" b="0" dirty="0"/>
          </a:p>
          <a:p>
            <a:r>
              <a:rPr lang="de-DE" b="0" dirty="0"/>
              <a:t>	-	beispielhafter Aufbau in derartigen Fällen:</a:t>
            </a:r>
          </a:p>
          <a:p>
            <a:r>
              <a:rPr lang="de-DE" b="0" dirty="0"/>
              <a:t>		1.	regelmäßig keine Sachverhaltsschilderung</a:t>
            </a:r>
          </a:p>
          <a:p>
            <a:r>
              <a:rPr lang="de-DE" b="0" dirty="0"/>
              <a:t>		2.	Klausursituation und Mandantenbegehren (häufig 				ausführlich)</a:t>
            </a:r>
          </a:p>
        </p:txBody>
      </p:sp>
      <p:sp>
        <p:nvSpPr>
          <p:cNvPr id="5"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Anwaltsklausur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18493941"/>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63203">
                                            <p:txEl>
                                              <p:pRg st="0" end="0"/>
                                            </p:txEl>
                                          </p:spTgt>
                                        </p:tgtEl>
                                        <p:attrNameLst>
                                          <p:attrName>style.visibility</p:attrName>
                                        </p:attrNameLst>
                                      </p:cBhvr>
                                      <p:to>
                                        <p:strVal val="visible"/>
                                      </p:to>
                                    </p:set>
                                    <p:anim calcmode="lin" valueType="num">
                                      <p:cBhvr additive="base">
                                        <p:cTn id="7" dur="500" fill="hold"/>
                                        <p:tgtEl>
                                          <p:spTgt spid="5632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32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63203">
                                            <p:txEl>
                                              <p:pRg st="2" end="2"/>
                                            </p:txEl>
                                          </p:spTgt>
                                        </p:tgtEl>
                                        <p:attrNameLst>
                                          <p:attrName>style.visibility</p:attrName>
                                        </p:attrNameLst>
                                      </p:cBhvr>
                                      <p:to>
                                        <p:strVal val="visible"/>
                                      </p:to>
                                    </p:set>
                                    <p:anim calcmode="lin" valueType="num">
                                      <p:cBhvr additive="base">
                                        <p:cTn id="13" dur="500" fill="hold"/>
                                        <p:tgtEl>
                                          <p:spTgt spid="5632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32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63203">
                                            <p:txEl>
                                              <p:pRg st="3" end="3"/>
                                            </p:txEl>
                                          </p:spTgt>
                                        </p:tgtEl>
                                        <p:attrNameLst>
                                          <p:attrName>style.visibility</p:attrName>
                                        </p:attrNameLst>
                                      </p:cBhvr>
                                      <p:to>
                                        <p:strVal val="visible"/>
                                      </p:to>
                                    </p:set>
                                    <p:anim calcmode="lin" valueType="num">
                                      <p:cBhvr additive="base">
                                        <p:cTn id="19" dur="500" fill="hold"/>
                                        <p:tgtEl>
                                          <p:spTgt spid="56320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32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63203">
                                            <p:txEl>
                                              <p:pRg st="4" end="4"/>
                                            </p:txEl>
                                          </p:spTgt>
                                        </p:tgtEl>
                                        <p:attrNameLst>
                                          <p:attrName>style.visibility</p:attrName>
                                        </p:attrNameLst>
                                      </p:cBhvr>
                                      <p:to>
                                        <p:strVal val="visible"/>
                                      </p:to>
                                    </p:set>
                                    <p:anim calcmode="lin" valueType="num">
                                      <p:cBhvr additive="base">
                                        <p:cTn id="25" dur="500" fill="hold"/>
                                        <p:tgtEl>
                                          <p:spTgt spid="56320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632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63203">
                                            <p:txEl>
                                              <p:pRg st="5" end="5"/>
                                            </p:txEl>
                                          </p:spTgt>
                                        </p:tgtEl>
                                        <p:attrNameLst>
                                          <p:attrName>style.visibility</p:attrName>
                                        </p:attrNameLst>
                                      </p:cBhvr>
                                      <p:to>
                                        <p:strVal val="visible"/>
                                      </p:to>
                                    </p:set>
                                    <p:anim calcmode="lin" valueType="num">
                                      <p:cBhvr additive="base">
                                        <p:cTn id="31" dur="500" fill="hold"/>
                                        <p:tgtEl>
                                          <p:spTgt spid="56320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632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63203">
                                            <p:txEl>
                                              <p:pRg st="6" end="6"/>
                                            </p:txEl>
                                          </p:spTgt>
                                        </p:tgtEl>
                                        <p:attrNameLst>
                                          <p:attrName>style.visibility</p:attrName>
                                        </p:attrNameLst>
                                      </p:cBhvr>
                                      <p:to>
                                        <p:strVal val="visible"/>
                                      </p:to>
                                    </p:set>
                                    <p:anim calcmode="lin" valueType="num">
                                      <p:cBhvr additive="base">
                                        <p:cTn id="37" dur="500" fill="hold"/>
                                        <p:tgtEl>
                                          <p:spTgt spid="56320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6320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63203">
                                            <p:txEl>
                                              <p:pRg st="7" end="7"/>
                                            </p:txEl>
                                          </p:spTgt>
                                        </p:tgtEl>
                                        <p:attrNameLst>
                                          <p:attrName>style.visibility</p:attrName>
                                        </p:attrNameLst>
                                      </p:cBhvr>
                                      <p:to>
                                        <p:strVal val="visible"/>
                                      </p:to>
                                    </p:set>
                                    <p:anim calcmode="lin" valueType="num">
                                      <p:cBhvr additive="base">
                                        <p:cTn id="43" dur="500" fill="hold"/>
                                        <p:tgtEl>
                                          <p:spTgt spid="56320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6320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63203">
                                            <p:txEl>
                                              <p:pRg st="9" end="9"/>
                                            </p:txEl>
                                          </p:spTgt>
                                        </p:tgtEl>
                                        <p:attrNameLst>
                                          <p:attrName>style.visibility</p:attrName>
                                        </p:attrNameLst>
                                      </p:cBhvr>
                                      <p:to>
                                        <p:strVal val="visible"/>
                                      </p:to>
                                    </p:set>
                                    <p:anim calcmode="lin" valueType="num">
                                      <p:cBhvr additive="base">
                                        <p:cTn id="49" dur="500" fill="hold"/>
                                        <p:tgtEl>
                                          <p:spTgt spid="56320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6320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63203">
                                            <p:txEl>
                                              <p:pRg st="10" end="10"/>
                                            </p:txEl>
                                          </p:spTgt>
                                        </p:tgtEl>
                                        <p:attrNameLst>
                                          <p:attrName>style.visibility</p:attrName>
                                        </p:attrNameLst>
                                      </p:cBhvr>
                                      <p:to>
                                        <p:strVal val="visible"/>
                                      </p:to>
                                    </p:set>
                                    <p:anim calcmode="lin" valueType="num">
                                      <p:cBhvr additive="base">
                                        <p:cTn id="55" dur="500" fill="hold"/>
                                        <p:tgtEl>
                                          <p:spTgt spid="56320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6320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63203">
                                            <p:txEl>
                                              <p:pRg st="11" end="11"/>
                                            </p:txEl>
                                          </p:spTgt>
                                        </p:tgtEl>
                                        <p:attrNameLst>
                                          <p:attrName>style.visibility</p:attrName>
                                        </p:attrNameLst>
                                      </p:cBhvr>
                                      <p:to>
                                        <p:strVal val="visible"/>
                                      </p:to>
                                    </p:set>
                                    <p:anim calcmode="lin" valueType="num">
                                      <p:cBhvr additive="base">
                                        <p:cTn id="61" dur="500" fill="hold"/>
                                        <p:tgtEl>
                                          <p:spTgt spid="56320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6320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9" name="Text Box 3"/>
          <p:cNvSpPr txBox="1">
            <a:spLocks noChangeArrowheads="1"/>
          </p:cNvSpPr>
          <p:nvPr/>
        </p:nvSpPr>
        <p:spPr bwMode="auto">
          <a:xfrm>
            <a:off x="179388" y="1367011"/>
            <a:ext cx="8712200" cy="328612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3.	Prozessrechtliches Gutachten nur vorweg, wenn inner-			halb eines laufenden Prozesses oder besonderer				Rechtsbehelf (Berufung, </a:t>
            </a:r>
            <a:r>
              <a:rPr lang="de-DE" b="0" dirty="0" err="1"/>
              <a:t>vollstreckungsR</a:t>
            </a:r>
            <a:r>
              <a:rPr lang="de-DE" b="0" dirty="0"/>
              <a:t> </a:t>
            </a:r>
            <a:r>
              <a:rPr lang="de-DE" b="0" dirty="0" err="1"/>
              <a:t>Rechtsbehel</a:t>
            </a:r>
            <a:r>
              <a:rPr lang="de-DE" b="0" dirty="0"/>
              <a:t>-			</a:t>
            </a:r>
            <a:r>
              <a:rPr lang="de-DE" b="0" dirty="0" err="1"/>
              <a:t>fe</a:t>
            </a:r>
            <a:r>
              <a:rPr lang="de-DE" b="0" dirty="0"/>
              <a:t>)</a:t>
            </a:r>
          </a:p>
          <a:p>
            <a:r>
              <a:rPr lang="de-DE" b="0" dirty="0"/>
              <a:t>		4.	Materiell-rechtliches Gutachten (regelmäßig </a:t>
            </a:r>
            <a:r>
              <a:rPr lang="de-DE" b="0" dirty="0" err="1"/>
              <a:t>einschich</a:t>
            </a:r>
            <a:r>
              <a:rPr lang="de-DE" b="0" dirty="0"/>
              <a:t>-			</a:t>
            </a:r>
            <a:r>
              <a:rPr lang="de-DE" b="0" dirty="0" err="1"/>
              <a:t>tig</a:t>
            </a:r>
            <a:r>
              <a:rPr lang="de-DE" b="0" dirty="0"/>
              <a:t>, relationsmäßig nur wenn verlangt oder sinnvoll)</a:t>
            </a:r>
          </a:p>
          <a:p>
            <a:r>
              <a:rPr lang="de-DE" b="0" dirty="0"/>
              <a:t>		5.	Zweckmäßigkeitserwägungen (ggf. zusammen mit 				- weiterem - prozessrechtlichem Gutachten)</a:t>
            </a:r>
          </a:p>
          <a:p>
            <a:r>
              <a:rPr lang="de-DE" b="0" dirty="0"/>
              <a:t>		6.	Zu fertigende(r) Schriftsatz/</a:t>
            </a:r>
            <a:r>
              <a:rPr lang="de-DE" b="0" dirty="0" err="1"/>
              <a:t>sätze</a:t>
            </a:r>
            <a:endParaRPr lang="de-DE" b="0" dirty="0"/>
          </a:p>
        </p:txBody>
      </p:sp>
      <p:sp>
        <p:nvSpPr>
          <p:cNvPr id="5"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Anwaltsklausur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0846080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77539">
                                            <p:txEl>
                                              <p:pRg st="0" end="0"/>
                                            </p:txEl>
                                          </p:spTgt>
                                        </p:tgtEl>
                                        <p:attrNameLst>
                                          <p:attrName>style.visibility</p:attrName>
                                        </p:attrNameLst>
                                      </p:cBhvr>
                                      <p:to>
                                        <p:strVal val="visible"/>
                                      </p:to>
                                    </p:set>
                                    <p:anim calcmode="lin" valueType="num">
                                      <p:cBhvr additive="base">
                                        <p:cTn id="7" dur="500" fill="hold"/>
                                        <p:tgtEl>
                                          <p:spTgt spid="5775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75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77539">
                                            <p:txEl>
                                              <p:pRg st="1" end="1"/>
                                            </p:txEl>
                                          </p:spTgt>
                                        </p:tgtEl>
                                        <p:attrNameLst>
                                          <p:attrName>style.visibility</p:attrName>
                                        </p:attrNameLst>
                                      </p:cBhvr>
                                      <p:to>
                                        <p:strVal val="visible"/>
                                      </p:to>
                                    </p:set>
                                    <p:anim calcmode="lin" valueType="num">
                                      <p:cBhvr additive="base">
                                        <p:cTn id="13" dur="500" fill="hold"/>
                                        <p:tgtEl>
                                          <p:spTgt spid="5775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75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77539">
                                            <p:txEl>
                                              <p:pRg st="2" end="2"/>
                                            </p:txEl>
                                          </p:spTgt>
                                        </p:tgtEl>
                                        <p:attrNameLst>
                                          <p:attrName>style.visibility</p:attrName>
                                        </p:attrNameLst>
                                      </p:cBhvr>
                                      <p:to>
                                        <p:strVal val="visible"/>
                                      </p:to>
                                    </p:set>
                                    <p:anim calcmode="lin" valueType="num">
                                      <p:cBhvr additive="base">
                                        <p:cTn id="19" dur="500" fill="hold"/>
                                        <p:tgtEl>
                                          <p:spTgt spid="5775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75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77539">
                                            <p:txEl>
                                              <p:pRg st="3" end="3"/>
                                            </p:txEl>
                                          </p:spTgt>
                                        </p:tgtEl>
                                        <p:attrNameLst>
                                          <p:attrName>style.visibility</p:attrName>
                                        </p:attrNameLst>
                                      </p:cBhvr>
                                      <p:to>
                                        <p:strVal val="visible"/>
                                      </p:to>
                                    </p:set>
                                    <p:anim calcmode="lin" valueType="num">
                                      <p:cBhvr additive="base">
                                        <p:cTn id="25" dur="500" fill="hold"/>
                                        <p:tgtEl>
                                          <p:spTgt spid="5775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75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7" name="Text Box 3"/>
          <p:cNvSpPr txBox="1">
            <a:spLocks noChangeArrowheads="1"/>
          </p:cNvSpPr>
          <p:nvPr/>
        </p:nvSpPr>
        <p:spPr bwMode="auto">
          <a:xfrm>
            <a:off x="179388" y="1297954"/>
            <a:ext cx="8712200" cy="565943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B.	Besonderheiten der Arbeit an der Anwaltsklausur</a:t>
            </a:r>
          </a:p>
          <a:p>
            <a:endParaRPr lang="de-DE" sz="600" b="0" u="sng" dirty="0"/>
          </a:p>
          <a:p>
            <a:r>
              <a:rPr lang="de-DE" b="0" dirty="0"/>
              <a:t>	I.	Es existieren keine abschließenden Tatsachengrundlagen		(anders in Gerichtsklausuren)</a:t>
            </a:r>
          </a:p>
          <a:p>
            <a:r>
              <a:rPr lang="de-DE" b="0" dirty="0"/>
              <a:t>		-	Erfordernis von Prognosen (etwa Beweisprognose)</a:t>
            </a:r>
          </a:p>
          <a:p>
            <a:r>
              <a:rPr lang="de-DE" b="0" dirty="0"/>
              <a:t>		-	Erfordernis von Alternativerwägungen</a:t>
            </a:r>
          </a:p>
          <a:p>
            <a:r>
              <a:rPr lang="de-DE" b="0" dirty="0"/>
              <a:t>	II.	Der Anwalt hat nach ständiger Rechtsprechung „den si-		</a:t>
            </a:r>
            <a:r>
              <a:rPr lang="de-DE" b="0" dirty="0" err="1"/>
              <a:t>chersten</a:t>
            </a:r>
            <a:r>
              <a:rPr lang="de-DE" b="0" dirty="0"/>
              <a:t> Weg“ zu gehen</a:t>
            </a:r>
          </a:p>
          <a:p>
            <a:r>
              <a:rPr lang="de-DE" b="0" dirty="0"/>
              <a:t>		-	Zweckmäßigkeitserwägungen, Prognosen, Alternativen</a:t>
            </a:r>
          </a:p>
          <a:p>
            <a:r>
              <a:rPr lang="de-DE" b="0" dirty="0"/>
              <a:t>	III.	Der Anwalt ist Organ der Rechtspflege</a:t>
            </a:r>
          </a:p>
          <a:p>
            <a:r>
              <a:rPr lang="de-DE" b="0" dirty="0"/>
              <a:t>		- 	keine Lügen, rechtmäßiges Verhalten, Wahrung des			Rechtsfriedens</a:t>
            </a:r>
          </a:p>
          <a:p>
            <a:r>
              <a:rPr lang="de-DE" b="0" dirty="0"/>
              <a:t>	IV.	Der Anwalt ist Vertragspartner seines Mandanten, schul-		</a:t>
            </a:r>
            <a:r>
              <a:rPr lang="de-DE" b="0" dirty="0" err="1"/>
              <a:t>det</a:t>
            </a:r>
            <a:r>
              <a:rPr lang="de-DE" b="0" dirty="0"/>
              <a:t> diesem also eine umfassende Betreuung</a:t>
            </a:r>
          </a:p>
          <a:p>
            <a:r>
              <a:rPr lang="de-DE" b="0" dirty="0"/>
              <a:t>		-	einfache Mandantenschreiben, umfassende rechtliche			Würdigung; Betrachtung aus Sicht des Mandanten</a:t>
            </a:r>
          </a:p>
        </p:txBody>
      </p:sp>
      <p:sp>
        <p:nvSpPr>
          <p:cNvPr id="5"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Anwaltsklausur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4135969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64227">
                                            <p:txEl>
                                              <p:pRg st="0" end="0"/>
                                            </p:txEl>
                                          </p:spTgt>
                                        </p:tgtEl>
                                        <p:attrNameLst>
                                          <p:attrName>style.visibility</p:attrName>
                                        </p:attrNameLst>
                                      </p:cBhvr>
                                      <p:to>
                                        <p:strVal val="visible"/>
                                      </p:to>
                                    </p:set>
                                    <p:anim calcmode="lin" valueType="num">
                                      <p:cBhvr additive="base">
                                        <p:cTn id="7" dur="500" fill="hold"/>
                                        <p:tgtEl>
                                          <p:spTgt spid="5642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4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64227">
                                            <p:txEl>
                                              <p:pRg st="2" end="2"/>
                                            </p:txEl>
                                          </p:spTgt>
                                        </p:tgtEl>
                                        <p:attrNameLst>
                                          <p:attrName>style.visibility</p:attrName>
                                        </p:attrNameLst>
                                      </p:cBhvr>
                                      <p:to>
                                        <p:strVal val="visible"/>
                                      </p:to>
                                    </p:set>
                                    <p:anim calcmode="lin" valueType="num">
                                      <p:cBhvr additive="base">
                                        <p:cTn id="13" dur="500" fill="hold"/>
                                        <p:tgtEl>
                                          <p:spTgt spid="5642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42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64227">
                                            <p:txEl>
                                              <p:pRg st="3" end="3"/>
                                            </p:txEl>
                                          </p:spTgt>
                                        </p:tgtEl>
                                        <p:attrNameLst>
                                          <p:attrName>style.visibility</p:attrName>
                                        </p:attrNameLst>
                                      </p:cBhvr>
                                      <p:to>
                                        <p:strVal val="visible"/>
                                      </p:to>
                                    </p:set>
                                    <p:anim calcmode="lin" valueType="num">
                                      <p:cBhvr additive="base">
                                        <p:cTn id="19" dur="500" fill="hold"/>
                                        <p:tgtEl>
                                          <p:spTgt spid="5642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42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64227">
                                            <p:txEl>
                                              <p:pRg st="4" end="4"/>
                                            </p:txEl>
                                          </p:spTgt>
                                        </p:tgtEl>
                                        <p:attrNameLst>
                                          <p:attrName>style.visibility</p:attrName>
                                        </p:attrNameLst>
                                      </p:cBhvr>
                                      <p:to>
                                        <p:strVal val="visible"/>
                                      </p:to>
                                    </p:set>
                                    <p:anim calcmode="lin" valueType="num">
                                      <p:cBhvr additive="base">
                                        <p:cTn id="25" dur="500" fill="hold"/>
                                        <p:tgtEl>
                                          <p:spTgt spid="5642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642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64227">
                                            <p:txEl>
                                              <p:pRg st="5" end="5"/>
                                            </p:txEl>
                                          </p:spTgt>
                                        </p:tgtEl>
                                        <p:attrNameLst>
                                          <p:attrName>style.visibility</p:attrName>
                                        </p:attrNameLst>
                                      </p:cBhvr>
                                      <p:to>
                                        <p:strVal val="visible"/>
                                      </p:to>
                                    </p:set>
                                    <p:anim calcmode="lin" valueType="num">
                                      <p:cBhvr additive="base">
                                        <p:cTn id="31" dur="500" fill="hold"/>
                                        <p:tgtEl>
                                          <p:spTgt spid="5642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642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64227">
                                            <p:txEl>
                                              <p:pRg st="6" end="6"/>
                                            </p:txEl>
                                          </p:spTgt>
                                        </p:tgtEl>
                                        <p:attrNameLst>
                                          <p:attrName>style.visibility</p:attrName>
                                        </p:attrNameLst>
                                      </p:cBhvr>
                                      <p:to>
                                        <p:strVal val="visible"/>
                                      </p:to>
                                    </p:set>
                                    <p:anim calcmode="lin" valueType="num">
                                      <p:cBhvr additive="base">
                                        <p:cTn id="37" dur="500" fill="hold"/>
                                        <p:tgtEl>
                                          <p:spTgt spid="5642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642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64227">
                                            <p:txEl>
                                              <p:pRg st="7" end="7"/>
                                            </p:txEl>
                                          </p:spTgt>
                                        </p:tgtEl>
                                        <p:attrNameLst>
                                          <p:attrName>style.visibility</p:attrName>
                                        </p:attrNameLst>
                                      </p:cBhvr>
                                      <p:to>
                                        <p:strVal val="visible"/>
                                      </p:to>
                                    </p:set>
                                    <p:anim calcmode="lin" valueType="num">
                                      <p:cBhvr additive="base">
                                        <p:cTn id="43" dur="500" fill="hold"/>
                                        <p:tgtEl>
                                          <p:spTgt spid="5642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642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64227">
                                            <p:txEl>
                                              <p:pRg st="8" end="8"/>
                                            </p:txEl>
                                          </p:spTgt>
                                        </p:tgtEl>
                                        <p:attrNameLst>
                                          <p:attrName>style.visibility</p:attrName>
                                        </p:attrNameLst>
                                      </p:cBhvr>
                                      <p:to>
                                        <p:strVal val="visible"/>
                                      </p:to>
                                    </p:set>
                                    <p:anim calcmode="lin" valueType="num">
                                      <p:cBhvr additive="base">
                                        <p:cTn id="49" dur="500" fill="hold"/>
                                        <p:tgtEl>
                                          <p:spTgt spid="56422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642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64227">
                                            <p:txEl>
                                              <p:pRg st="9" end="9"/>
                                            </p:txEl>
                                          </p:spTgt>
                                        </p:tgtEl>
                                        <p:attrNameLst>
                                          <p:attrName>style.visibility</p:attrName>
                                        </p:attrNameLst>
                                      </p:cBhvr>
                                      <p:to>
                                        <p:strVal val="visible"/>
                                      </p:to>
                                    </p:set>
                                    <p:anim calcmode="lin" valueType="num">
                                      <p:cBhvr additive="base">
                                        <p:cTn id="55" dur="500" fill="hold"/>
                                        <p:tgtEl>
                                          <p:spTgt spid="564227">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642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64227">
                                            <p:txEl>
                                              <p:pRg st="10" end="10"/>
                                            </p:txEl>
                                          </p:spTgt>
                                        </p:tgtEl>
                                        <p:attrNameLst>
                                          <p:attrName>style.visibility</p:attrName>
                                        </p:attrNameLst>
                                      </p:cBhvr>
                                      <p:to>
                                        <p:strVal val="visible"/>
                                      </p:to>
                                    </p:set>
                                    <p:anim calcmode="lin" valueType="num">
                                      <p:cBhvr additive="base">
                                        <p:cTn id="61" dur="500" fill="hold"/>
                                        <p:tgtEl>
                                          <p:spTgt spid="564227">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642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90931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A.	Vermerk:</a:t>
            </a:r>
          </a:p>
          <a:p>
            <a:endParaRPr lang="de-DE" b="0" dirty="0"/>
          </a:p>
          <a:p>
            <a:r>
              <a:rPr lang="de-DE" dirty="0"/>
              <a:t>I. 	Zielvorstellung des Mandanten</a:t>
            </a:r>
          </a:p>
          <a:p>
            <a:r>
              <a:rPr lang="de-DE" b="0" dirty="0"/>
              <a:t>	Durchsetzung von Ersatzansprüchen gegen die sich weigern-	de S </a:t>
            </a:r>
            <a:r>
              <a:rPr lang="de-DE" b="0" dirty="0" err="1"/>
              <a:t>iHv</a:t>
            </a:r>
            <a:r>
              <a:rPr lang="de-DE" b="0" dirty="0"/>
              <a:t> Euro 150.000,- (= Schadensersatz).</a:t>
            </a:r>
          </a:p>
          <a:p>
            <a:r>
              <a:rPr lang="de-DE" b="0" dirty="0"/>
              <a:t> </a:t>
            </a:r>
          </a:p>
          <a:p>
            <a:r>
              <a:rPr lang="de-DE" dirty="0"/>
              <a:t>II.	Gutachten zur Rechtslage</a:t>
            </a:r>
          </a:p>
          <a:p>
            <a:r>
              <a:rPr lang="de-DE" b="0" dirty="0"/>
              <a:t>	1.	Materiell-rechtliches Gutachten</a:t>
            </a:r>
          </a:p>
          <a:p>
            <a:r>
              <a:rPr lang="de-DE" b="0" dirty="0"/>
              <a:t>			a)	Anspruch aus § 280 Abs. 1 </a:t>
            </a:r>
            <a:r>
              <a:rPr lang="de-DE" b="0" dirty="0" err="1"/>
              <a:t>iVm</a:t>
            </a:r>
            <a:r>
              <a:rPr lang="de-DE" b="0" dirty="0"/>
              <a:t> § 675 BGB</a:t>
            </a:r>
          </a:p>
          <a:p>
            <a:r>
              <a:rPr lang="de-DE" b="0" dirty="0"/>
              <a:t>				</a:t>
            </a:r>
            <a:r>
              <a:rPr lang="de-DE" b="0" dirty="0" err="1"/>
              <a:t>aa</a:t>
            </a:r>
            <a:r>
              <a:rPr lang="de-DE" b="0" dirty="0"/>
              <a:t>)	Schuldverhältnis</a:t>
            </a:r>
          </a:p>
          <a:p>
            <a:r>
              <a:rPr lang="de-DE" b="0" dirty="0"/>
              <a:t>					(+), Anlageberatung ist Geschäftsbesorgungs-					</a:t>
            </a:r>
            <a:r>
              <a:rPr lang="de-DE" b="0" dirty="0" err="1"/>
              <a:t>dienstvertrag</a:t>
            </a:r>
            <a:r>
              <a:rPr lang="de-DE" b="0" dirty="0"/>
              <a:t>; unstreitig geschlossen.</a:t>
            </a:r>
          </a:p>
          <a:p>
            <a:r>
              <a:rPr lang="de-DE" b="0" dirty="0"/>
              <a:t>				</a:t>
            </a:r>
            <a:r>
              <a:rPr lang="de-DE" b="0" dirty="0" err="1"/>
              <a:t>bb</a:t>
            </a:r>
            <a:r>
              <a:rPr lang="de-DE" b="0" dirty="0"/>
              <a:t>)	Pflichtverletzung</a:t>
            </a:r>
          </a:p>
          <a:p>
            <a:r>
              <a:rPr lang="de-DE" b="0" dirty="0"/>
              <a:t>					</a:t>
            </a:r>
            <a:r>
              <a:rPr lang="de-DE" dirty="0"/>
              <a:t>BGH:</a:t>
            </a:r>
            <a:r>
              <a:rPr lang="de-DE" b="0" dirty="0"/>
              <a:t> 	Bank hat den Kunden anleger- und objekt-						gerecht zu beraten.</a:t>
            </a:r>
          </a:p>
          <a:p>
            <a:endParaRPr lang="de-DE" b="0" dirty="0"/>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 „Klägerklausuren“</a:t>
            </a:r>
          </a:p>
          <a:p>
            <a:pPr>
              <a:lnSpc>
                <a:spcPct val="125000"/>
              </a:lnSpc>
            </a:pPr>
            <a:endParaRPr lang="de-DE" sz="500" b="0" dirty="0">
              <a:solidFill>
                <a:schemeClr val="bg1"/>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5" end="5"/>
                                            </p:txEl>
                                          </p:spTgt>
                                        </p:tgtEl>
                                        <p:attrNameLst>
                                          <p:attrName>style.visibility</p:attrName>
                                        </p:attrNameLst>
                                      </p:cBhvr>
                                      <p:to>
                                        <p:strVal val="visible"/>
                                      </p:to>
                                    </p:set>
                                    <p:animEffect transition="in" filter="fade">
                                      <p:cBhvr>
                                        <p:cTn id="27" dur="500"/>
                                        <p:tgtEl>
                                          <p:spTgt spid="4853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6" end="6"/>
                                            </p:txEl>
                                          </p:spTgt>
                                        </p:tgtEl>
                                        <p:attrNameLst>
                                          <p:attrName>style.visibility</p:attrName>
                                        </p:attrNameLst>
                                      </p:cBhvr>
                                      <p:to>
                                        <p:strVal val="visible"/>
                                      </p:to>
                                    </p:set>
                                    <p:animEffect transition="in" filter="fade">
                                      <p:cBhvr>
                                        <p:cTn id="32" dur="500"/>
                                        <p:tgtEl>
                                          <p:spTgt spid="4853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7" end="7"/>
                                            </p:txEl>
                                          </p:spTgt>
                                        </p:tgtEl>
                                        <p:attrNameLst>
                                          <p:attrName>style.visibility</p:attrName>
                                        </p:attrNameLst>
                                      </p:cBhvr>
                                      <p:to>
                                        <p:strVal val="visible"/>
                                      </p:to>
                                    </p:set>
                                    <p:animEffect transition="in" filter="fade">
                                      <p:cBhvr>
                                        <p:cTn id="37" dur="500"/>
                                        <p:tgtEl>
                                          <p:spTgt spid="48537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8" end="8"/>
                                            </p:txEl>
                                          </p:spTgt>
                                        </p:tgtEl>
                                        <p:attrNameLst>
                                          <p:attrName>style.visibility</p:attrName>
                                        </p:attrNameLst>
                                      </p:cBhvr>
                                      <p:to>
                                        <p:strVal val="visible"/>
                                      </p:to>
                                    </p:set>
                                    <p:animEffect transition="in" filter="fade">
                                      <p:cBhvr>
                                        <p:cTn id="42" dur="500"/>
                                        <p:tgtEl>
                                          <p:spTgt spid="48537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9" end="9"/>
                                            </p:txEl>
                                          </p:spTgt>
                                        </p:tgtEl>
                                        <p:attrNameLst>
                                          <p:attrName>style.visibility</p:attrName>
                                        </p:attrNameLst>
                                      </p:cBhvr>
                                      <p:to>
                                        <p:strVal val="visible"/>
                                      </p:to>
                                    </p:set>
                                    <p:animEffect transition="in" filter="fade">
                                      <p:cBhvr>
                                        <p:cTn id="47" dur="500"/>
                                        <p:tgtEl>
                                          <p:spTgt spid="485379">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85379">
                                            <p:txEl>
                                              <p:pRg st="10" end="10"/>
                                            </p:txEl>
                                          </p:spTgt>
                                        </p:tgtEl>
                                        <p:attrNameLst>
                                          <p:attrName>style.visibility</p:attrName>
                                        </p:attrNameLst>
                                      </p:cBhvr>
                                      <p:to>
                                        <p:strVal val="visible"/>
                                      </p:to>
                                    </p:set>
                                    <p:animEffect transition="in" filter="fade">
                                      <p:cBhvr>
                                        <p:cTn id="52" dur="500"/>
                                        <p:tgtEl>
                                          <p:spTgt spid="485379">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85379">
                                            <p:txEl>
                                              <p:pRg st="11" end="11"/>
                                            </p:txEl>
                                          </p:spTgt>
                                        </p:tgtEl>
                                        <p:attrNameLst>
                                          <p:attrName>style.visibility</p:attrName>
                                        </p:attrNameLst>
                                      </p:cBhvr>
                                      <p:to>
                                        <p:strVal val="visible"/>
                                      </p:to>
                                    </p:set>
                                    <p:animEffect transition="in" filter="fade">
                                      <p:cBhvr>
                                        <p:cTn id="57" dur="500"/>
                                        <p:tgtEl>
                                          <p:spTgt spid="48537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(1)	Nach Vortrag des Mandanten?</a:t>
            </a:r>
          </a:p>
          <a:p>
            <a:r>
              <a:rPr lang="de-DE" b="0" dirty="0"/>
              <a:t>						Pflichtverletzung (+), weder anleger- noch ob-					</a:t>
            </a:r>
            <a:r>
              <a:rPr lang="de-DE" b="0" dirty="0" err="1"/>
              <a:t>jektgerecht</a:t>
            </a:r>
            <a:endParaRPr lang="de-DE" b="0" dirty="0"/>
          </a:p>
          <a:p>
            <a:r>
              <a:rPr lang="de-DE" b="0" dirty="0"/>
              <a:t>					(2)	Nach Vortrag der S?</a:t>
            </a:r>
          </a:p>
          <a:p>
            <a:r>
              <a:rPr lang="de-DE" b="0" dirty="0"/>
              <a:t>						(-), anleger- und objektgerecht, wenn </a:t>
            </a:r>
            <a:r>
              <a:rPr lang="de-DE" b="0" dirty="0" err="1"/>
              <a:t>Mdt</a:t>
            </a:r>
            <a:r>
              <a:rPr lang="de-DE" b="0" dirty="0"/>
              <a:t>. 						„zocken“ wollte.</a:t>
            </a:r>
          </a:p>
          <a:p>
            <a:r>
              <a:rPr lang="de-DE" b="0" dirty="0"/>
              <a:t>					(3)	Beweisprognose</a:t>
            </a:r>
          </a:p>
          <a:p>
            <a:r>
              <a:rPr lang="de-DE" b="0" dirty="0"/>
              <a:t>						Beweismittel auf Seiten der S: Mitarbeiter, </a:t>
            </a:r>
            <a:r>
              <a:rPr lang="de-DE" b="0" dirty="0" err="1"/>
              <a:t>Mdt</a:t>
            </a:r>
            <a:r>
              <a:rPr lang="de-DE" b="0" dirty="0"/>
              <a:t>					hätte nur Beweismittel, wenn er selbst als </a:t>
            </a:r>
            <a:r>
              <a:rPr lang="de-DE" b="0" dirty="0" err="1"/>
              <a:t>Zeu</a:t>
            </a:r>
            <a:r>
              <a:rPr lang="de-DE" b="0" dirty="0"/>
              <a:t>-					</a:t>
            </a:r>
            <a:r>
              <a:rPr lang="de-DE" b="0" dirty="0" err="1"/>
              <a:t>ge</a:t>
            </a:r>
            <a:r>
              <a:rPr lang="de-DE" b="0" dirty="0"/>
              <a:t> aussagen könnte.</a:t>
            </a:r>
          </a:p>
          <a:p>
            <a:r>
              <a:rPr lang="de-DE" b="0" dirty="0"/>
              <a:t>				cc)	Wenn sich Pflichtverletzung beweisen ließe:					</a:t>
            </a:r>
            <a:r>
              <a:rPr lang="de-DE" b="0" dirty="0" err="1"/>
              <a:t>Vertretenmüssen</a:t>
            </a:r>
            <a:r>
              <a:rPr lang="de-DE" b="0" dirty="0"/>
              <a:t>?</a:t>
            </a:r>
          </a:p>
          <a:p>
            <a:r>
              <a:rPr lang="de-DE" b="0" dirty="0"/>
              <a:t>					(+), würde vermutet, Exkulpation wäre kaum mögl.</a:t>
            </a:r>
          </a:p>
          <a:p>
            <a:r>
              <a:rPr lang="de-DE" b="0" dirty="0"/>
              <a:t>				</a:t>
            </a:r>
            <a:r>
              <a:rPr lang="de-DE" b="0" dirty="0" err="1"/>
              <a:t>dd</a:t>
            </a:r>
            <a:r>
              <a:rPr lang="de-DE" b="0" dirty="0"/>
              <a:t>)	kausaler und ersatzfähiger Schaden? </a:t>
            </a:r>
          </a:p>
          <a:p>
            <a:r>
              <a:rPr lang="de-DE" b="0" dirty="0"/>
              <a:t>					(+), investierter Betrag abzüglich Insolvenzquote;</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 „Klägerklausuren“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0898767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1" end="1"/>
                                            </p:txEl>
                                          </p:spTgt>
                                        </p:tgtEl>
                                        <p:attrNameLst>
                                          <p:attrName>style.visibility</p:attrName>
                                        </p:attrNameLst>
                                      </p:cBhvr>
                                      <p:to>
                                        <p:strVal val="visible"/>
                                      </p:to>
                                    </p:set>
                                    <p:animEffect transition="in" filter="fade">
                                      <p:cBhvr>
                                        <p:cTn id="12" dur="500"/>
                                        <p:tgtEl>
                                          <p:spTgt spid="485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2" end="2"/>
                                            </p:txEl>
                                          </p:spTgt>
                                        </p:tgtEl>
                                        <p:attrNameLst>
                                          <p:attrName>style.visibility</p:attrName>
                                        </p:attrNameLst>
                                      </p:cBhvr>
                                      <p:to>
                                        <p:strVal val="visible"/>
                                      </p:to>
                                    </p:set>
                                    <p:animEffect transition="in" filter="fade">
                                      <p:cBhvr>
                                        <p:cTn id="17" dur="500"/>
                                        <p:tgtEl>
                                          <p:spTgt spid="4853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3" end="3"/>
                                            </p:txEl>
                                          </p:spTgt>
                                        </p:tgtEl>
                                        <p:attrNameLst>
                                          <p:attrName>style.visibility</p:attrName>
                                        </p:attrNameLst>
                                      </p:cBhvr>
                                      <p:to>
                                        <p:strVal val="visible"/>
                                      </p:to>
                                    </p:set>
                                    <p:animEffect transition="in" filter="fade">
                                      <p:cBhvr>
                                        <p:cTn id="22" dur="500"/>
                                        <p:tgtEl>
                                          <p:spTgt spid="4853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4" end="4"/>
                                            </p:txEl>
                                          </p:spTgt>
                                        </p:tgtEl>
                                        <p:attrNameLst>
                                          <p:attrName>style.visibility</p:attrName>
                                        </p:attrNameLst>
                                      </p:cBhvr>
                                      <p:to>
                                        <p:strVal val="visible"/>
                                      </p:to>
                                    </p:set>
                                    <p:animEffect transition="in" filter="fade">
                                      <p:cBhvr>
                                        <p:cTn id="27" dur="500"/>
                                        <p:tgtEl>
                                          <p:spTgt spid="4853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5" end="5"/>
                                            </p:txEl>
                                          </p:spTgt>
                                        </p:tgtEl>
                                        <p:attrNameLst>
                                          <p:attrName>style.visibility</p:attrName>
                                        </p:attrNameLst>
                                      </p:cBhvr>
                                      <p:to>
                                        <p:strVal val="visible"/>
                                      </p:to>
                                    </p:set>
                                    <p:animEffect transition="in" filter="fade">
                                      <p:cBhvr>
                                        <p:cTn id="32" dur="500"/>
                                        <p:tgtEl>
                                          <p:spTgt spid="4853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6" end="6"/>
                                            </p:txEl>
                                          </p:spTgt>
                                        </p:tgtEl>
                                        <p:attrNameLst>
                                          <p:attrName>style.visibility</p:attrName>
                                        </p:attrNameLst>
                                      </p:cBhvr>
                                      <p:to>
                                        <p:strVal val="visible"/>
                                      </p:to>
                                    </p:set>
                                    <p:animEffect transition="in" filter="fade">
                                      <p:cBhvr>
                                        <p:cTn id="37" dur="500"/>
                                        <p:tgtEl>
                                          <p:spTgt spid="4853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7" end="7"/>
                                            </p:txEl>
                                          </p:spTgt>
                                        </p:tgtEl>
                                        <p:attrNameLst>
                                          <p:attrName>style.visibility</p:attrName>
                                        </p:attrNameLst>
                                      </p:cBhvr>
                                      <p:to>
                                        <p:strVal val="visible"/>
                                      </p:to>
                                    </p:set>
                                    <p:animEffect transition="in" filter="fade">
                                      <p:cBhvr>
                                        <p:cTn id="42" dur="500"/>
                                        <p:tgtEl>
                                          <p:spTgt spid="48537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8" end="8"/>
                                            </p:txEl>
                                          </p:spTgt>
                                        </p:tgtEl>
                                        <p:attrNameLst>
                                          <p:attrName>style.visibility</p:attrName>
                                        </p:attrNameLst>
                                      </p:cBhvr>
                                      <p:to>
                                        <p:strVal val="visible"/>
                                      </p:to>
                                    </p:set>
                                    <p:animEffect transition="in" filter="fade">
                                      <p:cBhvr>
                                        <p:cTn id="47" dur="500"/>
                                        <p:tgtEl>
                                          <p:spTgt spid="48537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85379">
                                            <p:txEl>
                                              <p:pRg st="9" end="9"/>
                                            </p:txEl>
                                          </p:spTgt>
                                        </p:tgtEl>
                                        <p:attrNameLst>
                                          <p:attrName>style.visibility</p:attrName>
                                        </p:attrNameLst>
                                      </p:cBhvr>
                                      <p:to>
                                        <p:strVal val="visible"/>
                                      </p:to>
                                    </p:set>
                                    <p:animEffect transition="in" filter="fade">
                                      <p:cBhvr>
                                        <p:cTn id="52" dur="500"/>
                                        <p:tgtEl>
                                          <p:spTgt spid="4853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350052"/>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außerdem Zinsen als sog. Wiederanlageschaden				(entgangener Gewinn).</a:t>
            </a:r>
          </a:p>
          <a:p>
            <a:r>
              <a:rPr lang="de-DE" b="0" dirty="0"/>
              <a:t>			b)	Weitere Ansprüche</a:t>
            </a:r>
          </a:p>
          <a:p>
            <a:r>
              <a:rPr lang="de-DE" b="0" dirty="0"/>
              <a:t>				(-), nicht ersichtlich.</a:t>
            </a:r>
          </a:p>
          <a:p>
            <a:r>
              <a:rPr lang="de-DE" b="0" dirty="0"/>
              <a:t>	2.	Prozessrechtliches Gutachten</a:t>
            </a:r>
          </a:p>
          <a:p>
            <a:r>
              <a:rPr lang="de-DE" b="0" dirty="0"/>
              <a:t>			a)	Zuständiges Gericht?</a:t>
            </a:r>
          </a:p>
          <a:p>
            <a:r>
              <a:rPr lang="de-DE" b="0" dirty="0"/>
              <a:t>				-	sachlich gemäß §§ 23 Nr. 1, 71 GVG: Landgericht</a:t>
            </a:r>
          </a:p>
          <a:p>
            <a:r>
              <a:rPr lang="de-DE" b="0" dirty="0"/>
              <a:t>				-	örtlich gemäß §§ 12</a:t>
            </a:r>
            <a:r>
              <a:rPr lang="de-DE" b="0"/>
              <a:t>, 17 </a:t>
            </a:r>
            <a:r>
              <a:rPr lang="de-DE" b="0" dirty="0"/>
              <a:t>ZPO Berlin oder gemäß				§ 29 ZPO Potsdam (Wahlrecht, § 35 ZPO)</a:t>
            </a:r>
          </a:p>
          <a:p>
            <a:r>
              <a:rPr lang="de-DE" b="0" dirty="0"/>
              <a:t>			b)	Weitere Probleme?</a:t>
            </a:r>
          </a:p>
          <a:p>
            <a:r>
              <a:rPr lang="de-DE" b="0" dirty="0"/>
              <a:t>				(-), keine ersichtlich.</a:t>
            </a:r>
          </a:p>
          <a:p>
            <a:endParaRPr lang="de-DE" sz="1200" b="0" dirty="0"/>
          </a:p>
          <a:p>
            <a:r>
              <a:rPr lang="de-DE" dirty="0"/>
              <a:t>III.	Zweckmäßigkeitserwägungen</a:t>
            </a:r>
          </a:p>
          <a:p>
            <a:r>
              <a:rPr lang="de-DE" b="0" dirty="0"/>
              <a:t>	Problem: 	schwierige Beweislage des Inhalts des Beratungs-				</a:t>
            </a:r>
            <a:r>
              <a:rPr lang="de-DE" b="0" dirty="0" err="1"/>
              <a:t>gesprächs</a:t>
            </a:r>
            <a:endParaRPr lang="de-DE" b="0" dirty="0"/>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 „Klägerklausuren“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0898767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1" end="1"/>
                                            </p:txEl>
                                          </p:spTgt>
                                        </p:tgtEl>
                                        <p:attrNameLst>
                                          <p:attrName>style.visibility</p:attrName>
                                        </p:attrNameLst>
                                      </p:cBhvr>
                                      <p:to>
                                        <p:strVal val="visible"/>
                                      </p:to>
                                    </p:set>
                                    <p:animEffect transition="in" filter="fade">
                                      <p:cBhvr>
                                        <p:cTn id="12" dur="500"/>
                                        <p:tgtEl>
                                          <p:spTgt spid="485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2" end="2"/>
                                            </p:txEl>
                                          </p:spTgt>
                                        </p:tgtEl>
                                        <p:attrNameLst>
                                          <p:attrName>style.visibility</p:attrName>
                                        </p:attrNameLst>
                                      </p:cBhvr>
                                      <p:to>
                                        <p:strVal val="visible"/>
                                      </p:to>
                                    </p:set>
                                    <p:animEffect transition="in" filter="fade">
                                      <p:cBhvr>
                                        <p:cTn id="17" dur="500"/>
                                        <p:tgtEl>
                                          <p:spTgt spid="4853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3" end="3"/>
                                            </p:txEl>
                                          </p:spTgt>
                                        </p:tgtEl>
                                        <p:attrNameLst>
                                          <p:attrName>style.visibility</p:attrName>
                                        </p:attrNameLst>
                                      </p:cBhvr>
                                      <p:to>
                                        <p:strVal val="visible"/>
                                      </p:to>
                                    </p:set>
                                    <p:animEffect transition="in" filter="fade">
                                      <p:cBhvr>
                                        <p:cTn id="22" dur="500"/>
                                        <p:tgtEl>
                                          <p:spTgt spid="4853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4" end="4"/>
                                            </p:txEl>
                                          </p:spTgt>
                                        </p:tgtEl>
                                        <p:attrNameLst>
                                          <p:attrName>style.visibility</p:attrName>
                                        </p:attrNameLst>
                                      </p:cBhvr>
                                      <p:to>
                                        <p:strVal val="visible"/>
                                      </p:to>
                                    </p:set>
                                    <p:animEffect transition="in" filter="fade">
                                      <p:cBhvr>
                                        <p:cTn id="27" dur="500"/>
                                        <p:tgtEl>
                                          <p:spTgt spid="4853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5" end="5"/>
                                            </p:txEl>
                                          </p:spTgt>
                                        </p:tgtEl>
                                        <p:attrNameLst>
                                          <p:attrName>style.visibility</p:attrName>
                                        </p:attrNameLst>
                                      </p:cBhvr>
                                      <p:to>
                                        <p:strVal val="visible"/>
                                      </p:to>
                                    </p:set>
                                    <p:animEffect transition="in" filter="fade">
                                      <p:cBhvr>
                                        <p:cTn id="32" dur="500"/>
                                        <p:tgtEl>
                                          <p:spTgt spid="4853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6" end="6"/>
                                            </p:txEl>
                                          </p:spTgt>
                                        </p:tgtEl>
                                        <p:attrNameLst>
                                          <p:attrName>style.visibility</p:attrName>
                                        </p:attrNameLst>
                                      </p:cBhvr>
                                      <p:to>
                                        <p:strVal val="visible"/>
                                      </p:to>
                                    </p:set>
                                    <p:animEffect transition="in" filter="fade">
                                      <p:cBhvr>
                                        <p:cTn id="37" dur="500"/>
                                        <p:tgtEl>
                                          <p:spTgt spid="4853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7" end="7"/>
                                            </p:txEl>
                                          </p:spTgt>
                                        </p:tgtEl>
                                        <p:attrNameLst>
                                          <p:attrName>style.visibility</p:attrName>
                                        </p:attrNameLst>
                                      </p:cBhvr>
                                      <p:to>
                                        <p:strVal val="visible"/>
                                      </p:to>
                                    </p:set>
                                    <p:animEffect transition="in" filter="fade">
                                      <p:cBhvr>
                                        <p:cTn id="42" dur="500"/>
                                        <p:tgtEl>
                                          <p:spTgt spid="48537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8" end="8"/>
                                            </p:txEl>
                                          </p:spTgt>
                                        </p:tgtEl>
                                        <p:attrNameLst>
                                          <p:attrName>style.visibility</p:attrName>
                                        </p:attrNameLst>
                                      </p:cBhvr>
                                      <p:to>
                                        <p:strVal val="visible"/>
                                      </p:to>
                                    </p:set>
                                    <p:animEffect transition="in" filter="fade">
                                      <p:cBhvr>
                                        <p:cTn id="47" dur="500"/>
                                        <p:tgtEl>
                                          <p:spTgt spid="48537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85379">
                                            <p:txEl>
                                              <p:pRg st="10" end="10"/>
                                            </p:txEl>
                                          </p:spTgt>
                                        </p:tgtEl>
                                        <p:attrNameLst>
                                          <p:attrName>style.visibility</p:attrName>
                                        </p:attrNameLst>
                                      </p:cBhvr>
                                      <p:to>
                                        <p:strVal val="visible"/>
                                      </p:to>
                                    </p:set>
                                    <p:animEffect transition="in" filter="fade">
                                      <p:cBhvr>
                                        <p:cTn id="52" dur="500"/>
                                        <p:tgtEl>
                                          <p:spTgt spid="485379">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85379">
                                            <p:txEl>
                                              <p:pRg st="11" end="11"/>
                                            </p:txEl>
                                          </p:spTgt>
                                        </p:tgtEl>
                                        <p:attrNameLst>
                                          <p:attrName>style.visibility</p:attrName>
                                        </p:attrNameLst>
                                      </p:cBhvr>
                                      <p:to>
                                        <p:strVal val="visible"/>
                                      </p:to>
                                    </p:set>
                                    <p:animEffect transition="in" filter="fade">
                                      <p:cBhvr>
                                        <p:cTn id="57" dur="500"/>
                                        <p:tgtEl>
                                          <p:spTgt spid="48537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31404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zweckmäßig, dass </a:t>
            </a:r>
            <a:r>
              <a:rPr lang="de-DE" b="0" dirty="0" err="1"/>
              <a:t>Mdt</a:t>
            </a:r>
            <a:r>
              <a:rPr lang="de-DE" b="0" dirty="0"/>
              <a:t>. seinen Anspruch an </a:t>
            </a:r>
            <a:r>
              <a:rPr lang="de-DE" b="0" dirty="0" err="1"/>
              <a:t>vertrauenswürdi</a:t>
            </a:r>
            <a:r>
              <a:rPr lang="de-DE" b="0" dirty="0"/>
              <a:t>-	</a:t>
            </a:r>
            <a:r>
              <a:rPr lang="de-DE" b="0" dirty="0" err="1"/>
              <a:t>ge</a:t>
            </a:r>
            <a:r>
              <a:rPr lang="de-DE" b="0" dirty="0"/>
              <a:t> Person (= Ehefrau) abtritt und sodann diese klagt und 		den </a:t>
            </a:r>
            <a:r>
              <a:rPr lang="de-DE" b="0" dirty="0" err="1"/>
              <a:t>Mdt</a:t>
            </a:r>
            <a:r>
              <a:rPr lang="de-DE" b="0" dirty="0"/>
              <a:t>. als Zeugen benennt (= ggf. sicherster Weg).</a:t>
            </a:r>
          </a:p>
          <a:p>
            <a:endParaRPr lang="de-DE" sz="1200" b="0" dirty="0"/>
          </a:p>
          <a:p>
            <a:r>
              <a:rPr lang="de-DE" dirty="0"/>
              <a:t>B.	Praktische Umsetzung</a:t>
            </a:r>
          </a:p>
          <a:p>
            <a:r>
              <a:rPr lang="de-DE" b="0" dirty="0"/>
              <a:t>	Entwurf einer Klageschrift; maßgebliche Normen:</a:t>
            </a:r>
          </a:p>
          <a:p>
            <a:r>
              <a:rPr lang="de-DE" b="0" dirty="0"/>
              <a:t>	§§ 253 Abs. 2, 3 und 4 </a:t>
            </a:r>
            <a:r>
              <a:rPr lang="de-DE" b="0" dirty="0" err="1"/>
              <a:t>iVm</a:t>
            </a:r>
            <a:r>
              <a:rPr lang="de-DE" b="0" dirty="0"/>
              <a:t> 130 ZPO</a:t>
            </a:r>
          </a:p>
          <a:p>
            <a:endParaRPr lang="de-DE" b="0" dirty="0"/>
          </a:p>
          <a:p>
            <a:r>
              <a:rPr lang="de-DE" b="0" dirty="0"/>
              <a:t>	I.	Überschrift (= Kopf)</a:t>
            </a:r>
          </a:p>
          <a:p>
            <a:r>
              <a:rPr lang="de-DE" b="0" dirty="0"/>
              <a:t>	II.	Rubrum (vollständig)</a:t>
            </a:r>
          </a:p>
          <a:p>
            <a:r>
              <a:rPr lang="de-DE" b="0" dirty="0"/>
              <a:t>	III.	Bestimmter Antrag, § 253 Abs. 2 Nr. 2 ZPO</a:t>
            </a:r>
          </a:p>
          <a:p>
            <a:r>
              <a:rPr lang="de-DE" b="0" dirty="0"/>
              <a:t>	IV.	Erklärungen gemäß § 253 Abs. 3 ZPO</a:t>
            </a:r>
          </a:p>
          <a:p>
            <a:r>
              <a:rPr lang="de-DE" b="0" dirty="0"/>
              <a:t>	V.	Begründung unter Beachtung der §§ 253 Abs. 2 und			Abs. 4 </a:t>
            </a:r>
            <a:r>
              <a:rPr lang="de-DE" b="0" dirty="0" err="1"/>
              <a:t>iVm</a:t>
            </a:r>
            <a:r>
              <a:rPr lang="de-DE" b="0" dirty="0"/>
              <a:t> 130 ZPO</a:t>
            </a:r>
          </a:p>
          <a:p>
            <a:r>
              <a:rPr lang="de-DE" b="0" dirty="0"/>
              <a:t>	VI.	Unterschrift</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 „Klägerklausuren“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987600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6" end="6"/>
                                            </p:txEl>
                                          </p:spTgt>
                                        </p:tgtEl>
                                        <p:attrNameLst>
                                          <p:attrName>style.visibility</p:attrName>
                                        </p:attrNameLst>
                                      </p:cBhvr>
                                      <p:to>
                                        <p:strVal val="visible"/>
                                      </p:to>
                                    </p:set>
                                    <p:animEffect transition="in" filter="fade">
                                      <p:cBhvr>
                                        <p:cTn id="27" dur="500"/>
                                        <p:tgtEl>
                                          <p:spTgt spid="48537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7" end="7"/>
                                            </p:txEl>
                                          </p:spTgt>
                                        </p:tgtEl>
                                        <p:attrNameLst>
                                          <p:attrName>style.visibility</p:attrName>
                                        </p:attrNameLst>
                                      </p:cBhvr>
                                      <p:to>
                                        <p:strVal val="visible"/>
                                      </p:to>
                                    </p:set>
                                    <p:animEffect transition="in" filter="fade">
                                      <p:cBhvr>
                                        <p:cTn id="32" dur="500"/>
                                        <p:tgtEl>
                                          <p:spTgt spid="485379">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8" end="8"/>
                                            </p:txEl>
                                          </p:spTgt>
                                        </p:tgtEl>
                                        <p:attrNameLst>
                                          <p:attrName>style.visibility</p:attrName>
                                        </p:attrNameLst>
                                      </p:cBhvr>
                                      <p:to>
                                        <p:strVal val="visible"/>
                                      </p:to>
                                    </p:set>
                                    <p:animEffect transition="in" filter="fade">
                                      <p:cBhvr>
                                        <p:cTn id="37" dur="500"/>
                                        <p:tgtEl>
                                          <p:spTgt spid="485379">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9" end="9"/>
                                            </p:txEl>
                                          </p:spTgt>
                                        </p:tgtEl>
                                        <p:attrNameLst>
                                          <p:attrName>style.visibility</p:attrName>
                                        </p:attrNameLst>
                                      </p:cBhvr>
                                      <p:to>
                                        <p:strVal val="visible"/>
                                      </p:to>
                                    </p:set>
                                    <p:animEffect transition="in" filter="fade">
                                      <p:cBhvr>
                                        <p:cTn id="42" dur="500"/>
                                        <p:tgtEl>
                                          <p:spTgt spid="485379">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10" end="10"/>
                                            </p:txEl>
                                          </p:spTgt>
                                        </p:tgtEl>
                                        <p:attrNameLst>
                                          <p:attrName>style.visibility</p:attrName>
                                        </p:attrNameLst>
                                      </p:cBhvr>
                                      <p:to>
                                        <p:strVal val="visible"/>
                                      </p:to>
                                    </p:set>
                                    <p:animEffect transition="in" filter="fade">
                                      <p:cBhvr>
                                        <p:cTn id="47" dur="500"/>
                                        <p:tgtEl>
                                          <p:spTgt spid="485379">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85379">
                                            <p:txEl>
                                              <p:pRg st="11" end="11"/>
                                            </p:txEl>
                                          </p:spTgt>
                                        </p:tgtEl>
                                        <p:attrNameLst>
                                          <p:attrName>style.visibility</p:attrName>
                                        </p:attrNameLst>
                                      </p:cBhvr>
                                      <p:to>
                                        <p:strVal val="visible"/>
                                      </p:to>
                                    </p:set>
                                    <p:animEffect transition="in" filter="fade">
                                      <p:cBhvr>
                                        <p:cTn id="52" dur="500"/>
                                        <p:tgtEl>
                                          <p:spTgt spid="48537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A.	Vermerk:</a:t>
            </a:r>
          </a:p>
          <a:p>
            <a:endParaRPr lang="de-DE" b="0" dirty="0"/>
          </a:p>
          <a:p>
            <a:r>
              <a:rPr lang="de-DE" dirty="0"/>
              <a:t>I. 	Zielvorstellung des Mandanten</a:t>
            </a:r>
          </a:p>
          <a:p>
            <a:r>
              <a:rPr lang="de-DE" b="0" dirty="0"/>
              <a:t>	Verteidigung gegen die Klage, möglichst vollständige Klag-	</a:t>
            </a:r>
            <a:r>
              <a:rPr lang="de-DE" b="0" dirty="0" err="1"/>
              <a:t>abweisung</a:t>
            </a:r>
            <a:r>
              <a:rPr lang="de-DE" b="0" dirty="0"/>
              <a:t>.</a:t>
            </a:r>
          </a:p>
          <a:p>
            <a:r>
              <a:rPr lang="de-DE" sz="1200" b="0" dirty="0"/>
              <a:t> </a:t>
            </a:r>
          </a:p>
          <a:p>
            <a:r>
              <a:rPr lang="de-DE" dirty="0"/>
              <a:t>II.	Prozessrechtliches Gutachten</a:t>
            </a:r>
          </a:p>
          <a:p>
            <a:r>
              <a:rPr lang="de-DE" b="0" dirty="0"/>
              <a:t>	keine Bedenken an der Zulässigkeit der Klage gegen </a:t>
            </a:r>
            <a:r>
              <a:rPr lang="de-DE" b="0" dirty="0" err="1"/>
              <a:t>Mdt</a:t>
            </a:r>
            <a:r>
              <a:rPr lang="de-DE" b="0" dirty="0"/>
              <a:t>,		Landgericht Hamburg ist sachlich und örtlich zuständig.</a:t>
            </a:r>
          </a:p>
          <a:p>
            <a:endParaRPr lang="de-DE" sz="1200" b="0" dirty="0"/>
          </a:p>
          <a:p>
            <a:r>
              <a:rPr lang="de-DE" dirty="0"/>
              <a:t>III.	Materiell-rechtliches Gutachten</a:t>
            </a:r>
          </a:p>
          <a:p>
            <a:r>
              <a:rPr lang="de-DE" b="0" dirty="0"/>
              <a:t>	1.	Schlüssigkeit der Klage</a:t>
            </a:r>
          </a:p>
          <a:p>
            <a:r>
              <a:rPr lang="de-DE" b="0" dirty="0"/>
              <a:t>			a)	Hauptsache, Zahlung der Euro 60.000,-</a:t>
            </a:r>
          </a:p>
          <a:p>
            <a:r>
              <a:rPr lang="de-DE" b="0" dirty="0"/>
              <a:t>				(+), aus § 433 Abs. 2 BGB.</a:t>
            </a:r>
          </a:p>
          <a:p>
            <a:r>
              <a:rPr lang="de-DE" b="0" dirty="0"/>
              <a:t>			b)	</a:t>
            </a:r>
            <a:r>
              <a:rPr lang="de-DE" b="0" dirty="0" err="1"/>
              <a:t>Zinanspruch</a:t>
            </a:r>
            <a:endParaRPr lang="de-DE" b="0" dirty="0"/>
          </a:p>
          <a:p>
            <a:r>
              <a:rPr lang="de-DE" b="0" dirty="0"/>
              <a:t>				(+), §§ 288 Abs. 1 S.1, 286 Abs. 1 S.1, Abs. 2 Nr. 1.</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 „Beklagtenklausuren“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7146268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5" end="5"/>
                                            </p:txEl>
                                          </p:spTgt>
                                        </p:tgtEl>
                                        <p:attrNameLst>
                                          <p:attrName>style.visibility</p:attrName>
                                        </p:attrNameLst>
                                      </p:cBhvr>
                                      <p:to>
                                        <p:strVal val="visible"/>
                                      </p:to>
                                    </p:set>
                                    <p:animEffect transition="in" filter="fade">
                                      <p:cBhvr>
                                        <p:cTn id="27" dur="500"/>
                                        <p:tgtEl>
                                          <p:spTgt spid="4853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6" end="6"/>
                                            </p:txEl>
                                          </p:spTgt>
                                        </p:tgtEl>
                                        <p:attrNameLst>
                                          <p:attrName>style.visibility</p:attrName>
                                        </p:attrNameLst>
                                      </p:cBhvr>
                                      <p:to>
                                        <p:strVal val="visible"/>
                                      </p:to>
                                    </p:set>
                                    <p:animEffect transition="in" filter="fade">
                                      <p:cBhvr>
                                        <p:cTn id="32" dur="500"/>
                                        <p:tgtEl>
                                          <p:spTgt spid="4853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8" end="8"/>
                                            </p:txEl>
                                          </p:spTgt>
                                        </p:tgtEl>
                                        <p:attrNameLst>
                                          <p:attrName>style.visibility</p:attrName>
                                        </p:attrNameLst>
                                      </p:cBhvr>
                                      <p:to>
                                        <p:strVal val="visible"/>
                                      </p:to>
                                    </p:set>
                                    <p:animEffect transition="in" filter="fade">
                                      <p:cBhvr>
                                        <p:cTn id="37" dur="500"/>
                                        <p:tgtEl>
                                          <p:spTgt spid="485379">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9" end="9"/>
                                            </p:txEl>
                                          </p:spTgt>
                                        </p:tgtEl>
                                        <p:attrNameLst>
                                          <p:attrName>style.visibility</p:attrName>
                                        </p:attrNameLst>
                                      </p:cBhvr>
                                      <p:to>
                                        <p:strVal val="visible"/>
                                      </p:to>
                                    </p:set>
                                    <p:animEffect transition="in" filter="fade">
                                      <p:cBhvr>
                                        <p:cTn id="42" dur="500"/>
                                        <p:tgtEl>
                                          <p:spTgt spid="485379">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10" end="10"/>
                                            </p:txEl>
                                          </p:spTgt>
                                        </p:tgtEl>
                                        <p:attrNameLst>
                                          <p:attrName>style.visibility</p:attrName>
                                        </p:attrNameLst>
                                      </p:cBhvr>
                                      <p:to>
                                        <p:strVal val="visible"/>
                                      </p:to>
                                    </p:set>
                                    <p:animEffect transition="in" filter="fade">
                                      <p:cBhvr>
                                        <p:cTn id="47" dur="500"/>
                                        <p:tgtEl>
                                          <p:spTgt spid="485379">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85379">
                                            <p:txEl>
                                              <p:pRg st="11" end="11"/>
                                            </p:txEl>
                                          </p:spTgt>
                                        </p:tgtEl>
                                        <p:attrNameLst>
                                          <p:attrName>style.visibility</p:attrName>
                                        </p:attrNameLst>
                                      </p:cBhvr>
                                      <p:to>
                                        <p:strVal val="visible"/>
                                      </p:to>
                                    </p:set>
                                    <p:animEffect transition="in" filter="fade">
                                      <p:cBhvr>
                                        <p:cTn id="52" dur="500"/>
                                        <p:tgtEl>
                                          <p:spTgt spid="485379">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85379">
                                            <p:txEl>
                                              <p:pRg st="12" end="12"/>
                                            </p:txEl>
                                          </p:spTgt>
                                        </p:tgtEl>
                                        <p:attrNameLst>
                                          <p:attrName>style.visibility</p:attrName>
                                        </p:attrNameLst>
                                      </p:cBhvr>
                                      <p:to>
                                        <p:strVal val="visible"/>
                                      </p:to>
                                    </p:set>
                                    <p:animEffect transition="in" filter="fade">
                                      <p:cBhvr>
                                        <p:cTn id="57" dur="500"/>
                                        <p:tgtEl>
                                          <p:spTgt spid="485379">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85379">
                                            <p:txEl>
                                              <p:pRg st="13" end="13"/>
                                            </p:txEl>
                                          </p:spTgt>
                                        </p:tgtEl>
                                        <p:attrNameLst>
                                          <p:attrName>style.visibility</p:attrName>
                                        </p:attrNameLst>
                                      </p:cBhvr>
                                      <p:to>
                                        <p:strVal val="visible"/>
                                      </p:to>
                                    </p:set>
                                    <p:animEffect transition="in" filter="fade">
                                      <p:cBhvr>
                                        <p:cTn id="62" dur="500"/>
                                        <p:tgtEl>
                                          <p:spTgt spid="48537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2.	Erhebliche Einwendungen des </a:t>
            </a:r>
            <a:r>
              <a:rPr lang="de-DE" b="0" dirty="0" err="1"/>
              <a:t>Mdt</a:t>
            </a:r>
            <a:r>
              <a:rPr lang="de-DE" b="0" dirty="0"/>
              <a:t>.?</a:t>
            </a:r>
          </a:p>
          <a:p>
            <a:r>
              <a:rPr lang="de-DE" b="0" dirty="0"/>
              <a:t>			a)	dass finanzierende Bank Tranche nicht ausgezahlt hat</a:t>
            </a:r>
          </a:p>
          <a:p>
            <a:r>
              <a:rPr lang="de-DE" b="0" dirty="0"/>
              <a:t>				(-), unerheblich.</a:t>
            </a:r>
          </a:p>
          <a:p>
            <a:r>
              <a:rPr lang="de-DE" b="0" dirty="0"/>
              <a:t>			b)	konstruktive Mängel?</a:t>
            </a:r>
          </a:p>
          <a:p>
            <a:r>
              <a:rPr lang="de-DE" b="0" dirty="0"/>
              <a:t>				-	können Gewährleistungsansprüche des </a:t>
            </a:r>
            <a:r>
              <a:rPr lang="de-DE" b="0" dirty="0" err="1"/>
              <a:t>Mdt</a:t>
            </a:r>
            <a:r>
              <a:rPr lang="de-DE" b="0" dirty="0"/>
              <a:t>. aus-				lösen.</a:t>
            </a:r>
          </a:p>
          <a:p>
            <a:r>
              <a:rPr lang="de-DE" b="0" dirty="0"/>
              <a:t>				-	hier sind Mängel aber beseitigt.</a:t>
            </a:r>
          </a:p>
          <a:p>
            <a:r>
              <a:rPr lang="de-DE" b="0" dirty="0"/>
              <a:t>				-	also weder Schaden, noch Rücktritt oder Minde-				</a:t>
            </a:r>
            <a:r>
              <a:rPr lang="de-DE" b="0" dirty="0" err="1"/>
              <a:t>rung</a:t>
            </a:r>
            <a:r>
              <a:rPr lang="de-DE" b="0" dirty="0"/>
              <a:t> noch andere </a:t>
            </a:r>
            <a:r>
              <a:rPr lang="de-DE" b="0" dirty="0" err="1"/>
              <a:t>GewährleistungsR</a:t>
            </a:r>
            <a:r>
              <a:rPr lang="de-DE" b="0" dirty="0"/>
              <a:t> „greifbar“.</a:t>
            </a:r>
          </a:p>
          <a:p>
            <a:r>
              <a:rPr lang="de-DE" b="0" dirty="0"/>
              <a:t>				-	aber:</a:t>
            </a:r>
          </a:p>
          <a:p>
            <a:r>
              <a:rPr lang="de-DE" b="0" dirty="0"/>
              <a:t>					</a:t>
            </a:r>
            <a:r>
              <a:rPr lang="de-DE" b="0" dirty="0" err="1"/>
              <a:t>Mdt</a:t>
            </a:r>
            <a:r>
              <a:rPr lang="de-DE" b="0" dirty="0"/>
              <a:t>. hatte während der Zeit des Vorhandenseins				der Mängel </a:t>
            </a:r>
            <a:r>
              <a:rPr lang="de-DE" b="0" dirty="0" err="1"/>
              <a:t>ZurückbehaltungsR</a:t>
            </a:r>
            <a:r>
              <a:rPr lang="de-DE" b="0" dirty="0"/>
              <a:t> aus § 320 Abs. 1				BGB; damit konnte </a:t>
            </a:r>
            <a:r>
              <a:rPr lang="de-DE" b="0" dirty="0" err="1"/>
              <a:t>Mdt</a:t>
            </a:r>
            <a:r>
              <a:rPr lang="de-DE" b="0" dirty="0"/>
              <a:t>. nach BGH auch ohne 					Kenntnis in jener Zeit nicht in Verzug geraten.</a:t>
            </a:r>
          </a:p>
          <a:p>
            <a:r>
              <a:rPr lang="de-DE" b="0" dirty="0"/>
              <a:t>			=&gt; erhebliche Einwendungen somit nur gegen </a:t>
            </a:r>
            <a:r>
              <a:rPr lang="de-DE" b="0" dirty="0" err="1"/>
              <a:t>Zinsanspr</a:t>
            </a:r>
            <a:r>
              <a:rPr lang="de-DE" b="0" dirty="0"/>
              <a:t>.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 „Beklagtenklausuren“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4288898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1" end="1"/>
                                            </p:txEl>
                                          </p:spTgt>
                                        </p:tgtEl>
                                        <p:attrNameLst>
                                          <p:attrName>style.visibility</p:attrName>
                                        </p:attrNameLst>
                                      </p:cBhvr>
                                      <p:to>
                                        <p:strVal val="visible"/>
                                      </p:to>
                                    </p:set>
                                    <p:animEffect transition="in" filter="fade">
                                      <p:cBhvr>
                                        <p:cTn id="12" dur="500"/>
                                        <p:tgtEl>
                                          <p:spTgt spid="485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2" end="2"/>
                                            </p:txEl>
                                          </p:spTgt>
                                        </p:tgtEl>
                                        <p:attrNameLst>
                                          <p:attrName>style.visibility</p:attrName>
                                        </p:attrNameLst>
                                      </p:cBhvr>
                                      <p:to>
                                        <p:strVal val="visible"/>
                                      </p:to>
                                    </p:set>
                                    <p:animEffect transition="in" filter="fade">
                                      <p:cBhvr>
                                        <p:cTn id="17" dur="500"/>
                                        <p:tgtEl>
                                          <p:spTgt spid="4853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3" end="3"/>
                                            </p:txEl>
                                          </p:spTgt>
                                        </p:tgtEl>
                                        <p:attrNameLst>
                                          <p:attrName>style.visibility</p:attrName>
                                        </p:attrNameLst>
                                      </p:cBhvr>
                                      <p:to>
                                        <p:strVal val="visible"/>
                                      </p:to>
                                    </p:set>
                                    <p:animEffect transition="in" filter="fade">
                                      <p:cBhvr>
                                        <p:cTn id="22" dur="500"/>
                                        <p:tgtEl>
                                          <p:spTgt spid="4853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4" end="4"/>
                                            </p:txEl>
                                          </p:spTgt>
                                        </p:tgtEl>
                                        <p:attrNameLst>
                                          <p:attrName>style.visibility</p:attrName>
                                        </p:attrNameLst>
                                      </p:cBhvr>
                                      <p:to>
                                        <p:strVal val="visible"/>
                                      </p:to>
                                    </p:set>
                                    <p:animEffect transition="in" filter="fade">
                                      <p:cBhvr>
                                        <p:cTn id="27" dur="500"/>
                                        <p:tgtEl>
                                          <p:spTgt spid="4853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5" end="5"/>
                                            </p:txEl>
                                          </p:spTgt>
                                        </p:tgtEl>
                                        <p:attrNameLst>
                                          <p:attrName>style.visibility</p:attrName>
                                        </p:attrNameLst>
                                      </p:cBhvr>
                                      <p:to>
                                        <p:strVal val="visible"/>
                                      </p:to>
                                    </p:set>
                                    <p:animEffect transition="in" filter="fade">
                                      <p:cBhvr>
                                        <p:cTn id="32" dur="500"/>
                                        <p:tgtEl>
                                          <p:spTgt spid="4853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6" end="6"/>
                                            </p:txEl>
                                          </p:spTgt>
                                        </p:tgtEl>
                                        <p:attrNameLst>
                                          <p:attrName>style.visibility</p:attrName>
                                        </p:attrNameLst>
                                      </p:cBhvr>
                                      <p:to>
                                        <p:strVal val="visible"/>
                                      </p:to>
                                    </p:set>
                                    <p:animEffect transition="in" filter="fade">
                                      <p:cBhvr>
                                        <p:cTn id="37" dur="500"/>
                                        <p:tgtEl>
                                          <p:spTgt spid="4853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7" end="7"/>
                                            </p:txEl>
                                          </p:spTgt>
                                        </p:tgtEl>
                                        <p:attrNameLst>
                                          <p:attrName>style.visibility</p:attrName>
                                        </p:attrNameLst>
                                      </p:cBhvr>
                                      <p:to>
                                        <p:strVal val="visible"/>
                                      </p:to>
                                    </p:set>
                                    <p:animEffect transition="in" filter="fade">
                                      <p:cBhvr>
                                        <p:cTn id="42" dur="500"/>
                                        <p:tgtEl>
                                          <p:spTgt spid="48537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8" end="8"/>
                                            </p:txEl>
                                          </p:spTgt>
                                        </p:tgtEl>
                                        <p:attrNameLst>
                                          <p:attrName>style.visibility</p:attrName>
                                        </p:attrNameLst>
                                      </p:cBhvr>
                                      <p:to>
                                        <p:strVal val="visible"/>
                                      </p:to>
                                    </p:set>
                                    <p:animEffect transition="in" filter="fade">
                                      <p:cBhvr>
                                        <p:cTn id="47" dur="500"/>
                                        <p:tgtEl>
                                          <p:spTgt spid="48537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85379">
                                            <p:txEl>
                                              <p:pRg st="9" end="9"/>
                                            </p:txEl>
                                          </p:spTgt>
                                        </p:tgtEl>
                                        <p:attrNameLst>
                                          <p:attrName>style.visibility</p:attrName>
                                        </p:attrNameLst>
                                      </p:cBhvr>
                                      <p:to>
                                        <p:strVal val="visible"/>
                                      </p:to>
                                    </p:set>
                                    <p:animEffect transition="in" filter="fade">
                                      <p:cBhvr>
                                        <p:cTn id="52" dur="500"/>
                                        <p:tgtEl>
                                          <p:spTgt spid="4853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3.	Beweisprognose</a:t>
            </a:r>
          </a:p>
          <a:p>
            <a:r>
              <a:rPr lang="de-DE" b="0" dirty="0"/>
              <a:t>			einzig relevanter Einwand dürfte beweisbar sein (erster		Anschein), da Kläger Mangel beseitigt hat.</a:t>
            </a:r>
          </a:p>
          <a:p>
            <a:endParaRPr lang="de-DE" sz="1200" b="0" dirty="0"/>
          </a:p>
          <a:p>
            <a:r>
              <a:rPr lang="de-DE" dirty="0"/>
              <a:t>IV.	Zweckmäßigkeitserwägungen</a:t>
            </a:r>
          </a:p>
          <a:p>
            <a:r>
              <a:rPr lang="de-DE" b="0" dirty="0"/>
              <a:t>	1.	Hauptforderung und Teil der Zinsen anerkennen?</a:t>
            </a:r>
          </a:p>
          <a:p>
            <a:r>
              <a:rPr lang="de-DE" b="0" dirty="0"/>
              <a:t>			(-), würde hier keine Kostenersparnis bewirken, da nicht		alles anerkannt würde und Wert des nicht anerkannten			Teils den Wert der Kostenersparnis durch vollständiges		Anerkenntnis überstiege; kein Fall des § 93 ZPO.</a:t>
            </a:r>
          </a:p>
          <a:p>
            <a:r>
              <a:rPr lang="de-DE" b="0" dirty="0"/>
              <a:t>	2.	Versäumnisurteil ergehen lassen?</a:t>
            </a:r>
          </a:p>
          <a:p>
            <a:r>
              <a:rPr lang="de-DE" b="0" dirty="0"/>
              <a:t>			(-), ebenso unzweckmäßig, da keine ausreichende Kos-		</a:t>
            </a:r>
            <a:r>
              <a:rPr lang="de-DE" b="0" dirty="0" err="1"/>
              <a:t>tenersparnis</a:t>
            </a:r>
            <a:r>
              <a:rPr lang="de-DE" b="0" dirty="0"/>
              <a:t> erreichbar.</a:t>
            </a:r>
          </a:p>
          <a:p>
            <a:r>
              <a:rPr lang="de-DE" b="0" dirty="0"/>
              <a:t>		3.	also vollständige Verteidigung gegen die Klage.</a:t>
            </a:r>
          </a:p>
          <a:p>
            <a:endParaRPr lang="de-DE" sz="1200" b="0" dirty="0"/>
          </a:p>
          <a:p>
            <a:r>
              <a:rPr lang="de-DE" dirty="0"/>
              <a:t>B.	also entsprechende Klagerwiderung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 „Beklagtenklausuren“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6715718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1" end="1"/>
                                            </p:txEl>
                                          </p:spTgt>
                                        </p:tgtEl>
                                        <p:attrNameLst>
                                          <p:attrName>style.visibility</p:attrName>
                                        </p:attrNameLst>
                                      </p:cBhvr>
                                      <p:to>
                                        <p:strVal val="visible"/>
                                      </p:to>
                                    </p:set>
                                    <p:animEffect transition="in" filter="fade">
                                      <p:cBhvr>
                                        <p:cTn id="12" dur="500"/>
                                        <p:tgtEl>
                                          <p:spTgt spid="485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5" end="5"/>
                                            </p:txEl>
                                          </p:spTgt>
                                        </p:tgtEl>
                                        <p:attrNameLst>
                                          <p:attrName>style.visibility</p:attrName>
                                        </p:attrNameLst>
                                      </p:cBhvr>
                                      <p:to>
                                        <p:strVal val="visible"/>
                                      </p:to>
                                    </p:set>
                                    <p:animEffect transition="in" filter="fade">
                                      <p:cBhvr>
                                        <p:cTn id="27" dur="500"/>
                                        <p:tgtEl>
                                          <p:spTgt spid="4853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6" end="6"/>
                                            </p:txEl>
                                          </p:spTgt>
                                        </p:tgtEl>
                                        <p:attrNameLst>
                                          <p:attrName>style.visibility</p:attrName>
                                        </p:attrNameLst>
                                      </p:cBhvr>
                                      <p:to>
                                        <p:strVal val="visible"/>
                                      </p:to>
                                    </p:set>
                                    <p:animEffect transition="in" filter="fade">
                                      <p:cBhvr>
                                        <p:cTn id="32" dur="500"/>
                                        <p:tgtEl>
                                          <p:spTgt spid="4853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7" end="7"/>
                                            </p:txEl>
                                          </p:spTgt>
                                        </p:tgtEl>
                                        <p:attrNameLst>
                                          <p:attrName>style.visibility</p:attrName>
                                        </p:attrNameLst>
                                      </p:cBhvr>
                                      <p:to>
                                        <p:strVal val="visible"/>
                                      </p:to>
                                    </p:set>
                                    <p:animEffect transition="in" filter="fade">
                                      <p:cBhvr>
                                        <p:cTn id="37" dur="500"/>
                                        <p:tgtEl>
                                          <p:spTgt spid="48537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8" end="8"/>
                                            </p:txEl>
                                          </p:spTgt>
                                        </p:tgtEl>
                                        <p:attrNameLst>
                                          <p:attrName>style.visibility</p:attrName>
                                        </p:attrNameLst>
                                      </p:cBhvr>
                                      <p:to>
                                        <p:strVal val="visible"/>
                                      </p:to>
                                    </p:set>
                                    <p:animEffect transition="in" filter="fade">
                                      <p:cBhvr>
                                        <p:cTn id="42" dur="500"/>
                                        <p:tgtEl>
                                          <p:spTgt spid="48537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10" end="10"/>
                                            </p:txEl>
                                          </p:spTgt>
                                        </p:tgtEl>
                                        <p:attrNameLst>
                                          <p:attrName>style.visibility</p:attrName>
                                        </p:attrNameLst>
                                      </p:cBhvr>
                                      <p:to>
                                        <p:strVal val="visible"/>
                                      </p:to>
                                    </p:set>
                                    <p:animEffect transition="in" filter="fade">
                                      <p:cBhvr>
                                        <p:cTn id="47" dur="500"/>
                                        <p:tgtEl>
                                          <p:spTgt spid="48537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
        <p:nvSpPr>
          <p:cNvPr id="49049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Urteilsentwurf</a:t>
            </a:r>
          </a:p>
          <a:p>
            <a:endParaRPr lang="de-DE" b="0" dirty="0"/>
          </a:p>
          <a:p>
            <a:r>
              <a:rPr lang="de-DE" b="0" dirty="0"/>
              <a:t>Amtsgericht Hamburg-Mitte</a:t>
            </a:r>
          </a:p>
          <a:p>
            <a:r>
              <a:rPr lang="de-DE" b="0" dirty="0"/>
              <a:t>- 813 C 86/23 -</a:t>
            </a:r>
          </a:p>
          <a:p>
            <a:endParaRPr lang="de-DE" b="0" dirty="0"/>
          </a:p>
          <a:p>
            <a:pPr algn="ctr"/>
            <a:r>
              <a:rPr lang="de-DE" dirty="0"/>
              <a:t>Urteil</a:t>
            </a:r>
            <a:r>
              <a:rPr lang="de-DE" b="0" dirty="0"/>
              <a:t> (nicht in Berlin)</a:t>
            </a:r>
          </a:p>
          <a:p>
            <a:pPr algn="ctr"/>
            <a:r>
              <a:rPr lang="de-DE" b="0" dirty="0"/>
              <a:t>Im Namen des Volkes</a:t>
            </a:r>
          </a:p>
          <a:p>
            <a:pPr algn="ctr"/>
            <a:endParaRPr lang="de-DE" b="0" dirty="0"/>
          </a:p>
          <a:p>
            <a:pPr algn="ctr"/>
            <a:r>
              <a:rPr lang="de-DE" b="0" dirty="0"/>
              <a:t>In dem Rechtsstreit</a:t>
            </a:r>
          </a:p>
          <a:p>
            <a:pPr marL="0" indent="0">
              <a:tabLst>
                <a:tab pos="808038" algn="l"/>
                <a:tab pos="1249363" algn="l"/>
                <a:tab pos="1798638" algn="l"/>
                <a:tab pos="2332038" algn="l"/>
                <a:tab pos="2865438" algn="l"/>
                <a:tab pos="3413125" algn="l"/>
                <a:tab pos="3946525" algn="l"/>
                <a:tab pos="4572000" algn="l"/>
                <a:tab pos="5197475" algn="l"/>
              </a:tabLst>
            </a:pPr>
            <a:endParaRPr lang="de-DE" b="0" dirty="0"/>
          </a:p>
          <a:p>
            <a:pPr marL="0" indent="0">
              <a:tabLst>
                <a:tab pos="808038" algn="l"/>
                <a:tab pos="1249363" algn="l"/>
                <a:tab pos="1798638" algn="l"/>
                <a:tab pos="2332038" algn="l"/>
                <a:tab pos="2865438" algn="l"/>
                <a:tab pos="3413125" algn="l"/>
                <a:tab pos="3946525" algn="l"/>
                <a:tab pos="4572000" algn="l"/>
                <a:tab pos="5197475" algn="l"/>
              </a:tabLst>
            </a:pPr>
            <a:r>
              <a:rPr lang="de-DE" b="0" dirty="0"/>
              <a:t>des Herrn Dieter Frisch, Stadthausbrücke 16, 20354 Hamburg, </a:t>
            </a:r>
          </a:p>
          <a:p>
            <a:pPr marL="0" indent="0" algn="r">
              <a:tabLst>
                <a:tab pos="808038" algn="l"/>
                <a:tab pos="1249363" algn="l"/>
                <a:tab pos="1798638" algn="l"/>
                <a:tab pos="2332038" algn="l"/>
                <a:tab pos="2865438" algn="l"/>
                <a:tab pos="3413125" algn="l"/>
                <a:tab pos="3946525" algn="l"/>
                <a:tab pos="4572000" algn="l"/>
                <a:tab pos="5197475" algn="l"/>
              </a:tabLst>
            </a:pPr>
            <a:r>
              <a:rPr lang="de-DE" b="0" dirty="0"/>
              <a:t>Klägers,</a:t>
            </a:r>
          </a:p>
          <a:p>
            <a:pPr marL="0" indent="0">
              <a:tabLst>
                <a:tab pos="808038" algn="l"/>
                <a:tab pos="1249363" algn="l"/>
                <a:tab pos="1798638" algn="l"/>
                <a:tab pos="2332038" algn="l"/>
                <a:tab pos="2865438" algn="l"/>
                <a:tab pos="3413125" algn="l"/>
                <a:tab pos="3946525" algn="l"/>
                <a:tab pos="4572000" algn="l"/>
                <a:tab pos="5197475" algn="l"/>
              </a:tabLst>
            </a:pPr>
            <a:r>
              <a:rPr lang="de-DE" b="0" dirty="0"/>
              <a:t>- Prozessbevollmächtigter: RA Peter Lindemann, Neuer Wall 44, 20354 Hamburg -</a:t>
            </a:r>
          </a:p>
          <a:p>
            <a:pPr algn="ctr"/>
            <a:r>
              <a:rPr lang="de-DE" b="0" dirty="0"/>
              <a:t>gegen</a:t>
            </a:r>
          </a:p>
        </p:txBody>
      </p:sp>
    </p:spTree>
    <p:extLst>
      <p:ext uri="{BB962C8B-B14F-4D97-AF65-F5344CB8AC3E}">
        <p14:creationId xmlns:p14="http://schemas.microsoft.com/office/powerpoint/2010/main" val="134535125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2" end="2"/>
                                            </p:txEl>
                                          </p:spTgt>
                                        </p:tgtEl>
                                        <p:attrNameLst>
                                          <p:attrName>style.visibility</p:attrName>
                                        </p:attrNameLst>
                                      </p:cBhvr>
                                      <p:to>
                                        <p:strVal val="visible"/>
                                      </p:to>
                                    </p:set>
                                    <p:animEffect transition="in" filter="fade">
                                      <p:cBhvr>
                                        <p:cTn id="12" dur="500"/>
                                        <p:tgtEl>
                                          <p:spTgt spid="4904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3" end="3"/>
                                            </p:txEl>
                                          </p:spTgt>
                                        </p:tgtEl>
                                        <p:attrNameLst>
                                          <p:attrName>style.visibility</p:attrName>
                                        </p:attrNameLst>
                                      </p:cBhvr>
                                      <p:to>
                                        <p:strVal val="visible"/>
                                      </p:to>
                                    </p:set>
                                    <p:animEffect transition="in" filter="fade">
                                      <p:cBhvr>
                                        <p:cTn id="17" dur="500"/>
                                        <p:tgtEl>
                                          <p:spTgt spid="4904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5" end="5"/>
                                            </p:txEl>
                                          </p:spTgt>
                                        </p:tgtEl>
                                        <p:attrNameLst>
                                          <p:attrName>style.visibility</p:attrName>
                                        </p:attrNameLst>
                                      </p:cBhvr>
                                      <p:to>
                                        <p:strVal val="visible"/>
                                      </p:to>
                                    </p:set>
                                    <p:animEffect transition="in" filter="fade">
                                      <p:cBhvr>
                                        <p:cTn id="22" dur="500"/>
                                        <p:tgtEl>
                                          <p:spTgt spid="49049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6" end="6"/>
                                            </p:txEl>
                                          </p:spTgt>
                                        </p:tgtEl>
                                        <p:attrNameLst>
                                          <p:attrName>style.visibility</p:attrName>
                                        </p:attrNameLst>
                                      </p:cBhvr>
                                      <p:to>
                                        <p:strVal val="visible"/>
                                      </p:to>
                                    </p:set>
                                    <p:animEffect transition="in" filter="fade">
                                      <p:cBhvr>
                                        <p:cTn id="27" dur="500"/>
                                        <p:tgtEl>
                                          <p:spTgt spid="49049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8" end="8"/>
                                            </p:txEl>
                                          </p:spTgt>
                                        </p:tgtEl>
                                        <p:attrNameLst>
                                          <p:attrName>style.visibility</p:attrName>
                                        </p:attrNameLst>
                                      </p:cBhvr>
                                      <p:to>
                                        <p:strVal val="visible"/>
                                      </p:to>
                                    </p:set>
                                    <p:animEffect transition="in" filter="fade">
                                      <p:cBhvr>
                                        <p:cTn id="32" dur="500"/>
                                        <p:tgtEl>
                                          <p:spTgt spid="490499">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10" end="10"/>
                                            </p:txEl>
                                          </p:spTgt>
                                        </p:tgtEl>
                                        <p:attrNameLst>
                                          <p:attrName>style.visibility</p:attrName>
                                        </p:attrNameLst>
                                      </p:cBhvr>
                                      <p:to>
                                        <p:strVal val="visible"/>
                                      </p:to>
                                    </p:set>
                                    <p:animEffect transition="in" filter="fade">
                                      <p:cBhvr>
                                        <p:cTn id="37" dur="500"/>
                                        <p:tgtEl>
                                          <p:spTgt spid="490499">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90499">
                                            <p:txEl>
                                              <p:pRg st="11" end="11"/>
                                            </p:txEl>
                                          </p:spTgt>
                                        </p:tgtEl>
                                        <p:attrNameLst>
                                          <p:attrName>style.visibility</p:attrName>
                                        </p:attrNameLst>
                                      </p:cBhvr>
                                      <p:to>
                                        <p:strVal val="visible"/>
                                      </p:to>
                                    </p:set>
                                    <p:animEffect transition="in" filter="fade">
                                      <p:cBhvr>
                                        <p:cTn id="40" dur="500"/>
                                        <p:tgtEl>
                                          <p:spTgt spid="490499">
                                            <p:txEl>
                                              <p:pRg st="11" end="1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490499">
                                            <p:txEl>
                                              <p:pRg st="12" end="12"/>
                                            </p:txEl>
                                          </p:spTgt>
                                        </p:tgtEl>
                                        <p:attrNameLst>
                                          <p:attrName>style.visibility</p:attrName>
                                        </p:attrNameLst>
                                      </p:cBhvr>
                                      <p:to>
                                        <p:strVal val="visible"/>
                                      </p:to>
                                    </p:set>
                                    <p:animEffect transition="in" filter="fade">
                                      <p:cBhvr>
                                        <p:cTn id="45" dur="500"/>
                                        <p:tgtEl>
                                          <p:spTgt spid="490499">
                                            <p:txEl>
                                              <p:pRg st="12" end="1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490499">
                                            <p:txEl>
                                              <p:pRg st="13" end="13"/>
                                            </p:txEl>
                                          </p:spTgt>
                                        </p:tgtEl>
                                        <p:attrNameLst>
                                          <p:attrName>style.visibility</p:attrName>
                                        </p:attrNameLst>
                                      </p:cBhvr>
                                      <p:to>
                                        <p:strVal val="visible"/>
                                      </p:to>
                                    </p:set>
                                    <p:animEffect transition="in" filter="fade">
                                      <p:cBhvr>
                                        <p:cTn id="50" dur="500"/>
                                        <p:tgtEl>
                                          <p:spTgt spid="49049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289077"/>
            <a:ext cx="8712200" cy="563231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lgn="just">
              <a:tabLst>
                <a:tab pos="0" algn="l"/>
                <a:tab pos="808038" algn="l"/>
                <a:tab pos="1249363" algn="l"/>
                <a:tab pos="1798638" algn="l"/>
                <a:tab pos="2332038" algn="l"/>
                <a:tab pos="2865438" algn="l"/>
                <a:tab pos="3413125" algn="l"/>
                <a:tab pos="3946525" algn="l"/>
                <a:tab pos="4572000" algn="l"/>
                <a:tab pos="5197475" algn="l"/>
              </a:tabLst>
            </a:pPr>
            <a:r>
              <a:rPr lang="de-DE" b="0" dirty="0"/>
              <a:t>den Minderjährigen Dennis Sachs, vertreten durch seine Eltern Hubert und Maria Sachs, sämtlich </a:t>
            </a:r>
            <a:r>
              <a:rPr lang="de-DE" b="0" dirty="0" err="1"/>
              <a:t>Fahltskamp</a:t>
            </a:r>
            <a:r>
              <a:rPr lang="de-DE" b="0" dirty="0"/>
              <a:t> 16, 25421 Pinneberg,</a:t>
            </a:r>
          </a:p>
          <a:p>
            <a:pPr marL="0" indent="0" algn="r">
              <a:tabLst>
                <a:tab pos="0" algn="l"/>
                <a:tab pos="808038" algn="l"/>
                <a:tab pos="1249363" algn="l"/>
                <a:tab pos="1798638" algn="l"/>
                <a:tab pos="2332038" algn="l"/>
                <a:tab pos="2865438" algn="l"/>
                <a:tab pos="3413125" algn="l"/>
                <a:tab pos="3946525" algn="l"/>
                <a:tab pos="4572000" algn="l"/>
                <a:tab pos="5197475" algn="l"/>
              </a:tabLst>
            </a:pPr>
            <a:r>
              <a:rPr lang="de-DE" b="0" dirty="0"/>
              <a:t>Beklagten,</a:t>
            </a:r>
          </a:p>
          <a:p>
            <a:pPr marL="0" indent="0" algn="just">
              <a:tabLst>
                <a:tab pos="0" algn="l"/>
                <a:tab pos="808038" algn="l"/>
                <a:tab pos="1249363" algn="l"/>
                <a:tab pos="1798638" algn="l"/>
                <a:tab pos="2332038" algn="l"/>
                <a:tab pos="2865438" algn="l"/>
                <a:tab pos="3413125" algn="l"/>
                <a:tab pos="3946525" algn="l"/>
                <a:tab pos="4572000" algn="l"/>
                <a:tab pos="5197475" algn="l"/>
              </a:tabLst>
            </a:pPr>
            <a:r>
              <a:rPr lang="de-DE" b="0" dirty="0"/>
              <a:t>- Prozessbevollmächtigter: RA Dr. Richard Clausen, Jungfernstieg 30, 20354 Hamburg -</a:t>
            </a:r>
          </a:p>
          <a:p>
            <a:pPr marL="0" indent="0" algn="just">
              <a:tabLst>
                <a:tab pos="0" algn="l"/>
                <a:tab pos="808038" algn="l"/>
                <a:tab pos="1249363" algn="l"/>
                <a:tab pos="1798638" algn="l"/>
                <a:tab pos="2332038" algn="l"/>
                <a:tab pos="2865438" algn="l"/>
                <a:tab pos="3413125" algn="l"/>
                <a:tab pos="3946525" algn="l"/>
                <a:tab pos="4572000" algn="l"/>
                <a:tab pos="5197475" algn="l"/>
              </a:tabLst>
            </a:pPr>
            <a:endParaRPr lang="de-DE" b="0" dirty="0"/>
          </a:p>
          <a:p>
            <a:pPr marL="0" indent="0" algn="just">
              <a:spcAft>
                <a:spcPts val="600"/>
              </a:spcAft>
              <a:tabLst>
                <a:tab pos="0" algn="l"/>
                <a:tab pos="808038" algn="l"/>
                <a:tab pos="1249363" algn="l"/>
                <a:tab pos="1798638" algn="l"/>
                <a:tab pos="2332038" algn="l"/>
                <a:tab pos="2865438" algn="l"/>
                <a:tab pos="3413125" algn="l"/>
                <a:tab pos="3946525" algn="l"/>
                <a:tab pos="4572000" algn="l"/>
                <a:tab pos="5197475" algn="l"/>
              </a:tabLst>
            </a:pPr>
            <a:r>
              <a:rPr lang="de-DE" b="0" dirty="0"/>
              <a:t>hat das Amtsgericht Hamburg-Mitte, </a:t>
            </a:r>
          </a:p>
          <a:p>
            <a:pPr marL="0" indent="0" algn="just">
              <a:spcAft>
                <a:spcPts val="600"/>
              </a:spcAft>
              <a:tabLst>
                <a:tab pos="0" algn="l"/>
                <a:tab pos="808038" algn="l"/>
                <a:tab pos="1249363" algn="l"/>
                <a:tab pos="1798638" algn="l"/>
                <a:tab pos="2332038" algn="l"/>
                <a:tab pos="2865438" algn="l"/>
                <a:tab pos="3413125" algn="l"/>
                <a:tab pos="3946525" algn="l"/>
                <a:tab pos="4572000" algn="l"/>
                <a:tab pos="5197475" algn="l"/>
              </a:tabLst>
            </a:pPr>
            <a:r>
              <a:rPr lang="de-DE" b="0" dirty="0"/>
              <a:t>Zivilprozessabteilung 813, </a:t>
            </a:r>
          </a:p>
          <a:p>
            <a:pPr marL="0" indent="0" algn="just">
              <a:spcAft>
                <a:spcPts val="600"/>
              </a:spcAft>
              <a:tabLst>
                <a:tab pos="0" algn="l"/>
                <a:tab pos="808038" algn="l"/>
                <a:tab pos="1249363" algn="l"/>
                <a:tab pos="1798638" algn="l"/>
                <a:tab pos="2332038" algn="l"/>
                <a:tab pos="2865438" algn="l"/>
                <a:tab pos="3413125" algn="l"/>
                <a:tab pos="3946525" algn="l"/>
                <a:tab pos="4572000" algn="l"/>
                <a:tab pos="5197475" algn="l"/>
              </a:tabLst>
            </a:pPr>
            <a:r>
              <a:rPr lang="de-DE" b="0" dirty="0"/>
              <a:t>durch den Richter am Amtsgericht </a:t>
            </a:r>
            <a:r>
              <a:rPr lang="de-DE" b="0" dirty="0" err="1"/>
              <a:t>Bringewat</a:t>
            </a:r>
            <a:r>
              <a:rPr lang="de-DE" b="0" dirty="0"/>
              <a:t> </a:t>
            </a:r>
          </a:p>
          <a:p>
            <a:pPr marL="0" indent="0" algn="just">
              <a:spcAft>
                <a:spcPts val="600"/>
              </a:spcAft>
              <a:tabLst>
                <a:tab pos="0" algn="l"/>
                <a:tab pos="808038" algn="l"/>
                <a:tab pos="1249363" algn="l"/>
                <a:tab pos="1798638" algn="l"/>
                <a:tab pos="2332038" algn="l"/>
                <a:tab pos="2865438" algn="l"/>
                <a:tab pos="3413125" algn="l"/>
                <a:tab pos="3946525" algn="l"/>
                <a:tab pos="4572000" algn="l"/>
                <a:tab pos="5197475" algn="l"/>
              </a:tabLst>
            </a:pPr>
            <a:r>
              <a:rPr lang="de-DE" b="0" dirty="0"/>
              <a:t>auf die mündliche Verhandlung vom 6. Mai 2023 </a:t>
            </a:r>
          </a:p>
          <a:p>
            <a:pPr marL="0" indent="0" algn="just">
              <a:spcAft>
                <a:spcPts val="600"/>
              </a:spcAft>
              <a:tabLst>
                <a:tab pos="0" algn="l"/>
                <a:tab pos="808038" algn="l"/>
                <a:tab pos="1249363" algn="l"/>
                <a:tab pos="1798638" algn="l"/>
                <a:tab pos="2332038" algn="l"/>
                <a:tab pos="2865438" algn="l"/>
                <a:tab pos="3413125" algn="l"/>
                <a:tab pos="3946525" algn="l"/>
                <a:tab pos="4572000" algn="l"/>
                <a:tab pos="5197475" algn="l"/>
              </a:tabLst>
            </a:pPr>
            <a:r>
              <a:rPr lang="de-DE" b="0" dirty="0"/>
              <a:t>für Recht erkannt:</a:t>
            </a:r>
          </a:p>
          <a:p>
            <a:pPr marL="0" indent="0" algn="just">
              <a:spcAft>
                <a:spcPts val="600"/>
              </a:spcAft>
              <a:tabLst>
                <a:tab pos="0" algn="l"/>
                <a:tab pos="808038" algn="l"/>
                <a:tab pos="1249363" algn="l"/>
                <a:tab pos="1798638" algn="l"/>
                <a:tab pos="2332038" algn="l"/>
                <a:tab pos="2865438" algn="l"/>
                <a:tab pos="3413125" algn="l"/>
                <a:tab pos="3946525" algn="l"/>
                <a:tab pos="4572000" algn="l"/>
                <a:tab pos="5197475" algn="l"/>
              </a:tabLst>
            </a:pPr>
            <a:endParaRPr lang="de-DE" sz="1200" b="0" dirty="0"/>
          </a:p>
          <a:p>
            <a:pPr marL="0" indent="0" algn="just">
              <a:spcAft>
                <a:spcPts val="600"/>
              </a:spcAft>
              <a:tabLst>
                <a:tab pos="0" algn="l"/>
                <a:tab pos="808038" algn="l"/>
                <a:tab pos="1249363" algn="l"/>
                <a:tab pos="1798638" algn="l"/>
                <a:tab pos="2332038" algn="l"/>
                <a:tab pos="2865438" algn="l"/>
                <a:tab pos="3413125" algn="l"/>
                <a:tab pos="3946525" algn="l"/>
                <a:tab pos="4572000" algn="l"/>
                <a:tab pos="5197475" algn="l"/>
              </a:tabLst>
            </a:pPr>
            <a:r>
              <a:rPr lang="de-DE" dirty="0"/>
              <a:t>(Tenor)</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6322352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90499">
                                            <p:txEl>
                                              <p:pRg st="1" end="1"/>
                                            </p:txEl>
                                          </p:spTgt>
                                        </p:tgtEl>
                                        <p:attrNameLst>
                                          <p:attrName>style.visibility</p:attrName>
                                        </p:attrNameLst>
                                      </p:cBhvr>
                                      <p:to>
                                        <p:strVal val="visible"/>
                                      </p:to>
                                    </p:set>
                                    <p:animEffect transition="in" filter="fade">
                                      <p:cBhvr>
                                        <p:cTn id="10" dur="500"/>
                                        <p:tgtEl>
                                          <p:spTgt spid="49049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90499">
                                            <p:txEl>
                                              <p:pRg st="2" end="2"/>
                                            </p:txEl>
                                          </p:spTgt>
                                        </p:tgtEl>
                                        <p:attrNameLst>
                                          <p:attrName>style.visibility</p:attrName>
                                        </p:attrNameLst>
                                      </p:cBhvr>
                                      <p:to>
                                        <p:strVal val="visible"/>
                                      </p:to>
                                    </p:set>
                                    <p:animEffect transition="in" filter="fade">
                                      <p:cBhvr>
                                        <p:cTn id="15" dur="500"/>
                                        <p:tgtEl>
                                          <p:spTgt spid="49049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90499">
                                            <p:txEl>
                                              <p:pRg st="4" end="4"/>
                                            </p:txEl>
                                          </p:spTgt>
                                        </p:tgtEl>
                                        <p:attrNameLst>
                                          <p:attrName>style.visibility</p:attrName>
                                        </p:attrNameLst>
                                      </p:cBhvr>
                                      <p:to>
                                        <p:strVal val="visible"/>
                                      </p:to>
                                    </p:set>
                                    <p:animEffect transition="in" filter="fade">
                                      <p:cBhvr>
                                        <p:cTn id="20" dur="500"/>
                                        <p:tgtEl>
                                          <p:spTgt spid="490499">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90499">
                                            <p:txEl>
                                              <p:pRg st="5" end="5"/>
                                            </p:txEl>
                                          </p:spTgt>
                                        </p:tgtEl>
                                        <p:attrNameLst>
                                          <p:attrName>style.visibility</p:attrName>
                                        </p:attrNameLst>
                                      </p:cBhvr>
                                      <p:to>
                                        <p:strVal val="visible"/>
                                      </p:to>
                                    </p:set>
                                    <p:animEffect transition="in" filter="fade">
                                      <p:cBhvr>
                                        <p:cTn id="25" dur="500"/>
                                        <p:tgtEl>
                                          <p:spTgt spid="490499">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90499">
                                            <p:txEl>
                                              <p:pRg st="6" end="6"/>
                                            </p:txEl>
                                          </p:spTgt>
                                        </p:tgtEl>
                                        <p:attrNameLst>
                                          <p:attrName>style.visibility</p:attrName>
                                        </p:attrNameLst>
                                      </p:cBhvr>
                                      <p:to>
                                        <p:strVal val="visible"/>
                                      </p:to>
                                    </p:set>
                                    <p:animEffect transition="in" filter="fade">
                                      <p:cBhvr>
                                        <p:cTn id="30" dur="500"/>
                                        <p:tgtEl>
                                          <p:spTgt spid="490499">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90499">
                                            <p:txEl>
                                              <p:pRg st="7" end="7"/>
                                            </p:txEl>
                                          </p:spTgt>
                                        </p:tgtEl>
                                        <p:attrNameLst>
                                          <p:attrName>style.visibility</p:attrName>
                                        </p:attrNameLst>
                                      </p:cBhvr>
                                      <p:to>
                                        <p:strVal val="visible"/>
                                      </p:to>
                                    </p:set>
                                    <p:animEffect transition="in" filter="fade">
                                      <p:cBhvr>
                                        <p:cTn id="35" dur="500"/>
                                        <p:tgtEl>
                                          <p:spTgt spid="490499">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90499">
                                            <p:txEl>
                                              <p:pRg st="8" end="8"/>
                                            </p:txEl>
                                          </p:spTgt>
                                        </p:tgtEl>
                                        <p:attrNameLst>
                                          <p:attrName>style.visibility</p:attrName>
                                        </p:attrNameLst>
                                      </p:cBhvr>
                                      <p:to>
                                        <p:strVal val="visible"/>
                                      </p:to>
                                    </p:set>
                                    <p:animEffect transition="in" filter="fade">
                                      <p:cBhvr>
                                        <p:cTn id="40" dur="500"/>
                                        <p:tgtEl>
                                          <p:spTgt spid="490499">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490499">
                                            <p:txEl>
                                              <p:pRg st="10" end="10"/>
                                            </p:txEl>
                                          </p:spTgt>
                                        </p:tgtEl>
                                        <p:attrNameLst>
                                          <p:attrName>style.visibility</p:attrName>
                                        </p:attrNameLst>
                                      </p:cBhvr>
                                      <p:to>
                                        <p:strVal val="visible"/>
                                      </p:to>
                                    </p:set>
                                    <p:animEffect transition="in" filter="fade">
                                      <p:cBhvr>
                                        <p:cTn id="45" dur="500"/>
                                        <p:tgtEl>
                                          <p:spTgt spid="4904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291982"/>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lgn="ctr">
              <a:tabLst>
                <a:tab pos="0" algn="l"/>
                <a:tab pos="808038" algn="l"/>
                <a:tab pos="1249363" algn="l"/>
                <a:tab pos="1798638" algn="l"/>
                <a:tab pos="2332038" algn="l"/>
                <a:tab pos="2865438" algn="l"/>
                <a:tab pos="3413125" algn="l"/>
                <a:tab pos="3946525" algn="l"/>
                <a:tab pos="4572000" algn="l"/>
                <a:tab pos="5197475" algn="l"/>
              </a:tabLst>
            </a:pPr>
            <a:r>
              <a:rPr lang="de-DE" dirty="0"/>
              <a:t>Tatbestand:</a:t>
            </a:r>
            <a:endParaRPr lang="de-DE" b="0" dirty="0"/>
          </a:p>
          <a:p>
            <a:pPr marL="0" indent="0" algn="just">
              <a:tabLst>
                <a:tab pos="0" algn="l"/>
                <a:tab pos="808038" algn="l"/>
                <a:tab pos="1249363" algn="l"/>
                <a:tab pos="1798638" algn="l"/>
                <a:tab pos="2332038" algn="l"/>
                <a:tab pos="2865438" algn="l"/>
                <a:tab pos="3413125" algn="l"/>
                <a:tab pos="3946525" algn="l"/>
                <a:tab pos="4572000" algn="l"/>
                <a:tab pos="5197475" algn="l"/>
              </a:tabLst>
            </a:pPr>
            <a:endParaRPr lang="de-DE" sz="600"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Kläger begehrt vom Beklagten die Herausgabe eines Fahrrades.</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200"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Kläger erwarb im Jahre 2021 ein Fahrrad der Marke „</a:t>
            </a:r>
            <a:r>
              <a:rPr lang="de-DE" b="0" dirty="0" err="1"/>
              <a:t>Cannondale</a:t>
            </a:r>
            <a:r>
              <a:rPr lang="de-DE" b="0" dirty="0"/>
              <a:t>“ zu einem Preis von Euro 2.000,- zu Eigentum. </a:t>
            </a:r>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Dieses Fahrrad wurde ihm am 4. Oktober 2021 auf dem Campus der Universität Hamburg, Rechtshaus, gestohlen. </a:t>
            </a:r>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Das Fahrrad befindet sich nunmehr im Besitz des Beklagten.</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200"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u="sng" dirty="0"/>
              <a:t>Der Kläger behauptet, der Beklagte habe ihm das Fahrrad gestohlen.</a:t>
            </a:r>
          </a:p>
          <a:p>
            <a:pPr marL="0" indent="0" algn="just">
              <a:tabLst>
                <a:tab pos="0" algn="l"/>
                <a:tab pos="808038" algn="l"/>
                <a:tab pos="1249363" algn="l"/>
                <a:tab pos="1798638" algn="l"/>
                <a:tab pos="2332038" algn="l"/>
                <a:tab pos="2865438" algn="l"/>
                <a:tab pos="3413125" algn="l"/>
                <a:tab pos="3946525" algn="l"/>
                <a:tab pos="4572000" algn="l"/>
                <a:tab pos="5197475" algn="l"/>
              </a:tabLst>
            </a:pPr>
            <a:endParaRPr lang="de-DE" sz="1200" b="0" dirty="0"/>
          </a:p>
          <a:p>
            <a:pPr marL="0" indent="0" algn="just">
              <a:tabLst>
                <a:tab pos="0" algn="l"/>
                <a:tab pos="808038" algn="l"/>
                <a:tab pos="1249363" algn="l"/>
                <a:tab pos="1798638" algn="l"/>
                <a:tab pos="2332038" algn="l"/>
                <a:tab pos="2865438" algn="l"/>
                <a:tab pos="3413125" algn="l"/>
                <a:tab pos="3946525" algn="l"/>
                <a:tab pos="4572000" algn="l"/>
                <a:tab pos="5197475" algn="l"/>
              </a:tabLst>
            </a:pPr>
            <a:r>
              <a:rPr lang="de-DE" sz="3000" b="0" dirty="0">
                <a:latin typeface="Frutiger Linotype"/>
              </a:rPr>
              <a:t>▶</a:t>
            </a:r>
            <a:endParaRPr lang="de-DE" sz="3000" b="0" dirty="0"/>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6392669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2" end="2"/>
                                            </p:txEl>
                                          </p:spTgt>
                                        </p:tgtEl>
                                        <p:attrNameLst>
                                          <p:attrName>style.visibility</p:attrName>
                                        </p:attrNameLst>
                                      </p:cBhvr>
                                      <p:to>
                                        <p:strVal val="visible"/>
                                      </p:to>
                                    </p:set>
                                    <p:animEffect transition="in" filter="fade">
                                      <p:cBhvr>
                                        <p:cTn id="12" dur="500"/>
                                        <p:tgtEl>
                                          <p:spTgt spid="4904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4" end="4"/>
                                            </p:txEl>
                                          </p:spTgt>
                                        </p:tgtEl>
                                        <p:attrNameLst>
                                          <p:attrName>style.visibility</p:attrName>
                                        </p:attrNameLst>
                                      </p:cBhvr>
                                      <p:to>
                                        <p:strVal val="visible"/>
                                      </p:to>
                                    </p:set>
                                    <p:animEffect transition="in" filter="fade">
                                      <p:cBhvr>
                                        <p:cTn id="17" dur="500"/>
                                        <p:tgtEl>
                                          <p:spTgt spid="49049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5" end="5"/>
                                            </p:txEl>
                                          </p:spTgt>
                                        </p:tgtEl>
                                        <p:attrNameLst>
                                          <p:attrName>style.visibility</p:attrName>
                                        </p:attrNameLst>
                                      </p:cBhvr>
                                      <p:to>
                                        <p:strVal val="visible"/>
                                      </p:to>
                                    </p:set>
                                    <p:animEffect transition="in" filter="fade">
                                      <p:cBhvr>
                                        <p:cTn id="22" dur="500"/>
                                        <p:tgtEl>
                                          <p:spTgt spid="49049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6" end="6"/>
                                            </p:txEl>
                                          </p:spTgt>
                                        </p:tgtEl>
                                        <p:attrNameLst>
                                          <p:attrName>style.visibility</p:attrName>
                                        </p:attrNameLst>
                                      </p:cBhvr>
                                      <p:to>
                                        <p:strVal val="visible"/>
                                      </p:to>
                                    </p:set>
                                    <p:animEffect transition="in" filter="fade">
                                      <p:cBhvr>
                                        <p:cTn id="27" dur="500"/>
                                        <p:tgtEl>
                                          <p:spTgt spid="49049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8" end="8"/>
                                            </p:txEl>
                                          </p:spTgt>
                                        </p:tgtEl>
                                        <p:attrNameLst>
                                          <p:attrName>style.visibility</p:attrName>
                                        </p:attrNameLst>
                                      </p:cBhvr>
                                      <p:to>
                                        <p:strVal val="visible"/>
                                      </p:to>
                                    </p:set>
                                    <p:animEffect transition="in" filter="fade">
                                      <p:cBhvr>
                                        <p:cTn id="32" dur="500"/>
                                        <p:tgtEl>
                                          <p:spTgt spid="490499">
                                            <p:txEl>
                                              <p:pRg st="8" end="8"/>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490499">
                                            <p:txEl>
                                              <p:pRg st="10" end="10"/>
                                            </p:txEl>
                                          </p:spTgt>
                                        </p:tgtEl>
                                        <p:attrNameLst>
                                          <p:attrName>style.visibility</p:attrName>
                                        </p:attrNameLst>
                                      </p:cBhvr>
                                      <p:to>
                                        <p:strVal val="visible"/>
                                      </p:to>
                                    </p:set>
                                    <p:animEffect transition="in" filter="fade">
                                      <p:cBhvr>
                                        <p:cTn id="35" dur="500"/>
                                        <p:tgtEl>
                                          <p:spTgt spid="4904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7661"/>
            <a:ext cx="8712200" cy="489364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0" algn="l"/>
                <a:tab pos="808038" algn="l"/>
                <a:tab pos="1249363" algn="l"/>
                <a:tab pos="1798638" algn="l"/>
                <a:tab pos="2332038" algn="l"/>
                <a:tab pos="2865438" algn="l"/>
                <a:tab pos="3413125" algn="l"/>
                <a:tab pos="3946525" algn="l"/>
                <a:tab pos="4572000" algn="l"/>
                <a:tab pos="5197475" algn="l"/>
              </a:tabLst>
            </a:pPr>
            <a:r>
              <a:rPr lang="de-DE" b="0" i="1" dirty="0"/>
              <a:t>Der Kläger hat mit dem Beklagten am 1. Februar 2023 unter gleichzeitiger Aufforderung zur Verteidigungsanzeige innerhalb von zwei Wochen sowie mit ordnungsgemäßer Belehrung nach §§ 276 Abs. 2, 277 Abs. 2 ZPO zugestellter Klage vom Beklagten die Herausgabe des Fahrrades Marke „</a:t>
            </a:r>
            <a:r>
              <a:rPr lang="de-DE" b="0" i="1" dirty="0" err="1"/>
              <a:t>Cannondale</a:t>
            </a:r>
            <a:r>
              <a:rPr lang="de-DE" b="0" i="1" dirty="0"/>
              <a:t>“, Baujahr 2021, Fahrgestellnummer X03405HKI, schwarz, verlangt und Antrag auf Erlass eines Versäumnisurteils gemäß   § 331 Abs. 3 S.1 ZPO gestellt. Das Versäumnisurteil ist antragsgemäß erlassen und dem Klägervertreter am 3. März, dem Beklagten bereits am 2. März 2023 zugestellt worden. Mit bei Gericht am 17. März 2023 eingegangenem Schriftsatz hat der Beklagte Einspruch gegen das Versäumnisurteil eingelegt.</a:t>
            </a:r>
            <a:endParaRPr lang="de-DE" sz="1200" b="0" i="1" dirty="0"/>
          </a:p>
          <a:p>
            <a:pPr marL="0" indent="0" algn="just">
              <a:tabLst>
                <a:tab pos="0" algn="l"/>
                <a:tab pos="808038" algn="l"/>
                <a:tab pos="1249363" algn="l"/>
                <a:tab pos="1798638" algn="l"/>
                <a:tab pos="2332038" algn="l"/>
                <a:tab pos="2865438" algn="l"/>
                <a:tab pos="3413125" algn="l"/>
                <a:tab pos="3946525" algn="l"/>
                <a:tab pos="4572000" algn="l"/>
                <a:tab pos="5197475" algn="l"/>
              </a:tabLst>
            </a:pPr>
            <a:r>
              <a:rPr lang="de-DE" sz="3000" b="0" dirty="0">
                <a:latin typeface="Frutiger Linotype"/>
              </a:rPr>
              <a:t>▶</a:t>
            </a:r>
            <a:endParaRPr lang="de-DE" sz="3000" b="0" dirty="0"/>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7069588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90499">
                                            <p:txEl>
                                              <p:pRg st="1" end="1"/>
                                            </p:txEl>
                                          </p:spTgt>
                                        </p:tgtEl>
                                        <p:attrNameLst>
                                          <p:attrName>style.visibility</p:attrName>
                                        </p:attrNameLst>
                                      </p:cBhvr>
                                      <p:to>
                                        <p:strVal val="visible"/>
                                      </p:to>
                                    </p:set>
                                    <p:animEffect transition="in" filter="fade">
                                      <p:cBhvr>
                                        <p:cTn id="10" dur="500"/>
                                        <p:tgtEl>
                                          <p:spTgt spid="4904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290238"/>
            <a:ext cx="8712200" cy="560153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Kläger beantragt nunmehr,</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000" b="0" dirty="0"/>
          </a:p>
          <a:p>
            <a:pPr marL="804863" indent="0">
              <a:tabLst>
                <a:tab pos="0" algn="l"/>
                <a:tab pos="808038" algn="l"/>
                <a:tab pos="1249363" algn="l"/>
                <a:tab pos="1798638" algn="l"/>
                <a:tab pos="2332038" algn="l"/>
                <a:tab pos="2865438" algn="l"/>
                <a:tab pos="3413125" algn="l"/>
                <a:tab pos="3946525" algn="l"/>
                <a:tab pos="4572000" algn="l"/>
                <a:tab pos="5197475" algn="l"/>
              </a:tabLst>
            </a:pPr>
            <a:r>
              <a:rPr lang="de-DE" dirty="0"/>
              <a:t>(den Einspruch zu verwerfen, hilfsweise) das Versäumnisurteil aufrecht zu erhalten.</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000"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Beklagte beantragt,</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200" b="0" dirty="0"/>
          </a:p>
          <a:p>
            <a:pPr marL="804863" indent="0">
              <a:tabLst>
                <a:tab pos="0" algn="l"/>
                <a:tab pos="808038" algn="l"/>
                <a:tab pos="1249363" algn="l"/>
                <a:tab pos="1798638" algn="l"/>
                <a:tab pos="2332038" algn="l"/>
                <a:tab pos="2865438" algn="l"/>
                <a:tab pos="3413125" algn="l"/>
                <a:tab pos="3946525" algn="l"/>
                <a:tab pos="4572000" algn="l"/>
                <a:tab pos="5197475" algn="l"/>
              </a:tabLst>
            </a:pPr>
            <a:r>
              <a:rPr lang="de-DE" dirty="0"/>
              <a:t>das Versäumnisurteil aufzuheben und die Klage abzuweisen.</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000"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u="sng" dirty="0"/>
              <a:t>Er behauptet, das streitgegenständliche Fahrrad am 16. Juli 2022 bei einer Versteigerung des Fundamtes der Freien und Hansestadt Hamburg zum Preis von Euro 325,- ersteigert zu haben, und zwar – was vom Kläger nicht gesondert bestritten wird – mit Zustimmung seiner Eltern. </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000"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u="sng" dirty="0"/>
              <a:t>Der Beklagte rügt die Zuständigkeit des Gerichts.</a:t>
            </a:r>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latin typeface="Frutiger Linotype"/>
              </a:rPr>
              <a:t>▶</a:t>
            </a:r>
            <a:endParaRPr lang="de-DE" b="0" dirty="0"/>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202105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90499">
                                            <p:txEl>
                                              <p:pRg st="2" end="2"/>
                                            </p:txEl>
                                          </p:spTgt>
                                        </p:tgtEl>
                                        <p:attrNameLst>
                                          <p:attrName>style.visibility</p:attrName>
                                        </p:attrNameLst>
                                      </p:cBhvr>
                                      <p:to>
                                        <p:strVal val="visible"/>
                                      </p:to>
                                    </p:set>
                                    <p:animEffect transition="in" filter="fade">
                                      <p:cBhvr>
                                        <p:cTn id="10" dur="500"/>
                                        <p:tgtEl>
                                          <p:spTgt spid="490499">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90499">
                                            <p:txEl>
                                              <p:pRg st="4" end="4"/>
                                            </p:txEl>
                                          </p:spTgt>
                                        </p:tgtEl>
                                        <p:attrNameLst>
                                          <p:attrName>style.visibility</p:attrName>
                                        </p:attrNameLst>
                                      </p:cBhvr>
                                      <p:to>
                                        <p:strVal val="visible"/>
                                      </p:to>
                                    </p:set>
                                    <p:animEffect transition="in" filter="fade">
                                      <p:cBhvr>
                                        <p:cTn id="15" dur="500"/>
                                        <p:tgtEl>
                                          <p:spTgt spid="490499">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90499">
                                            <p:txEl>
                                              <p:pRg st="6" end="6"/>
                                            </p:txEl>
                                          </p:spTgt>
                                        </p:tgtEl>
                                        <p:attrNameLst>
                                          <p:attrName>style.visibility</p:attrName>
                                        </p:attrNameLst>
                                      </p:cBhvr>
                                      <p:to>
                                        <p:strVal val="visible"/>
                                      </p:to>
                                    </p:set>
                                    <p:animEffect transition="in" filter="fade">
                                      <p:cBhvr>
                                        <p:cTn id="18" dur="500"/>
                                        <p:tgtEl>
                                          <p:spTgt spid="490499">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90499">
                                            <p:txEl>
                                              <p:pRg st="8" end="8"/>
                                            </p:txEl>
                                          </p:spTgt>
                                        </p:tgtEl>
                                        <p:attrNameLst>
                                          <p:attrName>style.visibility</p:attrName>
                                        </p:attrNameLst>
                                      </p:cBhvr>
                                      <p:to>
                                        <p:strVal val="visible"/>
                                      </p:to>
                                    </p:set>
                                    <p:animEffect transition="in" filter="fade">
                                      <p:cBhvr>
                                        <p:cTn id="23" dur="500"/>
                                        <p:tgtEl>
                                          <p:spTgt spid="490499">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490499">
                                            <p:txEl>
                                              <p:pRg st="10" end="10"/>
                                            </p:txEl>
                                          </p:spTgt>
                                        </p:tgtEl>
                                        <p:attrNameLst>
                                          <p:attrName>style.visibility</p:attrName>
                                        </p:attrNameLst>
                                      </p:cBhvr>
                                      <p:to>
                                        <p:strVal val="visible"/>
                                      </p:to>
                                    </p:set>
                                    <p:animEffect transition="in" filter="fade">
                                      <p:cBhvr>
                                        <p:cTn id="28" dur="500"/>
                                        <p:tgtEl>
                                          <p:spTgt spid="490499">
                                            <p:txEl>
                                              <p:pRg st="10" end="10"/>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90499">
                                            <p:txEl>
                                              <p:pRg st="11" end="11"/>
                                            </p:txEl>
                                          </p:spTgt>
                                        </p:tgtEl>
                                        <p:attrNameLst>
                                          <p:attrName>style.visibility</p:attrName>
                                        </p:attrNameLst>
                                      </p:cBhvr>
                                      <p:to>
                                        <p:strVal val="visible"/>
                                      </p:to>
                                    </p:set>
                                    <p:animEffect transition="in" filter="fade">
                                      <p:cBhvr>
                                        <p:cTn id="31" dur="500"/>
                                        <p:tgtEl>
                                          <p:spTgt spid="49049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285017"/>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0" algn="l"/>
                <a:tab pos="808038" algn="l"/>
                <a:tab pos="1249363" algn="l"/>
                <a:tab pos="1798638" algn="l"/>
                <a:tab pos="2332038" algn="l"/>
                <a:tab pos="2865438" algn="l"/>
                <a:tab pos="3413125" algn="l"/>
                <a:tab pos="3946525" algn="l"/>
                <a:tab pos="4572000" algn="l"/>
                <a:tab pos="5197475" algn="l"/>
              </a:tabLst>
            </a:pPr>
            <a:r>
              <a:rPr lang="de-DE" b="0" i="1" dirty="0">
                <a:latin typeface="Arial" pitchFamily="34" charset="0"/>
                <a:cs typeface="Arial" pitchFamily="34" charset="0"/>
              </a:rPr>
              <a:t>Das Gericht hat in der mündlichen Verhandlung Beweis erhoben durch Inaugenscheinnahme des Originals gemäß Anlage B 1. Bezüglich des Ergebnisses der Beweisaufnahme wird auf das Sitzungsprotokoll vom 6. Mai 2023 verwiesen.</a:t>
            </a:r>
            <a:endParaRPr lang="de-DE" b="0" i="1" dirty="0"/>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 Ende ---</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816232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90499">
                                            <p:txEl>
                                              <p:pRg st="2" end="2"/>
                                            </p:txEl>
                                          </p:spTgt>
                                        </p:tgtEl>
                                        <p:attrNameLst>
                                          <p:attrName>style.visibility</p:attrName>
                                        </p:attrNameLst>
                                      </p:cBhvr>
                                      <p:to>
                                        <p:strVal val="visible"/>
                                      </p:to>
                                    </p:set>
                                    <p:animEffect transition="in" filter="fade">
                                      <p:cBhvr>
                                        <p:cTn id="10" dur="500"/>
                                        <p:tgtEl>
                                          <p:spTgt spid="4904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lgn="ctr">
              <a:tabLst>
                <a:tab pos="0" algn="l"/>
                <a:tab pos="808038" algn="l"/>
                <a:tab pos="1249363" algn="l"/>
                <a:tab pos="1798638" algn="l"/>
                <a:tab pos="2332038" algn="l"/>
                <a:tab pos="2865438" algn="l"/>
                <a:tab pos="3413125" algn="l"/>
                <a:tab pos="3946525" algn="l"/>
                <a:tab pos="4572000" algn="l"/>
                <a:tab pos="5197475" algn="l"/>
              </a:tabLst>
            </a:pPr>
            <a:r>
              <a:rPr lang="de-DE" dirty="0"/>
              <a:t>Vorbereitung der Entscheidungsgründe (Lösungsskizze):</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200" b="0" dirty="0"/>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dirty="0"/>
              <a:t>A.	„Antragsstation“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t>
            </a:r>
            <a:r>
              <a:rPr lang="de-DE" sz="1600" b="0" dirty="0">
                <a:latin typeface="Arial" pitchFamily="34" charset="0"/>
                <a:cs typeface="Arial" pitchFamily="34" charset="0"/>
              </a:rPr>
              <a:t>■</a:t>
            </a:r>
            <a:r>
              <a:rPr lang="de-DE" b="0" dirty="0">
                <a:latin typeface="Arial" pitchFamily="34" charset="0"/>
                <a:cs typeface="Arial" pitchFamily="34" charset="0"/>
              </a:rPr>
              <a:t>	Kläger hat bereits VU erstritten.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t>
            </a:r>
            <a:r>
              <a:rPr lang="de-DE" sz="1600" b="0" dirty="0">
                <a:latin typeface="Arial" pitchFamily="34" charset="0"/>
                <a:cs typeface="Arial" pitchFamily="34" charset="0"/>
              </a:rPr>
              <a:t>■</a:t>
            </a:r>
            <a:r>
              <a:rPr lang="de-DE" b="0" dirty="0">
                <a:latin typeface="Arial" pitchFamily="34" charset="0"/>
                <a:cs typeface="Arial" pitchFamily="34" charset="0"/>
              </a:rPr>
              <a:t>	auf Einspruch des Beklagten wurde terminiert, § 341a</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t>
            </a:r>
            <a:r>
              <a:rPr lang="de-DE" sz="1600" b="0" dirty="0">
                <a:latin typeface="Arial" pitchFamily="34" charset="0"/>
                <a:cs typeface="Arial" pitchFamily="34" charset="0"/>
              </a:rPr>
              <a:t>■</a:t>
            </a:r>
            <a:r>
              <a:rPr lang="de-DE" b="0" dirty="0">
                <a:latin typeface="Arial" pitchFamily="34" charset="0"/>
                <a:cs typeface="Arial" pitchFamily="34" charset="0"/>
              </a:rPr>
              <a:t>	damit ist nunmehr über die Zulässigkeit des Einspruchs 		zu befinden und (bejahendenfalls) gemäß § 342 ZPO über 		die Klage zu entscheiden, wobei das VU entweder 			aufrecht zu erhalten (§ 343 S.1 ZPO) oder aufzuheben ist 		(§ 343 S.2 ZPO).</a:t>
            </a:r>
          </a:p>
          <a:p>
            <a:pPr marL="0" indent="0">
              <a:tabLst>
                <a:tab pos="450850" algn="l"/>
                <a:tab pos="808038" algn="l"/>
                <a:tab pos="1249363" algn="l"/>
                <a:tab pos="1798638" algn="l"/>
                <a:tab pos="2332038" algn="l"/>
                <a:tab pos="2865438" algn="l"/>
                <a:tab pos="3413125" algn="l"/>
                <a:tab pos="3946525" algn="l"/>
                <a:tab pos="4572000" algn="l"/>
                <a:tab pos="5197475" algn="l"/>
              </a:tabLst>
            </a:pPr>
            <a:endParaRPr lang="de-DE" sz="1200" b="0" dirty="0">
              <a:latin typeface="Arial" pitchFamily="34" charset="0"/>
              <a:cs typeface="Arial" pitchFamily="34" charset="0"/>
            </a:endParaRP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dirty="0">
                <a:latin typeface="Arial" pitchFamily="34" charset="0"/>
                <a:cs typeface="Arial" pitchFamily="34" charset="0"/>
              </a:rPr>
              <a:t>B.	„Prozessstation 1“: Zulässigkeit des Einspruchs</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I.	Statthaftigkeit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 338 ZPO.</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II.	Form</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 340 Abs. 1 und Abs. 2 ZPO.</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861034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2" end="2"/>
                                            </p:txEl>
                                          </p:spTgt>
                                        </p:tgtEl>
                                        <p:attrNameLst>
                                          <p:attrName>style.visibility</p:attrName>
                                        </p:attrNameLst>
                                      </p:cBhvr>
                                      <p:to>
                                        <p:strVal val="visible"/>
                                      </p:to>
                                    </p:set>
                                    <p:animEffect transition="in" filter="fade">
                                      <p:cBhvr>
                                        <p:cTn id="12" dur="500"/>
                                        <p:tgtEl>
                                          <p:spTgt spid="4904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3" end="3"/>
                                            </p:txEl>
                                          </p:spTgt>
                                        </p:tgtEl>
                                        <p:attrNameLst>
                                          <p:attrName>style.visibility</p:attrName>
                                        </p:attrNameLst>
                                      </p:cBhvr>
                                      <p:to>
                                        <p:strVal val="visible"/>
                                      </p:to>
                                    </p:set>
                                    <p:animEffect transition="in" filter="fade">
                                      <p:cBhvr>
                                        <p:cTn id="17" dur="500"/>
                                        <p:tgtEl>
                                          <p:spTgt spid="4904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4" end="4"/>
                                            </p:txEl>
                                          </p:spTgt>
                                        </p:tgtEl>
                                        <p:attrNameLst>
                                          <p:attrName>style.visibility</p:attrName>
                                        </p:attrNameLst>
                                      </p:cBhvr>
                                      <p:to>
                                        <p:strVal val="visible"/>
                                      </p:to>
                                    </p:set>
                                    <p:animEffect transition="in" filter="fade">
                                      <p:cBhvr>
                                        <p:cTn id="22" dur="500"/>
                                        <p:tgtEl>
                                          <p:spTgt spid="4904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5" end="5"/>
                                            </p:txEl>
                                          </p:spTgt>
                                        </p:tgtEl>
                                        <p:attrNameLst>
                                          <p:attrName>style.visibility</p:attrName>
                                        </p:attrNameLst>
                                      </p:cBhvr>
                                      <p:to>
                                        <p:strVal val="visible"/>
                                      </p:to>
                                    </p:set>
                                    <p:animEffect transition="in" filter="fade">
                                      <p:cBhvr>
                                        <p:cTn id="27" dur="500"/>
                                        <p:tgtEl>
                                          <p:spTgt spid="49049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7" end="7"/>
                                            </p:txEl>
                                          </p:spTgt>
                                        </p:tgtEl>
                                        <p:attrNameLst>
                                          <p:attrName>style.visibility</p:attrName>
                                        </p:attrNameLst>
                                      </p:cBhvr>
                                      <p:to>
                                        <p:strVal val="visible"/>
                                      </p:to>
                                    </p:set>
                                    <p:animEffect transition="in" filter="fade">
                                      <p:cBhvr>
                                        <p:cTn id="32" dur="500"/>
                                        <p:tgtEl>
                                          <p:spTgt spid="490499">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8" end="8"/>
                                            </p:txEl>
                                          </p:spTgt>
                                        </p:tgtEl>
                                        <p:attrNameLst>
                                          <p:attrName>style.visibility</p:attrName>
                                        </p:attrNameLst>
                                      </p:cBhvr>
                                      <p:to>
                                        <p:strVal val="visible"/>
                                      </p:to>
                                    </p:set>
                                    <p:animEffect transition="in" filter="fade">
                                      <p:cBhvr>
                                        <p:cTn id="37" dur="500"/>
                                        <p:tgtEl>
                                          <p:spTgt spid="490499">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9" end="9"/>
                                            </p:txEl>
                                          </p:spTgt>
                                        </p:tgtEl>
                                        <p:attrNameLst>
                                          <p:attrName>style.visibility</p:attrName>
                                        </p:attrNameLst>
                                      </p:cBhvr>
                                      <p:to>
                                        <p:strVal val="visible"/>
                                      </p:to>
                                    </p:set>
                                    <p:animEffect transition="in" filter="fade">
                                      <p:cBhvr>
                                        <p:cTn id="42" dur="500"/>
                                        <p:tgtEl>
                                          <p:spTgt spid="490499">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90499">
                                            <p:txEl>
                                              <p:pRg st="10" end="10"/>
                                            </p:txEl>
                                          </p:spTgt>
                                        </p:tgtEl>
                                        <p:attrNameLst>
                                          <p:attrName>style.visibility</p:attrName>
                                        </p:attrNameLst>
                                      </p:cBhvr>
                                      <p:to>
                                        <p:strVal val="visible"/>
                                      </p:to>
                                    </p:set>
                                    <p:animEffect transition="in" filter="fade">
                                      <p:cBhvr>
                                        <p:cTn id="47" dur="500"/>
                                        <p:tgtEl>
                                          <p:spTgt spid="490499">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90499">
                                            <p:txEl>
                                              <p:pRg st="11" end="11"/>
                                            </p:txEl>
                                          </p:spTgt>
                                        </p:tgtEl>
                                        <p:attrNameLst>
                                          <p:attrName>style.visibility</p:attrName>
                                        </p:attrNameLst>
                                      </p:cBhvr>
                                      <p:to>
                                        <p:strVal val="visible"/>
                                      </p:to>
                                    </p:set>
                                    <p:animEffect transition="in" filter="fade">
                                      <p:cBhvr>
                                        <p:cTn id="52" dur="500"/>
                                        <p:tgtEl>
                                          <p:spTgt spid="49049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iss Akademie">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iss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3747</Words>
  <Application>Microsoft Macintosh PowerPoint</Application>
  <PresentationFormat>Bildschirmpräsentation (4:3)</PresentationFormat>
  <Paragraphs>307</Paragraphs>
  <Slides>29</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29</vt:i4>
      </vt:variant>
    </vt:vector>
  </HeadingPairs>
  <TitlesOfParts>
    <vt:vector size="35" baseType="lpstr">
      <vt:lpstr>Arial</vt:lpstr>
      <vt:lpstr>Frutiger Linotype</vt:lpstr>
      <vt:lpstr>Frutiger LT 57 Cn</vt:lpstr>
      <vt:lpstr>Verdana</vt:lpstr>
      <vt:lpstr>Kiss Akademie</vt:lpstr>
      <vt:lpstr>KissAkademie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205</cp:revision>
  <dcterms:created xsi:type="dcterms:W3CDTF">2001-11-01T00:49:16Z</dcterms:created>
  <dcterms:modified xsi:type="dcterms:W3CDTF">2024-04-29T07:32:49Z</dcterms:modified>
</cp:coreProperties>
</file>