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2"/>
  </p:notesMasterIdLst>
  <p:sldIdLst>
    <p:sldId id="548" r:id="rId3"/>
    <p:sldId id="417" r:id="rId4"/>
    <p:sldId id="558" r:id="rId5"/>
    <p:sldId id="559" r:id="rId6"/>
    <p:sldId id="560" r:id="rId7"/>
    <p:sldId id="561" r:id="rId8"/>
    <p:sldId id="562" r:id="rId9"/>
    <p:sldId id="563" r:id="rId10"/>
    <p:sldId id="564" r:id="rId11"/>
    <p:sldId id="520" r:id="rId12"/>
    <p:sldId id="565" r:id="rId13"/>
    <p:sldId id="566" r:id="rId14"/>
    <p:sldId id="567" r:id="rId15"/>
    <p:sldId id="568" r:id="rId16"/>
    <p:sldId id="569" r:id="rId17"/>
    <p:sldId id="570" r:id="rId18"/>
    <p:sldId id="571" r:id="rId19"/>
    <p:sldId id="572" r:id="rId20"/>
    <p:sldId id="573" r:id="rId2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8A5756-9D74-5444-8666-7E975D988A2A}" v="3" dt="2025-05-05T04:53:30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6" autoAdjust="0"/>
    <p:restoredTop sz="93012" autoAdjust="0"/>
  </p:normalViewPr>
  <p:slideViewPr>
    <p:cSldViewPr>
      <p:cViewPr varScale="1">
        <p:scale>
          <a:sx n="93" d="100"/>
          <a:sy n="93" d="100"/>
        </p:scale>
        <p:origin x="2664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448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1247EE15-9981-2B4E-9923-77557924275A}"/>
    <pc:docChg chg="addSld delSld modSld">
      <pc:chgData name="Henning Kiss" userId="a0df8af1cba7f864" providerId="LiveId" clId="{1247EE15-9981-2B4E-9923-77557924275A}" dt="2022-05-09T04:19:34.190" v="17" actId="20577"/>
      <pc:docMkLst>
        <pc:docMk/>
      </pc:docMkLst>
      <pc:sldChg chg="modSp add mod">
        <pc:chgData name="Henning Kiss" userId="a0df8af1cba7f864" providerId="LiveId" clId="{1247EE15-9981-2B4E-9923-77557924275A}" dt="2022-05-09T04:16:30.037" v="4" actId="207"/>
        <pc:sldMkLst>
          <pc:docMk/>
          <pc:sldMk cId="394755580" sldId="350"/>
        </pc:sldMkLst>
      </pc:sldChg>
      <pc:sldChg chg="modSp">
        <pc:chgData name="Henning Kiss" userId="a0df8af1cba7f864" providerId="LiveId" clId="{1247EE15-9981-2B4E-9923-77557924275A}" dt="2022-05-09T04:18:36.459" v="13" actId="20577"/>
        <pc:sldMkLst>
          <pc:docMk/>
          <pc:sldMk cId="1972717384" sldId="520"/>
        </pc:sldMkLst>
      </pc:sldChg>
      <pc:sldChg chg="modSp">
        <pc:chgData name="Henning Kiss" userId="a0df8af1cba7f864" providerId="LiveId" clId="{1247EE15-9981-2B4E-9923-77557924275A}" dt="2022-05-09T04:17:22.759" v="9" actId="20577"/>
        <pc:sldMkLst>
          <pc:docMk/>
          <pc:sldMk cId="1525462360" sldId="562"/>
        </pc:sldMkLst>
      </pc:sldChg>
      <pc:sldChg chg="modSp">
        <pc:chgData name="Henning Kiss" userId="a0df8af1cba7f864" providerId="LiveId" clId="{1247EE15-9981-2B4E-9923-77557924275A}" dt="2022-05-09T04:19:03.384" v="15" actId="20577"/>
        <pc:sldMkLst>
          <pc:docMk/>
          <pc:sldMk cId="918374647" sldId="567"/>
        </pc:sldMkLst>
      </pc:sldChg>
      <pc:sldChg chg="modSp">
        <pc:chgData name="Henning Kiss" userId="a0df8af1cba7f864" providerId="LiveId" clId="{1247EE15-9981-2B4E-9923-77557924275A}" dt="2022-05-09T04:19:34.190" v="17" actId="20577"/>
        <pc:sldMkLst>
          <pc:docMk/>
          <pc:sldMk cId="2047778477" sldId="571"/>
        </pc:sldMkLst>
      </pc:sldChg>
      <pc:sldChg chg="del">
        <pc:chgData name="Henning Kiss" userId="a0df8af1cba7f864" providerId="LiveId" clId="{1247EE15-9981-2B4E-9923-77557924275A}" dt="2022-05-09T04:16:36.534" v="5" actId="2696"/>
        <pc:sldMkLst>
          <pc:docMk/>
          <pc:sldMk cId="983600070" sldId="585"/>
        </pc:sldMkLst>
      </pc:sldChg>
    </pc:docChg>
  </pc:docChgLst>
  <pc:docChgLst>
    <pc:chgData name="Henning Kiss" userId="a0df8af1cba7f864" providerId="LiveId" clId="{EA8A5756-9D74-5444-8666-7E975D988A2A}"/>
    <pc:docChg chg="addSld delSld modSld">
      <pc:chgData name="Henning Kiss" userId="a0df8af1cba7f864" providerId="LiveId" clId="{EA8A5756-9D74-5444-8666-7E975D988A2A}" dt="2025-05-05T04:53:47.659" v="6" actId="2696"/>
      <pc:docMkLst>
        <pc:docMk/>
      </pc:docMkLst>
      <pc:sldChg chg="del">
        <pc:chgData name="Henning Kiss" userId="a0df8af1cba7f864" providerId="LiveId" clId="{EA8A5756-9D74-5444-8666-7E975D988A2A}" dt="2025-05-05T04:53:47.659" v="6" actId="2696"/>
        <pc:sldMkLst>
          <pc:docMk/>
          <pc:sldMk cId="2511146455" sldId="411"/>
        </pc:sldMkLst>
      </pc:sldChg>
      <pc:sldChg chg="del">
        <pc:chgData name="Henning Kiss" userId="a0df8af1cba7f864" providerId="LiveId" clId="{EA8A5756-9D74-5444-8666-7E975D988A2A}" dt="2025-05-05T04:53:47.659" v="6" actId="2696"/>
        <pc:sldMkLst>
          <pc:docMk/>
          <pc:sldMk cId="2300875913" sldId="412"/>
        </pc:sldMkLst>
      </pc:sldChg>
      <pc:sldChg chg="modSp add mod">
        <pc:chgData name="Henning Kiss" userId="a0df8af1cba7f864" providerId="LiveId" clId="{EA8A5756-9D74-5444-8666-7E975D988A2A}" dt="2025-05-05T04:53:30.731" v="4" actId="207"/>
        <pc:sldMkLst>
          <pc:docMk/>
          <pc:sldMk cId="3681117512" sldId="417"/>
        </pc:sldMkLst>
        <pc:spChg chg="mod">
          <ac:chgData name="Henning Kiss" userId="a0df8af1cba7f864" providerId="LiveId" clId="{EA8A5756-9D74-5444-8666-7E975D988A2A}" dt="2025-05-05T04:53:25.790" v="2" actId="20577"/>
          <ac:spMkLst>
            <pc:docMk/>
            <pc:sldMk cId="3681117512" sldId="417"/>
            <ac:spMk id="3" creationId="{00000000-0000-0000-0000-000000000000}"/>
          </ac:spMkLst>
        </pc:spChg>
        <pc:spChg chg="mod">
          <ac:chgData name="Henning Kiss" userId="a0df8af1cba7f864" providerId="LiveId" clId="{EA8A5756-9D74-5444-8666-7E975D988A2A}" dt="2025-05-05T04:53:30.731" v="4" actId="207"/>
          <ac:spMkLst>
            <pc:docMk/>
            <pc:sldMk cId="3681117512" sldId="417"/>
            <ac:spMk id="4" creationId="{00000000-0000-0000-0000-000000000000}"/>
          </ac:spMkLst>
        </pc:spChg>
      </pc:sldChg>
      <pc:sldChg chg="del">
        <pc:chgData name="Henning Kiss" userId="a0df8af1cba7f864" providerId="LiveId" clId="{EA8A5756-9D74-5444-8666-7E975D988A2A}" dt="2025-05-05T04:53:37.856" v="5" actId="2696"/>
        <pc:sldMkLst>
          <pc:docMk/>
          <pc:sldMk cId="1072071123" sldId="5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9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407" y="80628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407" y="80628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Berlin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4. Woche</a:t>
            </a:r>
          </a:p>
        </p:txBody>
      </p:sp>
    </p:spTree>
    <p:extLst>
      <p:ext uri="{BB962C8B-B14F-4D97-AF65-F5344CB8AC3E}">
        <p14:creationId xmlns:p14="http://schemas.microsoft.com/office/powerpoint/2010/main" val="112048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A.	Zielvorstellung des Mandanten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Lösung vom Erbvertrag aus dem Jahre 2015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neues Testament, in welchem nur neue Ehefrau und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ungebo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renes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Kind bedacht werden.</a:t>
            </a:r>
          </a:p>
          <a:p>
            <a:pPr eaLnBrk="1" hangingPunct="1">
              <a:spcAft>
                <a:spcPts val="0"/>
              </a:spcAft>
            </a:pP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B.	Rechtsgutachten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I.	Lösung vom Erbvertrag aus dem Jahre 2015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1.	Entfaltet der Erbvertrag überhaupt Bindungswirkung?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§ 2289 Abs. 1 S.2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2.	Wie kann Bindungswirkung beseitigt werden?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-	Aufhebung des Erbvertrages, §§ 2290 – 2292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-	Rücktritt vom Erbvertrag, §§ 2293 – 2297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-	generell bei Unwirksamkeit des Erbvertrages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3.	Aufhebung des Erbvertrages?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(-), weder § 2290, noch § 2291 oder 2292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4.	Rücktritt vom Erbvertrag?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1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(-), ungeachtet der Voraussetzungen der §§ 2293 ff., 				da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auf Rücktrittsrecht verzichtet hat, § 4 S.3 des				Erbvertrages.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5.	Unwirksamkeit des Erbvertrages?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a)	Form, § 125 S.1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eingehalten, s. § 2276 Abs. 1 S.1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b)	Testierfähigkeit, § 2275 Abs. 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(+), kein Fall der §§ 104 Nr. 2, 105 Abs. 1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c)	Gesetzesverstoß, § 134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kein Verstoß, etwa gegen die §§ 2278 Abs. 2 ff.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d)	Anfechtung, § 142 Abs. 1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Anfechtungserklärung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kann auch durch den Erblasser selbst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erfol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gen, § 2281 Abs. 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muss höchstpersönlich erfolgen, § 2282							Abs. 1 S.1 BGB (= keine Stellvertretung)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3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muss gegenüber dem Nachlassgericht er-						klärt werden (§ 2281 Abs. 2 S.1 BGB).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muss notariell beurkundet werden, § 2282						Abs. 3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Anfechtungsgrund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richtet sich nach §§ 2281 Abs. 1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2078 oder					2079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hier § 2079 S.1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hat zweite Ehefrau und (noch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unge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borenes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aber nach § 1923 Abs. 2 BGB erb-						fähiges) Kind „übergangen“, § 2079 S.1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beachte § 2281 Abs. 1, 2.Hs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Pflichtteilsberechtigte ist „vorhanden“.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=&gt;	also Anfechtungsgrund (+).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cc)	kein Ausschluss der Anfechtung?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insbesondere kein Verzicht erklärt.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26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dd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Anfechtungsfrist?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richtet sich nach § 2283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binnen eines Jahres ab Kenntnis vom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Anfech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tungsgrund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hier noch gewahrt, aber hinsichtlich der Ehefrau					liefe Frist am 30. Juli 2023 ab. Also: Eile!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6.	Zwischenergebnis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kann (zeitnah) den Erbvertrag anfechten. Das hat			nach § 2298 Abs. 1 BGB die Gesamtnichtigkeit des Erb-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vertrages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zur Folge.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II.	Rechtsgutachten zu einem neu zu errichtenden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Testa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ment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sobald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angefochten hat, kann er neu und frei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testie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=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Grds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der Testierfreiheit (arg § 1937 BGB).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dabei sind die vom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geäußerten Wünsche zu berück-			sichtigen: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3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1.	Form des Testaments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richtet sich nach § 2231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hier: eigenhändig geschrieben und unterschrieben nach			§ 2247 BGB, um Kosten zu sparen.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2.	Testierfähigkeit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s. § 2229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3.	Inhalt des Testaments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möchte zunächst seiner Frau (vollumfänglich)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erben, dann – bei deren Tod – der (noch ungeborenen)			Tochter Emily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Vor- und Nacherbschaft nach §§ 2100 ff.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a)	Vorerbe ist aber nach den §§ 2113 ff. BGB beschränkt				in Verfügungsbefugnis; nicht gewollt.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kann abbedungen werden gemäß § 2136 f.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b)	Wer erbt, wenn Frau zuerst sterben sollte (sog. Er-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satzerbe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6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Tochter soll erben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müsste nicht gesondert aufgenommen werden, 					§ 2102 Abs. 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c)	Enterbung des Sohnes?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(+), möglich (§ 1937 BGB); er erhält dann nur 						den Pflichtteil nach den §§ 2303 ff.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wieviel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ist das?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1/6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und zwar gemäß §§ 2303 Abs. 1 S.2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1924 Abs. 1, 1931 Abs. 1, Abs. 4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d)	Testamentsvollstreckung?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richtet sich nach den §§ 2197 ff.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Testamentsvollstreckung soll auf die Beteiligung					an den Gesellschaften beschränkt sein; möglich?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arg § 2208 Abs. 1 S.2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Ist eine „Dauervollstreckung“ bis zum Tode des					Herbert Müller möglich?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15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0783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§§ 2209, 2210 S.2: auch über die 30-Jahres-					Frist bis zum Tod des Testamentsvollstreckers						möglich.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cc)	Testamentsvollstrecker soll Vergütung erhalten;					möglich?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§ 2221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e)	Wie wirken sich Beschränkungen Vor- und Nacherb-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schaft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sowie Testamentsvollstreckung auf die Erben				(Ehefrau und Tochter) aus?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diese könnten ausschlagen und den Pflichtteil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verlan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gen, s. § 2306 Abs. 1 und Abs. 2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diesbezüglich ist jedoch nichts zu veranlassen.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III.	Rechtsgutachten zur Honorarvereinbarung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zulässig gemäß § 3a RVG in Textform, muss aber von der			Vollmacht (nicht von der Auftragserteilung) getrennt erfolgen.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8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4739759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C.	Zusammenfassung und taktische Erwägungen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I.	Der Erbvertrag muss zeitnah (= sicherster Weg) bis zum			30. Juli 2023 gegenüber dem Nachlassgericht angefochten		werden; die Anfechtung ist notariell zu beurkunden.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Insoweit müssen die Entwürfe erstellt werden.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II.	Das neue Testament kann 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eigenhändig schreiben		und unterschreiben; die Wünsche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sind per Vor- und		Nacherbschaft sowie durch Dauertestamentsvollstreckung			umsetzbar.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Insoweit ist der Entwurf zu fertigen.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III.	Es erscheint zweckmäßig, das Testament in besondere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amt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liche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Verwahrung nehmen zu lassen (§§ 346 ff.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FamFG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IV.	Es ist eine Honorarvereinbarung zu fertigen, welche die			Voraussetzungen des § 3a RVG erfüllt.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7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D.	Praktische Umsetzung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I.	Entwurf einer Anfechtung des Erbvertrages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als Notarurkunde des Notars Wimmer im Entwurf zu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fer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tigen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9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II.	Anschreiben an das Nachlassgericht zur Übermittlung der			Anfechtungserklärung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zwar keine Stellvertretung bei der Erklärung, wohl aber			bei der Übermittlung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Botenschaft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möglich.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zu adressieren an das AG Berlin-Schöneberg, Nachlass-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gericht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III.	Neues Testament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10 bis 12 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IV.	Antrag auf Annahme des Testaments in Besondere Amtliche		Verwahrung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12 bis 13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08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135421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V.	Honorarvereinbarung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13 bis 14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VI.	Mandantenschreiben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14 bis 15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33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4.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556792"/>
            <a:ext cx="87122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– Seite 1</a:t>
            </a:r>
          </a:p>
          <a:p>
            <a:pPr>
              <a:spcBef>
                <a:spcPts val="600"/>
              </a:spcBef>
            </a:pP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07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.04.2025): 	Grundlagen der Urteilsklausur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2. 	Woche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 (14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.04.2025): 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Urteilskl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3.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28.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04.2025):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Kautkl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4.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05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.05.2025): 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Grundlagen der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Kautelarklausur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5.	Woche (12.05.2025):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6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19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.05.2025):	Objektive Klagehäufung</a:t>
            </a:r>
            <a:endParaRPr lang="de-DE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7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	Woche	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26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.05.2025): 	Subjektive Klagehäufung 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8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	Woche	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02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.06.2025): 	Subjektive Klagehäufung II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9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16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.06.2025):	Säumnis einer Partei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10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23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.06.2025):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Anerkenntnis und Verzicht</a:t>
            </a:r>
            <a:endParaRPr lang="de-DE" sz="24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1175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3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„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-Checkliste“</a:t>
            </a:r>
          </a:p>
          <a:p>
            <a:pPr marL="361950" indent="-361950" eaLnBrk="1" hangingPunct="1"/>
            <a:endParaRPr lang="de-DE" sz="14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Essentialia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negotii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sind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wer (= Gesellschafter)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wie (= Beiträge der Gesellschafter, § 709 Abs. 1)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was (= gemeinsamer Zweck)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Accidentalia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negotii (s. § 708) sind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Gesellschaftsbezeichnung (s. § 707 Abs. 2 Nr. 1 a)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Sitz der Gesellschaft (s. § 707 Abs. 2 Nr. 1 b)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Dauer der Gesellschaft (sonst § 729)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Geschäftsjahr (sonst § 718)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Pflichten der Gesellschafter (§§ 709, 710)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Gewinn- und Verlustverteilung (sonst § 709 Abs. 3)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4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237974"/>
            <a:ext cx="8783637" cy="453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3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„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-Checkliste“</a:t>
            </a:r>
          </a:p>
          <a:p>
            <a:pPr marL="361950" indent="-361950" eaLnBrk="1" hangingPunct="1"/>
            <a:endParaRPr lang="de-DE" sz="7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Geschäftsführung und Vertretung (§§ 715, 720)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Vergütung der Geschäftsführung (sonst § 716)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(Formalien der) Beschlussfassung (sonst § 714)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Kontrollrechte (sonst § 717)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Kündigung und Auflösung der Gesellschaft (sonst 				§§ 723 ff. und §§ 729 ff.)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Gesellschafterwechsel (sonst §§ 711 – 712a)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Abfindungsregelungen (sonst §§ 728 f.)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Abschließende Regelungen (Salvatorische Klausel,			Schiedsklausel etc.)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09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Schriftsatz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 das 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Landgericht…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In dem Rechtsstreit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des K ./. den B</a:t>
            </a:r>
          </a:p>
          <a:p>
            <a:pPr eaLnBrk="1" hangingPunct="1">
              <a:tabLst>
                <a:tab pos="95250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</a:pPr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tabLst>
                <a:tab pos="95250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unterbreitet der Kläger dem Beklagten gemäß § 278 Abs. 6 ZPO einen Vergleichsvorschlag folgenden Inhalts: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I. 	Der Beklagte zahlt an den Kläger, und zwar ohne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Anerken-nung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einer Rechtspflicht und allein aus wirtschaftlichen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Erwä-gungen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zur Erledigung des vorliegenden Rechtsstreits einen Betrag von Euro 7.000,- nebst Zinsen in Höhe von 5 Prozentpunkten über dem jeweiligen Basiszinssatz, und zwar in monatlichen Raten von Euro 200,-, beginnend ab dem … Die Verzinsungspflicht beginnt mit diesem Termin.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6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75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II. 	Gerät der Beklagte mit der Zahlung von zwei Raten mehr als einen Monat in Verzug, wird die gesamte Klageforderung in Höhe von Euro 10.000,- nebst Zinsen in Höhe von 5 Prozent-punkten ab Rechtshängigkeit der Klage sofort fällig. Vom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Be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-klagten bereits erbrachte Zahlungen würden auf diese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Sum-me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verrechnet.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III.	Die Kosten des Rechtsstreits und dieses Vergleichs tragen der Kläger zu 3/10 und der Beklagte zu 7/10.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IV.	Über die vorstehenden Verpflichtungen hinaus bestehen Ansprüche zwischen den Parteien, seien sie bekannt oder unbekannt, nicht.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tabLst>
                <a:tab pos="808038" algn="l"/>
                <a:tab pos="900113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Der Beklagte wird gebeten, dem Gericht, sofern der Vergleichs-abschluss für ihn in Betracht kommt, seine Vergleichsbereit-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schaft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anzuzeigen…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6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97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196752"/>
            <a:ext cx="8783637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I.	Zielvorstellung des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vom „Kaufvertrag“ über die Software lösen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Schadensersatz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iHv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Euro 5.000,- wegen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Ersatzbeschaffg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II.	Rechtsgutachten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Rücktritt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kann sich hier nach §§ 437 Nr. 2, 323 Abs. 1 richten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Liegt ein Kaufvertrag vor?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bei Standardsoftware (§ 453 Abs. 1 S.1 BGB)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Ist die Software mangelhaft?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„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Sach“mangel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iSd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§§ 453 Abs. 1 S.1, 434 Abs.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c)	Erfolglos Frist gesetzt, § 323 Abs. 1?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(-)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d)	Fristsetzung entbehrlich?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nach § 440 S.1 und S.2, wenn § 5 der AGB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un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wirksam ist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7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6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196752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BGH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Urteil vom 19.12.2012, VIII ZR 96/12: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Klausel verstößt gegen §§ 307 Abs. 1, Abs. 2 Nr.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e)	Rücktritt ausgeschlossen?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(-)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f)	Rücktritt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verfristet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gemäß §§ 438 Abs. 4 S.1, 218 Abs. 1 S.1 (+), wenn			§ 6 der AGB wirksam, da Nacherfüllungsanspruch 				nach einem Jahr verjährt wäre.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BGH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Urteil vom 19.06.2013, VIII ZR 183/12: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Klausel verstößt gegen §§ 307 Abs. 1, Abs. 2 Nr.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=&gt;	also kann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jetzt zurücktreten.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Schadensersatz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ebenso (+), und zwar gemäß §§ 437 Nr. 3, 280 Abs. 1, 		Abs. 3, 281 Abs. 1 S.1; Fristsetzung entbehrlich nach 			§ 440 S.1, S.2; AGB sind unwirksam.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7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196752"/>
            <a:ext cx="8783637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III.	Taktische und Zweckmäßigkeitsüberlegungen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Vollmacht beifügen (wegen § 174 BGB)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	vorherige (weitere) Fristsetzung entbehrlich, wenn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Angaben zutreffen (§ 440 S.1, S.2)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also Anspruchsschreiben fertigen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IV.	Praktische Umsetzung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Anspruchsschreiben an Gegner, in welchem der Rücktritt		erklärt und Schadensersatz verlangt wird.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7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2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2834</Words>
  <Application>Microsoft Macintosh PowerPoint</Application>
  <PresentationFormat>Bildschirmpräsentation (4:3)</PresentationFormat>
  <Paragraphs>207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19</vt:i4>
      </vt:variant>
    </vt:vector>
  </HeadingPairs>
  <TitlesOfParts>
    <vt:vector size="25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346</cp:revision>
  <dcterms:created xsi:type="dcterms:W3CDTF">2001-11-01T00:49:16Z</dcterms:created>
  <dcterms:modified xsi:type="dcterms:W3CDTF">2025-05-05T04:53:54Z</dcterms:modified>
</cp:coreProperties>
</file>