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9" r:id="rId1"/>
    <p:sldMasterId id="2147483650" r:id="rId2"/>
  </p:sldMasterIdLst>
  <p:notesMasterIdLst>
    <p:notesMasterId r:id="rId22"/>
  </p:notesMasterIdLst>
  <p:sldIdLst>
    <p:sldId id="373" r:id="rId3"/>
    <p:sldId id="417" r:id="rId4"/>
    <p:sldId id="379" r:id="rId5"/>
    <p:sldId id="380" r:id="rId6"/>
    <p:sldId id="381" r:id="rId7"/>
    <p:sldId id="382" r:id="rId8"/>
    <p:sldId id="383" r:id="rId9"/>
    <p:sldId id="384" r:id="rId10"/>
    <p:sldId id="385" r:id="rId11"/>
    <p:sldId id="386" r:id="rId12"/>
    <p:sldId id="387" r:id="rId13"/>
    <p:sldId id="388" r:id="rId14"/>
    <p:sldId id="389" r:id="rId15"/>
    <p:sldId id="390" r:id="rId16"/>
    <p:sldId id="391" r:id="rId17"/>
    <p:sldId id="392" r:id="rId18"/>
    <p:sldId id="393" r:id="rId19"/>
    <p:sldId id="394" r:id="rId20"/>
    <p:sldId id="395" r:id="rId21"/>
  </p:sldIdLst>
  <p:sldSz cx="9144000" cy="6858000" type="screen4x3"/>
  <p:notesSz cx="6858000" cy="9144000"/>
  <p:defaultTextStyle>
    <a:defPPr>
      <a:defRPr lang="de-DE"/>
    </a:defPPr>
    <a:lvl1pPr algn="l" rtl="0" fontAlgn="base">
      <a:spcBef>
        <a:spcPct val="0"/>
      </a:spcBef>
      <a:spcAft>
        <a:spcPct val="0"/>
      </a:spcAft>
      <a:defRPr sz="2400" b="1" kern="1200">
        <a:solidFill>
          <a:schemeClr val="tx2"/>
        </a:solidFill>
        <a:latin typeface="Verdana" pitchFamily="34" charset="0"/>
        <a:ea typeface="+mn-ea"/>
        <a:cs typeface="+mn-cs"/>
      </a:defRPr>
    </a:lvl1pPr>
    <a:lvl2pPr marL="457200" algn="l" rtl="0" fontAlgn="base">
      <a:spcBef>
        <a:spcPct val="0"/>
      </a:spcBef>
      <a:spcAft>
        <a:spcPct val="0"/>
      </a:spcAft>
      <a:defRPr sz="2400" b="1" kern="1200">
        <a:solidFill>
          <a:schemeClr val="tx2"/>
        </a:solidFill>
        <a:latin typeface="Verdana" pitchFamily="34" charset="0"/>
        <a:ea typeface="+mn-ea"/>
        <a:cs typeface="+mn-cs"/>
      </a:defRPr>
    </a:lvl2pPr>
    <a:lvl3pPr marL="914400" algn="l" rtl="0" fontAlgn="base">
      <a:spcBef>
        <a:spcPct val="0"/>
      </a:spcBef>
      <a:spcAft>
        <a:spcPct val="0"/>
      </a:spcAft>
      <a:defRPr sz="2400" b="1" kern="1200">
        <a:solidFill>
          <a:schemeClr val="tx2"/>
        </a:solidFill>
        <a:latin typeface="Verdana" pitchFamily="34" charset="0"/>
        <a:ea typeface="+mn-ea"/>
        <a:cs typeface="+mn-cs"/>
      </a:defRPr>
    </a:lvl3pPr>
    <a:lvl4pPr marL="1371600" algn="l" rtl="0" fontAlgn="base">
      <a:spcBef>
        <a:spcPct val="0"/>
      </a:spcBef>
      <a:spcAft>
        <a:spcPct val="0"/>
      </a:spcAft>
      <a:defRPr sz="2400" b="1" kern="1200">
        <a:solidFill>
          <a:schemeClr val="tx2"/>
        </a:solidFill>
        <a:latin typeface="Verdana" pitchFamily="34" charset="0"/>
        <a:ea typeface="+mn-ea"/>
        <a:cs typeface="+mn-cs"/>
      </a:defRPr>
    </a:lvl4pPr>
    <a:lvl5pPr marL="1828800" algn="l" rtl="0" fontAlgn="base">
      <a:spcBef>
        <a:spcPct val="0"/>
      </a:spcBef>
      <a:spcAft>
        <a:spcPct val="0"/>
      </a:spcAft>
      <a:defRPr sz="2400" b="1" kern="1200">
        <a:solidFill>
          <a:schemeClr val="tx2"/>
        </a:solidFill>
        <a:latin typeface="Verdana" pitchFamily="34" charset="0"/>
        <a:ea typeface="+mn-ea"/>
        <a:cs typeface="+mn-cs"/>
      </a:defRPr>
    </a:lvl5pPr>
    <a:lvl6pPr marL="2286000" algn="l" defTabSz="914400" rtl="0" eaLnBrk="1" latinLnBrk="0" hangingPunct="1">
      <a:defRPr sz="2400" b="1" kern="1200">
        <a:solidFill>
          <a:schemeClr val="tx2"/>
        </a:solidFill>
        <a:latin typeface="Verdana" pitchFamily="34" charset="0"/>
        <a:ea typeface="+mn-ea"/>
        <a:cs typeface="+mn-cs"/>
      </a:defRPr>
    </a:lvl6pPr>
    <a:lvl7pPr marL="2743200" algn="l" defTabSz="914400" rtl="0" eaLnBrk="1" latinLnBrk="0" hangingPunct="1">
      <a:defRPr sz="2400" b="1" kern="1200">
        <a:solidFill>
          <a:schemeClr val="tx2"/>
        </a:solidFill>
        <a:latin typeface="Verdana" pitchFamily="34" charset="0"/>
        <a:ea typeface="+mn-ea"/>
        <a:cs typeface="+mn-cs"/>
      </a:defRPr>
    </a:lvl7pPr>
    <a:lvl8pPr marL="3200400" algn="l" defTabSz="914400" rtl="0" eaLnBrk="1" latinLnBrk="0" hangingPunct="1">
      <a:defRPr sz="2400" b="1" kern="1200">
        <a:solidFill>
          <a:schemeClr val="tx2"/>
        </a:solidFill>
        <a:latin typeface="Verdana" pitchFamily="34" charset="0"/>
        <a:ea typeface="+mn-ea"/>
        <a:cs typeface="+mn-cs"/>
      </a:defRPr>
    </a:lvl8pPr>
    <a:lvl9pPr marL="3657600" algn="l" defTabSz="914400" rtl="0" eaLnBrk="1" latinLnBrk="0" hangingPunct="1">
      <a:defRPr sz="2400" b="1" kern="1200">
        <a:solidFill>
          <a:schemeClr val="tx2"/>
        </a:solidFill>
        <a:latin typeface="Verdana"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77515"/>
    <a:srgbClr val="978CE8"/>
    <a:srgbClr val="000080"/>
    <a:srgbClr val="F60208"/>
    <a:srgbClr val="A8A3ED"/>
    <a:srgbClr val="D1CEF6"/>
    <a:srgbClr val="EBE9FB"/>
    <a:srgbClr val="5A5A5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8B79475-8450-7D43-9B13-4DEBC15AED1B}" v="73" dt="2025-05-12T05:29:04.22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025" autoAdjust="0"/>
    <p:restoredTop sz="92847" autoAdjust="0"/>
  </p:normalViewPr>
  <p:slideViewPr>
    <p:cSldViewPr>
      <p:cViewPr varScale="1">
        <p:scale>
          <a:sx n="93" d="100"/>
          <a:sy n="93" d="100"/>
        </p:scale>
        <p:origin x="2608" y="4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ableStyles" Target="tableStyle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presProps" Target="presProps.xml"/><Relationship Id="rId28" Type="http://schemas.microsoft.com/office/2015/10/relationships/revisionInfo" Target="revisionInfo.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notesMaster" Target="notesMasters/notesMaster1.xml"/><Relationship Id="rId27"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Henning Kiss" userId="a0df8af1cba7f864" providerId="LiveId" clId="{18B79475-8450-7D43-9B13-4DEBC15AED1B}"/>
    <pc:docChg chg="addSld delSld modSld">
      <pc:chgData name="Henning Kiss" userId="a0df8af1cba7f864" providerId="LiveId" clId="{18B79475-8450-7D43-9B13-4DEBC15AED1B}" dt="2025-05-12T05:29:04.225" v="74" actId="20577"/>
      <pc:docMkLst>
        <pc:docMk/>
      </pc:docMkLst>
      <pc:sldChg chg="modSp">
        <pc:chgData name="Henning Kiss" userId="a0df8af1cba7f864" providerId="LiveId" clId="{18B79475-8450-7D43-9B13-4DEBC15AED1B}" dt="2025-05-12T05:24:48.457" v="19" actId="20577"/>
        <pc:sldMkLst>
          <pc:docMk/>
          <pc:sldMk cId="742559126" sldId="389"/>
        </pc:sldMkLst>
        <pc:spChg chg="mod">
          <ac:chgData name="Henning Kiss" userId="a0df8af1cba7f864" providerId="LiveId" clId="{18B79475-8450-7D43-9B13-4DEBC15AED1B}" dt="2025-05-12T05:24:48.457" v="19" actId="20577"/>
          <ac:spMkLst>
            <pc:docMk/>
            <pc:sldMk cId="742559126" sldId="389"/>
            <ac:spMk id="533506" creationId="{00000000-0000-0000-0000-000000000000}"/>
          </ac:spMkLst>
        </pc:spChg>
      </pc:sldChg>
      <pc:sldChg chg="modSp">
        <pc:chgData name="Henning Kiss" userId="a0df8af1cba7f864" providerId="LiveId" clId="{18B79475-8450-7D43-9B13-4DEBC15AED1B}" dt="2025-05-12T05:25:28.758" v="32" actId="20577"/>
        <pc:sldMkLst>
          <pc:docMk/>
          <pc:sldMk cId="1619026342" sldId="390"/>
        </pc:sldMkLst>
        <pc:spChg chg="mod">
          <ac:chgData name="Henning Kiss" userId="a0df8af1cba7f864" providerId="LiveId" clId="{18B79475-8450-7D43-9B13-4DEBC15AED1B}" dt="2025-05-12T05:25:28.758" v="32" actId="20577"/>
          <ac:spMkLst>
            <pc:docMk/>
            <pc:sldMk cId="1619026342" sldId="390"/>
            <ac:spMk id="534530" creationId="{00000000-0000-0000-0000-000000000000}"/>
          </ac:spMkLst>
        </pc:spChg>
      </pc:sldChg>
      <pc:sldChg chg="modSp">
        <pc:chgData name="Henning Kiss" userId="a0df8af1cba7f864" providerId="LiveId" clId="{18B79475-8450-7D43-9B13-4DEBC15AED1B}" dt="2025-05-12T05:26:41.391" v="47" actId="20577"/>
        <pc:sldMkLst>
          <pc:docMk/>
          <pc:sldMk cId="260608535" sldId="392"/>
        </pc:sldMkLst>
        <pc:spChg chg="mod">
          <ac:chgData name="Henning Kiss" userId="a0df8af1cba7f864" providerId="LiveId" clId="{18B79475-8450-7D43-9B13-4DEBC15AED1B}" dt="2025-05-12T05:26:41.391" v="47" actId="20577"/>
          <ac:spMkLst>
            <pc:docMk/>
            <pc:sldMk cId="260608535" sldId="392"/>
            <ac:spMk id="536578" creationId="{00000000-0000-0000-0000-000000000000}"/>
          </ac:spMkLst>
        </pc:spChg>
      </pc:sldChg>
      <pc:sldChg chg="modSp modAnim">
        <pc:chgData name="Henning Kiss" userId="a0df8af1cba7f864" providerId="LiveId" clId="{18B79475-8450-7D43-9B13-4DEBC15AED1B}" dt="2025-05-12T05:29:04.225" v="74" actId="20577"/>
        <pc:sldMkLst>
          <pc:docMk/>
          <pc:sldMk cId="3027208037" sldId="393"/>
        </pc:sldMkLst>
        <pc:spChg chg="mod">
          <ac:chgData name="Henning Kiss" userId="a0df8af1cba7f864" providerId="LiveId" clId="{18B79475-8450-7D43-9B13-4DEBC15AED1B}" dt="2025-05-12T05:29:04.225" v="74" actId="20577"/>
          <ac:spMkLst>
            <pc:docMk/>
            <pc:sldMk cId="3027208037" sldId="393"/>
            <ac:spMk id="537602" creationId="{00000000-0000-0000-0000-000000000000}"/>
          </ac:spMkLst>
        </pc:spChg>
      </pc:sldChg>
      <pc:sldChg chg="modSp add mod">
        <pc:chgData name="Henning Kiss" userId="a0df8af1cba7f864" providerId="LiveId" clId="{18B79475-8450-7D43-9B13-4DEBC15AED1B}" dt="2025-05-12T05:16:47.183" v="3" actId="207"/>
        <pc:sldMkLst>
          <pc:docMk/>
          <pc:sldMk cId="3681117512" sldId="417"/>
        </pc:sldMkLst>
        <pc:spChg chg="mod">
          <ac:chgData name="Henning Kiss" userId="a0df8af1cba7f864" providerId="LiveId" clId="{18B79475-8450-7D43-9B13-4DEBC15AED1B}" dt="2025-05-12T05:16:41.953" v="1" actId="20577"/>
          <ac:spMkLst>
            <pc:docMk/>
            <pc:sldMk cId="3681117512" sldId="417"/>
            <ac:spMk id="3" creationId="{00000000-0000-0000-0000-000000000000}"/>
          </ac:spMkLst>
        </pc:spChg>
        <pc:spChg chg="mod">
          <ac:chgData name="Henning Kiss" userId="a0df8af1cba7f864" providerId="LiveId" clId="{18B79475-8450-7D43-9B13-4DEBC15AED1B}" dt="2025-05-12T05:16:47.183" v="3" actId="207"/>
          <ac:spMkLst>
            <pc:docMk/>
            <pc:sldMk cId="3681117512" sldId="417"/>
            <ac:spMk id="4" creationId="{00000000-0000-0000-0000-000000000000}"/>
          </ac:spMkLst>
        </pc:spChg>
      </pc:sldChg>
      <pc:sldChg chg="del">
        <pc:chgData name="Henning Kiss" userId="a0df8af1cba7f864" providerId="LiveId" clId="{18B79475-8450-7D43-9B13-4DEBC15AED1B}" dt="2025-05-12T05:16:53.215" v="4" actId="2696"/>
        <pc:sldMkLst>
          <pc:docMk/>
          <pc:sldMk cId="1072071123" sldId="574"/>
        </pc:sldMkLst>
      </pc:sldChg>
    </pc:docChg>
  </pc:docChgLst>
  <pc:docChgLst>
    <pc:chgData name="Henning Kiss" userId="a0df8af1cba7f864" providerId="LiveId" clId="{54BFD50C-3860-F746-A000-0C57F44C8046}"/>
    <pc:docChg chg="addSld delSld modSld">
      <pc:chgData name="Henning Kiss" userId="a0df8af1cba7f864" providerId="LiveId" clId="{54BFD50C-3860-F746-A000-0C57F44C8046}" dt="2022-05-16T15:03:19.522" v="5" actId="207"/>
      <pc:docMkLst>
        <pc:docMk/>
      </pc:docMkLst>
      <pc:sldChg chg="modSp add mod">
        <pc:chgData name="Henning Kiss" userId="a0df8af1cba7f864" providerId="LiveId" clId="{54BFD50C-3860-F746-A000-0C57F44C8046}" dt="2022-05-16T15:03:19.522" v="5" actId="207"/>
        <pc:sldMkLst>
          <pc:docMk/>
          <pc:sldMk cId="394755580" sldId="350"/>
        </pc:sldMkLst>
      </pc:sldChg>
      <pc:sldChg chg="del">
        <pc:chgData name="Henning Kiss" userId="a0df8af1cba7f864" providerId="LiveId" clId="{54BFD50C-3860-F746-A000-0C57F44C8046}" dt="2022-05-15T10:49:46.205" v="3" actId="2696"/>
        <pc:sldMkLst>
          <pc:docMk/>
          <pc:sldMk cId="462538974" sldId="407"/>
        </pc:sldMkLst>
      </pc:sldChg>
    </pc:docChg>
  </pc:docChgLst>
  <pc:docChgLst>
    <pc:chgData name="Henning Kiss" userId="a0df8af1cba7f864" providerId="LiveId" clId="{24C9FDFD-3A9B-7940-ADD0-53917F73198D}"/>
    <pc:docChg chg="addSld delSld modSld">
      <pc:chgData name="Henning Kiss" userId="a0df8af1cba7f864" providerId="LiveId" clId="{24C9FDFD-3A9B-7940-ADD0-53917F73198D}" dt="2023-05-15T15:08:46.505" v="66" actId="20577"/>
      <pc:docMkLst>
        <pc:docMk/>
      </pc:docMkLst>
      <pc:sldChg chg="del">
        <pc:chgData name="Henning Kiss" userId="a0df8af1cba7f864" providerId="LiveId" clId="{24C9FDFD-3A9B-7940-ADD0-53917F73198D}" dt="2023-05-15T04:11:32.096" v="5" actId="2696"/>
        <pc:sldMkLst>
          <pc:docMk/>
          <pc:sldMk cId="394755580" sldId="350"/>
        </pc:sldMkLst>
      </pc:sldChg>
      <pc:sldChg chg="modSp">
        <pc:chgData name="Henning Kiss" userId="a0df8af1cba7f864" providerId="LiveId" clId="{24C9FDFD-3A9B-7940-ADD0-53917F73198D}" dt="2023-05-15T04:14:09.715" v="42" actId="20577"/>
        <pc:sldMkLst>
          <pc:docMk/>
          <pc:sldMk cId="2773687187" sldId="379"/>
        </pc:sldMkLst>
      </pc:sldChg>
      <pc:sldChg chg="modSp">
        <pc:chgData name="Henning Kiss" userId="a0df8af1cba7f864" providerId="LiveId" clId="{24C9FDFD-3A9B-7940-ADD0-53917F73198D}" dt="2023-05-15T15:08:46.505" v="66" actId="20577"/>
        <pc:sldMkLst>
          <pc:docMk/>
          <pc:sldMk cId="3027208037" sldId="393"/>
        </pc:sldMkLst>
      </pc:sldChg>
      <pc:sldChg chg="modSp add mod">
        <pc:chgData name="Henning Kiss" userId="a0df8af1cba7f864" providerId="LiveId" clId="{24C9FDFD-3A9B-7940-ADD0-53917F73198D}" dt="2023-05-15T04:11:27.050" v="4" actId="207"/>
        <pc:sldMkLst>
          <pc:docMk/>
          <pc:sldMk cId="1734861472" sldId="425"/>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2706"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b="0">
                <a:solidFill>
                  <a:schemeClr val="tx1"/>
                </a:solidFill>
                <a:latin typeface="Arial" charset="0"/>
              </a:defRPr>
            </a:lvl1pPr>
          </a:lstStyle>
          <a:p>
            <a:endParaRPr lang="de-DE"/>
          </a:p>
        </p:txBody>
      </p:sp>
      <p:sp>
        <p:nvSpPr>
          <p:cNvPr id="72707"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b="0">
                <a:solidFill>
                  <a:schemeClr val="tx1"/>
                </a:solidFill>
                <a:latin typeface="Arial" charset="0"/>
              </a:defRPr>
            </a:lvl1pPr>
          </a:lstStyle>
          <a:p>
            <a:endParaRPr lang="de-DE"/>
          </a:p>
        </p:txBody>
      </p:sp>
      <p:sp>
        <p:nvSpPr>
          <p:cNvPr id="7270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72709"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72710"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b="0">
                <a:solidFill>
                  <a:schemeClr val="tx1"/>
                </a:solidFill>
                <a:latin typeface="Arial" charset="0"/>
              </a:defRPr>
            </a:lvl1pPr>
          </a:lstStyle>
          <a:p>
            <a:endParaRPr lang="de-DE"/>
          </a:p>
        </p:txBody>
      </p:sp>
      <p:sp>
        <p:nvSpPr>
          <p:cNvPr id="72711"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b="0">
                <a:solidFill>
                  <a:schemeClr val="tx1"/>
                </a:solidFill>
                <a:latin typeface="Arial" charset="0"/>
              </a:defRPr>
            </a:lvl1pPr>
          </a:lstStyle>
          <a:p>
            <a:fld id="{CA1B46E7-A699-409A-9A12-0C1F0AEE876B}" type="slidenum">
              <a:rPr lang="de-DE"/>
              <a:pPr/>
              <a:t>‹Nr.›</a:t>
            </a:fld>
            <a:endParaRPr lang="de-DE"/>
          </a:p>
        </p:txBody>
      </p:sp>
    </p:spTree>
    <p:extLst>
      <p:ext uri="{BB962C8B-B14F-4D97-AF65-F5344CB8AC3E}">
        <p14:creationId xmlns:p14="http://schemas.microsoft.com/office/powerpoint/2010/main" val="1890793265"/>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CA1B46E7-A699-409A-9A12-0C1F0AEE876B}" type="slidenum">
              <a:rPr lang="de-DE" smtClean="0"/>
              <a:pPr/>
              <a:t>1</a:t>
            </a:fld>
            <a:endParaRPr lang="de-DE"/>
          </a:p>
        </p:txBody>
      </p:sp>
    </p:spTree>
    <p:extLst>
      <p:ext uri="{BB962C8B-B14F-4D97-AF65-F5344CB8AC3E}">
        <p14:creationId xmlns:p14="http://schemas.microsoft.com/office/powerpoint/2010/main" val="30720824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CA1B46E7-A699-409A-9A12-0C1F0AEE876B}" type="slidenum">
              <a:rPr lang="de-DE" smtClean="0"/>
              <a:pPr/>
              <a:t>16</a:t>
            </a:fld>
            <a:endParaRPr lang="de-DE"/>
          </a:p>
        </p:txBody>
      </p:sp>
    </p:spTree>
    <p:extLst>
      <p:ext uri="{BB962C8B-B14F-4D97-AF65-F5344CB8AC3E}">
        <p14:creationId xmlns:p14="http://schemas.microsoft.com/office/powerpoint/2010/main" val="22885469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a:prstGeom prst="rect">
            <a:avLst/>
          </a:prstGeom>
        </p:spPr>
        <p:txBody>
          <a:bodyPr/>
          <a:lstStyle/>
          <a:p>
            <a:r>
              <a:rPr lang="de-DE"/>
              <a:t>Titelmasterformat durch Klicken bearbeiten</a:t>
            </a:r>
          </a:p>
        </p:txBody>
      </p:sp>
      <p:sp>
        <p:nvSpPr>
          <p:cNvPr id="3" name="Untertitel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a:t>Formatvorlage des Untertitelmasters durch Klicken bearbeiten</a:t>
            </a:r>
          </a:p>
        </p:txBody>
      </p:sp>
    </p:spTree>
    <p:extLst>
      <p:ext uri="{BB962C8B-B14F-4D97-AF65-F5344CB8AC3E}">
        <p14:creationId xmlns:p14="http://schemas.microsoft.com/office/powerpoint/2010/main" val="119568219"/>
      </p:ext>
    </p:extLst>
  </p:cSld>
  <p:clrMapOvr>
    <a:masterClrMapping/>
  </p:clrMapOvr>
  <p:transition>
    <p:comb/>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a:prstGeom prst="rect">
            <a:avLst/>
          </a:prstGeom>
        </p:spPr>
        <p:txBody>
          <a:bodyPr/>
          <a:lstStyle/>
          <a:p>
            <a:r>
              <a:rPr lang="de-DE"/>
              <a:t>Titelmasterformat durch Klicken bearbeiten</a:t>
            </a:r>
          </a:p>
        </p:txBody>
      </p:sp>
      <p:sp>
        <p:nvSpPr>
          <p:cNvPr id="3" name="Vertikaler Textplatzhalter 2"/>
          <p:cNvSpPr>
            <a:spLocks noGrp="1"/>
          </p:cNvSpPr>
          <p:nvPr>
            <p:ph type="body" orient="vert" idx="1"/>
          </p:nvPr>
        </p:nvSpPr>
        <p:spPr>
          <a:xfrm>
            <a:off x="457200" y="1600200"/>
            <a:ext cx="8229600" cy="4525963"/>
          </a:xfrm>
          <a:prstGeom prst="rect">
            <a:avLst/>
          </a:prstGeo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110656768"/>
      </p:ext>
    </p:extLst>
  </p:cSld>
  <p:clrMapOvr>
    <a:masterClrMapping/>
  </p:clrMapOvr>
  <p:transition>
    <p:comb/>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a:prstGeom prst="rect">
            <a:avLst/>
          </a:prstGeo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457200" y="274638"/>
            <a:ext cx="6019800" cy="5851525"/>
          </a:xfrm>
          <a:prstGeom prst="rect">
            <a:avLst/>
          </a:prstGeo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144286011"/>
      </p:ext>
    </p:extLst>
  </p:cSld>
  <p:clrMapOvr>
    <a:masterClrMapping/>
  </p:clrMapOvr>
  <p:transition>
    <p:comb/>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elfolie">
    <p:spTree>
      <p:nvGrpSpPr>
        <p:cNvPr id="1" name=""/>
        <p:cNvGrpSpPr/>
        <p:nvPr/>
      </p:nvGrpSpPr>
      <p:grpSpPr>
        <a:xfrm>
          <a:off x="0" y="0"/>
          <a:ext cx="0" cy="0"/>
          <a:chOff x="0" y="0"/>
          <a:chExt cx="0" cy="0"/>
        </a:xfrm>
      </p:grpSpPr>
      <p:pic>
        <p:nvPicPr>
          <p:cNvPr id="2" name="Grafik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1700808"/>
            <a:ext cx="7956376" cy="4068601"/>
          </a:xfrm>
          <a:prstGeom prst="rect">
            <a:avLst/>
          </a:prstGeom>
        </p:spPr>
      </p:pic>
      <p:sp>
        <p:nvSpPr>
          <p:cNvPr id="3" name="Rechteck 2"/>
          <p:cNvSpPr/>
          <p:nvPr userDrawn="1"/>
        </p:nvSpPr>
        <p:spPr>
          <a:xfrm>
            <a:off x="7020272" y="1700808"/>
            <a:ext cx="2123728" cy="4068601"/>
          </a:xfrm>
          <a:prstGeom prst="rect">
            <a:avLst/>
          </a:prstGeom>
          <a:solidFill>
            <a:srgbClr val="F7751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 name="Rechteck 3"/>
          <p:cNvSpPr/>
          <p:nvPr userDrawn="1"/>
        </p:nvSpPr>
        <p:spPr>
          <a:xfrm>
            <a:off x="4860032" y="2069232"/>
            <a:ext cx="2123728" cy="2511896"/>
          </a:xfrm>
          <a:prstGeom prst="rect">
            <a:avLst/>
          </a:prstGeom>
          <a:solidFill>
            <a:srgbClr val="F7751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373957693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a:t>Titelmasterformat durch Klicken bearbeiten</a:t>
            </a:r>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a:t>Formatvorlage des Untertitelmasters durch Klicken bearbeiten</a:t>
            </a:r>
          </a:p>
        </p:txBody>
      </p:sp>
    </p:spTree>
    <p:extLst>
      <p:ext uri="{BB962C8B-B14F-4D97-AF65-F5344CB8AC3E}">
        <p14:creationId xmlns:p14="http://schemas.microsoft.com/office/powerpoint/2010/main" val="950490283"/>
      </p:ext>
    </p:extLst>
  </p:cSld>
  <p:clrMapOvr>
    <a:masterClrMapping/>
  </p:clrMapOvr>
  <p:transition>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idx="1"/>
          </p:nvPr>
        </p:nvSpPr>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253467270"/>
      </p:ext>
    </p:extLst>
  </p:cSld>
  <p:clrMapOvr>
    <a:masterClrMapping/>
  </p:clrMapOvr>
  <p:transition>
    <p:fad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a:t>Titelmasterformat durch Klicken bearbeiten</a:t>
            </a:r>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a:t>Textmasterformat bearbeiten</a:t>
            </a:r>
          </a:p>
        </p:txBody>
      </p:sp>
    </p:spTree>
    <p:extLst>
      <p:ext uri="{BB962C8B-B14F-4D97-AF65-F5344CB8AC3E}">
        <p14:creationId xmlns:p14="http://schemas.microsoft.com/office/powerpoint/2010/main" val="905909144"/>
      </p:ext>
    </p:extLst>
  </p:cSld>
  <p:clrMapOvr>
    <a:masterClrMapping/>
  </p:clrMapOvr>
  <p:transition>
    <p:fad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215900" y="1296988"/>
            <a:ext cx="4297363" cy="52276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4665663" y="1296988"/>
            <a:ext cx="4298950" cy="52276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2818065012"/>
      </p:ext>
    </p:extLst>
  </p:cSld>
  <p:clrMapOvr>
    <a:masterClrMapping/>
  </p:clrMapOvr>
  <p:transition>
    <p:fade/>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a:t>Titelmasterformat durch Klicken bearbeiten</a:t>
            </a:r>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105463014"/>
      </p:ext>
    </p:extLst>
  </p:cSld>
  <p:clrMapOvr>
    <a:masterClrMapping/>
  </p:clrMapOvr>
  <p:transition>
    <p:fade/>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Tree>
    <p:extLst>
      <p:ext uri="{BB962C8B-B14F-4D97-AF65-F5344CB8AC3E}">
        <p14:creationId xmlns:p14="http://schemas.microsoft.com/office/powerpoint/2010/main" val="1657195175"/>
      </p:ext>
    </p:extLst>
  </p:cSld>
  <p:clrMapOvr>
    <a:masterClrMapping/>
  </p:clrMapOvr>
  <p:transition>
    <p:fade/>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Tree>
    <p:extLst>
      <p:ext uri="{BB962C8B-B14F-4D97-AF65-F5344CB8AC3E}">
        <p14:creationId xmlns:p14="http://schemas.microsoft.com/office/powerpoint/2010/main" val="235902214"/>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a:prstGeom prst="rect">
            <a:avLst/>
          </a:prstGeom>
        </p:spPr>
        <p:txBody>
          <a:bodyPr/>
          <a:lstStyle/>
          <a:p>
            <a:r>
              <a:rPr lang="de-DE"/>
              <a:t>Titelmasterformat durch Klicken bearbeiten</a:t>
            </a:r>
          </a:p>
        </p:txBody>
      </p:sp>
      <p:sp>
        <p:nvSpPr>
          <p:cNvPr id="3" name="Inhaltsplatzhalter 2"/>
          <p:cNvSpPr>
            <a:spLocks noGrp="1"/>
          </p:cNvSpPr>
          <p:nvPr>
            <p:ph idx="1"/>
          </p:nvPr>
        </p:nvSpPr>
        <p:spPr>
          <a:xfrm>
            <a:off x="457200" y="1600200"/>
            <a:ext cx="8229600" cy="4525963"/>
          </a:xfrm>
          <a:prstGeom prst="rect">
            <a:avLst/>
          </a:prstGeo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399631190"/>
      </p:ext>
    </p:extLst>
  </p:cSld>
  <p:clrMapOvr>
    <a:masterClrMapping/>
  </p:clrMapOvr>
  <p:transition>
    <p:comb/>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a:t>Titelmasterformat durch Klicken bearbeiten</a:t>
            </a:r>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Tree>
    <p:extLst>
      <p:ext uri="{BB962C8B-B14F-4D97-AF65-F5344CB8AC3E}">
        <p14:creationId xmlns:p14="http://schemas.microsoft.com/office/powerpoint/2010/main" val="4199686652"/>
      </p:ext>
    </p:extLst>
  </p:cSld>
  <p:clrMapOvr>
    <a:masterClrMapping/>
  </p:clrMapOvr>
  <p:transition>
    <p:fade/>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a:t>Titelmasterformat durch Klicken bearbeiten</a:t>
            </a:r>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Tree>
    <p:extLst>
      <p:ext uri="{BB962C8B-B14F-4D97-AF65-F5344CB8AC3E}">
        <p14:creationId xmlns:p14="http://schemas.microsoft.com/office/powerpoint/2010/main" val="2239721923"/>
      </p:ext>
    </p:extLst>
  </p:cSld>
  <p:clrMapOvr>
    <a:masterClrMapping/>
  </p:clrMapOvr>
  <p:transition>
    <p:fade/>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1145151672"/>
      </p:ext>
    </p:extLst>
  </p:cSld>
  <p:clrMapOvr>
    <a:masterClrMapping/>
  </p:clrMapOvr>
  <p:transition>
    <p:fade/>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742113" y="44450"/>
            <a:ext cx="2222500" cy="6480175"/>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71438" y="44450"/>
            <a:ext cx="6518275" cy="6480175"/>
          </a:xfr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140849977"/>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de-DE"/>
              <a:t>Titelmasterformat durch Klicken bearbeiten</a:t>
            </a:r>
          </a:p>
        </p:txBody>
      </p:sp>
      <p:sp>
        <p:nvSpPr>
          <p:cNvPr id="3" name="Textplatzhalt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a:t>Textmasterformat bearbeiten</a:t>
            </a:r>
          </a:p>
        </p:txBody>
      </p:sp>
    </p:spTree>
    <p:extLst>
      <p:ext uri="{BB962C8B-B14F-4D97-AF65-F5344CB8AC3E}">
        <p14:creationId xmlns:p14="http://schemas.microsoft.com/office/powerpoint/2010/main" val="2055263000"/>
      </p:ext>
    </p:extLst>
  </p:cSld>
  <p:clrMapOvr>
    <a:masterClrMapping/>
  </p:clrMapOvr>
  <p:transition>
    <p:comb/>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a:prstGeom prst="rect">
            <a:avLst/>
          </a:prstGeom>
        </p:spPr>
        <p:txBody>
          <a:bodyPr/>
          <a:lstStyle/>
          <a:p>
            <a:r>
              <a:rPr lang="de-DE"/>
              <a:t>Titelmasterformat durch Klicken bearbeiten</a:t>
            </a:r>
          </a:p>
        </p:txBody>
      </p:sp>
      <p:sp>
        <p:nvSpPr>
          <p:cNvPr id="3" name="Inhaltsplatzhalt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3234778163"/>
      </p:ext>
    </p:extLst>
  </p:cSld>
  <p:clrMapOvr>
    <a:masterClrMapping/>
  </p:clrMapOvr>
  <p:transition>
    <p:comb/>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a:prstGeom prst="rect">
            <a:avLst/>
          </a:prstGeom>
        </p:spPr>
        <p:txBody>
          <a:bodyPr/>
          <a:lstStyle>
            <a:lvl1pPr>
              <a:defRPr/>
            </a:lvl1pPr>
          </a:lstStyle>
          <a:p>
            <a:r>
              <a:rPr lang="de-DE"/>
              <a:t>Titelmasterformat durch Klicken bearbeiten</a:t>
            </a:r>
          </a:p>
        </p:txBody>
      </p:sp>
      <p:sp>
        <p:nvSpPr>
          <p:cNvPr id="3" name="Textplatzhalt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4" name="Inhaltsplatzhalt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Inhaltsplatzhalt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545898610"/>
      </p:ext>
    </p:extLst>
  </p:cSld>
  <p:clrMapOvr>
    <a:masterClrMapping/>
  </p:clrMapOvr>
  <p:transition>
    <p:comb/>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a:prstGeom prst="rect">
            <a:avLst/>
          </a:prstGeom>
        </p:spPr>
        <p:txBody>
          <a:bodyPr/>
          <a:lstStyle/>
          <a:p>
            <a:r>
              <a:rPr lang="de-DE"/>
              <a:t>Titelmasterformat durch Klicken bearbeiten</a:t>
            </a:r>
          </a:p>
        </p:txBody>
      </p:sp>
    </p:spTree>
    <p:extLst>
      <p:ext uri="{BB962C8B-B14F-4D97-AF65-F5344CB8AC3E}">
        <p14:creationId xmlns:p14="http://schemas.microsoft.com/office/powerpoint/2010/main" val="2180321003"/>
      </p:ext>
    </p:extLst>
  </p:cSld>
  <p:clrMapOvr>
    <a:masterClrMapping/>
  </p:clrMapOvr>
  <p:transition>
    <p:comb/>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Tree>
    <p:extLst>
      <p:ext uri="{BB962C8B-B14F-4D97-AF65-F5344CB8AC3E}">
        <p14:creationId xmlns:p14="http://schemas.microsoft.com/office/powerpoint/2010/main" val="3463766308"/>
      </p:ext>
    </p:extLst>
  </p:cSld>
  <p:clrMapOvr>
    <a:masterClrMapping/>
  </p:clrMapOvr>
  <p:transition>
    <p:comb/>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a:prstGeom prst="rect">
            <a:avLst/>
          </a:prstGeom>
        </p:spPr>
        <p:txBody>
          <a:bodyPr anchor="b"/>
          <a:lstStyle>
            <a:lvl1pPr algn="l">
              <a:defRPr sz="2000" b="1"/>
            </a:lvl1pPr>
          </a:lstStyle>
          <a:p>
            <a:r>
              <a:rPr lang="de-DE"/>
              <a:t>Titelmasterformat durch Klicken bearbeiten</a:t>
            </a:r>
          </a:p>
        </p:txBody>
      </p:sp>
      <p:sp>
        <p:nvSpPr>
          <p:cNvPr id="3" name="Inhaltsplatzhalt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Tree>
    <p:extLst>
      <p:ext uri="{BB962C8B-B14F-4D97-AF65-F5344CB8AC3E}">
        <p14:creationId xmlns:p14="http://schemas.microsoft.com/office/powerpoint/2010/main" val="762873767"/>
      </p:ext>
    </p:extLst>
  </p:cSld>
  <p:clrMapOvr>
    <a:masterClrMapping/>
  </p:clrMapOvr>
  <p:transition>
    <p:comb/>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a:prstGeom prst="rect">
            <a:avLst/>
          </a:prstGeom>
        </p:spPr>
        <p:txBody>
          <a:bodyPr anchor="b"/>
          <a:lstStyle>
            <a:lvl1pPr algn="l">
              <a:defRPr sz="2000" b="1"/>
            </a:lvl1pPr>
          </a:lstStyle>
          <a:p>
            <a:r>
              <a:rPr lang="de-DE"/>
              <a:t>Titelmasterformat durch Klicken bearbeiten</a:t>
            </a:r>
          </a:p>
        </p:txBody>
      </p:sp>
      <p:sp>
        <p:nvSpPr>
          <p:cNvPr id="3" name="Bildplatzhalt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Tree>
    <p:extLst>
      <p:ext uri="{BB962C8B-B14F-4D97-AF65-F5344CB8AC3E}">
        <p14:creationId xmlns:p14="http://schemas.microsoft.com/office/powerpoint/2010/main" val="3439925114"/>
      </p:ext>
    </p:extLst>
  </p:cSld>
  <p:clrMapOvr>
    <a:masterClrMapping/>
  </p:clrMapOvr>
  <p:transition>
    <p:comb/>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image" Target="../media/image1.jpeg"/><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3" name="Picture 3" descr="C:\Users\Henning\Desktop\Unbenannt-1.jpg"/>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6552220" y="85153"/>
            <a:ext cx="2424081" cy="1147603"/>
          </a:xfrm>
          <a:prstGeom prst="rect">
            <a:avLst/>
          </a:prstGeom>
          <a:noFill/>
          <a:extLst>
            <a:ext uri="{909E8E84-426E-40DD-AFC4-6F175D3DCCD1}">
              <a14:hiddenFill xmlns:a14="http://schemas.microsoft.com/office/drawing/2010/main">
                <a:solidFill>
                  <a:srgbClr val="FFFFFF"/>
                </a:solidFill>
              </a14:hiddenFill>
            </a:ext>
          </a:extLst>
        </p:spPr>
      </p:pic>
    </p:spTree>
  </p:cSld>
  <p:clrMap bg1="lt1" tx1="dk1" bg2="lt2" tx2="dk2" accent1="accent1" accent2="accent2" accent3="accent3" accent4="accent4" accent5="accent5" accent6="accent6" hlink="hlink" folHlink="folHlink"/>
  <p:sldLayoutIdLst>
    <p:sldLayoutId id="2147483651"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 id="2147483673" r:id="rId12"/>
  </p:sldLayoutIdLst>
  <p:transition>
    <p:comb/>
  </p:transition>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87053" name="Rectangle 13"/>
          <p:cNvSpPr>
            <a:spLocks noGrp="1" noChangeArrowheads="1"/>
          </p:cNvSpPr>
          <p:nvPr>
            <p:ph type="title"/>
          </p:nvPr>
        </p:nvSpPr>
        <p:spPr bwMode="auto">
          <a:xfrm>
            <a:off x="71438" y="44450"/>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endParaRPr lang="de-DE"/>
          </a:p>
        </p:txBody>
      </p:sp>
      <p:sp>
        <p:nvSpPr>
          <p:cNvPr id="87049" name="Rectangle 9"/>
          <p:cNvSpPr>
            <a:spLocks noGrp="1" noChangeArrowheads="1"/>
          </p:cNvSpPr>
          <p:nvPr>
            <p:ph type="body" idx="1"/>
          </p:nvPr>
        </p:nvSpPr>
        <p:spPr bwMode="auto">
          <a:xfrm>
            <a:off x="215900" y="1296988"/>
            <a:ext cx="8748713" cy="5227637"/>
          </a:xfrm>
          <a:prstGeom prst="rect">
            <a:avLst/>
          </a:prstGeom>
          <a:noFill/>
          <a:ln>
            <a:noFill/>
          </a:ln>
          <a:effectLst>
            <a:outerShdw dist="35921" dir="2700000" algn="ctr" rotWithShape="0">
              <a:srgbClr val="C9C6F4"/>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endParaRPr lang="de-DE"/>
          </a:p>
          <a:p>
            <a:pPr lvl="0"/>
            <a:endParaRPr lang="de-DE"/>
          </a:p>
        </p:txBody>
      </p:sp>
      <p:pic>
        <p:nvPicPr>
          <p:cNvPr id="6" name="Picture 3" descr="C:\Users\Henning\Desktop\Unbenannt-1.jpg"/>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6552220" y="85153"/>
            <a:ext cx="2424081" cy="1147603"/>
          </a:xfrm>
          <a:prstGeom prst="rect">
            <a:avLst/>
          </a:prstGeom>
          <a:noFill/>
          <a:extLst>
            <a:ext uri="{909E8E84-426E-40DD-AFC4-6F175D3DCCD1}">
              <a14:hiddenFill xmlns:a14="http://schemas.microsoft.com/office/drawing/2010/main">
                <a:solidFill>
                  <a:srgbClr val="FFFFFF"/>
                </a:solidFill>
              </a14:hiddenFill>
            </a:ext>
          </a:extLst>
        </p:spPr>
      </p:pic>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ransition>
    <p:fade/>
  </p:transition>
  <p:txStyles>
    <p:titleStyle>
      <a:lvl1pPr algn="ctr" rtl="0" fontAlgn="base">
        <a:spcBef>
          <a:spcPct val="0"/>
        </a:spcBef>
        <a:spcAft>
          <a:spcPct val="0"/>
        </a:spcAft>
        <a:defRPr sz="2000">
          <a:solidFill>
            <a:schemeClr val="tx2"/>
          </a:solidFill>
          <a:effectLst>
            <a:outerShdw blurRad="38100" dist="38100" dir="2700000" algn="tl">
              <a:srgbClr val="C0C0C0"/>
            </a:outerShdw>
          </a:effectLst>
          <a:latin typeface="+mj-lt"/>
          <a:ea typeface="+mj-ea"/>
          <a:cs typeface="+mj-cs"/>
        </a:defRPr>
      </a:lvl1pPr>
      <a:lvl2pPr algn="ctr" rtl="0" fontAlgn="base">
        <a:spcBef>
          <a:spcPct val="0"/>
        </a:spcBef>
        <a:spcAft>
          <a:spcPct val="0"/>
        </a:spcAft>
        <a:defRPr sz="2000">
          <a:solidFill>
            <a:schemeClr val="tx2"/>
          </a:solidFill>
          <a:effectLst>
            <a:outerShdw blurRad="38100" dist="38100" dir="2700000" algn="tl">
              <a:srgbClr val="C0C0C0"/>
            </a:outerShdw>
          </a:effectLst>
          <a:latin typeface="Verdana" pitchFamily="34" charset="0"/>
        </a:defRPr>
      </a:lvl2pPr>
      <a:lvl3pPr algn="ctr" rtl="0" fontAlgn="base">
        <a:spcBef>
          <a:spcPct val="0"/>
        </a:spcBef>
        <a:spcAft>
          <a:spcPct val="0"/>
        </a:spcAft>
        <a:defRPr sz="2000">
          <a:solidFill>
            <a:schemeClr val="tx2"/>
          </a:solidFill>
          <a:effectLst>
            <a:outerShdw blurRad="38100" dist="38100" dir="2700000" algn="tl">
              <a:srgbClr val="C0C0C0"/>
            </a:outerShdw>
          </a:effectLst>
          <a:latin typeface="Verdana" pitchFamily="34" charset="0"/>
        </a:defRPr>
      </a:lvl3pPr>
      <a:lvl4pPr algn="ctr" rtl="0" fontAlgn="base">
        <a:spcBef>
          <a:spcPct val="0"/>
        </a:spcBef>
        <a:spcAft>
          <a:spcPct val="0"/>
        </a:spcAft>
        <a:defRPr sz="2000">
          <a:solidFill>
            <a:schemeClr val="tx2"/>
          </a:solidFill>
          <a:effectLst>
            <a:outerShdw blurRad="38100" dist="38100" dir="2700000" algn="tl">
              <a:srgbClr val="C0C0C0"/>
            </a:outerShdw>
          </a:effectLst>
          <a:latin typeface="Verdana" pitchFamily="34" charset="0"/>
        </a:defRPr>
      </a:lvl4pPr>
      <a:lvl5pPr algn="ctr" rtl="0" fontAlgn="base">
        <a:spcBef>
          <a:spcPct val="0"/>
        </a:spcBef>
        <a:spcAft>
          <a:spcPct val="0"/>
        </a:spcAft>
        <a:defRPr sz="2000">
          <a:solidFill>
            <a:schemeClr val="tx2"/>
          </a:solidFill>
          <a:effectLst>
            <a:outerShdw blurRad="38100" dist="38100" dir="2700000" algn="tl">
              <a:srgbClr val="C0C0C0"/>
            </a:outerShdw>
          </a:effectLst>
          <a:latin typeface="Verdana" pitchFamily="34" charset="0"/>
        </a:defRPr>
      </a:lvl5pPr>
      <a:lvl6pPr marL="457200" algn="ctr" rtl="0" fontAlgn="base">
        <a:spcBef>
          <a:spcPct val="0"/>
        </a:spcBef>
        <a:spcAft>
          <a:spcPct val="0"/>
        </a:spcAft>
        <a:defRPr sz="2000">
          <a:solidFill>
            <a:schemeClr val="tx2"/>
          </a:solidFill>
          <a:effectLst>
            <a:outerShdw blurRad="38100" dist="38100" dir="2700000" algn="tl">
              <a:srgbClr val="C0C0C0"/>
            </a:outerShdw>
          </a:effectLst>
          <a:latin typeface="Verdana" pitchFamily="34" charset="0"/>
        </a:defRPr>
      </a:lvl6pPr>
      <a:lvl7pPr marL="914400" algn="ctr" rtl="0" fontAlgn="base">
        <a:spcBef>
          <a:spcPct val="0"/>
        </a:spcBef>
        <a:spcAft>
          <a:spcPct val="0"/>
        </a:spcAft>
        <a:defRPr sz="2000">
          <a:solidFill>
            <a:schemeClr val="tx2"/>
          </a:solidFill>
          <a:effectLst>
            <a:outerShdw blurRad="38100" dist="38100" dir="2700000" algn="tl">
              <a:srgbClr val="C0C0C0"/>
            </a:outerShdw>
          </a:effectLst>
          <a:latin typeface="Verdana" pitchFamily="34" charset="0"/>
        </a:defRPr>
      </a:lvl7pPr>
      <a:lvl8pPr marL="1371600" algn="ctr" rtl="0" fontAlgn="base">
        <a:spcBef>
          <a:spcPct val="0"/>
        </a:spcBef>
        <a:spcAft>
          <a:spcPct val="0"/>
        </a:spcAft>
        <a:defRPr sz="2000">
          <a:solidFill>
            <a:schemeClr val="tx2"/>
          </a:solidFill>
          <a:effectLst>
            <a:outerShdw blurRad="38100" dist="38100" dir="2700000" algn="tl">
              <a:srgbClr val="C0C0C0"/>
            </a:outerShdw>
          </a:effectLst>
          <a:latin typeface="Verdana" pitchFamily="34" charset="0"/>
        </a:defRPr>
      </a:lvl8pPr>
      <a:lvl9pPr marL="1828800" algn="ctr" rtl="0" fontAlgn="base">
        <a:spcBef>
          <a:spcPct val="0"/>
        </a:spcBef>
        <a:spcAft>
          <a:spcPct val="0"/>
        </a:spcAft>
        <a:defRPr sz="2000">
          <a:solidFill>
            <a:schemeClr val="tx2"/>
          </a:solidFill>
          <a:effectLst>
            <a:outerShdw blurRad="38100" dist="38100" dir="2700000" algn="tl">
              <a:srgbClr val="C0C0C0"/>
            </a:outerShdw>
          </a:effectLst>
          <a:latin typeface="Verdana" pitchFamily="34" charset="0"/>
        </a:defRPr>
      </a:lvl9pPr>
    </p:titleStyle>
    <p:bodyStyle>
      <a:lvl1pPr marL="609600" indent="-609600" algn="l" rtl="0" fontAlgn="base">
        <a:spcBef>
          <a:spcPct val="5000"/>
        </a:spcBef>
        <a:spcAft>
          <a:spcPct val="0"/>
        </a:spcAft>
        <a:defRPr sz="2400">
          <a:solidFill>
            <a:srgbClr val="000080"/>
          </a:solidFill>
          <a:effectLst>
            <a:outerShdw blurRad="38100" dist="38100" dir="2700000" algn="tl">
              <a:srgbClr val="C0C0C0"/>
            </a:outerShdw>
          </a:effectLst>
          <a:latin typeface="+mn-lt"/>
          <a:ea typeface="+mn-ea"/>
          <a:cs typeface="+mn-cs"/>
        </a:defRPr>
      </a:lvl1pPr>
      <a:lvl2pPr marL="990600" indent="-533400" algn="l" rtl="0" fontAlgn="base">
        <a:spcBef>
          <a:spcPct val="5000"/>
        </a:spcBef>
        <a:spcAft>
          <a:spcPct val="0"/>
        </a:spcAft>
        <a:buAutoNum type="alphaLcParenR"/>
        <a:defRPr sz="2800">
          <a:solidFill>
            <a:schemeClr val="tx1"/>
          </a:solidFill>
          <a:latin typeface="+mn-lt"/>
        </a:defRPr>
      </a:lvl2pPr>
      <a:lvl3pPr marL="1371600" indent="-457200" algn="l" rtl="0" fontAlgn="base">
        <a:spcBef>
          <a:spcPct val="20000"/>
        </a:spcBef>
        <a:spcAft>
          <a:spcPct val="0"/>
        </a:spcAft>
        <a:buAutoNum type="alphaLcParenR"/>
        <a:defRPr sz="2400">
          <a:solidFill>
            <a:schemeClr val="tx1"/>
          </a:solidFill>
          <a:latin typeface="Arial" charset="0"/>
        </a:defRPr>
      </a:lvl3pPr>
      <a:lvl4pPr marL="1752600" indent="-381000" algn="l" rtl="0" fontAlgn="base">
        <a:spcBef>
          <a:spcPct val="20000"/>
        </a:spcBef>
        <a:spcAft>
          <a:spcPct val="0"/>
        </a:spcAft>
        <a:buAutoNum type="alphaLcParenR"/>
        <a:defRPr sz="2000">
          <a:solidFill>
            <a:schemeClr val="tx1"/>
          </a:solidFill>
          <a:latin typeface="Arial" charset="0"/>
        </a:defRPr>
      </a:lvl4pPr>
      <a:lvl5pPr marL="2209800" indent="-381000" algn="l" rtl="0" fontAlgn="base">
        <a:spcBef>
          <a:spcPct val="20000"/>
        </a:spcBef>
        <a:spcAft>
          <a:spcPct val="0"/>
        </a:spcAft>
        <a:buAutoNum type="alphaLcParenR"/>
        <a:defRPr sz="2000">
          <a:solidFill>
            <a:schemeClr val="tx1"/>
          </a:solidFill>
          <a:latin typeface="Arial" charset="0"/>
        </a:defRPr>
      </a:lvl5pPr>
      <a:lvl6pPr marL="2667000" indent="-381000" algn="l" rtl="0" fontAlgn="base">
        <a:spcBef>
          <a:spcPct val="20000"/>
        </a:spcBef>
        <a:spcAft>
          <a:spcPct val="0"/>
        </a:spcAft>
        <a:buAutoNum type="alphaLcParenR"/>
        <a:defRPr sz="2000">
          <a:solidFill>
            <a:schemeClr val="tx1"/>
          </a:solidFill>
          <a:latin typeface="Arial" charset="0"/>
        </a:defRPr>
      </a:lvl6pPr>
      <a:lvl7pPr marL="3124200" indent="-381000" algn="l" rtl="0" fontAlgn="base">
        <a:spcBef>
          <a:spcPct val="20000"/>
        </a:spcBef>
        <a:spcAft>
          <a:spcPct val="0"/>
        </a:spcAft>
        <a:buAutoNum type="alphaLcParenR"/>
        <a:defRPr sz="2000">
          <a:solidFill>
            <a:schemeClr val="tx1"/>
          </a:solidFill>
          <a:latin typeface="Arial" charset="0"/>
        </a:defRPr>
      </a:lvl7pPr>
      <a:lvl8pPr marL="3581400" indent="-381000" algn="l" rtl="0" fontAlgn="base">
        <a:spcBef>
          <a:spcPct val="20000"/>
        </a:spcBef>
        <a:spcAft>
          <a:spcPct val="0"/>
        </a:spcAft>
        <a:buAutoNum type="alphaLcParenR"/>
        <a:defRPr sz="2000">
          <a:solidFill>
            <a:schemeClr val="tx1"/>
          </a:solidFill>
          <a:latin typeface="Arial" charset="0"/>
        </a:defRPr>
      </a:lvl8pPr>
      <a:lvl9pPr marL="4038600" indent="-381000" algn="l" rtl="0" fontAlgn="base">
        <a:spcBef>
          <a:spcPct val="20000"/>
        </a:spcBef>
        <a:spcAft>
          <a:spcPct val="0"/>
        </a:spcAft>
        <a:buAutoNum type="alphaLcParenR"/>
        <a:defRPr sz="2000">
          <a:solidFill>
            <a:schemeClr val="tx1"/>
          </a:solidFill>
          <a:latin typeface="Arial" charset="0"/>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5148064" y="3115414"/>
            <a:ext cx="3888432" cy="1800493"/>
          </a:xfrm>
          <a:prstGeom prst="rect">
            <a:avLst/>
          </a:prstGeom>
          <a:noFill/>
        </p:spPr>
        <p:txBody>
          <a:bodyPr wrap="square" lIns="0" tIns="0" rIns="0" bIns="0" rtlCol="0">
            <a:spAutoFit/>
          </a:bodyPr>
          <a:lstStyle/>
          <a:p>
            <a:r>
              <a:rPr lang="de-DE" sz="3000" dirty="0">
                <a:solidFill>
                  <a:schemeClr val="bg1"/>
                </a:solidFill>
                <a:latin typeface="Frutiger LT 57 Cn" pitchFamily="34" charset="0"/>
              </a:rPr>
              <a:t>Zivilrechtliche </a:t>
            </a:r>
          </a:p>
          <a:p>
            <a:r>
              <a:rPr lang="de-DE" sz="3000" dirty="0" err="1">
                <a:solidFill>
                  <a:schemeClr val="bg1"/>
                </a:solidFill>
                <a:latin typeface="Frutiger LT 57 Cn" pitchFamily="34" charset="0"/>
              </a:rPr>
              <a:t>Assessorklausuren</a:t>
            </a:r>
            <a:endParaRPr lang="de-DE" sz="3000" dirty="0">
              <a:solidFill>
                <a:schemeClr val="bg1"/>
              </a:solidFill>
              <a:latin typeface="Frutiger LT 57 Cn" pitchFamily="34" charset="0"/>
            </a:endParaRPr>
          </a:p>
          <a:p>
            <a:pPr>
              <a:spcBef>
                <a:spcPts val="600"/>
              </a:spcBef>
            </a:pPr>
            <a:r>
              <a:rPr lang="de-DE" sz="2600" dirty="0">
                <a:solidFill>
                  <a:schemeClr val="bg1"/>
                </a:solidFill>
                <a:latin typeface="Frutiger LT 57 Cn" pitchFamily="34" charset="0"/>
              </a:rPr>
              <a:t>Kurs Berlin</a:t>
            </a:r>
          </a:p>
          <a:p>
            <a:r>
              <a:rPr lang="de-DE" sz="2600" dirty="0">
                <a:solidFill>
                  <a:schemeClr val="bg1"/>
                </a:solidFill>
                <a:latin typeface="Frutiger LT 57 Cn" pitchFamily="34" charset="0"/>
              </a:rPr>
              <a:t>5. Woche</a:t>
            </a:r>
          </a:p>
        </p:txBody>
      </p:sp>
    </p:spTree>
    <p:extLst>
      <p:ext uri="{BB962C8B-B14F-4D97-AF65-F5344CB8AC3E}">
        <p14:creationId xmlns:p14="http://schemas.microsoft.com/office/powerpoint/2010/main" val="3201128826"/>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5011" name="Text Box 3"/>
          <p:cNvSpPr txBox="1">
            <a:spLocks noChangeArrowheads="1"/>
          </p:cNvSpPr>
          <p:nvPr/>
        </p:nvSpPr>
        <p:spPr bwMode="auto">
          <a:xfrm>
            <a:off x="179388" y="1290638"/>
            <a:ext cx="8712200" cy="5539978"/>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54292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r>
              <a:rPr lang="de-DE" sz="2000" b="0" u="sng" dirty="0"/>
              <a:t>Am 20.08.2023 haben die Kläger durch notariell beurkundeten Kaufvertrag die streitbefangene 3-Zimmer-Wohnung an Hans-Friedrich Holzmann veräußert. Der Erwerber ist am 10.09.2023 in das Grundbuch als neuer Eigentümer eingetragen worden. Im Verhandlungstermin vom 25.10.2023 haben die Kläger bestätigt, dass der Beklagte am 20.10.2023 alle ausstehenden Mieten gezahlt hat. Insoweit haben die Parteien den Rechtsstreit mit widerstreitenden Kostenanträgen übereinstimmend für erledigt erklärt. Weiter haben die Kläger im Termin den notariellen Kaufvertrag vom 20.08.2023 nebst Zustimmung des Familiengerichts vorgelegt. Aus § 9 des notariellen Kaufvertrages ergibt sich, dass der Erwerber der 3-Zimmer-Wohnung über den schwebenden Rechtsstreit Götz u.a. gegen Becker informiert worden ist. </a:t>
            </a:r>
          </a:p>
          <a:p>
            <a:endParaRPr lang="de-DE" sz="1000" b="0" dirty="0"/>
          </a:p>
          <a:p>
            <a:r>
              <a:rPr lang="de-DE" sz="2000" b="0" dirty="0"/>
              <a:t>Die Kläger beantragen nunmehr,</a:t>
            </a:r>
          </a:p>
          <a:p>
            <a:endParaRPr lang="de-DE" sz="1000" b="0" dirty="0"/>
          </a:p>
          <a:p>
            <a:r>
              <a:rPr lang="de-DE" sz="2000" b="0" dirty="0"/>
              <a:t>	den Beklagten zu verurteilen,</a:t>
            </a:r>
          </a:p>
          <a:p>
            <a:r>
              <a:rPr lang="de-DE" sz="2000" dirty="0"/>
              <a:t>	1.	die von ihm gemietete Dreizimmerwohnung in 22765 Hamburg, 		</a:t>
            </a:r>
            <a:r>
              <a:rPr lang="de-DE" sz="2000" dirty="0" err="1"/>
              <a:t>Barnerstr</a:t>
            </a:r>
            <a:r>
              <a:rPr lang="de-DE" sz="2000" dirty="0"/>
              <a:t>. 28 zum 31.01.2024 an Herrn Hans-Friedrich				Holzmann und</a:t>
            </a:r>
          </a:p>
        </p:txBody>
      </p:sp>
      <p:sp>
        <p:nvSpPr>
          <p:cNvPr id="4" name="Text Box 2"/>
          <p:cNvSpPr txBox="1">
            <a:spLocks noChangeArrowheads="1"/>
          </p:cNvSpPr>
          <p:nvPr/>
        </p:nvSpPr>
        <p:spPr bwMode="auto">
          <a:xfrm>
            <a:off x="-508" y="260350"/>
            <a:ext cx="5760639" cy="55784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Akte 4 Götz ./. Becker </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3337905973"/>
      </p:ext>
    </p:extLst>
  </p:cSld>
  <p:clrMapOvr>
    <a:masterClrMapping/>
  </p:clrMapOvr>
  <p:transition>
    <p:comb/>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withEffect">
                                  <p:stCondLst>
                                    <p:cond delay="0"/>
                                  </p:stCondLst>
                                  <p:childTnLst>
                                    <p:set>
                                      <p:cBhvr>
                                        <p:cTn id="6" dur="1" fill="hold">
                                          <p:stCondLst>
                                            <p:cond delay="0"/>
                                          </p:stCondLst>
                                        </p:cTn>
                                        <p:tgtEl>
                                          <p:spTgt spid="555011">
                                            <p:txEl>
                                              <p:pRg st="0" end="0"/>
                                            </p:txEl>
                                          </p:spTgt>
                                        </p:tgtEl>
                                        <p:attrNameLst>
                                          <p:attrName>style.visibility</p:attrName>
                                        </p:attrNameLst>
                                      </p:cBhvr>
                                      <p:to>
                                        <p:strVal val="visible"/>
                                      </p:to>
                                    </p:set>
                                    <p:animEffect transition="in" filter="fade">
                                      <p:cBhvr>
                                        <p:cTn id="7" dur="500"/>
                                        <p:tgtEl>
                                          <p:spTgt spid="55501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555011">
                                            <p:txEl>
                                              <p:pRg st="2" end="2"/>
                                            </p:txEl>
                                          </p:spTgt>
                                        </p:tgtEl>
                                        <p:attrNameLst>
                                          <p:attrName>style.visibility</p:attrName>
                                        </p:attrNameLst>
                                      </p:cBhvr>
                                      <p:to>
                                        <p:strVal val="visible"/>
                                      </p:to>
                                    </p:set>
                                    <p:animEffect transition="in" filter="fade">
                                      <p:cBhvr>
                                        <p:cTn id="12" dur="500"/>
                                        <p:tgtEl>
                                          <p:spTgt spid="555011">
                                            <p:txEl>
                                              <p:pRg st="2" end="2"/>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555011">
                                            <p:txEl>
                                              <p:pRg st="4" end="4"/>
                                            </p:txEl>
                                          </p:spTgt>
                                        </p:tgtEl>
                                        <p:attrNameLst>
                                          <p:attrName>style.visibility</p:attrName>
                                        </p:attrNameLst>
                                      </p:cBhvr>
                                      <p:to>
                                        <p:strVal val="visible"/>
                                      </p:to>
                                    </p:set>
                                    <p:animEffect transition="in" filter="fade">
                                      <p:cBhvr>
                                        <p:cTn id="15" dur="500"/>
                                        <p:tgtEl>
                                          <p:spTgt spid="555011">
                                            <p:txEl>
                                              <p:pRg st="4" end="4"/>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555011">
                                            <p:txEl>
                                              <p:pRg st="5" end="5"/>
                                            </p:txEl>
                                          </p:spTgt>
                                        </p:tgtEl>
                                        <p:attrNameLst>
                                          <p:attrName>style.visibility</p:attrName>
                                        </p:attrNameLst>
                                      </p:cBhvr>
                                      <p:to>
                                        <p:strVal val="visible"/>
                                      </p:to>
                                    </p:set>
                                    <p:animEffect transition="in" filter="fade">
                                      <p:cBhvr>
                                        <p:cTn id="18" dur="500"/>
                                        <p:tgtEl>
                                          <p:spTgt spid="555011">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6035" name="Text Box 3"/>
          <p:cNvSpPr txBox="1">
            <a:spLocks noChangeArrowheads="1"/>
          </p:cNvSpPr>
          <p:nvPr/>
        </p:nvSpPr>
        <p:spPr bwMode="auto">
          <a:xfrm>
            <a:off x="179388" y="1191518"/>
            <a:ext cx="8712200" cy="5693866"/>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54292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r>
              <a:rPr lang="de-DE" sz="2000" dirty="0"/>
              <a:t>	2.	die von ihm gemietete Gewerbeeinheit der Kläger 				in 22765 Hamburg, </a:t>
            </a:r>
            <a:r>
              <a:rPr lang="de-DE" sz="2000" dirty="0" err="1"/>
              <a:t>Barnerstr</a:t>
            </a:r>
            <a:r>
              <a:rPr lang="de-DE" sz="2000" dirty="0"/>
              <a:t>. 28, bestehend aus einem 65 qm			großen Ladenraum und einer 2 Zimmer Ladenwohnung (80 qm),		sofort an die Kläger</a:t>
            </a:r>
          </a:p>
          <a:p>
            <a:r>
              <a:rPr lang="de-DE" sz="2000" dirty="0"/>
              <a:t>	geräumt herauszugeben.</a:t>
            </a:r>
          </a:p>
          <a:p>
            <a:endParaRPr lang="de-DE" sz="1000" b="0" dirty="0"/>
          </a:p>
          <a:p>
            <a:r>
              <a:rPr lang="de-DE" sz="2000" b="0" dirty="0"/>
              <a:t>Der Beklagte beantragt,</a:t>
            </a:r>
          </a:p>
          <a:p>
            <a:r>
              <a:rPr lang="de-DE" sz="2000" dirty="0"/>
              <a:t>	die Klage abzuweisen.</a:t>
            </a:r>
          </a:p>
          <a:p>
            <a:endParaRPr lang="de-DE" sz="1000" dirty="0"/>
          </a:p>
          <a:p>
            <a:r>
              <a:rPr lang="de-DE" sz="2000" b="0" i="1" dirty="0"/>
              <a:t>Er behauptete ursprünglich (unter Überreichung von Überweisungsaufträgen an die Hamburger Sparkasse), dass sämtliche Mieten pünktlich Monat für Monat bezahlt worden seien.</a:t>
            </a:r>
          </a:p>
          <a:p>
            <a:endParaRPr lang="de-DE" sz="1000" b="0" i="1" dirty="0"/>
          </a:p>
          <a:p>
            <a:r>
              <a:rPr lang="de-DE" sz="2000" b="0" i="1" dirty="0"/>
              <a:t>Er meint, dass schon der Beschluss der Kläger zur Kündigung unwirksam sei. Ihm verbleibe zudem – schon wegen seiner drei Kinder – gegenüber der Studentin das Vorrecht, die Einheit weiter zu bewohnen. Da nun wegen der zwischenzeitlichen Veräußerung der Wohnung die Kläger nicht mehr Eigentümer seien, könnten sie auch den Prozess nicht fortführen. Das Umstellen des Klageantrages auf Herausgabe an ihren Rechtsnachfolger sei eine Klageänderung, der er widerspreche. -</a:t>
            </a:r>
          </a:p>
        </p:txBody>
      </p:sp>
      <p:sp>
        <p:nvSpPr>
          <p:cNvPr id="4" name="Text Box 2"/>
          <p:cNvSpPr txBox="1">
            <a:spLocks noChangeArrowheads="1"/>
          </p:cNvSpPr>
          <p:nvPr/>
        </p:nvSpPr>
        <p:spPr bwMode="auto">
          <a:xfrm>
            <a:off x="-508" y="260350"/>
            <a:ext cx="5760639" cy="55784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Akte 4 Götz ./. Becker </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2814258861"/>
      </p:ext>
    </p:extLst>
  </p:cSld>
  <p:clrMapOvr>
    <a:masterClrMapping/>
  </p:clrMapOvr>
  <p:transition>
    <p:comb/>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withEffect">
                                  <p:stCondLst>
                                    <p:cond delay="0"/>
                                  </p:stCondLst>
                                  <p:childTnLst>
                                    <p:set>
                                      <p:cBhvr>
                                        <p:cTn id="6" dur="1" fill="hold">
                                          <p:stCondLst>
                                            <p:cond delay="0"/>
                                          </p:stCondLst>
                                        </p:cTn>
                                        <p:tgtEl>
                                          <p:spTgt spid="556035">
                                            <p:txEl>
                                              <p:pRg st="0" end="0"/>
                                            </p:txEl>
                                          </p:spTgt>
                                        </p:tgtEl>
                                        <p:attrNameLst>
                                          <p:attrName>style.visibility</p:attrName>
                                        </p:attrNameLst>
                                      </p:cBhvr>
                                      <p:to>
                                        <p:strVal val="visible"/>
                                      </p:to>
                                    </p:set>
                                    <p:animEffect transition="in" filter="fade">
                                      <p:cBhvr>
                                        <p:cTn id="7" dur="500"/>
                                        <p:tgtEl>
                                          <p:spTgt spid="556035">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556035">
                                            <p:txEl>
                                              <p:pRg st="1" end="1"/>
                                            </p:txEl>
                                          </p:spTgt>
                                        </p:tgtEl>
                                        <p:attrNameLst>
                                          <p:attrName>style.visibility</p:attrName>
                                        </p:attrNameLst>
                                      </p:cBhvr>
                                      <p:to>
                                        <p:strVal val="visible"/>
                                      </p:to>
                                    </p:set>
                                    <p:animEffect transition="in" filter="fade">
                                      <p:cBhvr>
                                        <p:cTn id="10" dur="500"/>
                                        <p:tgtEl>
                                          <p:spTgt spid="556035">
                                            <p:txEl>
                                              <p:pRg st="1" end="1"/>
                                            </p:txEl>
                                          </p:spTgt>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10" presetClass="entr" presetSubtype="0" fill="hold" nodeType="clickEffect">
                                  <p:stCondLst>
                                    <p:cond delay="0"/>
                                  </p:stCondLst>
                                  <p:childTnLst>
                                    <p:set>
                                      <p:cBhvr>
                                        <p:cTn id="14" dur="1" fill="hold">
                                          <p:stCondLst>
                                            <p:cond delay="0"/>
                                          </p:stCondLst>
                                        </p:cTn>
                                        <p:tgtEl>
                                          <p:spTgt spid="556035">
                                            <p:txEl>
                                              <p:pRg st="3" end="3"/>
                                            </p:txEl>
                                          </p:spTgt>
                                        </p:tgtEl>
                                        <p:attrNameLst>
                                          <p:attrName>style.visibility</p:attrName>
                                        </p:attrNameLst>
                                      </p:cBhvr>
                                      <p:to>
                                        <p:strVal val="visible"/>
                                      </p:to>
                                    </p:set>
                                    <p:animEffect transition="in" filter="fade">
                                      <p:cBhvr>
                                        <p:cTn id="15" dur="500"/>
                                        <p:tgtEl>
                                          <p:spTgt spid="556035">
                                            <p:txEl>
                                              <p:pRg st="3" end="3"/>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556035">
                                            <p:txEl>
                                              <p:pRg st="4" end="4"/>
                                            </p:txEl>
                                          </p:spTgt>
                                        </p:tgtEl>
                                        <p:attrNameLst>
                                          <p:attrName>style.visibility</p:attrName>
                                        </p:attrNameLst>
                                      </p:cBhvr>
                                      <p:to>
                                        <p:strVal val="visible"/>
                                      </p:to>
                                    </p:set>
                                    <p:animEffect transition="in" filter="fade">
                                      <p:cBhvr>
                                        <p:cTn id="18" dur="500"/>
                                        <p:tgtEl>
                                          <p:spTgt spid="556035">
                                            <p:txEl>
                                              <p:pRg st="4" end="4"/>
                                            </p:txEl>
                                          </p:spTgt>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10" presetClass="entr" presetSubtype="0" fill="hold" nodeType="clickEffect">
                                  <p:stCondLst>
                                    <p:cond delay="0"/>
                                  </p:stCondLst>
                                  <p:childTnLst>
                                    <p:set>
                                      <p:cBhvr>
                                        <p:cTn id="22" dur="1" fill="hold">
                                          <p:stCondLst>
                                            <p:cond delay="0"/>
                                          </p:stCondLst>
                                        </p:cTn>
                                        <p:tgtEl>
                                          <p:spTgt spid="556035">
                                            <p:txEl>
                                              <p:pRg st="6" end="6"/>
                                            </p:txEl>
                                          </p:spTgt>
                                        </p:tgtEl>
                                        <p:attrNameLst>
                                          <p:attrName>style.visibility</p:attrName>
                                        </p:attrNameLst>
                                      </p:cBhvr>
                                      <p:to>
                                        <p:strVal val="visible"/>
                                      </p:to>
                                    </p:set>
                                    <p:animEffect transition="in" filter="fade">
                                      <p:cBhvr>
                                        <p:cTn id="23" dur="500"/>
                                        <p:tgtEl>
                                          <p:spTgt spid="556035">
                                            <p:txEl>
                                              <p:pRg st="6" end="6"/>
                                            </p:txEl>
                                          </p:spTgt>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10" presetClass="entr" presetSubtype="0" fill="hold" nodeType="clickEffect">
                                  <p:stCondLst>
                                    <p:cond delay="0"/>
                                  </p:stCondLst>
                                  <p:childTnLst>
                                    <p:set>
                                      <p:cBhvr>
                                        <p:cTn id="27" dur="1" fill="hold">
                                          <p:stCondLst>
                                            <p:cond delay="0"/>
                                          </p:stCondLst>
                                        </p:cTn>
                                        <p:tgtEl>
                                          <p:spTgt spid="556035">
                                            <p:txEl>
                                              <p:pRg st="8" end="8"/>
                                            </p:txEl>
                                          </p:spTgt>
                                        </p:tgtEl>
                                        <p:attrNameLst>
                                          <p:attrName>style.visibility</p:attrName>
                                        </p:attrNameLst>
                                      </p:cBhvr>
                                      <p:to>
                                        <p:strVal val="visible"/>
                                      </p:to>
                                    </p:set>
                                    <p:animEffect transition="in" filter="fade">
                                      <p:cBhvr>
                                        <p:cTn id="28" dur="500"/>
                                        <p:tgtEl>
                                          <p:spTgt spid="556035">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82" name="Text Box 2"/>
          <p:cNvSpPr txBox="1">
            <a:spLocks noChangeArrowheads="1"/>
          </p:cNvSpPr>
          <p:nvPr/>
        </p:nvSpPr>
        <p:spPr bwMode="auto">
          <a:xfrm>
            <a:off x="179388" y="1138238"/>
            <a:ext cx="8712200" cy="5638800"/>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54292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r>
              <a:rPr lang="de-DE" sz="2000" b="0" u="sng" dirty="0"/>
              <a:t>Gutachten zur Vorbereitung der Entscheidung:</a:t>
            </a:r>
          </a:p>
          <a:p>
            <a:endParaRPr lang="de-DE" sz="1000" b="0" dirty="0"/>
          </a:p>
          <a:p>
            <a:r>
              <a:rPr lang="de-DE" sz="2000" dirty="0"/>
              <a:t>A.	Antragsstation</a:t>
            </a:r>
          </a:p>
          <a:p>
            <a:endParaRPr lang="de-DE" sz="2000" b="0" dirty="0"/>
          </a:p>
          <a:p>
            <a:r>
              <a:rPr lang="de-DE" sz="2000" b="0" dirty="0"/>
              <a:t>	Fall der objektiven, kumulativen Klagehäufung bezüglich der beiden 		Räumungsbegehren. In Höhe von € 7.000,- haben die Parteien den		Rechtsstreit übereinstimmend für erledigt erklärt, so dass diesbezüglich	nur noch über die Kosten zu entscheiden ist, vgl. § 91a ZPO.</a:t>
            </a:r>
          </a:p>
          <a:p>
            <a:endParaRPr lang="de-DE" sz="2000" b="0" dirty="0"/>
          </a:p>
          <a:p>
            <a:r>
              <a:rPr lang="de-DE" sz="2000" dirty="0"/>
              <a:t>B.	Räumungsanspruch hinsichtlich der Drei-Zimmer-Wohnung</a:t>
            </a:r>
          </a:p>
          <a:p>
            <a:r>
              <a:rPr lang="de-DE" sz="2000" b="0" dirty="0"/>
              <a:t>	I.	„Verfahrensstation“ (= Zulässigkeit der Klage)</a:t>
            </a:r>
          </a:p>
          <a:p>
            <a:r>
              <a:rPr lang="de-DE" sz="2000" b="0" dirty="0"/>
              <a:t>		1.	Sachliche Zuständigkeit des Amtsgerichts ?</a:t>
            </a:r>
          </a:p>
          <a:p>
            <a:r>
              <a:rPr lang="de-DE" sz="2000" b="0" dirty="0"/>
              <a:t>			(+), § 23 Nr. 2 a) GVG.</a:t>
            </a:r>
          </a:p>
          <a:p>
            <a:r>
              <a:rPr lang="de-DE" sz="2000" b="0" dirty="0"/>
              <a:t>		2.	Örtliche Zuständigkeit des AG Hamburg Altona ?</a:t>
            </a:r>
          </a:p>
          <a:p>
            <a:r>
              <a:rPr lang="de-DE" sz="2000" b="0" dirty="0"/>
              <a:t>			(+), § 29a ZPO.</a:t>
            </a:r>
          </a:p>
          <a:p>
            <a:r>
              <a:rPr lang="de-DE" sz="2000" b="0" dirty="0"/>
              <a:t>		3.	Partei- und Prozessfähigkeit der Erben(</a:t>
            </a:r>
            <a:r>
              <a:rPr lang="de-DE" sz="2000" b="0" dirty="0" err="1"/>
              <a:t>gemeinschaft</a:t>
            </a:r>
            <a:r>
              <a:rPr lang="de-DE" sz="2000" b="0" dirty="0"/>
              <a:t>) ?</a:t>
            </a:r>
          </a:p>
          <a:p>
            <a:r>
              <a:rPr lang="de-DE" sz="2000" b="0" dirty="0"/>
              <a:t>			a)	Erbengemeinschaft als solche ?</a:t>
            </a:r>
          </a:p>
          <a:p>
            <a:r>
              <a:rPr lang="de-DE" sz="2000" b="0" dirty="0"/>
              <a:t>				(-), nicht rechtsfähig, also auch nicht parteifähig (s. etwa					BGH NJW 2006, 3175 ff.)</a:t>
            </a:r>
          </a:p>
        </p:txBody>
      </p:sp>
      <p:sp>
        <p:nvSpPr>
          <p:cNvPr id="4" name="Text Box 2"/>
          <p:cNvSpPr txBox="1">
            <a:spLocks noChangeArrowheads="1"/>
          </p:cNvSpPr>
          <p:nvPr/>
        </p:nvSpPr>
        <p:spPr bwMode="auto">
          <a:xfrm>
            <a:off x="-508" y="260350"/>
            <a:ext cx="5760639" cy="55784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Akte 4 Götz ./. Becker </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4184269905"/>
      </p:ext>
    </p:extLst>
  </p:cSld>
  <p:clrMapOvr>
    <a:masterClrMapping/>
  </p:clrMapOvr>
  <p:transition>
    <p:comb/>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nodeType="withEffect">
                                  <p:stCondLst>
                                    <p:cond delay="0"/>
                                  </p:stCondLst>
                                  <p:childTnLst>
                                    <p:set>
                                      <p:cBhvr>
                                        <p:cTn id="6" dur="1" fill="hold">
                                          <p:stCondLst>
                                            <p:cond delay="0"/>
                                          </p:stCondLst>
                                        </p:cTn>
                                        <p:tgtEl>
                                          <p:spTgt spid="532482">
                                            <p:txEl>
                                              <p:pRg st="0" end="0"/>
                                            </p:txEl>
                                          </p:spTgt>
                                        </p:tgtEl>
                                        <p:attrNameLst>
                                          <p:attrName>style.visibility</p:attrName>
                                        </p:attrNameLst>
                                      </p:cBhvr>
                                      <p:to>
                                        <p:strVal val="visible"/>
                                      </p:to>
                                    </p:set>
                                    <p:anim calcmode="lin" valueType="num">
                                      <p:cBhvr additive="base">
                                        <p:cTn id="7" dur="500" fill="hold"/>
                                        <p:tgtEl>
                                          <p:spTgt spid="53248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3248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532482">
                                            <p:txEl>
                                              <p:pRg st="2" end="2"/>
                                            </p:txEl>
                                          </p:spTgt>
                                        </p:tgtEl>
                                        <p:attrNameLst>
                                          <p:attrName>style.visibility</p:attrName>
                                        </p:attrNameLst>
                                      </p:cBhvr>
                                      <p:to>
                                        <p:strVal val="visible"/>
                                      </p:to>
                                    </p:set>
                                    <p:anim calcmode="lin" valueType="num">
                                      <p:cBhvr additive="base">
                                        <p:cTn id="13" dur="500" fill="hold"/>
                                        <p:tgtEl>
                                          <p:spTgt spid="532482">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3248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532482">
                                            <p:txEl>
                                              <p:pRg st="4" end="4"/>
                                            </p:txEl>
                                          </p:spTgt>
                                        </p:tgtEl>
                                        <p:attrNameLst>
                                          <p:attrName>style.visibility</p:attrName>
                                        </p:attrNameLst>
                                      </p:cBhvr>
                                      <p:to>
                                        <p:strVal val="visible"/>
                                      </p:to>
                                    </p:set>
                                    <p:anim calcmode="lin" valueType="num">
                                      <p:cBhvr additive="base">
                                        <p:cTn id="19" dur="500" fill="hold"/>
                                        <p:tgtEl>
                                          <p:spTgt spid="532482">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3248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532482">
                                            <p:txEl>
                                              <p:pRg st="6" end="6"/>
                                            </p:txEl>
                                          </p:spTgt>
                                        </p:tgtEl>
                                        <p:attrNameLst>
                                          <p:attrName>style.visibility</p:attrName>
                                        </p:attrNameLst>
                                      </p:cBhvr>
                                      <p:to>
                                        <p:strVal val="visible"/>
                                      </p:to>
                                    </p:set>
                                    <p:anim calcmode="lin" valueType="num">
                                      <p:cBhvr additive="base">
                                        <p:cTn id="25" dur="500" fill="hold"/>
                                        <p:tgtEl>
                                          <p:spTgt spid="532482">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32482">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nodeType="clickEffect">
                                  <p:stCondLst>
                                    <p:cond delay="0"/>
                                  </p:stCondLst>
                                  <p:childTnLst>
                                    <p:set>
                                      <p:cBhvr>
                                        <p:cTn id="30" dur="1" fill="hold">
                                          <p:stCondLst>
                                            <p:cond delay="0"/>
                                          </p:stCondLst>
                                        </p:cTn>
                                        <p:tgtEl>
                                          <p:spTgt spid="532482">
                                            <p:txEl>
                                              <p:pRg st="7" end="7"/>
                                            </p:txEl>
                                          </p:spTgt>
                                        </p:tgtEl>
                                        <p:attrNameLst>
                                          <p:attrName>style.visibility</p:attrName>
                                        </p:attrNameLst>
                                      </p:cBhvr>
                                      <p:to>
                                        <p:strVal val="visible"/>
                                      </p:to>
                                    </p:set>
                                    <p:anim calcmode="lin" valueType="num">
                                      <p:cBhvr additive="base">
                                        <p:cTn id="31" dur="500" fill="hold"/>
                                        <p:tgtEl>
                                          <p:spTgt spid="532482">
                                            <p:txEl>
                                              <p:pRg st="7" end="7"/>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32482">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nodeType="clickEffect">
                                  <p:stCondLst>
                                    <p:cond delay="0"/>
                                  </p:stCondLst>
                                  <p:childTnLst>
                                    <p:set>
                                      <p:cBhvr>
                                        <p:cTn id="36" dur="1" fill="hold">
                                          <p:stCondLst>
                                            <p:cond delay="0"/>
                                          </p:stCondLst>
                                        </p:cTn>
                                        <p:tgtEl>
                                          <p:spTgt spid="532482">
                                            <p:txEl>
                                              <p:pRg st="8" end="8"/>
                                            </p:txEl>
                                          </p:spTgt>
                                        </p:tgtEl>
                                        <p:attrNameLst>
                                          <p:attrName>style.visibility</p:attrName>
                                        </p:attrNameLst>
                                      </p:cBhvr>
                                      <p:to>
                                        <p:strVal val="visible"/>
                                      </p:to>
                                    </p:set>
                                    <p:anim calcmode="lin" valueType="num">
                                      <p:cBhvr additive="base">
                                        <p:cTn id="37" dur="500" fill="hold"/>
                                        <p:tgtEl>
                                          <p:spTgt spid="532482">
                                            <p:txEl>
                                              <p:pRg st="8" end="8"/>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532482">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nodeType="clickEffect">
                                  <p:stCondLst>
                                    <p:cond delay="0"/>
                                  </p:stCondLst>
                                  <p:childTnLst>
                                    <p:set>
                                      <p:cBhvr>
                                        <p:cTn id="42" dur="1" fill="hold">
                                          <p:stCondLst>
                                            <p:cond delay="0"/>
                                          </p:stCondLst>
                                        </p:cTn>
                                        <p:tgtEl>
                                          <p:spTgt spid="532482">
                                            <p:txEl>
                                              <p:pRg st="9" end="9"/>
                                            </p:txEl>
                                          </p:spTgt>
                                        </p:tgtEl>
                                        <p:attrNameLst>
                                          <p:attrName>style.visibility</p:attrName>
                                        </p:attrNameLst>
                                      </p:cBhvr>
                                      <p:to>
                                        <p:strVal val="visible"/>
                                      </p:to>
                                    </p:set>
                                    <p:anim calcmode="lin" valueType="num">
                                      <p:cBhvr additive="base">
                                        <p:cTn id="43" dur="500" fill="hold"/>
                                        <p:tgtEl>
                                          <p:spTgt spid="532482">
                                            <p:txEl>
                                              <p:pRg st="9" end="9"/>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532482">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4" fill="hold" nodeType="clickEffect">
                                  <p:stCondLst>
                                    <p:cond delay="0"/>
                                  </p:stCondLst>
                                  <p:childTnLst>
                                    <p:set>
                                      <p:cBhvr>
                                        <p:cTn id="48" dur="1" fill="hold">
                                          <p:stCondLst>
                                            <p:cond delay="0"/>
                                          </p:stCondLst>
                                        </p:cTn>
                                        <p:tgtEl>
                                          <p:spTgt spid="532482">
                                            <p:txEl>
                                              <p:pRg st="10" end="10"/>
                                            </p:txEl>
                                          </p:spTgt>
                                        </p:tgtEl>
                                        <p:attrNameLst>
                                          <p:attrName>style.visibility</p:attrName>
                                        </p:attrNameLst>
                                      </p:cBhvr>
                                      <p:to>
                                        <p:strVal val="visible"/>
                                      </p:to>
                                    </p:set>
                                    <p:anim calcmode="lin" valueType="num">
                                      <p:cBhvr additive="base">
                                        <p:cTn id="49" dur="500" fill="hold"/>
                                        <p:tgtEl>
                                          <p:spTgt spid="532482">
                                            <p:txEl>
                                              <p:pRg st="10" end="10"/>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532482">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4" fill="hold" nodeType="clickEffect">
                                  <p:stCondLst>
                                    <p:cond delay="0"/>
                                  </p:stCondLst>
                                  <p:childTnLst>
                                    <p:set>
                                      <p:cBhvr>
                                        <p:cTn id="54" dur="1" fill="hold">
                                          <p:stCondLst>
                                            <p:cond delay="0"/>
                                          </p:stCondLst>
                                        </p:cTn>
                                        <p:tgtEl>
                                          <p:spTgt spid="532482">
                                            <p:txEl>
                                              <p:pRg st="11" end="11"/>
                                            </p:txEl>
                                          </p:spTgt>
                                        </p:tgtEl>
                                        <p:attrNameLst>
                                          <p:attrName>style.visibility</p:attrName>
                                        </p:attrNameLst>
                                      </p:cBhvr>
                                      <p:to>
                                        <p:strVal val="visible"/>
                                      </p:to>
                                    </p:set>
                                    <p:anim calcmode="lin" valueType="num">
                                      <p:cBhvr additive="base">
                                        <p:cTn id="55" dur="500" fill="hold"/>
                                        <p:tgtEl>
                                          <p:spTgt spid="532482">
                                            <p:txEl>
                                              <p:pRg st="11" end="11"/>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532482">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57" fill="hold" nodeType="clickPar">
                      <p:stCondLst>
                        <p:cond delay="indefinite"/>
                      </p:stCondLst>
                      <p:childTnLst>
                        <p:par>
                          <p:cTn id="58" fill="hold" nodeType="withGroup">
                            <p:stCondLst>
                              <p:cond delay="0"/>
                            </p:stCondLst>
                            <p:childTnLst>
                              <p:par>
                                <p:cTn id="59" presetID="2" presetClass="entr" presetSubtype="4" fill="hold" nodeType="clickEffect">
                                  <p:stCondLst>
                                    <p:cond delay="0"/>
                                  </p:stCondLst>
                                  <p:childTnLst>
                                    <p:set>
                                      <p:cBhvr>
                                        <p:cTn id="60" dur="1" fill="hold">
                                          <p:stCondLst>
                                            <p:cond delay="0"/>
                                          </p:stCondLst>
                                        </p:cTn>
                                        <p:tgtEl>
                                          <p:spTgt spid="532482">
                                            <p:txEl>
                                              <p:pRg st="12" end="12"/>
                                            </p:txEl>
                                          </p:spTgt>
                                        </p:tgtEl>
                                        <p:attrNameLst>
                                          <p:attrName>style.visibility</p:attrName>
                                        </p:attrNameLst>
                                      </p:cBhvr>
                                      <p:to>
                                        <p:strVal val="visible"/>
                                      </p:to>
                                    </p:set>
                                    <p:anim calcmode="lin" valueType="num">
                                      <p:cBhvr additive="base">
                                        <p:cTn id="61" dur="500" fill="hold"/>
                                        <p:tgtEl>
                                          <p:spTgt spid="532482">
                                            <p:txEl>
                                              <p:pRg st="12" end="12"/>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532482">
                                            <p:txEl>
                                              <p:pRg st="12" end="12"/>
                                            </p:txEl>
                                          </p:spTgt>
                                        </p:tgtEl>
                                        <p:attrNameLst>
                                          <p:attrName>ppt_y</p:attrName>
                                        </p:attrNameLst>
                                      </p:cBhvr>
                                      <p:tavLst>
                                        <p:tav tm="0">
                                          <p:val>
                                            <p:strVal val="1+#ppt_h/2"/>
                                          </p:val>
                                        </p:tav>
                                        <p:tav tm="100000">
                                          <p:val>
                                            <p:strVal val="#ppt_y"/>
                                          </p:val>
                                        </p:tav>
                                      </p:tavLst>
                                    </p:anim>
                                  </p:childTnLst>
                                </p:cTn>
                              </p:par>
                            </p:childTnLst>
                          </p:cTn>
                        </p:par>
                      </p:childTnLst>
                    </p:cTn>
                  </p:par>
                  <p:par>
                    <p:cTn id="63" fill="hold" nodeType="clickPar">
                      <p:stCondLst>
                        <p:cond delay="indefinite"/>
                      </p:stCondLst>
                      <p:childTnLst>
                        <p:par>
                          <p:cTn id="64" fill="hold" nodeType="withGroup">
                            <p:stCondLst>
                              <p:cond delay="0"/>
                            </p:stCondLst>
                            <p:childTnLst>
                              <p:par>
                                <p:cTn id="65" presetID="2" presetClass="entr" presetSubtype="4" fill="hold" nodeType="clickEffect">
                                  <p:stCondLst>
                                    <p:cond delay="0"/>
                                  </p:stCondLst>
                                  <p:childTnLst>
                                    <p:set>
                                      <p:cBhvr>
                                        <p:cTn id="66" dur="1" fill="hold">
                                          <p:stCondLst>
                                            <p:cond delay="0"/>
                                          </p:stCondLst>
                                        </p:cTn>
                                        <p:tgtEl>
                                          <p:spTgt spid="532482">
                                            <p:txEl>
                                              <p:pRg st="13" end="13"/>
                                            </p:txEl>
                                          </p:spTgt>
                                        </p:tgtEl>
                                        <p:attrNameLst>
                                          <p:attrName>style.visibility</p:attrName>
                                        </p:attrNameLst>
                                      </p:cBhvr>
                                      <p:to>
                                        <p:strVal val="visible"/>
                                      </p:to>
                                    </p:set>
                                    <p:anim calcmode="lin" valueType="num">
                                      <p:cBhvr additive="base">
                                        <p:cTn id="67" dur="500" fill="hold"/>
                                        <p:tgtEl>
                                          <p:spTgt spid="532482">
                                            <p:txEl>
                                              <p:pRg st="13" end="13"/>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532482">
                                            <p:txEl>
                                              <p:pRg st="13" end="13"/>
                                            </p:txEl>
                                          </p:spTgt>
                                        </p:tgtEl>
                                        <p:attrNameLst>
                                          <p:attrName>ppt_y</p:attrName>
                                        </p:attrNameLst>
                                      </p:cBhvr>
                                      <p:tavLst>
                                        <p:tav tm="0">
                                          <p:val>
                                            <p:strVal val="1+#ppt_h/2"/>
                                          </p:val>
                                        </p:tav>
                                        <p:tav tm="100000">
                                          <p:val>
                                            <p:strVal val="#ppt_y"/>
                                          </p:val>
                                        </p:tav>
                                      </p:tavLst>
                                    </p:anim>
                                  </p:childTnLst>
                                </p:cTn>
                              </p:par>
                            </p:childTnLst>
                          </p:cTn>
                        </p:par>
                      </p:childTnLst>
                    </p:cTn>
                  </p:par>
                  <p:par>
                    <p:cTn id="69" fill="hold" nodeType="clickPar">
                      <p:stCondLst>
                        <p:cond delay="indefinite"/>
                      </p:stCondLst>
                      <p:childTnLst>
                        <p:par>
                          <p:cTn id="70" fill="hold" nodeType="withGroup">
                            <p:stCondLst>
                              <p:cond delay="0"/>
                            </p:stCondLst>
                            <p:childTnLst>
                              <p:par>
                                <p:cTn id="71" presetID="2" presetClass="entr" presetSubtype="4" fill="hold" nodeType="clickEffect">
                                  <p:stCondLst>
                                    <p:cond delay="0"/>
                                  </p:stCondLst>
                                  <p:childTnLst>
                                    <p:set>
                                      <p:cBhvr>
                                        <p:cTn id="72" dur="1" fill="hold">
                                          <p:stCondLst>
                                            <p:cond delay="0"/>
                                          </p:stCondLst>
                                        </p:cTn>
                                        <p:tgtEl>
                                          <p:spTgt spid="532482">
                                            <p:txEl>
                                              <p:pRg st="14" end="14"/>
                                            </p:txEl>
                                          </p:spTgt>
                                        </p:tgtEl>
                                        <p:attrNameLst>
                                          <p:attrName>style.visibility</p:attrName>
                                        </p:attrNameLst>
                                      </p:cBhvr>
                                      <p:to>
                                        <p:strVal val="visible"/>
                                      </p:to>
                                    </p:set>
                                    <p:anim calcmode="lin" valueType="num">
                                      <p:cBhvr additive="base">
                                        <p:cTn id="73" dur="500" fill="hold"/>
                                        <p:tgtEl>
                                          <p:spTgt spid="532482">
                                            <p:txEl>
                                              <p:pRg st="14" end="14"/>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532482">
                                            <p:txEl>
                                              <p:pRg st="14" end="1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3506" name="Text Box 2"/>
          <p:cNvSpPr txBox="1">
            <a:spLocks noChangeArrowheads="1"/>
          </p:cNvSpPr>
          <p:nvPr/>
        </p:nvSpPr>
        <p:spPr bwMode="auto">
          <a:xfrm>
            <a:off x="179388" y="1268413"/>
            <a:ext cx="8712200" cy="5539978"/>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54292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r>
              <a:rPr lang="de-DE" sz="2000" b="0" dirty="0"/>
              <a:t>			b)	aber vorliegend treten die einzelnen Erben als natürliche					Personen in ihrer gesamthänderischen Verbundenheit auf.</a:t>
            </a:r>
          </a:p>
          <a:p>
            <a:r>
              <a:rPr lang="de-DE" sz="2000" b="0" dirty="0"/>
              <a:t>			c)	natürliche Personen sind </a:t>
            </a:r>
            <a:r>
              <a:rPr lang="de-DE" sz="2000" b="0" dirty="0" err="1"/>
              <a:t>grds</a:t>
            </a:r>
            <a:r>
              <a:rPr lang="de-DE" sz="2000" b="0" dirty="0"/>
              <a:t>. partei- und prozessfähig.</a:t>
            </a:r>
          </a:p>
          <a:p>
            <a:r>
              <a:rPr lang="de-DE" sz="2000" b="0" dirty="0"/>
              <a:t>			d)	allerdings ist einer der Erben nicht volljährig und damit nicht				prozessfähig (vgl. §§ 51 Abs. 1, 52 ZPO).</a:t>
            </a:r>
          </a:p>
          <a:p>
            <a:r>
              <a:rPr lang="de-DE" sz="2000" b="0" dirty="0"/>
              <a:t>				§ 51 Abs. 1 ZPO: der Minderjährige wird im Prozess durch				seinen gesetzlichen Vertreter (§§ 1626, 1629 BGB) vertreten.</a:t>
            </a:r>
          </a:p>
          <a:p>
            <a:r>
              <a:rPr lang="de-DE" sz="2000" b="0" dirty="0"/>
              <a:t>		4.	Prozessführungsbefugnis</a:t>
            </a:r>
          </a:p>
          <a:p>
            <a:r>
              <a:rPr lang="de-DE" sz="2000" b="0" dirty="0"/>
              <a:t>			a)	Wie ist die Rechtsstellung der Kläger in prozessualer Hin-				</a:t>
            </a:r>
            <a:r>
              <a:rPr lang="de-DE" sz="2000" b="0" dirty="0" err="1"/>
              <a:t>sicht</a:t>
            </a:r>
            <a:r>
              <a:rPr lang="de-DE" sz="2000" b="0" dirty="0"/>
              <a:t> überhaupt einzuordnen ?</a:t>
            </a:r>
          </a:p>
          <a:p>
            <a:r>
              <a:rPr lang="de-DE" sz="2000" b="0" dirty="0"/>
              <a:t>				Kläger sind aufgrund materiellen Rechts notwendige Streit-				genossen </a:t>
            </a:r>
            <a:r>
              <a:rPr lang="de-DE" sz="2000" b="0" dirty="0" err="1"/>
              <a:t>iSd</a:t>
            </a:r>
            <a:r>
              <a:rPr lang="de-DE" sz="2000" b="0" dirty="0"/>
              <a:t> § 62 ZPO (subjektive Klagehäufung), da die				Kläger aufgrund gemeinschaftlicher Verwaltungs- und </a:t>
            </a:r>
            <a:r>
              <a:rPr lang="de-DE" sz="2000" b="0" dirty="0" err="1"/>
              <a:t>Ver</a:t>
            </a:r>
            <a:r>
              <a:rPr lang="de-DE" sz="2000" b="0" dirty="0"/>
              <a:t>-				</a:t>
            </a:r>
            <a:r>
              <a:rPr lang="de-DE" sz="2000" b="0" dirty="0" err="1"/>
              <a:t>fügungsbefugnis</a:t>
            </a:r>
            <a:r>
              <a:rPr lang="de-DE" sz="2000" b="0" dirty="0"/>
              <a:t> (vgl. §§ 2038, 2040 BGB) in ungeteilter					Erbengemeinschaft nur gemeinsam kündigen konnten.</a:t>
            </a:r>
          </a:p>
          <a:p>
            <a:r>
              <a:rPr lang="de-DE" sz="2000" b="0" dirty="0"/>
              <a:t>			b)	Prozessführungsbefugnis der Kläger daher grundsätzlich ?</a:t>
            </a:r>
          </a:p>
          <a:p>
            <a:r>
              <a:rPr lang="de-DE" sz="2000" b="0" dirty="0"/>
              <a:t>				(+), nur gemeinschaftlich, da </a:t>
            </a:r>
            <a:r>
              <a:rPr lang="de-DE" sz="2000" b="0" dirty="0" err="1"/>
              <a:t>matR</a:t>
            </a:r>
            <a:r>
              <a:rPr lang="de-DE" sz="2000" b="0" dirty="0"/>
              <a:t> notwendige SG.</a:t>
            </a:r>
          </a:p>
          <a:p>
            <a:r>
              <a:rPr lang="de-DE" sz="2000" b="0" dirty="0"/>
              <a:t>			c)	Ausnahme wegen Veräußerung ?</a:t>
            </a:r>
          </a:p>
        </p:txBody>
      </p:sp>
      <p:sp>
        <p:nvSpPr>
          <p:cNvPr id="4" name="Text Box 2"/>
          <p:cNvSpPr txBox="1">
            <a:spLocks noChangeArrowheads="1"/>
          </p:cNvSpPr>
          <p:nvPr/>
        </p:nvSpPr>
        <p:spPr bwMode="auto">
          <a:xfrm>
            <a:off x="-508" y="260350"/>
            <a:ext cx="5760639" cy="55784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Akte 4 Götz ./. Becker </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742559126"/>
      </p:ext>
    </p:extLst>
  </p:cSld>
  <p:clrMapOvr>
    <a:masterClrMapping/>
  </p:clrMapOvr>
  <p:transition>
    <p:comb/>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533506">
                                            <p:txEl>
                                              <p:pRg st="0" end="0"/>
                                            </p:txEl>
                                          </p:spTgt>
                                        </p:tgtEl>
                                        <p:attrNameLst>
                                          <p:attrName>style.visibility</p:attrName>
                                        </p:attrNameLst>
                                      </p:cBhvr>
                                      <p:to>
                                        <p:strVal val="visible"/>
                                      </p:to>
                                    </p:set>
                                    <p:anim calcmode="lin" valueType="num">
                                      <p:cBhvr additive="base">
                                        <p:cTn id="7" dur="500" fill="hold"/>
                                        <p:tgtEl>
                                          <p:spTgt spid="53350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3350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533506">
                                            <p:txEl>
                                              <p:pRg st="1" end="1"/>
                                            </p:txEl>
                                          </p:spTgt>
                                        </p:tgtEl>
                                        <p:attrNameLst>
                                          <p:attrName>style.visibility</p:attrName>
                                        </p:attrNameLst>
                                      </p:cBhvr>
                                      <p:to>
                                        <p:strVal val="visible"/>
                                      </p:to>
                                    </p:set>
                                    <p:anim calcmode="lin" valueType="num">
                                      <p:cBhvr additive="base">
                                        <p:cTn id="13" dur="500" fill="hold"/>
                                        <p:tgtEl>
                                          <p:spTgt spid="533506">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3350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533506">
                                            <p:txEl>
                                              <p:pRg st="2" end="2"/>
                                            </p:txEl>
                                          </p:spTgt>
                                        </p:tgtEl>
                                        <p:attrNameLst>
                                          <p:attrName>style.visibility</p:attrName>
                                        </p:attrNameLst>
                                      </p:cBhvr>
                                      <p:to>
                                        <p:strVal val="visible"/>
                                      </p:to>
                                    </p:set>
                                    <p:anim calcmode="lin" valueType="num">
                                      <p:cBhvr additive="base">
                                        <p:cTn id="19" dur="500" fill="hold"/>
                                        <p:tgtEl>
                                          <p:spTgt spid="533506">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3350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533506">
                                            <p:txEl>
                                              <p:pRg st="3" end="3"/>
                                            </p:txEl>
                                          </p:spTgt>
                                        </p:tgtEl>
                                        <p:attrNameLst>
                                          <p:attrName>style.visibility</p:attrName>
                                        </p:attrNameLst>
                                      </p:cBhvr>
                                      <p:to>
                                        <p:strVal val="visible"/>
                                      </p:to>
                                    </p:set>
                                    <p:anim calcmode="lin" valueType="num">
                                      <p:cBhvr additive="base">
                                        <p:cTn id="25" dur="500" fill="hold"/>
                                        <p:tgtEl>
                                          <p:spTgt spid="533506">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33506">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nodeType="clickEffect">
                                  <p:stCondLst>
                                    <p:cond delay="0"/>
                                  </p:stCondLst>
                                  <p:childTnLst>
                                    <p:set>
                                      <p:cBhvr>
                                        <p:cTn id="30" dur="1" fill="hold">
                                          <p:stCondLst>
                                            <p:cond delay="0"/>
                                          </p:stCondLst>
                                        </p:cTn>
                                        <p:tgtEl>
                                          <p:spTgt spid="533506">
                                            <p:txEl>
                                              <p:pRg st="4" end="4"/>
                                            </p:txEl>
                                          </p:spTgt>
                                        </p:tgtEl>
                                        <p:attrNameLst>
                                          <p:attrName>style.visibility</p:attrName>
                                        </p:attrNameLst>
                                      </p:cBhvr>
                                      <p:to>
                                        <p:strVal val="visible"/>
                                      </p:to>
                                    </p:set>
                                    <p:anim calcmode="lin" valueType="num">
                                      <p:cBhvr additive="base">
                                        <p:cTn id="31" dur="500" fill="hold"/>
                                        <p:tgtEl>
                                          <p:spTgt spid="533506">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33506">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nodeType="clickEffect">
                                  <p:stCondLst>
                                    <p:cond delay="0"/>
                                  </p:stCondLst>
                                  <p:childTnLst>
                                    <p:set>
                                      <p:cBhvr>
                                        <p:cTn id="36" dur="1" fill="hold">
                                          <p:stCondLst>
                                            <p:cond delay="0"/>
                                          </p:stCondLst>
                                        </p:cTn>
                                        <p:tgtEl>
                                          <p:spTgt spid="533506">
                                            <p:txEl>
                                              <p:pRg st="5" end="5"/>
                                            </p:txEl>
                                          </p:spTgt>
                                        </p:tgtEl>
                                        <p:attrNameLst>
                                          <p:attrName>style.visibility</p:attrName>
                                        </p:attrNameLst>
                                      </p:cBhvr>
                                      <p:to>
                                        <p:strVal val="visible"/>
                                      </p:to>
                                    </p:set>
                                    <p:anim calcmode="lin" valueType="num">
                                      <p:cBhvr additive="base">
                                        <p:cTn id="37" dur="500" fill="hold"/>
                                        <p:tgtEl>
                                          <p:spTgt spid="533506">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533506">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nodeType="clickEffect">
                                  <p:stCondLst>
                                    <p:cond delay="0"/>
                                  </p:stCondLst>
                                  <p:childTnLst>
                                    <p:set>
                                      <p:cBhvr>
                                        <p:cTn id="42" dur="1" fill="hold">
                                          <p:stCondLst>
                                            <p:cond delay="0"/>
                                          </p:stCondLst>
                                        </p:cTn>
                                        <p:tgtEl>
                                          <p:spTgt spid="533506">
                                            <p:txEl>
                                              <p:pRg st="6" end="6"/>
                                            </p:txEl>
                                          </p:spTgt>
                                        </p:tgtEl>
                                        <p:attrNameLst>
                                          <p:attrName>style.visibility</p:attrName>
                                        </p:attrNameLst>
                                      </p:cBhvr>
                                      <p:to>
                                        <p:strVal val="visible"/>
                                      </p:to>
                                    </p:set>
                                    <p:anim calcmode="lin" valueType="num">
                                      <p:cBhvr additive="base">
                                        <p:cTn id="43" dur="500" fill="hold"/>
                                        <p:tgtEl>
                                          <p:spTgt spid="533506">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533506">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4" fill="hold" nodeType="clickEffect">
                                  <p:stCondLst>
                                    <p:cond delay="0"/>
                                  </p:stCondLst>
                                  <p:childTnLst>
                                    <p:set>
                                      <p:cBhvr>
                                        <p:cTn id="48" dur="1" fill="hold">
                                          <p:stCondLst>
                                            <p:cond delay="0"/>
                                          </p:stCondLst>
                                        </p:cTn>
                                        <p:tgtEl>
                                          <p:spTgt spid="533506">
                                            <p:txEl>
                                              <p:pRg st="7" end="7"/>
                                            </p:txEl>
                                          </p:spTgt>
                                        </p:tgtEl>
                                        <p:attrNameLst>
                                          <p:attrName>style.visibility</p:attrName>
                                        </p:attrNameLst>
                                      </p:cBhvr>
                                      <p:to>
                                        <p:strVal val="visible"/>
                                      </p:to>
                                    </p:set>
                                    <p:anim calcmode="lin" valueType="num">
                                      <p:cBhvr additive="base">
                                        <p:cTn id="49" dur="500" fill="hold"/>
                                        <p:tgtEl>
                                          <p:spTgt spid="533506">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533506">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4" fill="hold" nodeType="clickEffect">
                                  <p:stCondLst>
                                    <p:cond delay="0"/>
                                  </p:stCondLst>
                                  <p:childTnLst>
                                    <p:set>
                                      <p:cBhvr>
                                        <p:cTn id="54" dur="1" fill="hold">
                                          <p:stCondLst>
                                            <p:cond delay="0"/>
                                          </p:stCondLst>
                                        </p:cTn>
                                        <p:tgtEl>
                                          <p:spTgt spid="533506">
                                            <p:txEl>
                                              <p:pRg st="8" end="8"/>
                                            </p:txEl>
                                          </p:spTgt>
                                        </p:tgtEl>
                                        <p:attrNameLst>
                                          <p:attrName>style.visibility</p:attrName>
                                        </p:attrNameLst>
                                      </p:cBhvr>
                                      <p:to>
                                        <p:strVal val="visible"/>
                                      </p:to>
                                    </p:set>
                                    <p:anim calcmode="lin" valueType="num">
                                      <p:cBhvr additive="base">
                                        <p:cTn id="55" dur="500" fill="hold"/>
                                        <p:tgtEl>
                                          <p:spTgt spid="533506">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533506">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nodeType="clickPar">
                      <p:stCondLst>
                        <p:cond delay="indefinite"/>
                      </p:stCondLst>
                      <p:childTnLst>
                        <p:par>
                          <p:cTn id="58" fill="hold" nodeType="withGroup">
                            <p:stCondLst>
                              <p:cond delay="0"/>
                            </p:stCondLst>
                            <p:childTnLst>
                              <p:par>
                                <p:cTn id="59" presetID="2" presetClass="entr" presetSubtype="4" fill="hold" nodeType="clickEffect">
                                  <p:stCondLst>
                                    <p:cond delay="0"/>
                                  </p:stCondLst>
                                  <p:childTnLst>
                                    <p:set>
                                      <p:cBhvr>
                                        <p:cTn id="60" dur="1" fill="hold">
                                          <p:stCondLst>
                                            <p:cond delay="0"/>
                                          </p:stCondLst>
                                        </p:cTn>
                                        <p:tgtEl>
                                          <p:spTgt spid="533506">
                                            <p:txEl>
                                              <p:pRg st="9" end="9"/>
                                            </p:txEl>
                                          </p:spTgt>
                                        </p:tgtEl>
                                        <p:attrNameLst>
                                          <p:attrName>style.visibility</p:attrName>
                                        </p:attrNameLst>
                                      </p:cBhvr>
                                      <p:to>
                                        <p:strVal val="visible"/>
                                      </p:to>
                                    </p:set>
                                    <p:anim calcmode="lin" valueType="num">
                                      <p:cBhvr additive="base">
                                        <p:cTn id="61" dur="500" fill="hold"/>
                                        <p:tgtEl>
                                          <p:spTgt spid="533506">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533506">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4530" name="Text Box 2"/>
          <p:cNvSpPr txBox="1">
            <a:spLocks noChangeArrowheads="1"/>
          </p:cNvSpPr>
          <p:nvPr/>
        </p:nvSpPr>
        <p:spPr bwMode="auto">
          <a:xfrm>
            <a:off x="179388" y="1255713"/>
            <a:ext cx="8712200" cy="5539978"/>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54292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r>
              <a:rPr lang="de-DE" sz="2000" b="0" dirty="0"/>
              <a:t>				</a:t>
            </a:r>
            <a:r>
              <a:rPr lang="de-DE" sz="2000" b="0" dirty="0" err="1"/>
              <a:t>aa</a:t>
            </a:r>
            <a:r>
              <a:rPr lang="de-DE" sz="2000" b="0" dirty="0"/>
              <a:t>)	Veräußerung war trotz Rechtshängigkeit 							möglich, § 265 Abs. 1 ZPO.</a:t>
            </a:r>
          </a:p>
          <a:p>
            <a:r>
              <a:rPr lang="de-DE" sz="2000" b="0" dirty="0"/>
              <a:t>				</a:t>
            </a:r>
            <a:r>
              <a:rPr lang="de-DE" sz="2000" b="0" dirty="0" err="1"/>
              <a:t>bb</a:t>
            </a:r>
            <a:r>
              <a:rPr lang="de-DE" sz="2000" b="0" dirty="0"/>
              <a:t>)	Einfluss auf die Prozessführungsbefugnis ?</a:t>
            </a:r>
          </a:p>
          <a:p>
            <a:r>
              <a:rPr lang="de-DE" sz="2000" b="0" dirty="0"/>
              <a:t>					(1)	grundsätzlich (-), § 265 Abs. 2 S.1 ZPO.</a:t>
            </a:r>
          </a:p>
          <a:p>
            <a:r>
              <a:rPr lang="de-DE" sz="2000" b="0" dirty="0"/>
              <a:t>					(2)	dies gilt grundsätzlich auch für Grundstücke und						grundstücksgleiche Rechte, § 266 Abs. 1 ZPO.</a:t>
            </a:r>
          </a:p>
          <a:p>
            <a:r>
              <a:rPr lang="de-DE" sz="2000" b="0" dirty="0"/>
              <a:t>					(3)	Ausnahme aber gemäß § 265 Abs. 3 (ebenso							§ 266 Abs. 2 S.2 ZPO) möglich !</a:t>
            </a:r>
          </a:p>
          <a:p>
            <a:r>
              <a:rPr lang="de-DE" sz="2000" b="0" dirty="0"/>
              <a:t>						(a)	grundsätzlich tritt bei Rechtsnachfolge Rechts-							</a:t>
            </a:r>
            <a:r>
              <a:rPr lang="de-DE" sz="2000" b="0" dirty="0" err="1"/>
              <a:t>krafterstreckung</a:t>
            </a:r>
            <a:r>
              <a:rPr lang="de-DE" sz="2000" b="0" dirty="0"/>
              <a:t> gemäß § 325 Abs. 1 ZPO ein.</a:t>
            </a:r>
          </a:p>
          <a:p>
            <a:r>
              <a:rPr lang="de-DE" sz="2000" b="0" dirty="0"/>
              <a:t>						(b)	Ausnahme aber gemäß § 325 Abs. 2 ZPO i.V.							mit §§ 891 ff. BGB bei fehlender Kenntnis								des Erwerbers (u.a.) vom Rechtsstreit möglich!</a:t>
            </a:r>
          </a:p>
          <a:p>
            <a:r>
              <a:rPr lang="de-DE" sz="2000" b="0" dirty="0"/>
              <a:t>							hier (-), Herr Holzmann hatte Kenntnis.</a:t>
            </a:r>
          </a:p>
          <a:p>
            <a:r>
              <a:rPr lang="de-DE" sz="2000" b="0" dirty="0"/>
              <a:t>				cc)	also verbleibt es bei § 265 Abs. 2 S.1 ZPO; </a:t>
            </a:r>
            <a:r>
              <a:rPr lang="de-DE" sz="2000" b="0" dirty="0" err="1"/>
              <a:t>Prozessfüh</a:t>
            </a:r>
            <a:r>
              <a:rPr lang="de-DE" sz="2000" b="0" dirty="0"/>
              <a:t>-					</a:t>
            </a:r>
            <a:r>
              <a:rPr lang="de-DE" sz="2000" b="0" dirty="0" err="1"/>
              <a:t>rungsbefugnis</a:t>
            </a:r>
            <a:r>
              <a:rPr lang="de-DE" sz="2000" b="0" dirty="0"/>
              <a:t> der Kläger blieb bestehen.</a:t>
            </a:r>
          </a:p>
          <a:p>
            <a:r>
              <a:rPr lang="de-DE" sz="2000" b="0" dirty="0"/>
              <a:t>		5.	Geltendmachung eines künftigen Anspruches (Räumung erst zum			31.01.2024) zulässig ? (besondere Prozessvoraussetzung)</a:t>
            </a:r>
          </a:p>
        </p:txBody>
      </p:sp>
      <p:sp>
        <p:nvSpPr>
          <p:cNvPr id="4" name="Text Box 2"/>
          <p:cNvSpPr txBox="1">
            <a:spLocks noChangeArrowheads="1"/>
          </p:cNvSpPr>
          <p:nvPr/>
        </p:nvSpPr>
        <p:spPr bwMode="auto">
          <a:xfrm>
            <a:off x="-508" y="260350"/>
            <a:ext cx="5760639" cy="55784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Akte 4 Götz ./. Becker </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1619026342"/>
      </p:ext>
    </p:extLst>
  </p:cSld>
  <p:clrMapOvr>
    <a:masterClrMapping/>
  </p:clrMapOvr>
  <p:transition>
    <p:comb/>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nodeType="withEffect">
                                  <p:stCondLst>
                                    <p:cond delay="0"/>
                                  </p:stCondLst>
                                  <p:childTnLst>
                                    <p:set>
                                      <p:cBhvr>
                                        <p:cTn id="6" dur="1" fill="hold">
                                          <p:stCondLst>
                                            <p:cond delay="0"/>
                                          </p:stCondLst>
                                        </p:cTn>
                                        <p:tgtEl>
                                          <p:spTgt spid="534530">
                                            <p:txEl>
                                              <p:pRg st="0" end="0"/>
                                            </p:txEl>
                                          </p:spTgt>
                                        </p:tgtEl>
                                        <p:attrNameLst>
                                          <p:attrName>style.visibility</p:attrName>
                                        </p:attrNameLst>
                                      </p:cBhvr>
                                      <p:to>
                                        <p:strVal val="visible"/>
                                      </p:to>
                                    </p:set>
                                    <p:anim calcmode="lin" valueType="num">
                                      <p:cBhvr additive="base">
                                        <p:cTn id="7" dur="500" fill="hold"/>
                                        <p:tgtEl>
                                          <p:spTgt spid="534530">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34530">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534530">
                                            <p:txEl>
                                              <p:pRg st="1" end="1"/>
                                            </p:txEl>
                                          </p:spTgt>
                                        </p:tgtEl>
                                        <p:attrNameLst>
                                          <p:attrName>style.visibility</p:attrName>
                                        </p:attrNameLst>
                                      </p:cBhvr>
                                      <p:to>
                                        <p:strVal val="visible"/>
                                      </p:to>
                                    </p:set>
                                    <p:anim calcmode="lin" valueType="num">
                                      <p:cBhvr additive="base">
                                        <p:cTn id="13" dur="500" fill="hold"/>
                                        <p:tgtEl>
                                          <p:spTgt spid="534530">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34530">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534530">
                                            <p:txEl>
                                              <p:pRg st="2" end="2"/>
                                            </p:txEl>
                                          </p:spTgt>
                                        </p:tgtEl>
                                        <p:attrNameLst>
                                          <p:attrName>style.visibility</p:attrName>
                                        </p:attrNameLst>
                                      </p:cBhvr>
                                      <p:to>
                                        <p:strVal val="visible"/>
                                      </p:to>
                                    </p:set>
                                    <p:anim calcmode="lin" valueType="num">
                                      <p:cBhvr additive="base">
                                        <p:cTn id="19" dur="500" fill="hold"/>
                                        <p:tgtEl>
                                          <p:spTgt spid="534530">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34530">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534530">
                                            <p:txEl>
                                              <p:pRg st="3" end="3"/>
                                            </p:txEl>
                                          </p:spTgt>
                                        </p:tgtEl>
                                        <p:attrNameLst>
                                          <p:attrName>style.visibility</p:attrName>
                                        </p:attrNameLst>
                                      </p:cBhvr>
                                      <p:to>
                                        <p:strVal val="visible"/>
                                      </p:to>
                                    </p:set>
                                    <p:anim calcmode="lin" valueType="num">
                                      <p:cBhvr additive="base">
                                        <p:cTn id="25" dur="500" fill="hold"/>
                                        <p:tgtEl>
                                          <p:spTgt spid="534530">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34530">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nodeType="clickEffect">
                                  <p:stCondLst>
                                    <p:cond delay="0"/>
                                  </p:stCondLst>
                                  <p:childTnLst>
                                    <p:set>
                                      <p:cBhvr>
                                        <p:cTn id="30" dur="1" fill="hold">
                                          <p:stCondLst>
                                            <p:cond delay="0"/>
                                          </p:stCondLst>
                                        </p:cTn>
                                        <p:tgtEl>
                                          <p:spTgt spid="534530">
                                            <p:txEl>
                                              <p:pRg st="4" end="4"/>
                                            </p:txEl>
                                          </p:spTgt>
                                        </p:tgtEl>
                                        <p:attrNameLst>
                                          <p:attrName>style.visibility</p:attrName>
                                        </p:attrNameLst>
                                      </p:cBhvr>
                                      <p:to>
                                        <p:strVal val="visible"/>
                                      </p:to>
                                    </p:set>
                                    <p:anim calcmode="lin" valueType="num">
                                      <p:cBhvr additive="base">
                                        <p:cTn id="31" dur="500" fill="hold"/>
                                        <p:tgtEl>
                                          <p:spTgt spid="534530">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34530">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nodeType="clickEffect">
                                  <p:stCondLst>
                                    <p:cond delay="0"/>
                                  </p:stCondLst>
                                  <p:childTnLst>
                                    <p:set>
                                      <p:cBhvr>
                                        <p:cTn id="36" dur="1" fill="hold">
                                          <p:stCondLst>
                                            <p:cond delay="0"/>
                                          </p:stCondLst>
                                        </p:cTn>
                                        <p:tgtEl>
                                          <p:spTgt spid="534530">
                                            <p:txEl>
                                              <p:pRg st="5" end="5"/>
                                            </p:txEl>
                                          </p:spTgt>
                                        </p:tgtEl>
                                        <p:attrNameLst>
                                          <p:attrName>style.visibility</p:attrName>
                                        </p:attrNameLst>
                                      </p:cBhvr>
                                      <p:to>
                                        <p:strVal val="visible"/>
                                      </p:to>
                                    </p:set>
                                    <p:anim calcmode="lin" valueType="num">
                                      <p:cBhvr additive="base">
                                        <p:cTn id="37" dur="500" fill="hold"/>
                                        <p:tgtEl>
                                          <p:spTgt spid="534530">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534530">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nodeType="clickEffect">
                                  <p:stCondLst>
                                    <p:cond delay="0"/>
                                  </p:stCondLst>
                                  <p:childTnLst>
                                    <p:set>
                                      <p:cBhvr>
                                        <p:cTn id="42" dur="1" fill="hold">
                                          <p:stCondLst>
                                            <p:cond delay="0"/>
                                          </p:stCondLst>
                                        </p:cTn>
                                        <p:tgtEl>
                                          <p:spTgt spid="534530">
                                            <p:txEl>
                                              <p:pRg st="6" end="6"/>
                                            </p:txEl>
                                          </p:spTgt>
                                        </p:tgtEl>
                                        <p:attrNameLst>
                                          <p:attrName>style.visibility</p:attrName>
                                        </p:attrNameLst>
                                      </p:cBhvr>
                                      <p:to>
                                        <p:strVal val="visible"/>
                                      </p:to>
                                    </p:set>
                                    <p:anim calcmode="lin" valueType="num">
                                      <p:cBhvr additive="base">
                                        <p:cTn id="43" dur="500" fill="hold"/>
                                        <p:tgtEl>
                                          <p:spTgt spid="534530">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534530">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4" fill="hold" nodeType="clickEffect">
                                  <p:stCondLst>
                                    <p:cond delay="0"/>
                                  </p:stCondLst>
                                  <p:childTnLst>
                                    <p:set>
                                      <p:cBhvr>
                                        <p:cTn id="48" dur="1" fill="hold">
                                          <p:stCondLst>
                                            <p:cond delay="0"/>
                                          </p:stCondLst>
                                        </p:cTn>
                                        <p:tgtEl>
                                          <p:spTgt spid="534530">
                                            <p:txEl>
                                              <p:pRg st="7" end="7"/>
                                            </p:txEl>
                                          </p:spTgt>
                                        </p:tgtEl>
                                        <p:attrNameLst>
                                          <p:attrName>style.visibility</p:attrName>
                                        </p:attrNameLst>
                                      </p:cBhvr>
                                      <p:to>
                                        <p:strVal val="visible"/>
                                      </p:to>
                                    </p:set>
                                    <p:anim calcmode="lin" valueType="num">
                                      <p:cBhvr additive="base">
                                        <p:cTn id="49" dur="500" fill="hold"/>
                                        <p:tgtEl>
                                          <p:spTgt spid="534530">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534530">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4" fill="hold" nodeType="clickEffect">
                                  <p:stCondLst>
                                    <p:cond delay="0"/>
                                  </p:stCondLst>
                                  <p:childTnLst>
                                    <p:set>
                                      <p:cBhvr>
                                        <p:cTn id="54" dur="1" fill="hold">
                                          <p:stCondLst>
                                            <p:cond delay="0"/>
                                          </p:stCondLst>
                                        </p:cTn>
                                        <p:tgtEl>
                                          <p:spTgt spid="534530">
                                            <p:txEl>
                                              <p:pRg st="8" end="8"/>
                                            </p:txEl>
                                          </p:spTgt>
                                        </p:tgtEl>
                                        <p:attrNameLst>
                                          <p:attrName>style.visibility</p:attrName>
                                        </p:attrNameLst>
                                      </p:cBhvr>
                                      <p:to>
                                        <p:strVal val="visible"/>
                                      </p:to>
                                    </p:set>
                                    <p:anim calcmode="lin" valueType="num">
                                      <p:cBhvr additive="base">
                                        <p:cTn id="55" dur="500" fill="hold"/>
                                        <p:tgtEl>
                                          <p:spTgt spid="534530">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534530">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nodeType="clickPar">
                      <p:stCondLst>
                        <p:cond delay="indefinite"/>
                      </p:stCondLst>
                      <p:childTnLst>
                        <p:par>
                          <p:cTn id="58" fill="hold" nodeType="withGroup">
                            <p:stCondLst>
                              <p:cond delay="0"/>
                            </p:stCondLst>
                            <p:childTnLst>
                              <p:par>
                                <p:cTn id="59" presetID="2" presetClass="entr" presetSubtype="4" fill="hold" nodeType="clickEffect">
                                  <p:stCondLst>
                                    <p:cond delay="0"/>
                                  </p:stCondLst>
                                  <p:childTnLst>
                                    <p:set>
                                      <p:cBhvr>
                                        <p:cTn id="60" dur="1" fill="hold">
                                          <p:stCondLst>
                                            <p:cond delay="0"/>
                                          </p:stCondLst>
                                        </p:cTn>
                                        <p:tgtEl>
                                          <p:spTgt spid="534530">
                                            <p:txEl>
                                              <p:pRg st="9" end="9"/>
                                            </p:txEl>
                                          </p:spTgt>
                                        </p:tgtEl>
                                        <p:attrNameLst>
                                          <p:attrName>style.visibility</p:attrName>
                                        </p:attrNameLst>
                                      </p:cBhvr>
                                      <p:to>
                                        <p:strVal val="visible"/>
                                      </p:to>
                                    </p:set>
                                    <p:anim calcmode="lin" valueType="num">
                                      <p:cBhvr additive="base">
                                        <p:cTn id="61" dur="500" fill="hold"/>
                                        <p:tgtEl>
                                          <p:spTgt spid="534530">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534530">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5554" name="Text Box 2"/>
          <p:cNvSpPr txBox="1">
            <a:spLocks noChangeArrowheads="1"/>
          </p:cNvSpPr>
          <p:nvPr/>
        </p:nvSpPr>
        <p:spPr bwMode="auto">
          <a:xfrm>
            <a:off x="179388" y="1304764"/>
            <a:ext cx="8712200" cy="5539978"/>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54292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r>
              <a:rPr lang="de-DE" sz="2000" b="0" dirty="0"/>
              <a:t>			(+), zwar nicht § 257 ZPO (da Wohnraum), jedoch 					§ 259 ZPO (+), da Beklagter Räumungspflicht ernsthaft bestreitet.</a:t>
            </a:r>
          </a:p>
          <a:p>
            <a:r>
              <a:rPr lang="de-DE" sz="2000" b="0" dirty="0"/>
              <a:t>		6.	also Klage zulässig.</a:t>
            </a:r>
          </a:p>
          <a:p>
            <a:r>
              <a:rPr lang="de-DE" sz="2000" b="0" dirty="0"/>
              <a:t>	II.	Klägerstation (= Schlüssigkeit der Klage auf Räumung der </a:t>
            </a:r>
            <a:r>
              <a:rPr lang="de-DE" sz="2000" b="0" dirty="0" err="1"/>
              <a:t>Whg</a:t>
            </a:r>
            <a:r>
              <a:rPr lang="de-DE" sz="2000" b="0" dirty="0"/>
              <a:t>) ?</a:t>
            </a:r>
          </a:p>
          <a:p>
            <a:r>
              <a:rPr lang="de-DE" sz="2000" b="0" dirty="0"/>
              <a:t>		1.	Anspruch aus § 546 Abs. 1 BGB ?</a:t>
            </a:r>
          </a:p>
          <a:p>
            <a:r>
              <a:rPr lang="de-DE" sz="2000" b="0" dirty="0"/>
              <a:t>			a)	Mietvertrag?</a:t>
            </a:r>
          </a:p>
          <a:p>
            <a:r>
              <a:rPr lang="de-DE" sz="2000" b="0" dirty="0"/>
              <a:t>				der ursprünglich geschlossene Mietvertrag ist gemäß § 566				Abs. 1 BGB mit dem vorherigen Inhalt in der Person des Er-				</a:t>
            </a:r>
            <a:r>
              <a:rPr lang="de-DE" sz="2000" b="0" dirty="0" err="1"/>
              <a:t>werbers</a:t>
            </a:r>
            <a:r>
              <a:rPr lang="de-DE" sz="2000" b="0" dirty="0"/>
              <a:t> (Holzmann) neu entstanden.</a:t>
            </a:r>
          </a:p>
          <a:p>
            <a:r>
              <a:rPr lang="de-DE" sz="2000" b="0" dirty="0"/>
              <a:t>			b)	Kündigung des Mietvertrages (noch durch die Kläger) ?</a:t>
            </a:r>
          </a:p>
          <a:p>
            <a:r>
              <a:rPr lang="de-DE" sz="2000" b="0" dirty="0"/>
              <a:t>				</a:t>
            </a:r>
            <a:r>
              <a:rPr lang="de-DE" sz="2000" b="0" dirty="0" err="1"/>
              <a:t>aa</a:t>
            </a:r>
            <a:r>
              <a:rPr lang="de-DE" sz="2000" b="0" dirty="0"/>
              <a:t>)	Kündigungserklärung ?</a:t>
            </a:r>
          </a:p>
          <a:p>
            <a:r>
              <a:rPr lang="de-DE" sz="2000" b="0" dirty="0"/>
              <a:t>					(1)	Schreiben vom 29. Juli 2023 ?</a:t>
            </a:r>
          </a:p>
          <a:p>
            <a:r>
              <a:rPr lang="de-DE" sz="2000" b="0" dirty="0"/>
              <a:t>						(-), § 174 BGB (beglaubigte Kopie reicht nicht aus).</a:t>
            </a:r>
          </a:p>
          <a:p>
            <a:r>
              <a:rPr lang="de-DE" sz="2000" b="0" dirty="0"/>
              <a:t>					(2)	Schreiben von Montag, dem 5. August 2023 ?</a:t>
            </a:r>
          </a:p>
          <a:p>
            <a:r>
              <a:rPr lang="de-DE" sz="2000" b="0" dirty="0"/>
              <a:t>						(a)	erforderlicher </a:t>
            </a:r>
            <a:r>
              <a:rPr lang="de-DE" sz="2000" b="0" dirty="0" err="1"/>
              <a:t>Vollmachtsnachweis</a:t>
            </a:r>
            <a:r>
              <a:rPr lang="de-DE" sz="2000" b="0" dirty="0"/>
              <a:t> lag vor.</a:t>
            </a:r>
          </a:p>
          <a:p>
            <a:r>
              <a:rPr lang="de-DE" sz="2000" b="0" dirty="0"/>
              <a:t>						(b)	Wirkung zu wann ?</a:t>
            </a:r>
          </a:p>
          <a:p>
            <a:r>
              <a:rPr lang="de-DE" sz="2000" b="0" dirty="0"/>
              <a:t>							zum 31.01.2024, §§ 573c Abs. 1, 193, da </a:t>
            </a:r>
            <a:r>
              <a:rPr lang="de-DE" sz="2000" b="0" dirty="0" err="1"/>
              <a:t>drit</a:t>
            </a:r>
            <a:r>
              <a:rPr lang="de-DE" sz="2000" b="0" dirty="0"/>
              <a:t>-							</a:t>
            </a:r>
            <a:r>
              <a:rPr lang="de-DE" sz="2000" b="0" dirty="0" err="1"/>
              <a:t>ter</a:t>
            </a:r>
            <a:r>
              <a:rPr lang="de-DE" sz="2000" b="0" dirty="0"/>
              <a:t> Werktag im August ein Samstag war.</a:t>
            </a:r>
          </a:p>
        </p:txBody>
      </p:sp>
      <p:sp>
        <p:nvSpPr>
          <p:cNvPr id="4" name="Text Box 2"/>
          <p:cNvSpPr txBox="1">
            <a:spLocks noChangeArrowheads="1"/>
          </p:cNvSpPr>
          <p:nvPr/>
        </p:nvSpPr>
        <p:spPr bwMode="auto">
          <a:xfrm>
            <a:off x="-508" y="260350"/>
            <a:ext cx="5760639" cy="55784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Akte 4 Götz ./. Becker </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945351369"/>
      </p:ext>
    </p:extLst>
  </p:cSld>
  <p:clrMapOvr>
    <a:masterClrMapping/>
  </p:clrMapOvr>
  <p:transition>
    <p:comb/>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nodeType="withEffect">
                                  <p:stCondLst>
                                    <p:cond delay="0"/>
                                  </p:stCondLst>
                                  <p:childTnLst>
                                    <p:set>
                                      <p:cBhvr>
                                        <p:cTn id="6" dur="1" fill="hold">
                                          <p:stCondLst>
                                            <p:cond delay="0"/>
                                          </p:stCondLst>
                                        </p:cTn>
                                        <p:tgtEl>
                                          <p:spTgt spid="535554">
                                            <p:txEl>
                                              <p:pRg st="0" end="0"/>
                                            </p:txEl>
                                          </p:spTgt>
                                        </p:tgtEl>
                                        <p:attrNameLst>
                                          <p:attrName>style.visibility</p:attrName>
                                        </p:attrNameLst>
                                      </p:cBhvr>
                                      <p:to>
                                        <p:strVal val="visible"/>
                                      </p:to>
                                    </p:set>
                                    <p:anim calcmode="lin" valueType="num">
                                      <p:cBhvr additive="base">
                                        <p:cTn id="7" dur="500" fill="hold"/>
                                        <p:tgtEl>
                                          <p:spTgt spid="53555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3555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535554">
                                            <p:txEl>
                                              <p:pRg st="1" end="1"/>
                                            </p:txEl>
                                          </p:spTgt>
                                        </p:tgtEl>
                                        <p:attrNameLst>
                                          <p:attrName>style.visibility</p:attrName>
                                        </p:attrNameLst>
                                      </p:cBhvr>
                                      <p:to>
                                        <p:strVal val="visible"/>
                                      </p:to>
                                    </p:set>
                                    <p:anim calcmode="lin" valueType="num">
                                      <p:cBhvr additive="base">
                                        <p:cTn id="13" dur="500" fill="hold"/>
                                        <p:tgtEl>
                                          <p:spTgt spid="53555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3555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535554">
                                            <p:txEl>
                                              <p:pRg st="2" end="2"/>
                                            </p:txEl>
                                          </p:spTgt>
                                        </p:tgtEl>
                                        <p:attrNameLst>
                                          <p:attrName>style.visibility</p:attrName>
                                        </p:attrNameLst>
                                      </p:cBhvr>
                                      <p:to>
                                        <p:strVal val="visible"/>
                                      </p:to>
                                    </p:set>
                                    <p:anim calcmode="lin" valueType="num">
                                      <p:cBhvr additive="base">
                                        <p:cTn id="19" dur="500" fill="hold"/>
                                        <p:tgtEl>
                                          <p:spTgt spid="53555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3555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535554">
                                            <p:txEl>
                                              <p:pRg st="3" end="3"/>
                                            </p:txEl>
                                          </p:spTgt>
                                        </p:tgtEl>
                                        <p:attrNameLst>
                                          <p:attrName>style.visibility</p:attrName>
                                        </p:attrNameLst>
                                      </p:cBhvr>
                                      <p:to>
                                        <p:strVal val="visible"/>
                                      </p:to>
                                    </p:set>
                                    <p:anim calcmode="lin" valueType="num">
                                      <p:cBhvr additive="base">
                                        <p:cTn id="25" dur="500" fill="hold"/>
                                        <p:tgtEl>
                                          <p:spTgt spid="535554">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3555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nodeType="clickEffect">
                                  <p:stCondLst>
                                    <p:cond delay="0"/>
                                  </p:stCondLst>
                                  <p:childTnLst>
                                    <p:set>
                                      <p:cBhvr>
                                        <p:cTn id="30" dur="1" fill="hold">
                                          <p:stCondLst>
                                            <p:cond delay="0"/>
                                          </p:stCondLst>
                                        </p:cTn>
                                        <p:tgtEl>
                                          <p:spTgt spid="535554">
                                            <p:txEl>
                                              <p:pRg st="4" end="4"/>
                                            </p:txEl>
                                          </p:spTgt>
                                        </p:tgtEl>
                                        <p:attrNameLst>
                                          <p:attrName>style.visibility</p:attrName>
                                        </p:attrNameLst>
                                      </p:cBhvr>
                                      <p:to>
                                        <p:strVal val="visible"/>
                                      </p:to>
                                    </p:set>
                                    <p:anim calcmode="lin" valueType="num">
                                      <p:cBhvr additive="base">
                                        <p:cTn id="31" dur="500" fill="hold"/>
                                        <p:tgtEl>
                                          <p:spTgt spid="535554">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3555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nodeType="clickEffect">
                                  <p:stCondLst>
                                    <p:cond delay="0"/>
                                  </p:stCondLst>
                                  <p:childTnLst>
                                    <p:set>
                                      <p:cBhvr>
                                        <p:cTn id="36" dur="1" fill="hold">
                                          <p:stCondLst>
                                            <p:cond delay="0"/>
                                          </p:stCondLst>
                                        </p:cTn>
                                        <p:tgtEl>
                                          <p:spTgt spid="535554">
                                            <p:txEl>
                                              <p:pRg st="5" end="5"/>
                                            </p:txEl>
                                          </p:spTgt>
                                        </p:tgtEl>
                                        <p:attrNameLst>
                                          <p:attrName>style.visibility</p:attrName>
                                        </p:attrNameLst>
                                      </p:cBhvr>
                                      <p:to>
                                        <p:strVal val="visible"/>
                                      </p:to>
                                    </p:set>
                                    <p:anim calcmode="lin" valueType="num">
                                      <p:cBhvr additive="base">
                                        <p:cTn id="37" dur="500" fill="hold"/>
                                        <p:tgtEl>
                                          <p:spTgt spid="535554">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535554">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nodeType="clickEffect">
                                  <p:stCondLst>
                                    <p:cond delay="0"/>
                                  </p:stCondLst>
                                  <p:childTnLst>
                                    <p:set>
                                      <p:cBhvr>
                                        <p:cTn id="42" dur="1" fill="hold">
                                          <p:stCondLst>
                                            <p:cond delay="0"/>
                                          </p:stCondLst>
                                        </p:cTn>
                                        <p:tgtEl>
                                          <p:spTgt spid="535554">
                                            <p:txEl>
                                              <p:pRg st="6" end="6"/>
                                            </p:txEl>
                                          </p:spTgt>
                                        </p:tgtEl>
                                        <p:attrNameLst>
                                          <p:attrName>style.visibility</p:attrName>
                                        </p:attrNameLst>
                                      </p:cBhvr>
                                      <p:to>
                                        <p:strVal val="visible"/>
                                      </p:to>
                                    </p:set>
                                    <p:anim calcmode="lin" valueType="num">
                                      <p:cBhvr additive="base">
                                        <p:cTn id="43" dur="500" fill="hold"/>
                                        <p:tgtEl>
                                          <p:spTgt spid="535554">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535554">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4" fill="hold" nodeType="clickEffect">
                                  <p:stCondLst>
                                    <p:cond delay="0"/>
                                  </p:stCondLst>
                                  <p:childTnLst>
                                    <p:set>
                                      <p:cBhvr>
                                        <p:cTn id="48" dur="1" fill="hold">
                                          <p:stCondLst>
                                            <p:cond delay="0"/>
                                          </p:stCondLst>
                                        </p:cTn>
                                        <p:tgtEl>
                                          <p:spTgt spid="535554">
                                            <p:txEl>
                                              <p:pRg st="7" end="7"/>
                                            </p:txEl>
                                          </p:spTgt>
                                        </p:tgtEl>
                                        <p:attrNameLst>
                                          <p:attrName>style.visibility</p:attrName>
                                        </p:attrNameLst>
                                      </p:cBhvr>
                                      <p:to>
                                        <p:strVal val="visible"/>
                                      </p:to>
                                    </p:set>
                                    <p:anim calcmode="lin" valueType="num">
                                      <p:cBhvr additive="base">
                                        <p:cTn id="49" dur="500" fill="hold"/>
                                        <p:tgtEl>
                                          <p:spTgt spid="535554">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535554">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4" fill="hold" nodeType="clickEffect">
                                  <p:stCondLst>
                                    <p:cond delay="0"/>
                                  </p:stCondLst>
                                  <p:childTnLst>
                                    <p:set>
                                      <p:cBhvr>
                                        <p:cTn id="54" dur="1" fill="hold">
                                          <p:stCondLst>
                                            <p:cond delay="0"/>
                                          </p:stCondLst>
                                        </p:cTn>
                                        <p:tgtEl>
                                          <p:spTgt spid="535554">
                                            <p:txEl>
                                              <p:pRg st="8" end="8"/>
                                            </p:txEl>
                                          </p:spTgt>
                                        </p:tgtEl>
                                        <p:attrNameLst>
                                          <p:attrName>style.visibility</p:attrName>
                                        </p:attrNameLst>
                                      </p:cBhvr>
                                      <p:to>
                                        <p:strVal val="visible"/>
                                      </p:to>
                                    </p:set>
                                    <p:anim calcmode="lin" valueType="num">
                                      <p:cBhvr additive="base">
                                        <p:cTn id="55" dur="500" fill="hold"/>
                                        <p:tgtEl>
                                          <p:spTgt spid="535554">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535554">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nodeType="clickPar">
                      <p:stCondLst>
                        <p:cond delay="indefinite"/>
                      </p:stCondLst>
                      <p:childTnLst>
                        <p:par>
                          <p:cTn id="58" fill="hold" nodeType="withGroup">
                            <p:stCondLst>
                              <p:cond delay="0"/>
                            </p:stCondLst>
                            <p:childTnLst>
                              <p:par>
                                <p:cTn id="59" presetID="2" presetClass="entr" presetSubtype="4" fill="hold" nodeType="clickEffect">
                                  <p:stCondLst>
                                    <p:cond delay="0"/>
                                  </p:stCondLst>
                                  <p:childTnLst>
                                    <p:set>
                                      <p:cBhvr>
                                        <p:cTn id="60" dur="1" fill="hold">
                                          <p:stCondLst>
                                            <p:cond delay="0"/>
                                          </p:stCondLst>
                                        </p:cTn>
                                        <p:tgtEl>
                                          <p:spTgt spid="535554">
                                            <p:txEl>
                                              <p:pRg st="9" end="9"/>
                                            </p:txEl>
                                          </p:spTgt>
                                        </p:tgtEl>
                                        <p:attrNameLst>
                                          <p:attrName>style.visibility</p:attrName>
                                        </p:attrNameLst>
                                      </p:cBhvr>
                                      <p:to>
                                        <p:strVal val="visible"/>
                                      </p:to>
                                    </p:set>
                                    <p:anim calcmode="lin" valueType="num">
                                      <p:cBhvr additive="base">
                                        <p:cTn id="61" dur="500" fill="hold"/>
                                        <p:tgtEl>
                                          <p:spTgt spid="535554">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535554">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3" fill="hold" nodeType="clickPar">
                      <p:stCondLst>
                        <p:cond delay="indefinite"/>
                      </p:stCondLst>
                      <p:childTnLst>
                        <p:par>
                          <p:cTn id="64" fill="hold" nodeType="withGroup">
                            <p:stCondLst>
                              <p:cond delay="0"/>
                            </p:stCondLst>
                            <p:childTnLst>
                              <p:par>
                                <p:cTn id="65" presetID="2" presetClass="entr" presetSubtype="4" fill="hold" nodeType="clickEffect">
                                  <p:stCondLst>
                                    <p:cond delay="0"/>
                                  </p:stCondLst>
                                  <p:childTnLst>
                                    <p:set>
                                      <p:cBhvr>
                                        <p:cTn id="66" dur="1" fill="hold">
                                          <p:stCondLst>
                                            <p:cond delay="0"/>
                                          </p:stCondLst>
                                        </p:cTn>
                                        <p:tgtEl>
                                          <p:spTgt spid="535554">
                                            <p:txEl>
                                              <p:pRg st="10" end="10"/>
                                            </p:txEl>
                                          </p:spTgt>
                                        </p:tgtEl>
                                        <p:attrNameLst>
                                          <p:attrName>style.visibility</p:attrName>
                                        </p:attrNameLst>
                                      </p:cBhvr>
                                      <p:to>
                                        <p:strVal val="visible"/>
                                      </p:to>
                                    </p:set>
                                    <p:anim calcmode="lin" valueType="num">
                                      <p:cBhvr additive="base">
                                        <p:cTn id="67" dur="500" fill="hold"/>
                                        <p:tgtEl>
                                          <p:spTgt spid="535554">
                                            <p:txEl>
                                              <p:pRg st="10" end="10"/>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535554">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69" fill="hold" nodeType="clickPar">
                      <p:stCondLst>
                        <p:cond delay="indefinite"/>
                      </p:stCondLst>
                      <p:childTnLst>
                        <p:par>
                          <p:cTn id="70" fill="hold" nodeType="withGroup">
                            <p:stCondLst>
                              <p:cond delay="0"/>
                            </p:stCondLst>
                            <p:childTnLst>
                              <p:par>
                                <p:cTn id="71" presetID="2" presetClass="entr" presetSubtype="4" fill="hold" nodeType="clickEffect">
                                  <p:stCondLst>
                                    <p:cond delay="0"/>
                                  </p:stCondLst>
                                  <p:childTnLst>
                                    <p:set>
                                      <p:cBhvr>
                                        <p:cTn id="72" dur="1" fill="hold">
                                          <p:stCondLst>
                                            <p:cond delay="0"/>
                                          </p:stCondLst>
                                        </p:cTn>
                                        <p:tgtEl>
                                          <p:spTgt spid="535554">
                                            <p:txEl>
                                              <p:pRg st="11" end="11"/>
                                            </p:txEl>
                                          </p:spTgt>
                                        </p:tgtEl>
                                        <p:attrNameLst>
                                          <p:attrName>style.visibility</p:attrName>
                                        </p:attrNameLst>
                                      </p:cBhvr>
                                      <p:to>
                                        <p:strVal val="visible"/>
                                      </p:to>
                                    </p:set>
                                    <p:anim calcmode="lin" valueType="num">
                                      <p:cBhvr additive="base">
                                        <p:cTn id="73" dur="500" fill="hold"/>
                                        <p:tgtEl>
                                          <p:spTgt spid="535554">
                                            <p:txEl>
                                              <p:pRg st="11" end="11"/>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535554">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75" fill="hold" nodeType="clickPar">
                      <p:stCondLst>
                        <p:cond delay="indefinite"/>
                      </p:stCondLst>
                      <p:childTnLst>
                        <p:par>
                          <p:cTn id="76" fill="hold" nodeType="withGroup">
                            <p:stCondLst>
                              <p:cond delay="0"/>
                            </p:stCondLst>
                            <p:childTnLst>
                              <p:par>
                                <p:cTn id="77" presetID="2" presetClass="entr" presetSubtype="4" fill="hold" nodeType="clickEffect">
                                  <p:stCondLst>
                                    <p:cond delay="0"/>
                                  </p:stCondLst>
                                  <p:childTnLst>
                                    <p:set>
                                      <p:cBhvr>
                                        <p:cTn id="78" dur="1" fill="hold">
                                          <p:stCondLst>
                                            <p:cond delay="0"/>
                                          </p:stCondLst>
                                        </p:cTn>
                                        <p:tgtEl>
                                          <p:spTgt spid="535554">
                                            <p:txEl>
                                              <p:pRg st="12" end="12"/>
                                            </p:txEl>
                                          </p:spTgt>
                                        </p:tgtEl>
                                        <p:attrNameLst>
                                          <p:attrName>style.visibility</p:attrName>
                                        </p:attrNameLst>
                                      </p:cBhvr>
                                      <p:to>
                                        <p:strVal val="visible"/>
                                      </p:to>
                                    </p:set>
                                    <p:anim calcmode="lin" valueType="num">
                                      <p:cBhvr additive="base">
                                        <p:cTn id="79" dur="500" fill="hold"/>
                                        <p:tgtEl>
                                          <p:spTgt spid="535554">
                                            <p:txEl>
                                              <p:pRg st="12" end="12"/>
                                            </p:txEl>
                                          </p:spTgt>
                                        </p:tgtEl>
                                        <p:attrNameLst>
                                          <p:attrName>ppt_x</p:attrName>
                                        </p:attrNameLst>
                                      </p:cBhvr>
                                      <p:tavLst>
                                        <p:tav tm="0">
                                          <p:val>
                                            <p:strVal val="#ppt_x"/>
                                          </p:val>
                                        </p:tav>
                                        <p:tav tm="100000">
                                          <p:val>
                                            <p:strVal val="#ppt_x"/>
                                          </p:val>
                                        </p:tav>
                                      </p:tavLst>
                                    </p:anim>
                                    <p:anim calcmode="lin" valueType="num">
                                      <p:cBhvr additive="base">
                                        <p:cTn id="80" dur="500" fill="hold"/>
                                        <p:tgtEl>
                                          <p:spTgt spid="535554">
                                            <p:txEl>
                                              <p:pRg st="12" end="12"/>
                                            </p:txEl>
                                          </p:spTgt>
                                        </p:tgtEl>
                                        <p:attrNameLst>
                                          <p:attrName>ppt_y</p:attrName>
                                        </p:attrNameLst>
                                      </p:cBhvr>
                                      <p:tavLst>
                                        <p:tav tm="0">
                                          <p:val>
                                            <p:strVal val="1+#ppt_h/2"/>
                                          </p:val>
                                        </p:tav>
                                        <p:tav tm="100000">
                                          <p:val>
                                            <p:strVal val="#ppt_y"/>
                                          </p:val>
                                        </p:tav>
                                      </p:tavLst>
                                    </p:anim>
                                  </p:childTnLst>
                                </p:cTn>
                              </p:par>
                            </p:childTnLst>
                          </p:cTn>
                        </p:par>
                      </p:childTnLst>
                    </p:cTn>
                  </p:par>
                  <p:par>
                    <p:cTn id="81" fill="hold" nodeType="clickPar">
                      <p:stCondLst>
                        <p:cond delay="indefinite"/>
                      </p:stCondLst>
                      <p:childTnLst>
                        <p:par>
                          <p:cTn id="82" fill="hold" nodeType="withGroup">
                            <p:stCondLst>
                              <p:cond delay="0"/>
                            </p:stCondLst>
                            <p:childTnLst>
                              <p:par>
                                <p:cTn id="83" presetID="2" presetClass="entr" presetSubtype="4" fill="hold" nodeType="clickEffect">
                                  <p:stCondLst>
                                    <p:cond delay="0"/>
                                  </p:stCondLst>
                                  <p:childTnLst>
                                    <p:set>
                                      <p:cBhvr>
                                        <p:cTn id="84" dur="1" fill="hold">
                                          <p:stCondLst>
                                            <p:cond delay="0"/>
                                          </p:stCondLst>
                                        </p:cTn>
                                        <p:tgtEl>
                                          <p:spTgt spid="535554">
                                            <p:txEl>
                                              <p:pRg st="13" end="13"/>
                                            </p:txEl>
                                          </p:spTgt>
                                        </p:tgtEl>
                                        <p:attrNameLst>
                                          <p:attrName>style.visibility</p:attrName>
                                        </p:attrNameLst>
                                      </p:cBhvr>
                                      <p:to>
                                        <p:strVal val="visible"/>
                                      </p:to>
                                    </p:set>
                                    <p:anim calcmode="lin" valueType="num">
                                      <p:cBhvr additive="base">
                                        <p:cTn id="85" dur="500" fill="hold"/>
                                        <p:tgtEl>
                                          <p:spTgt spid="535554">
                                            <p:txEl>
                                              <p:pRg st="13" end="13"/>
                                            </p:txEl>
                                          </p:spTgt>
                                        </p:tgtEl>
                                        <p:attrNameLst>
                                          <p:attrName>ppt_x</p:attrName>
                                        </p:attrNameLst>
                                      </p:cBhvr>
                                      <p:tavLst>
                                        <p:tav tm="0">
                                          <p:val>
                                            <p:strVal val="#ppt_x"/>
                                          </p:val>
                                        </p:tav>
                                        <p:tav tm="100000">
                                          <p:val>
                                            <p:strVal val="#ppt_x"/>
                                          </p:val>
                                        </p:tav>
                                      </p:tavLst>
                                    </p:anim>
                                    <p:anim calcmode="lin" valueType="num">
                                      <p:cBhvr additive="base">
                                        <p:cTn id="86" dur="500" fill="hold"/>
                                        <p:tgtEl>
                                          <p:spTgt spid="535554">
                                            <p:txEl>
                                              <p:pRg st="13" end="1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6578" name="Text Box 2"/>
          <p:cNvSpPr txBox="1">
            <a:spLocks noChangeArrowheads="1"/>
          </p:cNvSpPr>
          <p:nvPr/>
        </p:nvSpPr>
        <p:spPr bwMode="auto">
          <a:xfrm>
            <a:off x="179388" y="1196744"/>
            <a:ext cx="8712200" cy="5724644"/>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54292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r>
              <a:rPr lang="de-DE" sz="2000" b="0" dirty="0"/>
              <a:t>						(c)	Form, §§ 568 Abs. 1, 573 Abs. 3 S.1 ?</a:t>
            </a:r>
          </a:p>
          <a:p>
            <a:r>
              <a:rPr lang="de-DE" sz="2000" b="0" dirty="0"/>
              <a:t>							(+).</a:t>
            </a:r>
          </a:p>
          <a:p>
            <a:r>
              <a:rPr lang="de-DE" sz="2000" b="0" dirty="0"/>
              <a:t>				</a:t>
            </a:r>
            <a:r>
              <a:rPr lang="de-DE" sz="2000" b="0" dirty="0" err="1"/>
              <a:t>bb</a:t>
            </a:r>
            <a:r>
              <a:rPr lang="de-DE" sz="2000" b="0" dirty="0"/>
              <a:t>)	Kündigungsgrund (ordentliche Kündigung), § 573 ?</a:t>
            </a:r>
          </a:p>
          <a:p>
            <a:r>
              <a:rPr lang="de-DE" sz="2000" b="0" dirty="0"/>
              <a:t>					(1)	hier denkbar als „Eigenbedarfskündigung“ gemäß						§ 573 Abs. 2 Nr. 2 BGB.</a:t>
            </a:r>
          </a:p>
          <a:p>
            <a:r>
              <a:rPr lang="de-DE" sz="2000" b="0" dirty="0"/>
              <a:t>					(2)	wohl schon (-) wegen Kündigungssperrfrist gemäß						§ 577a Abs. 1 BGB !</a:t>
            </a:r>
          </a:p>
          <a:p>
            <a:r>
              <a:rPr lang="de-DE" sz="2000" b="0" dirty="0"/>
              <a:t>					(3)	kann offen bleiben, da Kündigungsgrund (</a:t>
            </a:r>
            <a:r>
              <a:rPr lang="de-DE" sz="2000" b="0" dirty="0" err="1"/>
              <a:t>Eigenbe</a:t>
            </a:r>
            <a:r>
              <a:rPr lang="de-DE" sz="2000" b="0" dirty="0"/>
              <a:t>-						darf) noch vor Wirksamwerden der Kündigung zum						31.01.2024 aufgrund der Veräußerung wegfiel.</a:t>
            </a:r>
          </a:p>
          <a:p>
            <a:r>
              <a:rPr lang="de-DE" sz="2000" b="0" dirty="0"/>
              <a:t>			c)	also Anspruch aus § 546 Abs. 1 BGB schon unschlüssig.</a:t>
            </a:r>
          </a:p>
          <a:p>
            <a:r>
              <a:rPr lang="de-DE" sz="2000" b="0" dirty="0"/>
              <a:t>		2.	Anspruch aus § 985 BGB ?</a:t>
            </a:r>
          </a:p>
          <a:p>
            <a:r>
              <a:rPr lang="de-DE" sz="2000" b="0" dirty="0"/>
              <a:t>			(-), ebenfalls unschlüssig, da Recht zum Besitz aus wirksamem 			Mietvertrag (s.o.) vorgetragen.</a:t>
            </a:r>
          </a:p>
          <a:p>
            <a:r>
              <a:rPr lang="de-DE" sz="2000" b="0" dirty="0"/>
              <a:t>	III.	Räumungsanspruch hinsichtlich 3-Zimmer-Wohnung unschlüssig.</a:t>
            </a:r>
          </a:p>
          <a:p>
            <a:endParaRPr lang="de-DE" sz="1200" b="0" dirty="0"/>
          </a:p>
          <a:p>
            <a:r>
              <a:rPr lang="de-DE" sz="2000" dirty="0"/>
              <a:t>C.	Räumungsanspruch hinsichtlich der Gewerbeeinheit/Ladenwohnung</a:t>
            </a:r>
          </a:p>
          <a:p>
            <a:r>
              <a:rPr lang="de-DE" sz="2000" b="0" dirty="0"/>
              <a:t>	I.	„Verfahrensstation“ (= Zulässigkeit der Klage)</a:t>
            </a:r>
          </a:p>
          <a:p>
            <a:r>
              <a:rPr lang="de-DE" sz="2000" b="0" dirty="0"/>
              <a:t>		1.	Sachliche Zuständigkeit des Amtsgerichts </a:t>
            </a:r>
          </a:p>
        </p:txBody>
      </p:sp>
      <p:sp>
        <p:nvSpPr>
          <p:cNvPr id="4" name="Text Box 2"/>
          <p:cNvSpPr txBox="1">
            <a:spLocks noChangeArrowheads="1"/>
          </p:cNvSpPr>
          <p:nvPr/>
        </p:nvSpPr>
        <p:spPr bwMode="auto">
          <a:xfrm>
            <a:off x="-508" y="260350"/>
            <a:ext cx="5760639" cy="55784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Akte 4 Götz ./. Becker </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260608535"/>
      </p:ext>
    </p:extLst>
  </p:cSld>
  <p:clrMapOvr>
    <a:masterClrMapping/>
  </p:clrMapOvr>
  <p:transition>
    <p:comb/>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nodeType="withEffect">
                                  <p:stCondLst>
                                    <p:cond delay="0"/>
                                  </p:stCondLst>
                                  <p:childTnLst>
                                    <p:set>
                                      <p:cBhvr>
                                        <p:cTn id="6" dur="1" fill="hold">
                                          <p:stCondLst>
                                            <p:cond delay="0"/>
                                          </p:stCondLst>
                                        </p:cTn>
                                        <p:tgtEl>
                                          <p:spTgt spid="536578">
                                            <p:txEl>
                                              <p:pRg st="0" end="0"/>
                                            </p:txEl>
                                          </p:spTgt>
                                        </p:tgtEl>
                                        <p:attrNameLst>
                                          <p:attrName>style.visibility</p:attrName>
                                        </p:attrNameLst>
                                      </p:cBhvr>
                                      <p:to>
                                        <p:strVal val="visible"/>
                                      </p:to>
                                    </p:set>
                                    <p:anim calcmode="lin" valueType="num">
                                      <p:cBhvr additive="base">
                                        <p:cTn id="7" dur="500" fill="hold"/>
                                        <p:tgtEl>
                                          <p:spTgt spid="536578">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3657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536578">
                                            <p:txEl>
                                              <p:pRg st="1" end="1"/>
                                            </p:txEl>
                                          </p:spTgt>
                                        </p:tgtEl>
                                        <p:attrNameLst>
                                          <p:attrName>style.visibility</p:attrName>
                                        </p:attrNameLst>
                                      </p:cBhvr>
                                      <p:to>
                                        <p:strVal val="visible"/>
                                      </p:to>
                                    </p:set>
                                    <p:anim calcmode="lin" valueType="num">
                                      <p:cBhvr additive="base">
                                        <p:cTn id="13" dur="500" fill="hold"/>
                                        <p:tgtEl>
                                          <p:spTgt spid="536578">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36578">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536578">
                                            <p:txEl>
                                              <p:pRg st="2" end="2"/>
                                            </p:txEl>
                                          </p:spTgt>
                                        </p:tgtEl>
                                        <p:attrNameLst>
                                          <p:attrName>style.visibility</p:attrName>
                                        </p:attrNameLst>
                                      </p:cBhvr>
                                      <p:to>
                                        <p:strVal val="visible"/>
                                      </p:to>
                                    </p:set>
                                    <p:anim calcmode="lin" valueType="num">
                                      <p:cBhvr additive="base">
                                        <p:cTn id="19" dur="500" fill="hold"/>
                                        <p:tgtEl>
                                          <p:spTgt spid="536578">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36578">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536578">
                                            <p:txEl>
                                              <p:pRg st="3" end="3"/>
                                            </p:txEl>
                                          </p:spTgt>
                                        </p:tgtEl>
                                        <p:attrNameLst>
                                          <p:attrName>style.visibility</p:attrName>
                                        </p:attrNameLst>
                                      </p:cBhvr>
                                      <p:to>
                                        <p:strVal val="visible"/>
                                      </p:to>
                                    </p:set>
                                    <p:anim calcmode="lin" valueType="num">
                                      <p:cBhvr additive="base">
                                        <p:cTn id="25" dur="500" fill="hold"/>
                                        <p:tgtEl>
                                          <p:spTgt spid="536578">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36578">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nodeType="clickEffect">
                                  <p:stCondLst>
                                    <p:cond delay="0"/>
                                  </p:stCondLst>
                                  <p:childTnLst>
                                    <p:set>
                                      <p:cBhvr>
                                        <p:cTn id="30" dur="1" fill="hold">
                                          <p:stCondLst>
                                            <p:cond delay="0"/>
                                          </p:stCondLst>
                                        </p:cTn>
                                        <p:tgtEl>
                                          <p:spTgt spid="536578">
                                            <p:txEl>
                                              <p:pRg st="4" end="4"/>
                                            </p:txEl>
                                          </p:spTgt>
                                        </p:tgtEl>
                                        <p:attrNameLst>
                                          <p:attrName>style.visibility</p:attrName>
                                        </p:attrNameLst>
                                      </p:cBhvr>
                                      <p:to>
                                        <p:strVal val="visible"/>
                                      </p:to>
                                    </p:set>
                                    <p:anim calcmode="lin" valueType="num">
                                      <p:cBhvr additive="base">
                                        <p:cTn id="31" dur="500" fill="hold"/>
                                        <p:tgtEl>
                                          <p:spTgt spid="536578">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36578">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nodeType="clickEffect">
                                  <p:stCondLst>
                                    <p:cond delay="0"/>
                                  </p:stCondLst>
                                  <p:childTnLst>
                                    <p:set>
                                      <p:cBhvr>
                                        <p:cTn id="36" dur="1" fill="hold">
                                          <p:stCondLst>
                                            <p:cond delay="0"/>
                                          </p:stCondLst>
                                        </p:cTn>
                                        <p:tgtEl>
                                          <p:spTgt spid="536578">
                                            <p:txEl>
                                              <p:pRg st="5" end="5"/>
                                            </p:txEl>
                                          </p:spTgt>
                                        </p:tgtEl>
                                        <p:attrNameLst>
                                          <p:attrName>style.visibility</p:attrName>
                                        </p:attrNameLst>
                                      </p:cBhvr>
                                      <p:to>
                                        <p:strVal val="visible"/>
                                      </p:to>
                                    </p:set>
                                    <p:anim calcmode="lin" valueType="num">
                                      <p:cBhvr additive="base">
                                        <p:cTn id="37" dur="500" fill="hold"/>
                                        <p:tgtEl>
                                          <p:spTgt spid="536578">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536578">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nodeType="clickEffect">
                                  <p:stCondLst>
                                    <p:cond delay="0"/>
                                  </p:stCondLst>
                                  <p:childTnLst>
                                    <p:set>
                                      <p:cBhvr>
                                        <p:cTn id="42" dur="1" fill="hold">
                                          <p:stCondLst>
                                            <p:cond delay="0"/>
                                          </p:stCondLst>
                                        </p:cTn>
                                        <p:tgtEl>
                                          <p:spTgt spid="536578">
                                            <p:txEl>
                                              <p:pRg st="6" end="6"/>
                                            </p:txEl>
                                          </p:spTgt>
                                        </p:tgtEl>
                                        <p:attrNameLst>
                                          <p:attrName>style.visibility</p:attrName>
                                        </p:attrNameLst>
                                      </p:cBhvr>
                                      <p:to>
                                        <p:strVal val="visible"/>
                                      </p:to>
                                    </p:set>
                                    <p:anim calcmode="lin" valueType="num">
                                      <p:cBhvr additive="base">
                                        <p:cTn id="43" dur="500" fill="hold"/>
                                        <p:tgtEl>
                                          <p:spTgt spid="536578">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536578">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4" fill="hold" nodeType="clickEffect">
                                  <p:stCondLst>
                                    <p:cond delay="0"/>
                                  </p:stCondLst>
                                  <p:childTnLst>
                                    <p:set>
                                      <p:cBhvr>
                                        <p:cTn id="48" dur="1" fill="hold">
                                          <p:stCondLst>
                                            <p:cond delay="0"/>
                                          </p:stCondLst>
                                        </p:cTn>
                                        <p:tgtEl>
                                          <p:spTgt spid="536578">
                                            <p:txEl>
                                              <p:pRg st="7" end="7"/>
                                            </p:txEl>
                                          </p:spTgt>
                                        </p:tgtEl>
                                        <p:attrNameLst>
                                          <p:attrName>style.visibility</p:attrName>
                                        </p:attrNameLst>
                                      </p:cBhvr>
                                      <p:to>
                                        <p:strVal val="visible"/>
                                      </p:to>
                                    </p:set>
                                    <p:anim calcmode="lin" valueType="num">
                                      <p:cBhvr additive="base">
                                        <p:cTn id="49" dur="500" fill="hold"/>
                                        <p:tgtEl>
                                          <p:spTgt spid="536578">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536578">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4" fill="hold" nodeType="clickEffect">
                                  <p:stCondLst>
                                    <p:cond delay="0"/>
                                  </p:stCondLst>
                                  <p:childTnLst>
                                    <p:set>
                                      <p:cBhvr>
                                        <p:cTn id="54" dur="1" fill="hold">
                                          <p:stCondLst>
                                            <p:cond delay="0"/>
                                          </p:stCondLst>
                                        </p:cTn>
                                        <p:tgtEl>
                                          <p:spTgt spid="536578">
                                            <p:txEl>
                                              <p:pRg st="8" end="8"/>
                                            </p:txEl>
                                          </p:spTgt>
                                        </p:tgtEl>
                                        <p:attrNameLst>
                                          <p:attrName>style.visibility</p:attrName>
                                        </p:attrNameLst>
                                      </p:cBhvr>
                                      <p:to>
                                        <p:strVal val="visible"/>
                                      </p:to>
                                    </p:set>
                                    <p:anim calcmode="lin" valueType="num">
                                      <p:cBhvr additive="base">
                                        <p:cTn id="55" dur="500" fill="hold"/>
                                        <p:tgtEl>
                                          <p:spTgt spid="536578">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536578">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nodeType="clickPar">
                      <p:stCondLst>
                        <p:cond delay="indefinite"/>
                      </p:stCondLst>
                      <p:childTnLst>
                        <p:par>
                          <p:cTn id="58" fill="hold" nodeType="withGroup">
                            <p:stCondLst>
                              <p:cond delay="0"/>
                            </p:stCondLst>
                            <p:childTnLst>
                              <p:par>
                                <p:cTn id="59" presetID="2" presetClass="entr" presetSubtype="4" fill="hold" nodeType="clickEffect">
                                  <p:stCondLst>
                                    <p:cond delay="0"/>
                                  </p:stCondLst>
                                  <p:childTnLst>
                                    <p:set>
                                      <p:cBhvr>
                                        <p:cTn id="60" dur="1" fill="hold">
                                          <p:stCondLst>
                                            <p:cond delay="0"/>
                                          </p:stCondLst>
                                        </p:cTn>
                                        <p:tgtEl>
                                          <p:spTgt spid="536578">
                                            <p:txEl>
                                              <p:pRg st="9" end="9"/>
                                            </p:txEl>
                                          </p:spTgt>
                                        </p:tgtEl>
                                        <p:attrNameLst>
                                          <p:attrName>style.visibility</p:attrName>
                                        </p:attrNameLst>
                                      </p:cBhvr>
                                      <p:to>
                                        <p:strVal val="visible"/>
                                      </p:to>
                                    </p:set>
                                    <p:anim calcmode="lin" valueType="num">
                                      <p:cBhvr additive="base">
                                        <p:cTn id="61" dur="500" fill="hold"/>
                                        <p:tgtEl>
                                          <p:spTgt spid="536578">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536578">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3" fill="hold" nodeType="clickPar">
                      <p:stCondLst>
                        <p:cond delay="indefinite"/>
                      </p:stCondLst>
                      <p:childTnLst>
                        <p:par>
                          <p:cTn id="64" fill="hold" nodeType="withGroup">
                            <p:stCondLst>
                              <p:cond delay="0"/>
                            </p:stCondLst>
                            <p:childTnLst>
                              <p:par>
                                <p:cTn id="65" presetID="2" presetClass="entr" presetSubtype="4" fill="hold" nodeType="clickEffect">
                                  <p:stCondLst>
                                    <p:cond delay="0"/>
                                  </p:stCondLst>
                                  <p:childTnLst>
                                    <p:set>
                                      <p:cBhvr>
                                        <p:cTn id="66" dur="1" fill="hold">
                                          <p:stCondLst>
                                            <p:cond delay="0"/>
                                          </p:stCondLst>
                                        </p:cTn>
                                        <p:tgtEl>
                                          <p:spTgt spid="536578">
                                            <p:txEl>
                                              <p:pRg st="11" end="11"/>
                                            </p:txEl>
                                          </p:spTgt>
                                        </p:tgtEl>
                                        <p:attrNameLst>
                                          <p:attrName>style.visibility</p:attrName>
                                        </p:attrNameLst>
                                      </p:cBhvr>
                                      <p:to>
                                        <p:strVal val="visible"/>
                                      </p:to>
                                    </p:set>
                                    <p:anim calcmode="lin" valueType="num">
                                      <p:cBhvr additive="base">
                                        <p:cTn id="67" dur="500" fill="hold"/>
                                        <p:tgtEl>
                                          <p:spTgt spid="536578">
                                            <p:txEl>
                                              <p:pRg st="11" end="11"/>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536578">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69" fill="hold" nodeType="clickPar">
                      <p:stCondLst>
                        <p:cond delay="indefinite"/>
                      </p:stCondLst>
                      <p:childTnLst>
                        <p:par>
                          <p:cTn id="70" fill="hold" nodeType="withGroup">
                            <p:stCondLst>
                              <p:cond delay="0"/>
                            </p:stCondLst>
                            <p:childTnLst>
                              <p:par>
                                <p:cTn id="71" presetID="2" presetClass="entr" presetSubtype="4" fill="hold" nodeType="clickEffect">
                                  <p:stCondLst>
                                    <p:cond delay="0"/>
                                  </p:stCondLst>
                                  <p:childTnLst>
                                    <p:set>
                                      <p:cBhvr>
                                        <p:cTn id="72" dur="1" fill="hold">
                                          <p:stCondLst>
                                            <p:cond delay="0"/>
                                          </p:stCondLst>
                                        </p:cTn>
                                        <p:tgtEl>
                                          <p:spTgt spid="536578">
                                            <p:txEl>
                                              <p:pRg st="12" end="12"/>
                                            </p:txEl>
                                          </p:spTgt>
                                        </p:tgtEl>
                                        <p:attrNameLst>
                                          <p:attrName>style.visibility</p:attrName>
                                        </p:attrNameLst>
                                      </p:cBhvr>
                                      <p:to>
                                        <p:strVal val="visible"/>
                                      </p:to>
                                    </p:set>
                                    <p:anim calcmode="lin" valueType="num">
                                      <p:cBhvr additive="base">
                                        <p:cTn id="73" dur="500" fill="hold"/>
                                        <p:tgtEl>
                                          <p:spTgt spid="536578">
                                            <p:txEl>
                                              <p:pRg st="12" end="12"/>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536578">
                                            <p:txEl>
                                              <p:pRg st="12" end="12"/>
                                            </p:txEl>
                                          </p:spTgt>
                                        </p:tgtEl>
                                        <p:attrNameLst>
                                          <p:attrName>ppt_y</p:attrName>
                                        </p:attrNameLst>
                                      </p:cBhvr>
                                      <p:tavLst>
                                        <p:tav tm="0">
                                          <p:val>
                                            <p:strVal val="1+#ppt_h/2"/>
                                          </p:val>
                                        </p:tav>
                                        <p:tav tm="100000">
                                          <p:val>
                                            <p:strVal val="#ppt_y"/>
                                          </p:val>
                                        </p:tav>
                                      </p:tavLst>
                                    </p:anim>
                                  </p:childTnLst>
                                </p:cTn>
                              </p:par>
                            </p:childTnLst>
                          </p:cTn>
                        </p:par>
                      </p:childTnLst>
                    </p:cTn>
                  </p:par>
                  <p:par>
                    <p:cTn id="75" fill="hold" nodeType="clickPar">
                      <p:stCondLst>
                        <p:cond delay="indefinite"/>
                      </p:stCondLst>
                      <p:childTnLst>
                        <p:par>
                          <p:cTn id="76" fill="hold" nodeType="withGroup">
                            <p:stCondLst>
                              <p:cond delay="0"/>
                            </p:stCondLst>
                            <p:childTnLst>
                              <p:par>
                                <p:cTn id="77" presetID="2" presetClass="entr" presetSubtype="4" fill="hold" nodeType="clickEffect">
                                  <p:stCondLst>
                                    <p:cond delay="0"/>
                                  </p:stCondLst>
                                  <p:childTnLst>
                                    <p:set>
                                      <p:cBhvr>
                                        <p:cTn id="78" dur="1" fill="hold">
                                          <p:stCondLst>
                                            <p:cond delay="0"/>
                                          </p:stCondLst>
                                        </p:cTn>
                                        <p:tgtEl>
                                          <p:spTgt spid="536578">
                                            <p:txEl>
                                              <p:pRg st="13" end="13"/>
                                            </p:txEl>
                                          </p:spTgt>
                                        </p:tgtEl>
                                        <p:attrNameLst>
                                          <p:attrName>style.visibility</p:attrName>
                                        </p:attrNameLst>
                                      </p:cBhvr>
                                      <p:to>
                                        <p:strVal val="visible"/>
                                      </p:to>
                                    </p:set>
                                    <p:anim calcmode="lin" valueType="num">
                                      <p:cBhvr additive="base">
                                        <p:cTn id="79" dur="500" fill="hold"/>
                                        <p:tgtEl>
                                          <p:spTgt spid="536578">
                                            <p:txEl>
                                              <p:pRg st="13" end="13"/>
                                            </p:txEl>
                                          </p:spTgt>
                                        </p:tgtEl>
                                        <p:attrNameLst>
                                          <p:attrName>ppt_x</p:attrName>
                                        </p:attrNameLst>
                                      </p:cBhvr>
                                      <p:tavLst>
                                        <p:tav tm="0">
                                          <p:val>
                                            <p:strVal val="#ppt_x"/>
                                          </p:val>
                                        </p:tav>
                                        <p:tav tm="100000">
                                          <p:val>
                                            <p:strVal val="#ppt_x"/>
                                          </p:val>
                                        </p:tav>
                                      </p:tavLst>
                                    </p:anim>
                                    <p:anim calcmode="lin" valueType="num">
                                      <p:cBhvr additive="base">
                                        <p:cTn id="80" dur="500" fill="hold"/>
                                        <p:tgtEl>
                                          <p:spTgt spid="536578">
                                            <p:txEl>
                                              <p:pRg st="13" end="1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7602" name="Text Box 2"/>
          <p:cNvSpPr txBox="1">
            <a:spLocks noChangeArrowheads="1"/>
          </p:cNvSpPr>
          <p:nvPr/>
        </p:nvSpPr>
        <p:spPr bwMode="auto">
          <a:xfrm>
            <a:off x="179388" y="1290638"/>
            <a:ext cx="8712200" cy="5539978"/>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54292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r>
              <a:rPr lang="de-DE" sz="2000" b="0" dirty="0"/>
              <a:t>			(+), ebenfalls gemäß § 23 Nr. 2 a) GVG, da bei Mischmiete die 			überwiegende Nutzung maßgeblich ist (nicht nur nach m²-Zahl!).</a:t>
            </a:r>
          </a:p>
          <a:p>
            <a:r>
              <a:rPr lang="de-DE" sz="2000" b="0" dirty="0"/>
              <a:t>		2.	Örtliche Zuständigkeit des AG Hamburg Altona ?</a:t>
            </a:r>
          </a:p>
          <a:p>
            <a:r>
              <a:rPr lang="de-DE" sz="2000" b="0" dirty="0"/>
              <a:t>			(+), § 29a ZPO ist ohnehin nicht auf Wohnraummiete beschränkt.</a:t>
            </a:r>
          </a:p>
          <a:p>
            <a:r>
              <a:rPr lang="de-DE" sz="2000" b="0" dirty="0"/>
              <a:t>		3.	bezüglich der weiteren Zulässigkeitsvoraussetzungen s.o.</a:t>
            </a:r>
          </a:p>
          <a:p>
            <a:r>
              <a:rPr lang="de-DE" sz="2000" b="0" dirty="0"/>
              <a:t>	II.	„Klägerstation“ (= Schlüssigkeit der Klage)</a:t>
            </a:r>
          </a:p>
          <a:p>
            <a:r>
              <a:rPr lang="de-DE" sz="2000" b="0" dirty="0"/>
              <a:t>		1.	Anspruch aus § 546 Abs. 1 BGB ?</a:t>
            </a:r>
          </a:p>
          <a:p>
            <a:r>
              <a:rPr lang="de-DE" sz="2000" b="0" dirty="0"/>
              <a:t>			a)	Mietvertrag begründet worden ?</a:t>
            </a:r>
          </a:p>
          <a:p>
            <a:r>
              <a:rPr lang="de-DE" sz="2000" b="0" dirty="0"/>
              <a:t>				(+), § 535 BGB mit dem Erblasser.</a:t>
            </a:r>
          </a:p>
          <a:p>
            <a:r>
              <a:rPr lang="de-DE" sz="2000" b="0" dirty="0"/>
              <a:t>			b)	Kündigung dieses Mietvertrages durch die Kläger ?</a:t>
            </a:r>
          </a:p>
          <a:p>
            <a:r>
              <a:rPr lang="de-DE" sz="2000" b="0" dirty="0"/>
              <a:t>				</a:t>
            </a:r>
            <a:r>
              <a:rPr lang="de-DE" sz="2000" b="0" dirty="0" err="1"/>
              <a:t>aa</a:t>
            </a:r>
            <a:r>
              <a:rPr lang="de-DE" sz="2000" b="0" dirty="0"/>
              <a:t>)	Kündigungserklärung mit Schreiben vom 5. August 						2023 (+), vgl. oben.</a:t>
            </a:r>
          </a:p>
          <a:p>
            <a:r>
              <a:rPr lang="de-DE" sz="2000" b="0" dirty="0"/>
              <a:t>				</a:t>
            </a:r>
            <a:r>
              <a:rPr lang="de-DE" sz="2000" b="0" dirty="0" err="1"/>
              <a:t>bb</a:t>
            </a:r>
            <a:r>
              <a:rPr lang="de-DE" sz="2000" b="0" dirty="0"/>
              <a:t>)	Kündigungsgrund (fristlose Kündigung) ?</a:t>
            </a:r>
          </a:p>
          <a:p>
            <a:r>
              <a:rPr lang="de-DE" sz="2000" b="0" dirty="0"/>
              <a:t>					(+), § 543 Abs. 2 S.1 Nr. 3 a) BGB ist schlüssig </a:t>
            </a:r>
            <a:r>
              <a:rPr lang="de-DE" sz="2000" b="0" dirty="0" err="1"/>
              <a:t>vorge</a:t>
            </a:r>
            <a:r>
              <a:rPr lang="de-DE" sz="2000" b="0" dirty="0"/>
              <a:t>-				</a:t>
            </a:r>
            <a:r>
              <a:rPr lang="de-DE" sz="2000" b="0"/>
              <a:t>	tragen.</a:t>
            </a:r>
            <a:endParaRPr lang="de-DE" sz="2000" b="0" dirty="0"/>
          </a:p>
          <a:p>
            <a:r>
              <a:rPr lang="de-DE" sz="2000" b="0" dirty="0"/>
              <a:t>			c)	also § 546 Abs. 1 BGB schlüssig vorgetragen.</a:t>
            </a:r>
          </a:p>
          <a:p>
            <a:r>
              <a:rPr lang="de-DE" sz="2000" b="0" dirty="0"/>
              <a:t>		2.	Anspruch aus § 985 BGB ?</a:t>
            </a:r>
          </a:p>
          <a:p>
            <a:r>
              <a:rPr lang="de-DE" sz="2000" b="0" dirty="0"/>
              <a:t>			(+), schlüssig, da </a:t>
            </a:r>
            <a:r>
              <a:rPr lang="de-DE" sz="2000" b="0" dirty="0" err="1"/>
              <a:t>RzB</a:t>
            </a:r>
            <a:r>
              <a:rPr lang="de-DE" sz="2000" b="0" dirty="0"/>
              <a:t> durch wirksame Kündigung wegfiel.</a:t>
            </a:r>
          </a:p>
        </p:txBody>
      </p:sp>
      <p:sp>
        <p:nvSpPr>
          <p:cNvPr id="4" name="Text Box 2"/>
          <p:cNvSpPr txBox="1">
            <a:spLocks noChangeArrowheads="1"/>
          </p:cNvSpPr>
          <p:nvPr/>
        </p:nvSpPr>
        <p:spPr bwMode="auto">
          <a:xfrm>
            <a:off x="-508" y="260350"/>
            <a:ext cx="5760639" cy="55784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Akte 4 Götz ./. Becker </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3027208037"/>
      </p:ext>
    </p:extLst>
  </p:cSld>
  <p:clrMapOvr>
    <a:masterClrMapping/>
  </p:clrMapOvr>
  <p:transition>
    <p:comb/>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nodeType="withEffect">
                                  <p:stCondLst>
                                    <p:cond delay="0"/>
                                  </p:stCondLst>
                                  <p:childTnLst>
                                    <p:set>
                                      <p:cBhvr>
                                        <p:cTn id="6" dur="1" fill="hold">
                                          <p:stCondLst>
                                            <p:cond delay="0"/>
                                          </p:stCondLst>
                                        </p:cTn>
                                        <p:tgtEl>
                                          <p:spTgt spid="537602">
                                            <p:txEl>
                                              <p:pRg st="0" end="0"/>
                                            </p:txEl>
                                          </p:spTgt>
                                        </p:tgtEl>
                                        <p:attrNameLst>
                                          <p:attrName>style.visibility</p:attrName>
                                        </p:attrNameLst>
                                      </p:cBhvr>
                                      <p:to>
                                        <p:strVal val="visible"/>
                                      </p:to>
                                    </p:set>
                                    <p:anim calcmode="lin" valueType="num">
                                      <p:cBhvr additive="base">
                                        <p:cTn id="7" dur="500" fill="hold"/>
                                        <p:tgtEl>
                                          <p:spTgt spid="53760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3760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537602">
                                            <p:txEl>
                                              <p:pRg st="1" end="1"/>
                                            </p:txEl>
                                          </p:spTgt>
                                        </p:tgtEl>
                                        <p:attrNameLst>
                                          <p:attrName>style.visibility</p:attrName>
                                        </p:attrNameLst>
                                      </p:cBhvr>
                                      <p:to>
                                        <p:strVal val="visible"/>
                                      </p:to>
                                    </p:set>
                                    <p:anim calcmode="lin" valueType="num">
                                      <p:cBhvr additive="base">
                                        <p:cTn id="13" dur="500" fill="hold"/>
                                        <p:tgtEl>
                                          <p:spTgt spid="53760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3760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537602">
                                            <p:txEl>
                                              <p:pRg st="2" end="2"/>
                                            </p:txEl>
                                          </p:spTgt>
                                        </p:tgtEl>
                                        <p:attrNameLst>
                                          <p:attrName>style.visibility</p:attrName>
                                        </p:attrNameLst>
                                      </p:cBhvr>
                                      <p:to>
                                        <p:strVal val="visible"/>
                                      </p:to>
                                    </p:set>
                                    <p:anim calcmode="lin" valueType="num">
                                      <p:cBhvr additive="base">
                                        <p:cTn id="19" dur="500" fill="hold"/>
                                        <p:tgtEl>
                                          <p:spTgt spid="537602">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3760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537602">
                                            <p:txEl>
                                              <p:pRg st="3" end="3"/>
                                            </p:txEl>
                                          </p:spTgt>
                                        </p:tgtEl>
                                        <p:attrNameLst>
                                          <p:attrName>style.visibility</p:attrName>
                                        </p:attrNameLst>
                                      </p:cBhvr>
                                      <p:to>
                                        <p:strVal val="visible"/>
                                      </p:to>
                                    </p:set>
                                    <p:anim calcmode="lin" valueType="num">
                                      <p:cBhvr additive="base">
                                        <p:cTn id="25" dur="500" fill="hold"/>
                                        <p:tgtEl>
                                          <p:spTgt spid="537602">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3760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nodeType="clickEffect">
                                  <p:stCondLst>
                                    <p:cond delay="0"/>
                                  </p:stCondLst>
                                  <p:childTnLst>
                                    <p:set>
                                      <p:cBhvr>
                                        <p:cTn id="30" dur="1" fill="hold">
                                          <p:stCondLst>
                                            <p:cond delay="0"/>
                                          </p:stCondLst>
                                        </p:cTn>
                                        <p:tgtEl>
                                          <p:spTgt spid="537602">
                                            <p:txEl>
                                              <p:pRg st="4" end="4"/>
                                            </p:txEl>
                                          </p:spTgt>
                                        </p:tgtEl>
                                        <p:attrNameLst>
                                          <p:attrName>style.visibility</p:attrName>
                                        </p:attrNameLst>
                                      </p:cBhvr>
                                      <p:to>
                                        <p:strVal val="visible"/>
                                      </p:to>
                                    </p:set>
                                    <p:anim calcmode="lin" valueType="num">
                                      <p:cBhvr additive="base">
                                        <p:cTn id="31" dur="500" fill="hold"/>
                                        <p:tgtEl>
                                          <p:spTgt spid="537602">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3760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nodeType="clickEffect">
                                  <p:stCondLst>
                                    <p:cond delay="0"/>
                                  </p:stCondLst>
                                  <p:childTnLst>
                                    <p:set>
                                      <p:cBhvr>
                                        <p:cTn id="36" dur="1" fill="hold">
                                          <p:stCondLst>
                                            <p:cond delay="0"/>
                                          </p:stCondLst>
                                        </p:cTn>
                                        <p:tgtEl>
                                          <p:spTgt spid="537602">
                                            <p:txEl>
                                              <p:pRg st="5" end="5"/>
                                            </p:txEl>
                                          </p:spTgt>
                                        </p:tgtEl>
                                        <p:attrNameLst>
                                          <p:attrName>style.visibility</p:attrName>
                                        </p:attrNameLst>
                                      </p:cBhvr>
                                      <p:to>
                                        <p:strVal val="visible"/>
                                      </p:to>
                                    </p:set>
                                    <p:anim calcmode="lin" valueType="num">
                                      <p:cBhvr additive="base">
                                        <p:cTn id="37" dur="500" fill="hold"/>
                                        <p:tgtEl>
                                          <p:spTgt spid="537602">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537602">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nodeType="clickEffect">
                                  <p:stCondLst>
                                    <p:cond delay="0"/>
                                  </p:stCondLst>
                                  <p:childTnLst>
                                    <p:set>
                                      <p:cBhvr>
                                        <p:cTn id="42" dur="1" fill="hold">
                                          <p:stCondLst>
                                            <p:cond delay="0"/>
                                          </p:stCondLst>
                                        </p:cTn>
                                        <p:tgtEl>
                                          <p:spTgt spid="537602">
                                            <p:txEl>
                                              <p:pRg st="6" end="6"/>
                                            </p:txEl>
                                          </p:spTgt>
                                        </p:tgtEl>
                                        <p:attrNameLst>
                                          <p:attrName>style.visibility</p:attrName>
                                        </p:attrNameLst>
                                      </p:cBhvr>
                                      <p:to>
                                        <p:strVal val="visible"/>
                                      </p:to>
                                    </p:set>
                                    <p:anim calcmode="lin" valueType="num">
                                      <p:cBhvr additive="base">
                                        <p:cTn id="43" dur="500" fill="hold"/>
                                        <p:tgtEl>
                                          <p:spTgt spid="537602">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537602">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4" fill="hold" nodeType="clickEffect">
                                  <p:stCondLst>
                                    <p:cond delay="0"/>
                                  </p:stCondLst>
                                  <p:childTnLst>
                                    <p:set>
                                      <p:cBhvr>
                                        <p:cTn id="48" dur="1" fill="hold">
                                          <p:stCondLst>
                                            <p:cond delay="0"/>
                                          </p:stCondLst>
                                        </p:cTn>
                                        <p:tgtEl>
                                          <p:spTgt spid="537602">
                                            <p:txEl>
                                              <p:pRg st="7" end="7"/>
                                            </p:txEl>
                                          </p:spTgt>
                                        </p:tgtEl>
                                        <p:attrNameLst>
                                          <p:attrName>style.visibility</p:attrName>
                                        </p:attrNameLst>
                                      </p:cBhvr>
                                      <p:to>
                                        <p:strVal val="visible"/>
                                      </p:to>
                                    </p:set>
                                    <p:anim calcmode="lin" valueType="num">
                                      <p:cBhvr additive="base">
                                        <p:cTn id="49" dur="500" fill="hold"/>
                                        <p:tgtEl>
                                          <p:spTgt spid="537602">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537602">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4" fill="hold" nodeType="clickEffect">
                                  <p:stCondLst>
                                    <p:cond delay="0"/>
                                  </p:stCondLst>
                                  <p:childTnLst>
                                    <p:set>
                                      <p:cBhvr>
                                        <p:cTn id="54" dur="1" fill="hold">
                                          <p:stCondLst>
                                            <p:cond delay="0"/>
                                          </p:stCondLst>
                                        </p:cTn>
                                        <p:tgtEl>
                                          <p:spTgt spid="537602">
                                            <p:txEl>
                                              <p:pRg st="8" end="8"/>
                                            </p:txEl>
                                          </p:spTgt>
                                        </p:tgtEl>
                                        <p:attrNameLst>
                                          <p:attrName>style.visibility</p:attrName>
                                        </p:attrNameLst>
                                      </p:cBhvr>
                                      <p:to>
                                        <p:strVal val="visible"/>
                                      </p:to>
                                    </p:set>
                                    <p:anim calcmode="lin" valueType="num">
                                      <p:cBhvr additive="base">
                                        <p:cTn id="55" dur="500" fill="hold"/>
                                        <p:tgtEl>
                                          <p:spTgt spid="537602">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537602">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nodeType="clickPar">
                      <p:stCondLst>
                        <p:cond delay="indefinite"/>
                      </p:stCondLst>
                      <p:childTnLst>
                        <p:par>
                          <p:cTn id="58" fill="hold" nodeType="withGroup">
                            <p:stCondLst>
                              <p:cond delay="0"/>
                            </p:stCondLst>
                            <p:childTnLst>
                              <p:par>
                                <p:cTn id="59" presetID="2" presetClass="entr" presetSubtype="4" fill="hold" nodeType="clickEffect">
                                  <p:stCondLst>
                                    <p:cond delay="0"/>
                                  </p:stCondLst>
                                  <p:childTnLst>
                                    <p:set>
                                      <p:cBhvr>
                                        <p:cTn id="60" dur="1" fill="hold">
                                          <p:stCondLst>
                                            <p:cond delay="0"/>
                                          </p:stCondLst>
                                        </p:cTn>
                                        <p:tgtEl>
                                          <p:spTgt spid="537602">
                                            <p:txEl>
                                              <p:pRg st="9" end="9"/>
                                            </p:txEl>
                                          </p:spTgt>
                                        </p:tgtEl>
                                        <p:attrNameLst>
                                          <p:attrName>style.visibility</p:attrName>
                                        </p:attrNameLst>
                                      </p:cBhvr>
                                      <p:to>
                                        <p:strVal val="visible"/>
                                      </p:to>
                                    </p:set>
                                    <p:anim calcmode="lin" valueType="num">
                                      <p:cBhvr additive="base">
                                        <p:cTn id="61" dur="500" fill="hold"/>
                                        <p:tgtEl>
                                          <p:spTgt spid="537602">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537602">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3" fill="hold" nodeType="clickPar">
                      <p:stCondLst>
                        <p:cond delay="indefinite"/>
                      </p:stCondLst>
                      <p:childTnLst>
                        <p:par>
                          <p:cTn id="64" fill="hold" nodeType="withGroup">
                            <p:stCondLst>
                              <p:cond delay="0"/>
                            </p:stCondLst>
                            <p:childTnLst>
                              <p:par>
                                <p:cTn id="65" presetID="2" presetClass="entr" presetSubtype="4" fill="hold" nodeType="clickEffect">
                                  <p:stCondLst>
                                    <p:cond delay="0"/>
                                  </p:stCondLst>
                                  <p:childTnLst>
                                    <p:set>
                                      <p:cBhvr>
                                        <p:cTn id="66" dur="1" fill="hold">
                                          <p:stCondLst>
                                            <p:cond delay="0"/>
                                          </p:stCondLst>
                                        </p:cTn>
                                        <p:tgtEl>
                                          <p:spTgt spid="537602">
                                            <p:txEl>
                                              <p:pRg st="10" end="10"/>
                                            </p:txEl>
                                          </p:spTgt>
                                        </p:tgtEl>
                                        <p:attrNameLst>
                                          <p:attrName>style.visibility</p:attrName>
                                        </p:attrNameLst>
                                      </p:cBhvr>
                                      <p:to>
                                        <p:strVal val="visible"/>
                                      </p:to>
                                    </p:set>
                                    <p:anim calcmode="lin" valueType="num">
                                      <p:cBhvr additive="base">
                                        <p:cTn id="67" dur="500" fill="hold"/>
                                        <p:tgtEl>
                                          <p:spTgt spid="537602">
                                            <p:txEl>
                                              <p:pRg st="10" end="10"/>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537602">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69" fill="hold" nodeType="clickPar">
                      <p:stCondLst>
                        <p:cond delay="indefinite"/>
                      </p:stCondLst>
                      <p:childTnLst>
                        <p:par>
                          <p:cTn id="70" fill="hold" nodeType="withGroup">
                            <p:stCondLst>
                              <p:cond delay="0"/>
                            </p:stCondLst>
                            <p:childTnLst>
                              <p:par>
                                <p:cTn id="71" presetID="2" presetClass="entr" presetSubtype="4" fill="hold" nodeType="clickEffect">
                                  <p:stCondLst>
                                    <p:cond delay="0"/>
                                  </p:stCondLst>
                                  <p:childTnLst>
                                    <p:set>
                                      <p:cBhvr>
                                        <p:cTn id="72" dur="1" fill="hold">
                                          <p:stCondLst>
                                            <p:cond delay="0"/>
                                          </p:stCondLst>
                                        </p:cTn>
                                        <p:tgtEl>
                                          <p:spTgt spid="537602">
                                            <p:txEl>
                                              <p:pRg st="11" end="11"/>
                                            </p:txEl>
                                          </p:spTgt>
                                        </p:tgtEl>
                                        <p:attrNameLst>
                                          <p:attrName>style.visibility</p:attrName>
                                        </p:attrNameLst>
                                      </p:cBhvr>
                                      <p:to>
                                        <p:strVal val="visible"/>
                                      </p:to>
                                    </p:set>
                                    <p:anim calcmode="lin" valueType="num">
                                      <p:cBhvr additive="base">
                                        <p:cTn id="73" dur="500" fill="hold"/>
                                        <p:tgtEl>
                                          <p:spTgt spid="537602">
                                            <p:txEl>
                                              <p:pRg st="11" end="11"/>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537602">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75" fill="hold" nodeType="clickPar">
                      <p:stCondLst>
                        <p:cond delay="indefinite"/>
                      </p:stCondLst>
                      <p:childTnLst>
                        <p:par>
                          <p:cTn id="76" fill="hold" nodeType="withGroup">
                            <p:stCondLst>
                              <p:cond delay="0"/>
                            </p:stCondLst>
                            <p:childTnLst>
                              <p:par>
                                <p:cTn id="77" presetID="2" presetClass="entr" presetSubtype="4" fill="hold" nodeType="clickEffect">
                                  <p:stCondLst>
                                    <p:cond delay="0"/>
                                  </p:stCondLst>
                                  <p:childTnLst>
                                    <p:set>
                                      <p:cBhvr>
                                        <p:cTn id="78" dur="1" fill="hold">
                                          <p:stCondLst>
                                            <p:cond delay="0"/>
                                          </p:stCondLst>
                                        </p:cTn>
                                        <p:tgtEl>
                                          <p:spTgt spid="537602">
                                            <p:txEl>
                                              <p:pRg st="12" end="12"/>
                                            </p:txEl>
                                          </p:spTgt>
                                        </p:tgtEl>
                                        <p:attrNameLst>
                                          <p:attrName>style.visibility</p:attrName>
                                        </p:attrNameLst>
                                      </p:cBhvr>
                                      <p:to>
                                        <p:strVal val="visible"/>
                                      </p:to>
                                    </p:set>
                                    <p:anim calcmode="lin" valueType="num">
                                      <p:cBhvr additive="base">
                                        <p:cTn id="79" dur="500" fill="hold"/>
                                        <p:tgtEl>
                                          <p:spTgt spid="537602">
                                            <p:txEl>
                                              <p:pRg st="12" end="12"/>
                                            </p:txEl>
                                          </p:spTgt>
                                        </p:tgtEl>
                                        <p:attrNameLst>
                                          <p:attrName>ppt_x</p:attrName>
                                        </p:attrNameLst>
                                      </p:cBhvr>
                                      <p:tavLst>
                                        <p:tav tm="0">
                                          <p:val>
                                            <p:strVal val="#ppt_x"/>
                                          </p:val>
                                        </p:tav>
                                        <p:tav tm="100000">
                                          <p:val>
                                            <p:strVal val="#ppt_x"/>
                                          </p:val>
                                        </p:tav>
                                      </p:tavLst>
                                    </p:anim>
                                    <p:anim calcmode="lin" valueType="num">
                                      <p:cBhvr additive="base">
                                        <p:cTn id="80" dur="500" fill="hold"/>
                                        <p:tgtEl>
                                          <p:spTgt spid="537602">
                                            <p:txEl>
                                              <p:pRg st="12" end="12"/>
                                            </p:txEl>
                                          </p:spTgt>
                                        </p:tgtEl>
                                        <p:attrNameLst>
                                          <p:attrName>ppt_y</p:attrName>
                                        </p:attrNameLst>
                                      </p:cBhvr>
                                      <p:tavLst>
                                        <p:tav tm="0">
                                          <p:val>
                                            <p:strVal val="1+#ppt_h/2"/>
                                          </p:val>
                                        </p:tav>
                                        <p:tav tm="100000">
                                          <p:val>
                                            <p:strVal val="#ppt_y"/>
                                          </p:val>
                                        </p:tav>
                                      </p:tavLst>
                                    </p:anim>
                                  </p:childTnLst>
                                </p:cTn>
                              </p:par>
                            </p:childTnLst>
                          </p:cTn>
                        </p:par>
                      </p:childTnLst>
                    </p:cTn>
                  </p:par>
                  <p:par>
                    <p:cTn id="81" fill="hold" nodeType="clickPar">
                      <p:stCondLst>
                        <p:cond delay="indefinite"/>
                      </p:stCondLst>
                      <p:childTnLst>
                        <p:par>
                          <p:cTn id="82" fill="hold" nodeType="withGroup">
                            <p:stCondLst>
                              <p:cond delay="0"/>
                            </p:stCondLst>
                            <p:childTnLst>
                              <p:par>
                                <p:cTn id="83" presetID="2" presetClass="entr" presetSubtype="4" fill="hold" nodeType="clickEffect">
                                  <p:stCondLst>
                                    <p:cond delay="0"/>
                                  </p:stCondLst>
                                  <p:childTnLst>
                                    <p:set>
                                      <p:cBhvr>
                                        <p:cTn id="84" dur="1" fill="hold">
                                          <p:stCondLst>
                                            <p:cond delay="0"/>
                                          </p:stCondLst>
                                        </p:cTn>
                                        <p:tgtEl>
                                          <p:spTgt spid="537602">
                                            <p:txEl>
                                              <p:pRg st="13" end="13"/>
                                            </p:txEl>
                                          </p:spTgt>
                                        </p:tgtEl>
                                        <p:attrNameLst>
                                          <p:attrName>style.visibility</p:attrName>
                                        </p:attrNameLst>
                                      </p:cBhvr>
                                      <p:to>
                                        <p:strVal val="visible"/>
                                      </p:to>
                                    </p:set>
                                    <p:anim calcmode="lin" valueType="num">
                                      <p:cBhvr additive="base">
                                        <p:cTn id="85" dur="500" fill="hold"/>
                                        <p:tgtEl>
                                          <p:spTgt spid="537602">
                                            <p:txEl>
                                              <p:pRg st="13" end="13"/>
                                            </p:txEl>
                                          </p:spTgt>
                                        </p:tgtEl>
                                        <p:attrNameLst>
                                          <p:attrName>ppt_x</p:attrName>
                                        </p:attrNameLst>
                                      </p:cBhvr>
                                      <p:tavLst>
                                        <p:tav tm="0">
                                          <p:val>
                                            <p:strVal val="#ppt_x"/>
                                          </p:val>
                                        </p:tav>
                                        <p:tav tm="100000">
                                          <p:val>
                                            <p:strVal val="#ppt_x"/>
                                          </p:val>
                                        </p:tav>
                                      </p:tavLst>
                                    </p:anim>
                                    <p:anim calcmode="lin" valueType="num">
                                      <p:cBhvr additive="base">
                                        <p:cTn id="86" dur="500" fill="hold"/>
                                        <p:tgtEl>
                                          <p:spTgt spid="537602">
                                            <p:txEl>
                                              <p:pRg st="13" end="13"/>
                                            </p:txEl>
                                          </p:spTgt>
                                        </p:tgtEl>
                                        <p:attrNameLst>
                                          <p:attrName>ppt_y</p:attrName>
                                        </p:attrNameLst>
                                      </p:cBhvr>
                                      <p:tavLst>
                                        <p:tav tm="0">
                                          <p:val>
                                            <p:strVal val="1+#ppt_h/2"/>
                                          </p:val>
                                        </p:tav>
                                        <p:tav tm="100000">
                                          <p:val>
                                            <p:strVal val="#ppt_y"/>
                                          </p:val>
                                        </p:tav>
                                      </p:tavLst>
                                    </p:anim>
                                  </p:childTnLst>
                                </p:cTn>
                              </p:par>
                            </p:childTnLst>
                          </p:cTn>
                        </p:par>
                      </p:childTnLst>
                    </p:cTn>
                  </p:par>
                  <p:par>
                    <p:cTn id="87" fill="hold" nodeType="clickPar">
                      <p:stCondLst>
                        <p:cond delay="indefinite"/>
                      </p:stCondLst>
                      <p:childTnLst>
                        <p:par>
                          <p:cTn id="88" fill="hold" nodeType="withGroup">
                            <p:stCondLst>
                              <p:cond delay="0"/>
                            </p:stCondLst>
                            <p:childTnLst>
                              <p:par>
                                <p:cTn id="89" presetID="2" presetClass="entr" presetSubtype="4" fill="hold" nodeType="clickEffect">
                                  <p:stCondLst>
                                    <p:cond delay="0"/>
                                  </p:stCondLst>
                                  <p:childTnLst>
                                    <p:set>
                                      <p:cBhvr>
                                        <p:cTn id="90" dur="1" fill="hold">
                                          <p:stCondLst>
                                            <p:cond delay="0"/>
                                          </p:stCondLst>
                                        </p:cTn>
                                        <p:tgtEl>
                                          <p:spTgt spid="537602">
                                            <p:txEl>
                                              <p:pRg st="14" end="14"/>
                                            </p:txEl>
                                          </p:spTgt>
                                        </p:tgtEl>
                                        <p:attrNameLst>
                                          <p:attrName>style.visibility</p:attrName>
                                        </p:attrNameLst>
                                      </p:cBhvr>
                                      <p:to>
                                        <p:strVal val="visible"/>
                                      </p:to>
                                    </p:set>
                                    <p:anim calcmode="lin" valueType="num">
                                      <p:cBhvr additive="base">
                                        <p:cTn id="91" dur="500" fill="hold"/>
                                        <p:tgtEl>
                                          <p:spTgt spid="537602">
                                            <p:txEl>
                                              <p:pRg st="14" end="14"/>
                                            </p:txEl>
                                          </p:spTgt>
                                        </p:tgtEl>
                                        <p:attrNameLst>
                                          <p:attrName>ppt_x</p:attrName>
                                        </p:attrNameLst>
                                      </p:cBhvr>
                                      <p:tavLst>
                                        <p:tav tm="0">
                                          <p:val>
                                            <p:strVal val="#ppt_x"/>
                                          </p:val>
                                        </p:tav>
                                        <p:tav tm="100000">
                                          <p:val>
                                            <p:strVal val="#ppt_x"/>
                                          </p:val>
                                        </p:tav>
                                      </p:tavLst>
                                    </p:anim>
                                    <p:anim calcmode="lin" valueType="num">
                                      <p:cBhvr additive="base">
                                        <p:cTn id="92" dur="500" fill="hold"/>
                                        <p:tgtEl>
                                          <p:spTgt spid="537602">
                                            <p:txEl>
                                              <p:pRg st="14" end="1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8626" name="Text Box 2"/>
          <p:cNvSpPr txBox="1">
            <a:spLocks noChangeArrowheads="1"/>
          </p:cNvSpPr>
          <p:nvPr/>
        </p:nvSpPr>
        <p:spPr bwMode="auto">
          <a:xfrm>
            <a:off x="179388" y="1304925"/>
            <a:ext cx="8712200" cy="5847755"/>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54292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r>
              <a:rPr lang="de-DE" sz="2000" b="0" dirty="0"/>
              <a:t>	III.	„Beklagtenstation“ (= Erheblichkeit der Einlassung des Beklagten)</a:t>
            </a:r>
          </a:p>
          <a:p>
            <a:r>
              <a:rPr lang="de-DE" sz="2000" b="0" dirty="0"/>
              <a:t>		1.	Ausschluss wegen rechtzeitiger Zahlung im Prozess?</a:t>
            </a:r>
          </a:p>
          <a:p>
            <a:r>
              <a:rPr lang="de-DE" sz="2000" b="0" dirty="0"/>
              <a:t>			Wegen § 569 Abs. 3 Nr. 2 BGB ?</a:t>
            </a:r>
          </a:p>
          <a:p>
            <a:r>
              <a:rPr lang="de-DE" sz="2000" b="0" dirty="0"/>
              <a:t>			(-), Zahlung ist zu spät erfolgt.</a:t>
            </a:r>
          </a:p>
          <a:p>
            <a:r>
              <a:rPr lang="de-DE" sz="2000" b="0" dirty="0"/>
              <a:t>		2.	Ausschluss wegen rechtzeitiger, vorheriger Zahlung?</a:t>
            </a:r>
          </a:p>
          <a:p>
            <a:r>
              <a:rPr lang="de-DE" sz="2000" b="0" dirty="0"/>
              <a:t>			(-), zwar erheblicher Einwand, immer pünktlich gezahlt zu haben;			jedoch eignen sich die vorgelegten Überweisungsaufträge nicht			als Beweismittel, da sie die tatsächliche Zahlung nicht beweisen			(oder auch nur substantiieren) können; kann aber auf sich </a:t>
            </a:r>
            <a:r>
              <a:rPr lang="de-DE" sz="2000" b="0" dirty="0" err="1"/>
              <a:t>beru</a:t>
            </a:r>
            <a:r>
              <a:rPr lang="de-DE" sz="2000" b="0" dirty="0"/>
              <a:t>-			</a:t>
            </a:r>
            <a:r>
              <a:rPr lang="de-DE" sz="2000" b="0" dirty="0" err="1"/>
              <a:t>hen</a:t>
            </a:r>
            <a:r>
              <a:rPr lang="de-DE" sz="2000" b="0" dirty="0"/>
              <a:t>, da der Vortrag durch Zahlung in der mündlichen </a:t>
            </a:r>
            <a:r>
              <a:rPr lang="de-DE" sz="2000" b="0" dirty="0" err="1"/>
              <a:t>Verhand</a:t>
            </a:r>
            <a:r>
              <a:rPr lang="de-DE" sz="2000" b="0" dirty="0"/>
              <a:t>-			</a:t>
            </a:r>
            <a:r>
              <a:rPr lang="de-DE" sz="2000" b="0" dirty="0" err="1"/>
              <a:t>lung</a:t>
            </a:r>
            <a:r>
              <a:rPr lang="de-DE" sz="2000" b="0" dirty="0"/>
              <a:t> fallen gelassen worden ist.</a:t>
            </a:r>
          </a:p>
          <a:p>
            <a:r>
              <a:rPr lang="de-DE" sz="2000" b="0" dirty="0"/>
              <a:t>		3.	Unwirksamkeit der Kündigung, da bloß durch </a:t>
            </a:r>
            <a:r>
              <a:rPr lang="de-DE" sz="2000" b="0" dirty="0" err="1"/>
              <a:t>Mehrheitsbe</a:t>
            </a:r>
            <a:r>
              <a:rPr lang="de-DE" sz="2000" b="0" dirty="0"/>
              <a:t>-				</a:t>
            </a:r>
            <a:r>
              <a:rPr lang="de-DE" sz="2000" b="0" dirty="0" err="1"/>
              <a:t>schluss</a:t>
            </a:r>
            <a:r>
              <a:rPr lang="de-DE" sz="2000" b="0" dirty="0"/>
              <a:t> der Kläger gefällt?</a:t>
            </a:r>
          </a:p>
          <a:p>
            <a:r>
              <a:rPr lang="de-DE" sz="2000" b="0" dirty="0"/>
              <a:t>			(-), </a:t>
            </a:r>
            <a:r>
              <a:rPr lang="de-DE" sz="2000" dirty="0"/>
              <a:t>BGH NJW 2010, 765</a:t>
            </a:r>
            <a:r>
              <a:rPr lang="de-DE" sz="2000" b="0" dirty="0"/>
              <a:t>: §§ 2038 Abs. 2 S.1, 745 Abs. 1 BGB:			Zulässige Mehrheitsentscheidung, da ordnungsgemäße </a:t>
            </a:r>
            <a:r>
              <a:rPr lang="de-DE" sz="2000" b="0" dirty="0" err="1"/>
              <a:t>Verwal</a:t>
            </a:r>
            <a:r>
              <a:rPr lang="de-DE" sz="2000" b="0" dirty="0"/>
              <a:t>-			</a:t>
            </a:r>
            <a:r>
              <a:rPr lang="de-DE" sz="2000" b="0" dirty="0" err="1"/>
              <a:t>tung</a:t>
            </a:r>
            <a:r>
              <a:rPr lang="de-DE" sz="2000" b="0" dirty="0"/>
              <a:t>. § 2040 BGB wird hier von § 2038 BGB überlagert.</a:t>
            </a:r>
          </a:p>
          <a:p>
            <a:r>
              <a:rPr lang="de-DE" sz="2000" b="0" dirty="0"/>
              <a:t>	IV.	Damit entfällt Beweisstation.</a:t>
            </a:r>
          </a:p>
          <a:p>
            <a:r>
              <a:rPr lang="de-DE" sz="2000" b="0" dirty="0"/>
              <a:t>	V.	also Klage auf Räumung der Gewerbeeinheit begründet.</a:t>
            </a:r>
          </a:p>
          <a:p>
            <a:endParaRPr lang="de-DE" sz="2000" b="0" dirty="0"/>
          </a:p>
        </p:txBody>
      </p:sp>
      <p:sp>
        <p:nvSpPr>
          <p:cNvPr id="4" name="Text Box 2"/>
          <p:cNvSpPr txBox="1">
            <a:spLocks noChangeArrowheads="1"/>
          </p:cNvSpPr>
          <p:nvPr/>
        </p:nvSpPr>
        <p:spPr bwMode="auto">
          <a:xfrm>
            <a:off x="-508" y="260350"/>
            <a:ext cx="5760639" cy="55784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Akte 4 Götz ./. Becker </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3328387486"/>
      </p:ext>
    </p:extLst>
  </p:cSld>
  <p:clrMapOvr>
    <a:masterClrMapping/>
  </p:clrMapOvr>
  <p:transition>
    <p:comb/>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nodeType="withEffect">
                                  <p:stCondLst>
                                    <p:cond delay="0"/>
                                  </p:stCondLst>
                                  <p:childTnLst>
                                    <p:set>
                                      <p:cBhvr>
                                        <p:cTn id="6" dur="1" fill="hold">
                                          <p:stCondLst>
                                            <p:cond delay="0"/>
                                          </p:stCondLst>
                                        </p:cTn>
                                        <p:tgtEl>
                                          <p:spTgt spid="538626">
                                            <p:txEl>
                                              <p:pRg st="0" end="0"/>
                                            </p:txEl>
                                          </p:spTgt>
                                        </p:tgtEl>
                                        <p:attrNameLst>
                                          <p:attrName>style.visibility</p:attrName>
                                        </p:attrNameLst>
                                      </p:cBhvr>
                                      <p:to>
                                        <p:strVal val="visible"/>
                                      </p:to>
                                    </p:set>
                                    <p:anim calcmode="lin" valueType="num">
                                      <p:cBhvr additive="base">
                                        <p:cTn id="7" dur="500" fill="hold"/>
                                        <p:tgtEl>
                                          <p:spTgt spid="53862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3862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538626">
                                            <p:txEl>
                                              <p:pRg st="1" end="1"/>
                                            </p:txEl>
                                          </p:spTgt>
                                        </p:tgtEl>
                                        <p:attrNameLst>
                                          <p:attrName>style.visibility</p:attrName>
                                        </p:attrNameLst>
                                      </p:cBhvr>
                                      <p:to>
                                        <p:strVal val="visible"/>
                                      </p:to>
                                    </p:set>
                                    <p:anim calcmode="lin" valueType="num">
                                      <p:cBhvr additive="base">
                                        <p:cTn id="13" dur="500" fill="hold"/>
                                        <p:tgtEl>
                                          <p:spTgt spid="538626">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3862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538626">
                                            <p:txEl>
                                              <p:pRg st="2" end="2"/>
                                            </p:txEl>
                                          </p:spTgt>
                                        </p:tgtEl>
                                        <p:attrNameLst>
                                          <p:attrName>style.visibility</p:attrName>
                                        </p:attrNameLst>
                                      </p:cBhvr>
                                      <p:to>
                                        <p:strVal val="visible"/>
                                      </p:to>
                                    </p:set>
                                    <p:anim calcmode="lin" valueType="num">
                                      <p:cBhvr additive="base">
                                        <p:cTn id="19" dur="500" fill="hold"/>
                                        <p:tgtEl>
                                          <p:spTgt spid="538626">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3862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538626">
                                            <p:txEl>
                                              <p:pRg st="3" end="3"/>
                                            </p:txEl>
                                          </p:spTgt>
                                        </p:tgtEl>
                                        <p:attrNameLst>
                                          <p:attrName>style.visibility</p:attrName>
                                        </p:attrNameLst>
                                      </p:cBhvr>
                                      <p:to>
                                        <p:strVal val="visible"/>
                                      </p:to>
                                    </p:set>
                                    <p:anim calcmode="lin" valueType="num">
                                      <p:cBhvr additive="base">
                                        <p:cTn id="25" dur="500" fill="hold"/>
                                        <p:tgtEl>
                                          <p:spTgt spid="538626">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38626">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nodeType="clickEffect">
                                  <p:stCondLst>
                                    <p:cond delay="0"/>
                                  </p:stCondLst>
                                  <p:childTnLst>
                                    <p:set>
                                      <p:cBhvr>
                                        <p:cTn id="30" dur="1" fill="hold">
                                          <p:stCondLst>
                                            <p:cond delay="0"/>
                                          </p:stCondLst>
                                        </p:cTn>
                                        <p:tgtEl>
                                          <p:spTgt spid="538626">
                                            <p:txEl>
                                              <p:pRg st="4" end="4"/>
                                            </p:txEl>
                                          </p:spTgt>
                                        </p:tgtEl>
                                        <p:attrNameLst>
                                          <p:attrName>style.visibility</p:attrName>
                                        </p:attrNameLst>
                                      </p:cBhvr>
                                      <p:to>
                                        <p:strVal val="visible"/>
                                      </p:to>
                                    </p:set>
                                    <p:anim calcmode="lin" valueType="num">
                                      <p:cBhvr additive="base">
                                        <p:cTn id="31" dur="500" fill="hold"/>
                                        <p:tgtEl>
                                          <p:spTgt spid="538626">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38626">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nodeType="clickEffect">
                                  <p:stCondLst>
                                    <p:cond delay="0"/>
                                  </p:stCondLst>
                                  <p:childTnLst>
                                    <p:set>
                                      <p:cBhvr>
                                        <p:cTn id="36" dur="1" fill="hold">
                                          <p:stCondLst>
                                            <p:cond delay="0"/>
                                          </p:stCondLst>
                                        </p:cTn>
                                        <p:tgtEl>
                                          <p:spTgt spid="538626">
                                            <p:txEl>
                                              <p:pRg st="5" end="5"/>
                                            </p:txEl>
                                          </p:spTgt>
                                        </p:tgtEl>
                                        <p:attrNameLst>
                                          <p:attrName>style.visibility</p:attrName>
                                        </p:attrNameLst>
                                      </p:cBhvr>
                                      <p:to>
                                        <p:strVal val="visible"/>
                                      </p:to>
                                    </p:set>
                                    <p:anim calcmode="lin" valueType="num">
                                      <p:cBhvr additive="base">
                                        <p:cTn id="37" dur="500" fill="hold"/>
                                        <p:tgtEl>
                                          <p:spTgt spid="538626">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538626">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538626">
                                            <p:txEl>
                                              <p:pRg st="6" end="6"/>
                                            </p:txEl>
                                          </p:spTgt>
                                        </p:tgtEl>
                                        <p:attrNameLst>
                                          <p:attrName>style.visibility</p:attrName>
                                        </p:attrNameLst>
                                      </p:cBhvr>
                                      <p:to>
                                        <p:strVal val="visible"/>
                                      </p:to>
                                    </p:set>
                                    <p:anim calcmode="lin" valueType="num">
                                      <p:cBhvr additive="base">
                                        <p:cTn id="43" dur="500" fill="hold"/>
                                        <p:tgtEl>
                                          <p:spTgt spid="538626">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538626">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538626">
                                            <p:txEl>
                                              <p:pRg st="7" end="7"/>
                                            </p:txEl>
                                          </p:spTgt>
                                        </p:tgtEl>
                                        <p:attrNameLst>
                                          <p:attrName>style.visibility</p:attrName>
                                        </p:attrNameLst>
                                      </p:cBhvr>
                                      <p:to>
                                        <p:strVal val="visible"/>
                                      </p:to>
                                    </p:set>
                                    <p:anim calcmode="lin" valueType="num">
                                      <p:cBhvr additive="base">
                                        <p:cTn id="49" dur="500" fill="hold"/>
                                        <p:tgtEl>
                                          <p:spTgt spid="538626">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538626">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4" fill="hold" nodeType="clickEffect">
                                  <p:stCondLst>
                                    <p:cond delay="0"/>
                                  </p:stCondLst>
                                  <p:childTnLst>
                                    <p:set>
                                      <p:cBhvr>
                                        <p:cTn id="54" dur="1" fill="hold">
                                          <p:stCondLst>
                                            <p:cond delay="0"/>
                                          </p:stCondLst>
                                        </p:cTn>
                                        <p:tgtEl>
                                          <p:spTgt spid="538626">
                                            <p:txEl>
                                              <p:pRg st="8" end="8"/>
                                            </p:txEl>
                                          </p:spTgt>
                                        </p:tgtEl>
                                        <p:attrNameLst>
                                          <p:attrName>style.visibility</p:attrName>
                                        </p:attrNameLst>
                                      </p:cBhvr>
                                      <p:to>
                                        <p:strVal val="visible"/>
                                      </p:to>
                                    </p:set>
                                    <p:anim calcmode="lin" valueType="num">
                                      <p:cBhvr additive="base">
                                        <p:cTn id="55" dur="500" fill="hold"/>
                                        <p:tgtEl>
                                          <p:spTgt spid="538626">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538626">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nodeType="clickPar">
                      <p:stCondLst>
                        <p:cond delay="indefinite"/>
                      </p:stCondLst>
                      <p:childTnLst>
                        <p:par>
                          <p:cTn id="58" fill="hold" nodeType="withGroup">
                            <p:stCondLst>
                              <p:cond delay="0"/>
                            </p:stCondLst>
                            <p:childTnLst>
                              <p:par>
                                <p:cTn id="59" presetID="2" presetClass="entr" presetSubtype="4" fill="hold" nodeType="clickEffect">
                                  <p:stCondLst>
                                    <p:cond delay="0"/>
                                  </p:stCondLst>
                                  <p:childTnLst>
                                    <p:set>
                                      <p:cBhvr>
                                        <p:cTn id="60" dur="1" fill="hold">
                                          <p:stCondLst>
                                            <p:cond delay="0"/>
                                          </p:stCondLst>
                                        </p:cTn>
                                        <p:tgtEl>
                                          <p:spTgt spid="538626">
                                            <p:txEl>
                                              <p:pRg st="9" end="9"/>
                                            </p:txEl>
                                          </p:spTgt>
                                        </p:tgtEl>
                                        <p:attrNameLst>
                                          <p:attrName>style.visibility</p:attrName>
                                        </p:attrNameLst>
                                      </p:cBhvr>
                                      <p:to>
                                        <p:strVal val="visible"/>
                                      </p:to>
                                    </p:set>
                                    <p:anim calcmode="lin" valueType="num">
                                      <p:cBhvr additive="base">
                                        <p:cTn id="61" dur="500" fill="hold"/>
                                        <p:tgtEl>
                                          <p:spTgt spid="538626">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538626">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9650" name="Text Box 2"/>
          <p:cNvSpPr txBox="1">
            <a:spLocks noChangeArrowheads="1"/>
          </p:cNvSpPr>
          <p:nvPr/>
        </p:nvSpPr>
        <p:spPr bwMode="auto">
          <a:xfrm>
            <a:off x="179388" y="1257138"/>
            <a:ext cx="8712200" cy="5232202"/>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54292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r>
              <a:rPr lang="de-DE" sz="2000" dirty="0"/>
              <a:t>D.	„</a:t>
            </a:r>
            <a:r>
              <a:rPr lang="de-DE" sz="2000" dirty="0" err="1"/>
              <a:t>Tenorierungsstation</a:t>
            </a:r>
            <a:r>
              <a:rPr lang="de-DE" sz="2000" dirty="0"/>
              <a:t>“</a:t>
            </a:r>
          </a:p>
          <a:p>
            <a:endParaRPr lang="de-DE" sz="2000" dirty="0"/>
          </a:p>
          <a:p>
            <a:r>
              <a:rPr lang="de-DE" sz="2000" b="0" dirty="0"/>
              <a:t>I.	Der Beklagte wird verurteilt, die in 22765 Hamburg, </a:t>
            </a:r>
            <a:r>
              <a:rPr lang="de-DE" sz="2000" b="0" dirty="0" err="1"/>
              <a:t>Barnerstraße</a:t>
            </a:r>
            <a:r>
              <a:rPr lang="de-DE" sz="2000" b="0" dirty="0"/>
              <a:t> 28, 	Erdgeschoss, gelegene Gewerbeeinheit, bestehend aus einem		Ladenraum und einer 2-Zimmer Ladenwohnung an die Kläger geräumt	herauszugeben. Im Übrigen wird die Klage abgewiesen.</a:t>
            </a:r>
          </a:p>
          <a:p>
            <a:endParaRPr lang="de-DE" sz="2000" b="0" dirty="0"/>
          </a:p>
          <a:p>
            <a:r>
              <a:rPr lang="de-DE" sz="2000" b="0" dirty="0"/>
              <a:t>II.	Die Kosten des Rechtsstreits haben die Kläger zu gleichen Teilen zu 24 %	und der Beklagte zu 76 % zu tragen.</a:t>
            </a:r>
          </a:p>
          <a:p>
            <a:endParaRPr lang="de-DE" sz="2000" b="0" dirty="0"/>
          </a:p>
          <a:p>
            <a:r>
              <a:rPr lang="de-DE" sz="2000" b="0" dirty="0"/>
              <a:t>III.	Das Urteil ist vorläufig vollstreckbar. Der Beklagte darf die Vollstreckung	durch Sicherheitsleistung in Höhe von [€ 22.000,-] abwenden, wenn nicht 	die Kläger vor der Vollstreckung Sicherheit in derselben Höhe leisten. Die 	Kläger dürfen die Vollstreckung durch Sicherheitsleistung in Höhe von 110	% des auf Grund des Urteils vollstreckbaren Betrages abwenden, wenn	nicht der Beklagte vor der Vollstreckung Sicherheit in Höhe von 110 %	des jeweils zu vollstreckenden Betrages leistet.</a:t>
            </a:r>
          </a:p>
        </p:txBody>
      </p:sp>
      <p:sp>
        <p:nvSpPr>
          <p:cNvPr id="4" name="Text Box 2"/>
          <p:cNvSpPr txBox="1">
            <a:spLocks noChangeArrowheads="1"/>
          </p:cNvSpPr>
          <p:nvPr/>
        </p:nvSpPr>
        <p:spPr bwMode="auto">
          <a:xfrm>
            <a:off x="-508" y="260350"/>
            <a:ext cx="5760639" cy="55784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Akte 4 Götz ./. Becker </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3267363002"/>
      </p:ext>
    </p:extLst>
  </p:cSld>
  <p:clrMapOvr>
    <a:masterClrMapping/>
  </p:clrMapOvr>
  <p:transition>
    <p:comb/>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nodeType="withEffect">
                                  <p:stCondLst>
                                    <p:cond delay="0"/>
                                  </p:stCondLst>
                                  <p:childTnLst>
                                    <p:set>
                                      <p:cBhvr>
                                        <p:cTn id="6" dur="1" fill="hold">
                                          <p:stCondLst>
                                            <p:cond delay="0"/>
                                          </p:stCondLst>
                                        </p:cTn>
                                        <p:tgtEl>
                                          <p:spTgt spid="539650">
                                            <p:txEl>
                                              <p:pRg st="0" end="0"/>
                                            </p:txEl>
                                          </p:spTgt>
                                        </p:tgtEl>
                                        <p:attrNameLst>
                                          <p:attrName>style.visibility</p:attrName>
                                        </p:attrNameLst>
                                      </p:cBhvr>
                                      <p:to>
                                        <p:strVal val="visible"/>
                                      </p:to>
                                    </p:set>
                                    <p:anim calcmode="lin" valueType="num">
                                      <p:cBhvr additive="base">
                                        <p:cTn id="7" dur="500" fill="hold"/>
                                        <p:tgtEl>
                                          <p:spTgt spid="539650">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39650">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539650">
                                            <p:txEl>
                                              <p:pRg st="2" end="2"/>
                                            </p:txEl>
                                          </p:spTgt>
                                        </p:tgtEl>
                                        <p:attrNameLst>
                                          <p:attrName>style.visibility</p:attrName>
                                        </p:attrNameLst>
                                      </p:cBhvr>
                                      <p:to>
                                        <p:strVal val="visible"/>
                                      </p:to>
                                    </p:set>
                                    <p:anim calcmode="lin" valueType="num">
                                      <p:cBhvr additive="base">
                                        <p:cTn id="13" dur="500" fill="hold"/>
                                        <p:tgtEl>
                                          <p:spTgt spid="539650">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39650">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539650">
                                            <p:txEl>
                                              <p:pRg st="4" end="4"/>
                                            </p:txEl>
                                          </p:spTgt>
                                        </p:tgtEl>
                                        <p:attrNameLst>
                                          <p:attrName>style.visibility</p:attrName>
                                        </p:attrNameLst>
                                      </p:cBhvr>
                                      <p:to>
                                        <p:strVal val="visible"/>
                                      </p:to>
                                    </p:set>
                                    <p:anim calcmode="lin" valueType="num">
                                      <p:cBhvr additive="base">
                                        <p:cTn id="19" dur="500" fill="hold"/>
                                        <p:tgtEl>
                                          <p:spTgt spid="539650">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39650">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539650">
                                            <p:txEl>
                                              <p:pRg st="6" end="6"/>
                                            </p:txEl>
                                          </p:spTgt>
                                        </p:tgtEl>
                                        <p:attrNameLst>
                                          <p:attrName>style.visibility</p:attrName>
                                        </p:attrNameLst>
                                      </p:cBhvr>
                                      <p:to>
                                        <p:strVal val="visible"/>
                                      </p:to>
                                    </p:set>
                                    <p:anim calcmode="lin" valueType="num">
                                      <p:cBhvr additive="base">
                                        <p:cTn id="25" dur="500" fill="hold"/>
                                        <p:tgtEl>
                                          <p:spTgt spid="539650">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39650">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p:cNvSpPr/>
          <p:nvPr/>
        </p:nvSpPr>
        <p:spPr>
          <a:xfrm>
            <a:off x="0" y="260648"/>
            <a:ext cx="2771800" cy="964560"/>
          </a:xfrm>
          <a:prstGeom prst="rect">
            <a:avLst/>
          </a:prstGeom>
          <a:solidFill>
            <a:srgbClr val="F7751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 name="Textfeld 2"/>
          <p:cNvSpPr txBox="1"/>
          <p:nvPr/>
        </p:nvSpPr>
        <p:spPr>
          <a:xfrm>
            <a:off x="251520" y="304200"/>
            <a:ext cx="2376264" cy="892552"/>
          </a:xfrm>
          <a:prstGeom prst="rect">
            <a:avLst/>
          </a:prstGeom>
          <a:noFill/>
        </p:spPr>
        <p:txBody>
          <a:bodyPr wrap="square" rtlCol="0">
            <a:spAutoFit/>
          </a:bodyPr>
          <a:lstStyle/>
          <a:p>
            <a:r>
              <a:rPr lang="de-DE" sz="2600" dirty="0">
                <a:solidFill>
                  <a:schemeClr val="bg1"/>
                </a:solidFill>
                <a:latin typeface="Frutiger LT 57 Cn" pitchFamily="34" charset="0"/>
              </a:rPr>
              <a:t>Kurs ZR</a:t>
            </a:r>
          </a:p>
          <a:p>
            <a:r>
              <a:rPr lang="de-DE" sz="2600" dirty="0">
                <a:solidFill>
                  <a:schemeClr val="bg1"/>
                </a:solidFill>
                <a:latin typeface="Frutiger Linotype" pitchFamily="34" charset="0"/>
              </a:rPr>
              <a:t>5. Woche</a:t>
            </a:r>
          </a:p>
        </p:txBody>
      </p:sp>
      <p:sp>
        <p:nvSpPr>
          <p:cNvPr id="4" name="Text Box 2"/>
          <p:cNvSpPr txBox="1">
            <a:spLocks noChangeArrowheads="1"/>
          </p:cNvSpPr>
          <p:nvPr/>
        </p:nvSpPr>
        <p:spPr bwMode="auto">
          <a:xfrm>
            <a:off x="179388" y="1556792"/>
            <a:ext cx="8712200" cy="5093702"/>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1703388">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marL="188277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marL="2062163">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marL="2241550">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marL="2698750"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marL="3155950"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marL="3613150"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marL="4070350"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gn="ctr">
              <a:spcBef>
                <a:spcPts val="600"/>
              </a:spcBef>
            </a:pPr>
            <a:r>
              <a:rPr lang="de-DE" sz="2400" b="1" dirty="0" err="1">
                <a:solidFill>
                  <a:schemeClr val="tx1">
                    <a:lumMod val="65000"/>
                    <a:lumOff val="35000"/>
                  </a:schemeClr>
                </a:solidFill>
                <a:latin typeface="Frutiger Linotype" pitchFamily="34" charset="0"/>
              </a:rPr>
              <a:t>Kursplan</a:t>
            </a:r>
            <a:r>
              <a:rPr lang="de-DE" sz="2400" b="1" dirty="0">
                <a:solidFill>
                  <a:schemeClr val="tx1">
                    <a:lumMod val="65000"/>
                    <a:lumOff val="35000"/>
                  </a:schemeClr>
                </a:solidFill>
                <a:latin typeface="Frutiger Linotype" pitchFamily="34" charset="0"/>
              </a:rPr>
              <a:t> – Seite 1</a:t>
            </a:r>
          </a:p>
          <a:p>
            <a:pPr>
              <a:spcBef>
                <a:spcPts val="600"/>
              </a:spcBef>
            </a:pPr>
            <a:endParaRPr lang="de-DE" sz="1200" b="0" dirty="0">
              <a:solidFill>
                <a:schemeClr val="tx1">
                  <a:lumMod val="65000"/>
                  <a:lumOff val="35000"/>
                </a:schemeClr>
              </a:solidFill>
              <a:latin typeface="Frutiger Linotype" pitchFamily="34" charset="0"/>
            </a:endParaRPr>
          </a:p>
          <a:p>
            <a:pPr>
              <a:spcBef>
                <a:spcPts val="600"/>
              </a:spcBef>
            </a:pPr>
            <a:r>
              <a:rPr lang="de-DE" sz="2400" b="1" dirty="0">
                <a:solidFill>
                  <a:srgbClr val="F77515"/>
                </a:solidFill>
                <a:latin typeface="Frutiger Linotype" pitchFamily="34" charset="0"/>
              </a:rPr>
              <a:t>	1.	Woche (</a:t>
            </a:r>
            <a:r>
              <a:rPr lang="de-DE" dirty="0">
                <a:solidFill>
                  <a:srgbClr val="F77515"/>
                </a:solidFill>
                <a:latin typeface="Frutiger Linotype" pitchFamily="34" charset="0"/>
              </a:rPr>
              <a:t>07</a:t>
            </a:r>
            <a:r>
              <a:rPr lang="de-DE" sz="2400" b="1" dirty="0">
                <a:solidFill>
                  <a:srgbClr val="F77515"/>
                </a:solidFill>
                <a:latin typeface="Frutiger Linotype" pitchFamily="34" charset="0"/>
              </a:rPr>
              <a:t>.04.2025): 	Grundlagen der Urteilsklausur</a:t>
            </a:r>
          </a:p>
          <a:p>
            <a:pPr>
              <a:spcBef>
                <a:spcPts val="600"/>
              </a:spcBef>
            </a:pPr>
            <a:r>
              <a:rPr lang="de-DE" sz="2400" b="0" dirty="0">
                <a:solidFill>
                  <a:schemeClr val="tx1">
                    <a:lumMod val="65000"/>
                    <a:lumOff val="35000"/>
                  </a:schemeClr>
                </a:solidFill>
                <a:latin typeface="Frutiger Linotype" pitchFamily="34" charset="0"/>
              </a:rPr>
              <a:t>	</a:t>
            </a:r>
            <a:r>
              <a:rPr lang="de-DE" sz="2400" dirty="0">
                <a:solidFill>
                  <a:srgbClr val="F77515"/>
                </a:solidFill>
                <a:latin typeface="Frutiger Linotype" pitchFamily="34" charset="0"/>
              </a:rPr>
              <a:t>2. 	Woche	</a:t>
            </a:r>
            <a:r>
              <a:rPr lang="de-DE" dirty="0">
                <a:solidFill>
                  <a:srgbClr val="F77515"/>
                </a:solidFill>
                <a:latin typeface="Frutiger Linotype" pitchFamily="34" charset="0"/>
              </a:rPr>
              <a:t> (14</a:t>
            </a:r>
            <a:r>
              <a:rPr lang="de-DE" sz="2400" dirty="0">
                <a:solidFill>
                  <a:srgbClr val="F77515"/>
                </a:solidFill>
                <a:latin typeface="Frutiger Linotype" pitchFamily="34" charset="0"/>
              </a:rPr>
              <a:t>.04.2025): 	Grundlagen der </a:t>
            </a:r>
            <a:r>
              <a:rPr lang="de-DE" sz="2400" dirty="0" err="1">
                <a:solidFill>
                  <a:srgbClr val="F77515"/>
                </a:solidFill>
                <a:latin typeface="Frutiger Linotype" pitchFamily="34" charset="0"/>
              </a:rPr>
              <a:t>Urteilskl</a:t>
            </a:r>
            <a:r>
              <a:rPr lang="de-DE" sz="2400" dirty="0">
                <a:solidFill>
                  <a:srgbClr val="F77515"/>
                </a:solidFill>
                <a:latin typeface="Frutiger Linotype" pitchFamily="34" charset="0"/>
              </a:rPr>
              <a:t>/</a:t>
            </a:r>
            <a:r>
              <a:rPr lang="de-DE" sz="2400" dirty="0" err="1">
                <a:solidFill>
                  <a:srgbClr val="F77515"/>
                </a:solidFill>
                <a:latin typeface="Frutiger Linotype" pitchFamily="34" charset="0"/>
              </a:rPr>
              <a:t>Anwkl</a:t>
            </a:r>
            <a:endParaRPr lang="de-DE" sz="2400" dirty="0">
              <a:solidFill>
                <a:srgbClr val="F77515"/>
              </a:solidFill>
              <a:latin typeface="Frutiger Linotype" pitchFamily="34" charset="0"/>
            </a:endParaRPr>
          </a:p>
          <a:p>
            <a:pPr>
              <a:spcBef>
                <a:spcPts val="600"/>
              </a:spcBef>
            </a:pPr>
            <a:r>
              <a:rPr lang="de-DE" sz="2400" dirty="0">
                <a:solidFill>
                  <a:srgbClr val="F77515"/>
                </a:solidFill>
                <a:latin typeface="Frutiger Linotype" pitchFamily="34" charset="0"/>
              </a:rPr>
              <a:t>	3. 	Woche (</a:t>
            </a:r>
            <a:r>
              <a:rPr lang="de-DE" dirty="0">
                <a:solidFill>
                  <a:srgbClr val="F77515"/>
                </a:solidFill>
                <a:latin typeface="Frutiger Linotype" pitchFamily="34" charset="0"/>
              </a:rPr>
              <a:t>28.</a:t>
            </a:r>
            <a:r>
              <a:rPr lang="de-DE" sz="2400" dirty="0">
                <a:solidFill>
                  <a:srgbClr val="F77515"/>
                </a:solidFill>
                <a:latin typeface="Frutiger Linotype" pitchFamily="34" charset="0"/>
              </a:rPr>
              <a:t>04.2025):	Grundlagen der </a:t>
            </a:r>
            <a:r>
              <a:rPr lang="de-DE" sz="2400" dirty="0" err="1">
                <a:solidFill>
                  <a:srgbClr val="F77515"/>
                </a:solidFill>
                <a:latin typeface="Frutiger Linotype" pitchFamily="34" charset="0"/>
              </a:rPr>
              <a:t>Anwkl</a:t>
            </a:r>
            <a:r>
              <a:rPr lang="de-DE" dirty="0">
                <a:solidFill>
                  <a:srgbClr val="F77515"/>
                </a:solidFill>
                <a:latin typeface="Frutiger Linotype" pitchFamily="34" charset="0"/>
              </a:rPr>
              <a:t>/</a:t>
            </a:r>
            <a:r>
              <a:rPr lang="de-DE" sz="2400" dirty="0" err="1">
                <a:solidFill>
                  <a:srgbClr val="F77515"/>
                </a:solidFill>
                <a:latin typeface="Frutiger Linotype" pitchFamily="34" charset="0"/>
              </a:rPr>
              <a:t>Kautkl</a:t>
            </a:r>
            <a:endParaRPr lang="de-DE" sz="2400" dirty="0">
              <a:solidFill>
                <a:srgbClr val="F77515"/>
              </a:solidFill>
              <a:latin typeface="Frutiger Linotype" pitchFamily="34" charset="0"/>
            </a:endParaRPr>
          </a:p>
          <a:p>
            <a:pPr>
              <a:spcBef>
                <a:spcPts val="600"/>
              </a:spcBef>
            </a:pPr>
            <a:r>
              <a:rPr lang="de-DE" sz="2400" dirty="0">
                <a:solidFill>
                  <a:srgbClr val="F77515"/>
                </a:solidFill>
                <a:latin typeface="Frutiger Linotype" pitchFamily="34" charset="0"/>
              </a:rPr>
              <a:t>	4. 	Woche (</a:t>
            </a:r>
            <a:r>
              <a:rPr lang="de-DE" dirty="0">
                <a:solidFill>
                  <a:srgbClr val="F77515"/>
                </a:solidFill>
                <a:latin typeface="Frutiger Linotype" pitchFamily="34" charset="0"/>
              </a:rPr>
              <a:t>05</a:t>
            </a:r>
            <a:r>
              <a:rPr lang="de-DE" sz="2400" dirty="0">
                <a:solidFill>
                  <a:srgbClr val="F77515"/>
                </a:solidFill>
                <a:latin typeface="Frutiger Linotype" pitchFamily="34" charset="0"/>
              </a:rPr>
              <a:t>.05.2025): </a:t>
            </a:r>
            <a:r>
              <a:rPr lang="de-DE" dirty="0">
                <a:solidFill>
                  <a:srgbClr val="F77515"/>
                </a:solidFill>
                <a:latin typeface="Frutiger Linotype" pitchFamily="34" charset="0"/>
              </a:rPr>
              <a:t>	Grundlagen der </a:t>
            </a:r>
            <a:r>
              <a:rPr lang="de-DE" dirty="0" err="1">
                <a:solidFill>
                  <a:srgbClr val="F77515"/>
                </a:solidFill>
                <a:latin typeface="Frutiger Linotype" pitchFamily="34" charset="0"/>
              </a:rPr>
              <a:t>Kautelarklausur</a:t>
            </a:r>
            <a:endParaRPr lang="de-DE" dirty="0">
              <a:solidFill>
                <a:srgbClr val="F77515"/>
              </a:solidFill>
              <a:latin typeface="Frutiger Linotype" pitchFamily="34" charset="0"/>
            </a:endParaRPr>
          </a:p>
          <a:p>
            <a:pPr>
              <a:spcBef>
                <a:spcPts val="600"/>
              </a:spcBef>
            </a:pPr>
            <a:r>
              <a:rPr lang="de-DE" dirty="0">
                <a:solidFill>
                  <a:srgbClr val="F77515"/>
                </a:solidFill>
                <a:latin typeface="Frutiger Linotype" pitchFamily="34" charset="0"/>
              </a:rPr>
              <a:t>	5.	Woche (12.05.2025):	Die Zulässigkeit von Klagen</a:t>
            </a:r>
          </a:p>
          <a:p>
            <a:pPr>
              <a:spcBef>
                <a:spcPts val="600"/>
              </a:spcBef>
            </a:pPr>
            <a:r>
              <a:rPr lang="de-DE" sz="2400" dirty="0">
                <a:solidFill>
                  <a:srgbClr val="F77515"/>
                </a:solidFill>
                <a:latin typeface="Frutiger Linotype" pitchFamily="34" charset="0"/>
              </a:rPr>
              <a:t>	</a:t>
            </a:r>
            <a:r>
              <a:rPr lang="de-DE" b="0" dirty="0">
                <a:solidFill>
                  <a:schemeClr val="tx1">
                    <a:lumMod val="65000"/>
                    <a:lumOff val="35000"/>
                  </a:schemeClr>
                </a:solidFill>
                <a:latin typeface="Frutiger Linotype" pitchFamily="34" charset="0"/>
              </a:rPr>
              <a:t>6</a:t>
            </a:r>
            <a:r>
              <a:rPr lang="de-DE" sz="2400" b="0" dirty="0">
                <a:solidFill>
                  <a:schemeClr val="tx1">
                    <a:lumMod val="65000"/>
                    <a:lumOff val="35000"/>
                  </a:schemeClr>
                </a:solidFill>
                <a:latin typeface="Frutiger Linotype" pitchFamily="34" charset="0"/>
              </a:rPr>
              <a:t>.	Woche (</a:t>
            </a:r>
            <a:r>
              <a:rPr lang="de-DE" b="0" dirty="0">
                <a:solidFill>
                  <a:schemeClr val="tx1">
                    <a:lumMod val="65000"/>
                    <a:lumOff val="35000"/>
                  </a:schemeClr>
                </a:solidFill>
                <a:latin typeface="Frutiger Linotype" pitchFamily="34" charset="0"/>
              </a:rPr>
              <a:t>19</a:t>
            </a:r>
            <a:r>
              <a:rPr lang="de-DE" sz="2400" b="0" dirty="0">
                <a:solidFill>
                  <a:schemeClr val="tx1">
                    <a:lumMod val="65000"/>
                    <a:lumOff val="35000"/>
                  </a:schemeClr>
                </a:solidFill>
                <a:latin typeface="Frutiger Linotype" pitchFamily="34" charset="0"/>
              </a:rPr>
              <a:t>.05.2025):	Objektive Klagehäufung</a:t>
            </a:r>
            <a:endParaRPr lang="de-DE" b="0" dirty="0">
              <a:solidFill>
                <a:schemeClr val="tx1">
                  <a:lumMod val="65000"/>
                  <a:lumOff val="35000"/>
                </a:schemeClr>
              </a:solidFill>
              <a:latin typeface="Frutiger Linotype" pitchFamily="34" charset="0"/>
            </a:endParaRPr>
          </a:p>
          <a:p>
            <a:pPr>
              <a:spcBef>
                <a:spcPts val="600"/>
              </a:spcBef>
            </a:pPr>
            <a:r>
              <a:rPr lang="de-DE" sz="2400" b="0" dirty="0">
                <a:solidFill>
                  <a:schemeClr val="tx1">
                    <a:lumMod val="65000"/>
                    <a:lumOff val="35000"/>
                  </a:schemeClr>
                </a:solidFill>
                <a:latin typeface="Frutiger Linotype" pitchFamily="34" charset="0"/>
              </a:rPr>
              <a:t>	</a:t>
            </a:r>
            <a:r>
              <a:rPr lang="de-DE" b="0" dirty="0">
                <a:solidFill>
                  <a:schemeClr val="tx1">
                    <a:lumMod val="65000"/>
                    <a:lumOff val="35000"/>
                  </a:schemeClr>
                </a:solidFill>
                <a:latin typeface="Frutiger Linotype" pitchFamily="34" charset="0"/>
              </a:rPr>
              <a:t>7</a:t>
            </a:r>
            <a:r>
              <a:rPr lang="de-DE" sz="2400" b="0" dirty="0">
                <a:solidFill>
                  <a:schemeClr val="tx1">
                    <a:lumMod val="65000"/>
                    <a:lumOff val="35000"/>
                  </a:schemeClr>
                </a:solidFill>
                <a:latin typeface="Frutiger Linotype" pitchFamily="34" charset="0"/>
              </a:rPr>
              <a:t>. 	Woche	(</a:t>
            </a:r>
            <a:r>
              <a:rPr lang="de-DE" b="0" dirty="0">
                <a:solidFill>
                  <a:schemeClr val="tx1">
                    <a:lumMod val="65000"/>
                    <a:lumOff val="35000"/>
                  </a:schemeClr>
                </a:solidFill>
                <a:latin typeface="Frutiger Linotype" pitchFamily="34" charset="0"/>
              </a:rPr>
              <a:t>26</a:t>
            </a:r>
            <a:r>
              <a:rPr lang="de-DE" sz="2400" b="0" dirty="0">
                <a:solidFill>
                  <a:schemeClr val="tx1">
                    <a:lumMod val="65000"/>
                    <a:lumOff val="35000"/>
                  </a:schemeClr>
                </a:solidFill>
                <a:latin typeface="Frutiger Linotype" pitchFamily="34" charset="0"/>
              </a:rPr>
              <a:t>.05.2025): 	Subjektive Klagehäufung I</a:t>
            </a:r>
          </a:p>
          <a:p>
            <a:pPr>
              <a:spcBef>
                <a:spcPts val="600"/>
              </a:spcBef>
            </a:pPr>
            <a:r>
              <a:rPr lang="de-DE" sz="2400" b="0" dirty="0">
                <a:solidFill>
                  <a:schemeClr val="tx1">
                    <a:lumMod val="65000"/>
                    <a:lumOff val="35000"/>
                  </a:schemeClr>
                </a:solidFill>
                <a:latin typeface="Frutiger Linotype" pitchFamily="34" charset="0"/>
              </a:rPr>
              <a:t>	</a:t>
            </a:r>
            <a:r>
              <a:rPr lang="de-DE" b="0" dirty="0">
                <a:solidFill>
                  <a:schemeClr val="tx1">
                    <a:lumMod val="65000"/>
                    <a:lumOff val="35000"/>
                  </a:schemeClr>
                </a:solidFill>
                <a:latin typeface="Frutiger Linotype" pitchFamily="34" charset="0"/>
              </a:rPr>
              <a:t>8</a:t>
            </a:r>
            <a:r>
              <a:rPr lang="de-DE" sz="2400" b="0" dirty="0">
                <a:solidFill>
                  <a:schemeClr val="tx1">
                    <a:lumMod val="65000"/>
                    <a:lumOff val="35000"/>
                  </a:schemeClr>
                </a:solidFill>
                <a:latin typeface="Frutiger Linotype" pitchFamily="34" charset="0"/>
              </a:rPr>
              <a:t>. 	Woche	(</a:t>
            </a:r>
            <a:r>
              <a:rPr lang="de-DE" b="0" dirty="0">
                <a:solidFill>
                  <a:schemeClr val="tx1">
                    <a:lumMod val="65000"/>
                    <a:lumOff val="35000"/>
                  </a:schemeClr>
                </a:solidFill>
                <a:latin typeface="Frutiger Linotype" pitchFamily="34" charset="0"/>
              </a:rPr>
              <a:t>02</a:t>
            </a:r>
            <a:r>
              <a:rPr lang="de-DE" sz="2400" b="0" dirty="0">
                <a:solidFill>
                  <a:schemeClr val="tx1">
                    <a:lumMod val="65000"/>
                    <a:lumOff val="35000"/>
                  </a:schemeClr>
                </a:solidFill>
                <a:latin typeface="Frutiger Linotype" pitchFamily="34" charset="0"/>
              </a:rPr>
              <a:t>.06.2025): 	Subjektive Klagehäufung II</a:t>
            </a:r>
          </a:p>
          <a:p>
            <a:pPr>
              <a:spcBef>
                <a:spcPts val="600"/>
              </a:spcBef>
            </a:pPr>
            <a:r>
              <a:rPr lang="de-DE" sz="2400" b="0" dirty="0">
                <a:solidFill>
                  <a:schemeClr val="tx1">
                    <a:lumMod val="65000"/>
                    <a:lumOff val="35000"/>
                  </a:schemeClr>
                </a:solidFill>
                <a:latin typeface="Frutiger Linotype" pitchFamily="34" charset="0"/>
              </a:rPr>
              <a:t>	</a:t>
            </a:r>
            <a:r>
              <a:rPr lang="de-DE" b="0" dirty="0">
                <a:solidFill>
                  <a:schemeClr val="tx1">
                    <a:lumMod val="65000"/>
                    <a:lumOff val="35000"/>
                  </a:schemeClr>
                </a:solidFill>
                <a:latin typeface="Frutiger Linotype" pitchFamily="34" charset="0"/>
              </a:rPr>
              <a:t>9</a:t>
            </a:r>
            <a:r>
              <a:rPr lang="de-DE" sz="2400" b="0" dirty="0">
                <a:solidFill>
                  <a:schemeClr val="tx1">
                    <a:lumMod val="65000"/>
                    <a:lumOff val="35000"/>
                  </a:schemeClr>
                </a:solidFill>
                <a:latin typeface="Frutiger Linotype" pitchFamily="34" charset="0"/>
              </a:rPr>
              <a:t>.	Woche (</a:t>
            </a:r>
            <a:r>
              <a:rPr lang="de-DE" b="0" dirty="0">
                <a:solidFill>
                  <a:schemeClr val="tx1">
                    <a:lumMod val="65000"/>
                    <a:lumOff val="35000"/>
                  </a:schemeClr>
                </a:solidFill>
                <a:latin typeface="Frutiger Linotype" pitchFamily="34" charset="0"/>
              </a:rPr>
              <a:t>16</a:t>
            </a:r>
            <a:r>
              <a:rPr lang="de-DE" sz="2400" b="0" dirty="0">
                <a:solidFill>
                  <a:schemeClr val="tx1">
                    <a:lumMod val="65000"/>
                    <a:lumOff val="35000"/>
                  </a:schemeClr>
                </a:solidFill>
                <a:latin typeface="Frutiger Linotype" pitchFamily="34" charset="0"/>
              </a:rPr>
              <a:t>.06.2025):	Säumnis einer Partei</a:t>
            </a:r>
          </a:p>
          <a:p>
            <a:pPr>
              <a:spcBef>
                <a:spcPts val="600"/>
              </a:spcBef>
            </a:pPr>
            <a:r>
              <a:rPr lang="de-DE" sz="2400" b="0" dirty="0">
                <a:solidFill>
                  <a:schemeClr val="tx1">
                    <a:lumMod val="65000"/>
                    <a:lumOff val="35000"/>
                  </a:schemeClr>
                </a:solidFill>
                <a:latin typeface="Frutiger Linotype" pitchFamily="34" charset="0"/>
              </a:rPr>
              <a:t>	</a:t>
            </a:r>
            <a:r>
              <a:rPr lang="de-DE" b="0" dirty="0">
                <a:solidFill>
                  <a:schemeClr val="tx1">
                    <a:lumMod val="65000"/>
                    <a:lumOff val="35000"/>
                  </a:schemeClr>
                </a:solidFill>
                <a:latin typeface="Frutiger Linotype" pitchFamily="34" charset="0"/>
              </a:rPr>
              <a:t>10</a:t>
            </a:r>
            <a:r>
              <a:rPr lang="de-DE" sz="2400" b="0" dirty="0">
                <a:solidFill>
                  <a:schemeClr val="tx1">
                    <a:lumMod val="65000"/>
                    <a:lumOff val="35000"/>
                  </a:schemeClr>
                </a:solidFill>
                <a:latin typeface="Frutiger Linotype" pitchFamily="34" charset="0"/>
              </a:rPr>
              <a:t>.	Woche (</a:t>
            </a:r>
            <a:r>
              <a:rPr lang="de-DE" b="0" dirty="0">
                <a:solidFill>
                  <a:schemeClr val="tx1">
                    <a:lumMod val="65000"/>
                    <a:lumOff val="35000"/>
                  </a:schemeClr>
                </a:solidFill>
                <a:latin typeface="Frutiger Linotype" pitchFamily="34" charset="0"/>
              </a:rPr>
              <a:t>23</a:t>
            </a:r>
            <a:r>
              <a:rPr lang="de-DE" sz="2400" b="0" dirty="0">
                <a:solidFill>
                  <a:schemeClr val="tx1">
                    <a:lumMod val="65000"/>
                    <a:lumOff val="35000"/>
                  </a:schemeClr>
                </a:solidFill>
                <a:latin typeface="Frutiger Linotype" pitchFamily="34" charset="0"/>
              </a:rPr>
              <a:t>.06.2025):	</a:t>
            </a:r>
            <a:r>
              <a:rPr lang="de-DE" b="0" dirty="0">
                <a:solidFill>
                  <a:schemeClr val="tx1">
                    <a:lumMod val="65000"/>
                    <a:lumOff val="35000"/>
                  </a:schemeClr>
                </a:solidFill>
                <a:latin typeface="Frutiger Linotype" pitchFamily="34" charset="0"/>
              </a:rPr>
              <a:t>Anerkenntnis und Verzicht</a:t>
            </a:r>
            <a:endParaRPr lang="de-DE" sz="2400" b="0" dirty="0">
              <a:solidFill>
                <a:schemeClr val="tx1">
                  <a:lumMod val="65000"/>
                  <a:lumOff val="35000"/>
                </a:schemeClr>
              </a:solidFill>
              <a:latin typeface="Frutiger Linotype" pitchFamily="34" charset="0"/>
            </a:endParaRPr>
          </a:p>
        </p:txBody>
      </p:sp>
    </p:spTree>
    <p:extLst>
      <p:ext uri="{BB962C8B-B14F-4D97-AF65-F5344CB8AC3E}">
        <p14:creationId xmlns:p14="http://schemas.microsoft.com/office/powerpoint/2010/main" val="3681117512"/>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animEffect transition="in" filter="fade">
                                      <p:cBhvr>
                                        <p:cTn id="7" dur="500"/>
                                        <p:tgtEl>
                                          <p:spTgt spid="4">
                                            <p:txEl>
                                              <p:pRg st="2" end="2"/>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4">
                                            <p:txEl>
                                              <p:pRg st="0" end="0"/>
                                            </p:txEl>
                                          </p:spTgt>
                                        </p:tgtEl>
                                        <p:attrNameLst>
                                          <p:attrName>style.visibility</p:attrName>
                                        </p:attrNameLst>
                                      </p:cBhvr>
                                      <p:to>
                                        <p:strVal val="visible"/>
                                      </p:to>
                                    </p:set>
                                    <p:animEffect transition="in" filter="fade">
                                      <p:cBhvr>
                                        <p:cTn id="10" dur="500"/>
                                        <p:tgtEl>
                                          <p:spTgt spid="4">
                                            <p:txEl>
                                              <p:pRg st="0" end="0"/>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4">
                                            <p:txEl>
                                              <p:pRg st="3" end="3"/>
                                            </p:txEl>
                                          </p:spTgt>
                                        </p:tgtEl>
                                        <p:attrNameLst>
                                          <p:attrName>style.visibility</p:attrName>
                                        </p:attrNameLst>
                                      </p:cBhvr>
                                      <p:to>
                                        <p:strVal val="visible"/>
                                      </p:to>
                                    </p:set>
                                    <p:animEffect transition="in" filter="fade">
                                      <p:cBhvr>
                                        <p:cTn id="13" dur="500"/>
                                        <p:tgtEl>
                                          <p:spTgt spid="4">
                                            <p:txEl>
                                              <p:pRg st="3" end="3"/>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4">
                                            <p:txEl>
                                              <p:pRg st="4" end="4"/>
                                            </p:txEl>
                                          </p:spTgt>
                                        </p:tgtEl>
                                        <p:attrNameLst>
                                          <p:attrName>style.visibility</p:attrName>
                                        </p:attrNameLst>
                                      </p:cBhvr>
                                      <p:to>
                                        <p:strVal val="visible"/>
                                      </p:to>
                                    </p:set>
                                    <p:animEffect transition="in" filter="fade">
                                      <p:cBhvr>
                                        <p:cTn id="16" dur="500"/>
                                        <p:tgtEl>
                                          <p:spTgt spid="4">
                                            <p:txEl>
                                              <p:pRg st="4" end="4"/>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4">
                                            <p:txEl>
                                              <p:pRg st="5" end="5"/>
                                            </p:txEl>
                                          </p:spTgt>
                                        </p:tgtEl>
                                        <p:attrNameLst>
                                          <p:attrName>style.visibility</p:attrName>
                                        </p:attrNameLst>
                                      </p:cBhvr>
                                      <p:to>
                                        <p:strVal val="visible"/>
                                      </p:to>
                                    </p:set>
                                    <p:animEffect transition="in" filter="fade">
                                      <p:cBhvr>
                                        <p:cTn id="19" dur="500"/>
                                        <p:tgtEl>
                                          <p:spTgt spid="4">
                                            <p:txEl>
                                              <p:pRg st="5" end="5"/>
                                            </p:txEl>
                                          </p:spTgt>
                                        </p:tgtEl>
                                      </p:cBhvr>
                                    </p:animEffect>
                                  </p:childTnLst>
                                </p:cTn>
                              </p:par>
                              <p:par>
                                <p:cTn id="20" presetID="10" presetClass="entr" presetSubtype="0" fill="hold" nodeType="withEffect">
                                  <p:stCondLst>
                                    <p:cond delay="0"/>
                                  </p:stCondLst>
                                  <p:childTnLst>
                                    <p:set>
                                      <p:cBhvr>
                                        <p:cTn id="21" dur="1" fill="hold">
                                          <p:stCondLst>
                                            <p:cond delay="0"/>
                                          </p:stCondLst>
                                        </p:cTn>
                                        <p:tgtEl>
                                          <p:spTgt spid="4">
                                            <p:txEl>
                                              <p:pRg st="6" end="6"/>
                                            </p:txEl>
                                          </p:spTgt>
                                        </p:tgtEl>
                                        <p:attrNameLst>
                                          <p:attrName>style.visibility</p:attrName>
                                        </p:attrNameLst>
                                      </p:cBhvr>
                                      <p:to>
                                        <p:strVal val="visible"/>
                                      </p:to>
                                    </p:set>
                                    <p:animEffect transition="in" filter="fade">
                                      <p:cBhvr>
                                        <p:cTn id="22" dur="500"/>
                                        <p:tgtEl>
                                          <p:spTgt spid="4">
                                            <p:txEl>
                                              <p:pRg st="6" end="6"/>
                                            </p:txEl>
                                          </p:spTgt>
                                        </p:tgtEl>
                                      </p:cBhvr>
                                    </p:animEffect>
                                  </p:childTnLst>
                                </p:cTn>
                              </p:par>
                              <p:par>
                                <p:cTn id="23" presetID="10" presetClass="entr" presetSubtype="0" fill="hold" nodeType="withEffect">
                                  <p:stCondLst>
                                    <p:cond delay="0"/>
                                  </p:stCondLst>
                                  <p:childTnLst>
                                    <p:set>
                                      <p:cBhvr>
                                        <p:cTn id="24" dur="1" fill="hold">
                                          <p:stCondLst>
                                            <p:cond delay="0"/>
                                          </p:stCondLst>
                                        </p:cTn>
                                        <p:tgtEl>
                                          <p:spTgt spid="4">
                                            <p:txEl>
                                              <p:pRg st="7" end="7"/>
                                            </p:txEl>
                                          </p:spTgt>
                                        </p:tgtEl>
                                        <p:attrNameLst>
                                          <p:attrName>style.visibility</p:attrName>
                                        </p:attrNameLst>
                                      </p:cBhvr>
                                      <p:to>
                                        <p:strVal val="visible"/>
                                      </p:to>
                                    </p:set>
                                    <p:animEffect transition="in" filter="fade">
                                      <p:cBhvr>
                                        <p:cTn id="25" dur="500"/>
                                        <p:tgtEl>
                                          <p:spTgt spid="4">
                                            <p:txEl>
                                              <p:pRg st="7" end="7"/>
                                            </p:txEl>
                                          </p:spTgt>
                                        </p:tgtEl>
                                      </p:cBhvr>
                                    </p:animEffect>
                                  </p:childTnLst>
                                </p:cTn>
                              </p:par>
                              <p:par>
                                <p:cTn id="26" presetID="10" presetClass="entr" presetSubtype="0" fill="hold" nodeType="withEffect">
                                  <p:stCondLst>
                                    <p:cond delay="0"/>
                                  </p:stCondLst>
                                  <p:childTnLst>
                                    <p:set>
                                      <p:cBhvr>
                                        <p:cTn id="27" dur="1" fill="hold">
                                          <p:stCondLst>
                                            <p:cond delay="0"/>
                                          </p:stCondLst>
                                        </p:cTn>
                                        <p:tgtEl>
                                          <p:spTgt spid="4">
                                            <p:txEl>
                                              <p:pRg st="8" end="8"/>
                                            </p:txEl>
                                          </p:spTgt>
                                        </p:tgtEl>
                                        <p:attrNameLst>
                                          <p:attrName>style.visibility</p:attrName>
                                        </p:attrNameLst>
                                      </p:cBhvr>
                                      <p:to>
                                        <p:strVal val="visible"/>
                                      </p:to>
                                    </p:set>
                                    <p:animEffect transition="in" filter="fade">
                                      <p:cBhvr>
                                        <p:cTn id="28" dur="500"/>
                                        <p:tgtEl>
                                          <p:spTgt spid="4">
                                            <p:txEl>
                                              <p:pRg st="8" end="8"/>
                                            </p:txEl>
                                          </p:spTgt>
                                        </p:tgtEl>
                                      </p:cBhvr>
                                    </p:animEffect>
                                  </p:childTnLst>
                                </p:cTn>
                              </p:par>
                              <p:par>
                                <p:cTn id="29" presetID="10" presetClass="entr" presetSubtype="0" fill="hold" nodeType="withEffect">
                                  <p:stCondLst>
                                    <p:cond delay="0"/>
                                  </p:stCondLst>
                                  <p:childTnLst>
                                    <p:set>
                                      <p:cBhvr>
                                        <p:cTn id="30" dur="1" fill="hold">
                                          <p:stCondLst>
                                            <p:cond delay="0"/>
                                          </p:stCondLst>
                                        </p:cTn>
                                        <p:tgtEl>
                                          <p:spTgt spid="4">
                                            <p:txEl>
                                              <p:pRg st="9" end="9"/>
                                            </p:txEl>
                                          </p:spTgt>
                                        </p:tgtEl>
                                        <p:attrNameLst>
                                          <p:attrName>style.visibility</p:attrName>
                                        </p:attrNameLst>
                                      </p:cBhvr>
                                      <p:to>
                                        <p:strVal val="visible"/>
                                      </p:to>
                                    </p:set>
                                    <p:animEffect transition="in" filter="fade">
                                      <p:cBhvr>
                                        <p:cTn id="31" dur="500"/>
                                        <p:tgtEl>
                                          <p:spTgt spid="4">
                                            <p:txEl>
                                              <p:pRg st="9" end="9"/>
                                            </p:txEl>
                                          </p:spTgt>
                                        </p:tgtEl>
                                      </p:cBhvr>
                                    </p:animEffect>
                                  </p:childTnLst>
                                </p:cTn>
                              </p:par>
                              <p:par>
                                <p:cTn id="32" presetID="10" presetClass="entr" presetSubtype="0" fill="hold" nodeType="withEffect">
                                  <p:stCondLst>
                                    <p:cond delay="0"/>
                                  </p:stCondLst>
                                  <p:childTnLst>
                                    <p:set>
                                      <p:cBhvr>
                                        <p:cTn id="33" dur="1" fill="hold">
                                          <p:stCondLst>
                                            <p:cond delay="0"/>
                                          </p:stCondLst>
                                        </p:cTn>
                                        <p:tgtEl>
                                          <p:spTgt spid="4">
                                            <p:txEl>
                                              <p:pRg st="10" end="10"/>
                                            </p:txEl>
                                          </p:spTgt>
                                        </p:tgtEl>
                                        <p:attrNameLst>
                                          <p:attrName>style.visibility</p:attrName>
                                        </p:attrNameLst>
                                      </p:cBhvr>
                                      <p:to>
                                        <p:strVal val="visible"/>
                                      </p:to>
                                    </p:set>
                                    <p:animEffect transition="in" filter="fade">
                                      <p:cBhvr>
                                        <p:cTn id="34" dur="500"/>
                                        <p:tgtEl>
                                          <p:spTgt spid="4">
                                            <p:txEl>
                                              <p:pRg st="10" end="10"/>
                                            </p:txEl>
                                          </p:spTgt>
                                        </p:tgtEl>
                                      </p:cBhvr>
                                    </p:animEffect>
                                  </p:childTnLst>
                                </p:cTn>
                              </p:par>
                              <p:par>
                                <p:cTn id="35" presetID="10" presetClass="entr" presetSubtype="0" fill="hold" nodeType="withEffect">
                                  <p:stCondLst>
                                    <p:cond delay="0"/>
                                  </p:stCondLst>
                                  <p:childTnLst>
                                    <p:set>
                                      <p:cBhvr>
                                        <p:cTn id="36" dur="1" fill="hold">
                                          <p:stCondLst>
                                            <p:cond delay="0"/>
                                          </p:stCondLst>
                                        </p:cTn>
                                        <p:tgtEl>
                                          <p:spTgt spid="4">
                                            <p:txEl>
                                              <p:pRg st="11" end="11"/>
                                            </p:txEl>
                                          </p:spTgt>
                                        </p:tgtEl>
                                        <p:attrNameLst>
                                          <p:attrName>style.visibility</p:attrName>
                                        </p:attrNameLst>
                                      </p:cBhvr>
                                      <p:to>
                                        <p:strVal val="visible"/>
                                      </p:to>
                                    </p:set>
                                    <p:animEffect transition="in" filter="fade">
                                      <p:cBhvr>
                                        <p:cTn id="37" dur="500"/>
                                        <p:tgtEl>
                                          <p:spTgt spid="4">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2"/>
          <p:cNvSpPr txBox="1">
            <a:spLocks noChangeArrowheads="1"/>
          </p:cNvSpPr>
          <p:nvPr/>
        </p:nvSpPr>
        <p:spPr bwMode="auto">
          <a:xfrm>
            <a:off x="467544" y="1376772"/>
            <a:ext cx="8245475" cy="5155257"/>
          </a:xfrm>
          <a:prstGeom prst="rect">
            <a:avLst/>
          </a:prstGeom>
          <a:noFill/>
          <a:ln>
            <a:noFill/>
          </a:ln>
          <a:effectLst/>
          <a:extLst>
            <a:ext uri="{909E8E84-426E-40DD-AFC4-6F175D3DCCD1}">
              <a14:hiddenFill xmlns:a14="http://schemas.microsoft.com/office/drawing/2010/main">
                <a:solidFill>
                  <a:srgbClr val="C71A0D"/>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45791" dir="2021404" algn="ctr" rotWithShape="0">
                    <a:srgbClr val="513807">
                      <a:alpha val="50000"/>
                    </a:srgbClr>
                  </a:outerShdw>
                </a:effectLst>
              </a14:hiddenEffects>
            </a:ext>
          </a:extLst>
        </p:spPr>
        <p:txBody>
          <a:bodyPr>
            <a:spAutoFit/>
          </a:bodyPr>
          <a:lstStyle>
            <a:lvl1pPr>
              <a:tabLst>
                <a:tab pos="441325" algn="l"/>
                <a:tab pos="990600" algn="l"/>
                <a:tab pos="1616075" algn="l"/>
                <a:tab pos="2239963" algn="l"/>
                <a:tab pos="2773363" algn="l"/>
              </a:tabLst>
              <a:defRPr>
                <a:solidFill>
                  <a:schemeClr val="tx1"/>
                </a:solidFill>
                <a:latin typeface="Arial" charset="0"/>
              </a:defRPr>
            </a:lvl1pPr>
            <a:lvl2pPr>
              <a:tabLst>
                <a:tab pos="441325" algn="l"/>
                <a:tab pos="990600" algn="l"/>
                <a:tab pos="1616075" algn="l"/>
                <a:tab pos="2239963" algn="l"/>
                <a:tab pos="2773363" algn="l"/>
              </a:tabLst>
              <a:defRPr>
                <a:solidFill>
                  <a:schemeClr val="tx1"/>
                </a:solidFill>
                <a:latin typeface="Arial" charset="0"/>
              </a:defRPr>
            </a:lvl2pPr>
            <a:lvl3pPr>
              <a:tabLst>
                <a:tab pos="441325" algn="l"/>
                <a:tab pos="990600" algn="l"/>
                <a:tab pos="1616075" algn="l"/>
                <a:tab pos="2239963" algn="l"/>
                <a:tab pos="2773363" algn="l"/>
              </a:tabLst>
              <a:defRPr>
                <a:solidFill>
                  <a:schemeClr val="tx1"/>
                </a:solidFill>
                <a:latin typeface="Arial" charset="0"/>
              </a:defRPr>
            </a:lvl3pPr>
            <a:lvl4pPr>
              <a:tabLst>
                <a:tab pos="441325" algn="l"/>
                <a:tab pos="990600" algn="l"/>
                <a:tab pos="1616075" algn="l"/>
                <a:tab pos="2239963" algn="l"/>
                <a:tab pos="2773363" algn="l"/>
              </a:tabLst>
              <a:defRPr>
                <a:solidFill>
                  <a:schemeClr val="tx1"/>
                </a:solidFill>
                <a:latin typeface="Arial" charset="0"/>
              </a:defRPr>
            </a:lvl4pPr>
            <a:lvl5pPr>
              <a:tabLst>
                <a:tab pos="441325" algn="l"/>
                <a:tab pos="990600" algn="l"/>
                <a:tab pos="1616075" algn="l"/>
                <a:tab pos="2239963" algn="l"/>
                <a:tab pos="2773363" algn="l"/>
              </a:tabLst>
              <a:defRPr>
                <a:solidFill>
                  <a:schemeClr val="tx1"/>
                </a:solidFill>
                <a:latin typeface="Arial" charset="0"/>
              </a:defRPr>
            </a:lvl5pPr>
            <a:lvl6pPr fontAlgn="base">
              <a:spcBef>
                <a:spcPct val="0"/>
              </a:spcBef>
              <a:spcAft>
                <a:spcPct val="0"/>
              </a:spcAft>
              <a:tabLst>
                <a:tab pos="441325" algn="l"/>
                <a:tab pos="990600" algn="l"/>
                <a:tab pos="1616075" algn="l"/>
                <a:tab pos="2239963" algn="l"/>
                <a:tab pos="2773363" algn="l"/>
              </a:tabLst>
              <a:defRPr>
                <a:solidFill>
                  <a:schemeClr val="tx1"/>
                </a:solidFill>
                <a:latin typeface="Arial" charset="0"/>
              </a:defRPr>
            </a:lvl6pPr>
            <a:lvl7pPr fontAlgn="base">
              <a:spcBef>
                <a:spcPct val="0"/>
              </a:spcBef>
              <a:spcAft>
                <a:spcPct val="0"/>
              </a:spcAft>
              <a:tabLst>
                <a:tab pos="441325" algn="l"/>
                <a:tab pos="990600" algn="l"/>
                <a:tab pos="1616075" algn="l"/>
                <a:tab pos="2239963" algn="l"/>
                <a:tab pos="2773363" algn="l"/>
              </a:tabLst>
              <a:defRPr>
                <a:solidFill>
                  <a:schemeClr val="tx1"/>
                </a:solidFill>
                <a:latin typeface="Arial" charset="0"/>
              </a:defRPr>
            </a:lvl7pPr>
            <a:lvl8pPr fontAlgn="base">
              <a:spcBef>
                <a:spcPct val="0"/>
              </a:spcBef>
              <a:spcAft>
                <a:spcPct val="0"/>
              </a:spcAft>
              <a:tabLst>
                <a:tab pos="441325" algn="l"/>
                <a:tab pos="990600" algn="l"/>
                <a:tab pos="1616075" algn="l"/>
                <a:tab pos="2239963" algn="l"/>
                <a:tab pos="2773363" algn="l"/>
              </a:tabLst>
              <a:defRPr>
                <a:solidFill>
                  <a:schemeClr val="tx1"/>
                </a:solidFill>
                <a:latin typeface="Arial" charset="0"/>
              </a:defRPr>
            </a:lvl8pPr>
            <a:lvl9pPr fontAlgn="base">
              <a:spcBef>
                <a:spcPct val="0"/>
              </a:spcBef>
              <a:spcAft>
                <a:spcPct val="0"/>
              </a:spcAft>
              <a:tabLst>
                <a:tab pos="441325" algn="l"/>
                <a:tab pos="990600" algn="l"/>
                <a:tab pos="1616075" algn="l"/>
                <a:tab pos="2239963" algn="l"/>
                <a:tab pos="2773363" algn="l"/>
              </a:tabLst>
              <a:defRPr>
                <a:solidFill>
                  <a:schemeClr val="tx1"/>
                </a:solidFill>
                <a:latin typeface="Arial" charset="0"/>
              </a:defRPr>
            </a:lvl9pPr>
          </a:lstStyle>
          <a:p>
            <a:pPr algn="ctr"/>
            <a:r>
              <a:rPr lang="de-DE" sz="2000" dirty="0">
                <a:cs typeface="Arial" charset="0"/>
                <a:sym typeface="Wingdings" pitchFamily="2" charset="2"/>
              </a:rPr>
              <a:t>Vorliegen aller Prozessvoraussetzungen spätestens im Zeitpunkt der letzten mdl. Tatsachenverhandlung:</a:t>
            </a:r>
          </a:p>
          <a:p>
            <a:endParaRPr lang="de-DE" sz="1200" b="0" dirty="0">
              <a:cs typeface="Arial" charset="0"/>
              <a:sym typeface="Wingdings" pitchFamily="2" charset="2"/>
            </a:endParaRPr>
          </a:p>
          <a:p>
            <a:r>
              <a:rPr lang="de-DE" dirty="0">
                <a:cs typeface="Arial" charset="0"/>
                <a:sym typeface="Wingdings" pitchFamily="2" charset="2"/>
              </a:rPr>
              <a:t>I.	Allgemeine Prozessvoraussetzungen (</a:t>
            </a:r>
            <a:r>
              <a:rPr lang="de-DE" dirty="0" err="1">
                <a:cs typeface="Arial" charset="0"/>
                <a:sym typeface="Wingdings" pitchFamily="2" charset="2"/>
              </a:rPr>
              <a:t>vAw</a:t>
            </a:r>
            <a:r>
              <a:rPr lang="de-DE" dirty="0">
                <a:cs typeface="Arial" charset="0"/>
                <a:sym typeface="Wingdings" pitchFamily="2" charset="2"/>
              </a:rPr>
              <a:t>)</a:t>
            </a:r>
          </a:p>
          <a:p>
            <a:r>
              <a:rPr lang="de-DE" b="0" dirty="0">
                <a:cs typeface="Arial" charset="0"/>
                <a:sym typeface="Wingdings" pitchFamily="2" charset="2"/>
              </a:rPr>
              <a:t>	</a:t>
            </a:r>
            <a:r>
              <a:rPr lang="de-DE" sz="2100" dirty="0">
                <a:cs typeface="Arial" charset="0"/>
                <a:sym typeface="Wingdings" pitchFamily="2" charset="2"/>
              </a:rPr>
              <a:t>Gericht:</a:t>
            </a:r>
            <a:r>
              <a:rPr lang="de-DE" sz="2100" b="0" dirty="0">
                <a:cs typeface="Arial" charset="0"/>
                <a:sym typeface="Wingdings" pitchFamily="2" charset="2"/>
              </a:rPr>
              <a:t> dt. Gerichtsbarkeit, Rechtswegzulässigkeit, </a:t>
            </a:r>
            <a:r>
              <a:rPr lang="de-DE" sz="2100" b="0" dirty="0" err="1">
                <a:cs typeface="Arial" charset="0"/>
                <a:sym typeface="Wingdings" pitchFamily="2" charset="2"/>
              </a:rPr>
              <a:t>internatio</a:t>
            </a:r>
            <a:r>
              <a:rPr lang="de-DE" sz="2100" b="0" dirty="0">
                <a:cs typeface="Arial" charset="0"/>
                <a:sym typeface="Wingdings" pitchFamily="2" charset="2"/>
              </a:rPr>
              <a:t>-	</a:t>
            </a:r>
            <a:r>
              <a:rPr lang="de-DE" sz="2100" b="0" dirty="0" err="1">
                <a:cs typeface="Arial" charset="0"/>
                <a:sym typeface="Wingdings" pitchFamily="2" charset="2"/>
              </a:rPr>
              <a:t>nale</a:t>
            </a:r>
            <a:r>
              <a:rPr lang="de-DE" sz="2100" b="0" dirty="0">
                <a:cs typeface="Arial" charset="0"/>
                <a:sym typeface="Wingdings" pitchFamily="2" charset="2"/>
              </a:rPr>
              <a:t>, sachliche und örtliche Zuständigkeit</a:t>
            </a:r>
          </a:p>
          <a:p>
            <a:r>
              <a:rPr lang="de-DE" sz="2000" b="0" dirty="0">
                <a:cs typeface="Arial" charset="0"/>
                <a:sym typeface="Wingdings" pitchFamily="2" charset="2"/>
              </a:rPr>
              <a:t>	</a:t>
            </a:r>
            <a:r>
              <a:rPr lang="de-DE" sz="2000" dirty="0">
                <a:cs typeface="Arial" charset="0"/>
                <a:sym typeface="Wingdings" pitchFamily="2" charset="2"/>
              </a:rPr>
              <a:t>Parteien:</a:t>
            </a:r>
            <a:r>
              <a:rPr lang="de-DE" sz="2000" b="0" dirty="0">
                <a:cs typeface="Arial" charset="0"/>
                <a:sym typeface="Wingdings" pitchFamily="2" charset="2"/>
              </a:rPr>
              <a:t> Existenz, Parteifähigkeit, Prozessfähigkeit, </a:t>
            </a:r>
            <a:r>
              <a:rPr lang="de-DE" sz="2000" b="0" dirty="0" err="1">
                <a:cs typeface="Arial" charset="0"/>
                <a:sym typeface="Wingdings" pitchFamily="2" charset="2"/>
              </a:rPr>
              <a:t>Prozessfüh</a:t>
            </a:r>
            <a:r>
              <a:rPr lang="de-DE" sz="2000" b="0" dirty="0">
                <a:cs typeface="Arial" charset="0"/>
                <a:sym typeface="Wingdings" pitchFamily="2" charset="2"/>
              </a:rPr>
              <a:t>-	</a:t>
            </a:r>
            <a:r>
              <a:rPr lang="de-DE" sz="2000" b="0" dirty="0" err="1">
                <a:cs typeface="Arial" charset="0"/>
                <a:sym typeface="Wingdings" pitchFamily="2" charset="2"/>
              </a:rPr>
              <a:t>rungsbefugnis</a:t>
            </a:r>
            <a:endParaRPr lang="de-DE" sz="2000" b="0" dirty="0">
              <a:cs typeface="Arial" charset="0"/>
              <a:sym typeface="Wingdings" pitchFamily="2" charset="2"/>
            </a:endParaRPr>
          </a:p>
          <a:p>
            <a:r>
              <a:rPr lang="de-DE" sz="2000" b="0" dirty="0">
                <a:cs typeface="Arial" charset="0"/>
                <a:sym typeface="Wingdings" pitchFamily="2" charset="2"/>
              </a:rPr>
              <a:t>	</a:t>
            </a:r>
            <a:r>
              <a:rPr lang="de-DE" sz="2000" dirty="0">
                <a:cs typeface="Arial" charset="0"/>
                <a:sym typeface="Wingdings" pitchFamily="2" charset="2"/>
              </a:rPr>
              <a:t>Streitgegenstand:</a:t>
            </a:r>
            <a:r>
              <a:rPr lang="de-DE" sz="2000" b="0" dirty="0">
                <a:cs typeface="Arial" charset="0"/>
                <a:sym typeface="Wingdings" pitchFamily="2" charset="2"/>
              </a:rPr>
              <a:t> ordnungsgemäße Klage, statthafte Klageart, 	keine entgegenstehende Rechtskraft oder Rechtshängigkeit,		Rechtsschutzbedürfnis, Klagbarkeit des Anspruchs</a:t>
            </a:r>
            <a:endParaRPr lang="de-DE" sz="2100" b="0" dirty="0">
              <a:cs typeface="Arial" charset="0"/>
            </a:endParaRPr>
          </a:p>
          <a:p>
            <a:endParaRPr lang="de-DE" sz="1000" dirty="0">
              <a:cs typeface="Arial" charset="0"/>
              <a:sym typeface="Wingdings" pitchFamily="2" charset="2"/>
            </a:endParaRPr>
          </a:p>
          <a:p>
            <a:r>
              <a:rPr lang="de-DE" dirty="0">
                <a:cs typeface="Arial" charset="0"/>
                <a:sym typeface="Wingdings" pitchFamily="2" charset="2"/>
              </a:rPr>
              <a:t>II.	Besondere Prozessvoraussetzungen (</a:t>
            </a:r>
            <a:r>
              <a:rPr lang="de-DE" dirty="0" err="1">
                <a:cs typeface="Arial" charset="0"/>
                <a:sym typeface="Wingdings" pitchFamily="2" charset="2"/>
              </a:rPr>
              <a:t>vAw</a:t>
            </a:r>
            <a:r>
              <a:rPr lang="de-DE" dirty="0">
                <a:cs typeface="Arial" charset="0"/>
                <a:sym typeface="Wingdings" pitchFamily="2" charset="2"/>
              </a:rPr>
              <a:t>)</a:t>
            </a:r>
          </a:p>
          <a:p>
            <a:r>
              <a:rPr lang="de-DE" sz="2000" b="0" dirty="0">
                <a:cs typeface="Arial" charset="0"/>
                <a:sym typeface="Wingdings" pitchFamily="2" charset="2"/>
              </a:rPr>
              <a:t>	insbes. §§ 256, 257 ff., 263 ff., 578 ff., 592 ff., 767, 771 ZPO.</a:t>
            </a:r>
          </a:p>
          <a:p>
            <a:endParaRPr lang="de-DE" sz="1000" dirty="0">
              <a:cs typeface="Arial" charset="0"/>
              <a:sym typeface="Wingdings" pitchFamily="2" charset="2"/>
            </a:endParaRPr>
          </a:p>
          <a:p>
            <a:r>
              <a:rPr lang="de-DE" dirty="0">
                <a:cs typeface="Arial" charset="0"/>
                <a:sym typeface="Wingdings" pitchFamily="2" charset="2"/>
              </a:rPr>
              <a:t>III.	Keine Prozesshindernisse (nur auf Rüge)</a:t>
            </a:r>
          </a:p>
          <a:p>
            <a:r>
              <a:rPr lang="de-DE" sz="2000" b="0" dirty="0">
                <a:cs typeface="Arial" charset="0"/>
                <a:sym typeface="Wingdings" pitchFamily="2" charset="2"/>
              </a:rPr>
              <a:t>	insbes. §§ 110 Abs. 1, 269 Abs. 6, 1032 Abs. </a:t>
            </a:r>
            <a:r>
              <a:rPr lang="de-DE" sz="2000" b="0">
                <a:cs typeface="Arial" charset="0"/>
                <a:sym typeface="Wingdings" pitchFamily="2" charset="2"/>
              </a:rPr>
              <a:t>1 </a:t>
            </a:r>
            <a:r>
              <a:rPr lang="de-DE" sz="2000" b="0" dirty="0">
                <a:cs typeface="Arial" charset="0"/>
                <a:sym typeface="Wingdings" pitchFamily="2" charset="2"/>
              </a:rPr>
              <a:t>ZPO.</a:t>
            </a:r>
          </a:p>
        </p:txBody>
      </p:sp>
      <p:sp>
        <p:nvSpPr>
          <p:cNvPr id="5" name="Text Box 2"/>
          <p:cNvSpPr txBox="1">
            <a:spLocks noChangeArrowheads="1"/>
          </p:cNvSpPr>
          <p:nvPr/>
        </p:nvSpPr>
        <p:spPr bwMode="auto">
          <a:xfrm>
            <a:off x="-508" y="260350"/>
            <a:ext cx="5760639" cy="55784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Die Zulässigkeit von Klagen </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2773687187"/>
      </p:ext>
    </p:extLst>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p:cTn id="7" dur="500" fill="hold"/>
                                        <p:tgtEl>
                                          <p:spTgt spid="4">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4">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4">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grpId="0" nodeType="clickEffect">
                                  <p:stCondLst>
                                    <p:cond delay="0"/>
                                  </p:stCondLst>
                                  <p:childTnLst>
                                    <p:set>
                                      <p:cBhvr>
                                        <p:cTn id="13" dur="1" fill="hold">
                                          <p:stCondLst>
                                            <p:cond delay="0"/>
                                          </p:stCondLst>
                                        </p:cTn>
                                        <p:tgtEl>
                                          <p:spTgt spid="4">
                                            <p:txEl>
                                              <p:pRg st="2" end="2"/>
                                            </p:txEl>
                                          </p:spTgt>
                                        </p:tgtEl>
                                        <p:attrNameLst>
                                          <p:attrName>style.visibility</p:attrName>
                                        </p:attrNameLst>
                                      </p:cBhvr>
                                      <p:to>
                                        <p:strVal val="visible"/>
                                      </p:to>
                                    </p:set>
                                    <p:anim calcmode="lin" valueType="num">
                                      <p:cBhvr>
                                        <p:cTn id="14"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4">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grpId="0" nodeType="clickEffect">
                                  <p:stCondLst>
                                    <p:cond delay="0"/>
                                  </p:stCondLst>
                                  <p:childTnLst>
                                    <p:set>
                                      <p:cBhvr>
                                        <p:cTn id="20" dur="1" fill="hold">
                                          <p:stCondLst>
                                            <p:cond delay="0"/>
                                          </p:stCondLst>
                                        </p:cTn>
                                        <p:tgtEl>
                                          <p:spTgt spid="4">
                                            <p:txEl>
                                              <p:pRg st="3" end="3"/>
                                            </p:txEl>
                                          </p:spTgt>
                                        </p:tgtEl>
                                        <p:attrNameLst>
                                          <p:attrName>style.visibility</p:attrName>
                                        </p:attrNameLst>
                                      </p:cBhvr>
                                      <p:to>
                                        <p:strVal val="visible"/>
                                      </p:to>
                                    </p:set>
                                    <p:anim calcmode="lin" valueType="num">
                                      <p:cBhvr>
                                        <p:cTn id="21" dur="500" fill="hold"/>
                                        <p:tgtEl>
                                          <p:spTgt spid="4">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4">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4">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grpId="0" nodeType="clickEffect">
                                  <p:stCondLst>
                                    <p:cond delay="0"/>
                                  </p:stCondLst>
                                  <p:childTnLst>
                                    <p:set>
                                      <p:cBhvr>
                                        <p:cTn id="27" dur="1" fill="hold">
                                          <p:stCondLst>
                                            <p:cond delay="0"/>
                                          </p:stCondLst>
                                        </p:cTn>
                                        <p:tgtEl>
                                          <p:spTgt spid="4">
                                            <p:txEl>
                                              <p:pRg st="4" end="4"/>
                                            </p:txEl>
                                          </p:spTgt>
                                        </p:tgtEl>
                                        <p:attrNameLst>
                                          <p:attrName>style.visibility</p:attrName>
                                        </p:attrNameLst>
                                      </p:cBhvr>
                                      <p:to>
                                        <p:strVal val="visible"/>
                                      </p:to>
                                    </p:set>
                                    <p:anim calcmode="lin" valueType="num">
                                      <p:cBhvr>
                                        <p:cTn id="28" dur="500" fill="hold"/>
                                        <p:tgtEl>
                                          <p:spTgt spid="4">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4">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4">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0" fill="hold" grpId="0" nodeType="clickEffect">
                                  <p:stCondLst>
                                    <p:cond delay="0"/>
                                  </p:stCondLst>
                                  <p:childTnLst>
                                    <p:set>
                                      <p:cBhvr>
                                        <p:cTn id="34" dur="1" fill="hold">
                                          <p:stCondLst>
                                            <p:cond delay="0"/>
                                          </p:stCondLst>
                                        </p:cTn>
                                        <p:tgtEl>
                                          <p:spTgt spid="4">
                                            <p:txEl>
                                              <p:pRg st="5" end="5"/>
                                            </p:txEl>
                                          </p:spTgt>
                                        </p:tgtEl>
                                        <p:attrNameLst>
                                          <p:attrName>style.visibility</p:attrName>
                                        </p:attrNameLst>
                                      </p:cBhvr>
                                      <p:to>
                                        <p:strVal val="visible"/>
                                      </p:to>
                                    </p:set>
                                    <p:anim calcmode="lin" valueType="num">
                                      <p:cBhvr>
                                        <p:cTn id="35" dur="500" fill="hold"/>
                                        <p:tgtEl>
                                          <p:spTgt spid="4">
                                            <p:txEl>
                                              <p:pRg st="5" end="5"/>
                                            </p:txEl>
                                          </p:spTgt>
                                        </p:tgtEl>
                                        <p:attrNameLst>
                                          <p:attrName>ppt_w</p:attrName>
                                        </p:attrNameLst>
                                      </p:cBhvr>
                                      <p:tavLst>
                                        <p:tav tm="0">
                                          <p:val>
                                            <p:fltVal val="0"/>
                                          </p:val>
                                        </p:tav>
                                        <p:tav tm="100000">
                                          <p:val>
                                            <p:strVal val="#ppt_w"/>
                                          </p:val>
                                        </p:tav>
                                      </p:tavLst>
                                    </p:anim>
                                    <p:anim calcmode="lin" valueType="num">
                                      <p:cBhvr>
                                        <p:cTn id="36" dur="500" fill="hold"/>
                                        <p:tgtEl>
                                          <p:spTgt spid="4">
                                            <p:txEl>
                                              <p:pRg st="5" end="5"/>
                                            </p:txEl>
                                          </p:spTgt>
                                        </p:tgtEl>
                                        <p:attrNameLst>
                                          <p:attrName>ppt_h</p:attrName>
                                        </p:attrNameLst>
                                      </p:cBhvr>
                                      <p:tavLst>
                                        <p:tav tm="0">
                                          <p:val>
                                            <p:fltVal val="0"/>
                                          </p:val>
                                        </p:tav>
                                        <p:tav tm="100000">
                                          <p:val>
                                            <p:strVal val="#ppt_h"/>
                                          </p:val>
                                        </p:tav>
                                      </p:tavLst>
                                    </p:anim>
                                    <p:animEffect transition="in" filter="fade">
                                      <p:cBhvr>
                                        <p:cTn id="37" dur="500"/>
                                        <p:tgtEl>
                                          <p:spTgt spid="4">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nodeType="clickEffect">
                                  <p:stCondLst>
                                    <p:cond delay="0"/>
                                  </p:stCondLst>
                                  <p:childTnLst>
                                    <p:set>
                                      <p:cBhvr>
                                        <p:cTn id="41" dur="1" fill="hold">
                                          <p:stCondLst>
                                            <p:cond delay="0"/>
                                          </p:stCondLst>
                                        </p:cTn>
                                        <p:tgtEl>
                                          <p:spTgt spid="4">
                                            <p:txEl>
                                              <p:pRg st="7" end="7"/>
                                            </p:txEl>
                                          </p:spTgt>
                                        </p:tgtEl>
                                        <p:attrNameLst>
                                          <p:attrName>style.visibility</p:attrName>
                                        </p:attrNameLst>
                                      </p:cBhvr>
                                      <p:to>
                                        <p:strVal val="visible"/>
                                      </p:to>
                                    </p:set>
                                    <p:anim calcmode="lin" valueType="num">
                                      <p:cBhvr>
                                        <p:cTn id="42" dur="500" fill="hold"/>
                                        <p:tgtEl>
                                          <p:spTgt spid="4">
                                            <p:txEl>
                                              <p:pRg st="7" end="7"/>
                                            </p:txEl>
                                          </p:spTgt>
                                        </p:tgtEl>
                                        <p:attrNameLst>
                                          <p:attrName>ppt_w</p:attrName>
                                        </p:attrNameLst>
                                      </p:cBhvr>
                                      <p:tavLst>
                                        <p:tav tm="0">
                                          <p:val>
                                            <p:fltVal val="0"/>
                                          </p:val>
                                        </p:tav>
                                        <p:tav tm="100000">
                                          <p:val>
                                            <p:strVal val="#ppt_w"/>
                                          </p:val>
                                        </p:tav>
                                      </p:tavLst>
                                    </p:anim>
                                    <p:anim calcmode="lin" valueType="num">
                                      <p:cBhvr>
                                        <p:cTn id="43" dur="500" fill="hold"/>
                                        <p:tgtEl>
                                          <p:spTgt spid="4">
                                            <p:txEl>
                                              <p:pRg st="7" end="7"/>
                                            </p:txEl>
                                          </p:spTgt>
                                        </p:tgtEl>
                                        <p:attrNameLst>
                                          <p:attrName>ppt_h</p:attrName>
                                        </p:attrNameLst>
                                      </p:cBhvr>
                                      <p:tavLst>
                                        <p:tav tm="0">
                                          <p:val>
                                            <p:fltVal val="0"/>
                                          </p:val>
                                        </p:tav>
                                        <p:tav tm="100000">
                                          <p:val>
                                            <p:strVal val="#ppt_h"/>
                                          </p:val>
                                        </p:tav>
                                      </p:tavLst>
                                    </p:anim>
                                    <p:animEffect transition="in" filter="fade">
                                      <p:cBhvr>
                                        <p:cTn id="44" dur="500"/>
                                        <p:tgtEl>
                                          <p:spTgt spid="4">
                                            <p:txEl>
                                              <p:pRg st="7" end="7"/>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16" fill="hold" nodeType="clickEffect">
                                  <p:stCondLst>
                                    <p:cond delay="0"/>
                                  </p:stCondLst>
                                  <p:childTnLst>
                                    <p:set>
                                      <p:cBhvr>
                                        <p:cTn id="48" dur="1" fill="hold">
                                          <p:stCondLst>
                                            <p:cond delay="0"/>
                                          </p:stCondLst>
                                        </p:cTn>
                                        <p:tgtEl>
                                          <p:spTgt spid="4">
                                            <p:txEl>
                                              <p:pRg st="8" end="8"/>
                                            </p:txEl>
                                          </p:spTgt>
                                        </p:tgtEl>
                                        <p:attrNameLst>
                                          <p:attrName>style.visibility</p:attrName>
                                        </p:attrNameLst>
                                      </p:cBhvr>
                                      <p:to>
                                        <p:strVal val="visible"/>
                                      </p:to>
                                    </p:set>
                                    <p:anim calcmode="lin" valueType="num">
                                      <p:cBhvr>
                                        <p:cTn id="49" dur="500" fill="hold"/>
                                        <p:tgtEl>
                                          <p:spTgt spid="4">
                                            <p:txEl>
                                              <p:pRg st="8" end="8"/>
                                            </p:txEl>
                                          </p:spTgt>
                                        </p:tgtEl>
                                        <p:attrNameLst>
                                          <p:attrName>ppt_w</p:attrName>
                                        </p:attrNameLst>
                                      </p:cBhvr>
                                      <p:tavLst>
                                        <p:tav tm="0">
                                          <p:val>
                                            <p:fltVal val="0"/>
                                          </p:val>
                                        </p:tav>
                                        <p:tav tm="100000">
                                          <p:val>
                                            <p:strVal val="#ppt_w"/>
                                          </p:val>
                                        </p:tav>
                                      </p:tavLst>
                                    </p:anim>
                                    <p:anim calcmode="lin" valueType="num">
                                      <p:cBhvr>
                                        <p:cTn id="50" dur="500" fill="hold"/>
                                        <p:tgtEl>
                                          <p:spTgt spid="4">
                                            <p:txEl>
                                              <p:pRg st="8" end="8"/>
                                            </p:txEl>
                                          </p:spTgt>
                                        </p:tgtEl>
                                        <p:attrNameLst>
                                          <p:attrName>ppt_h</p:attrName>
                                        </p:attrNameLst>
                                      </p:cBhvr>
                                      <p:tavLst>
                                        <p:tav tm="0">
                                          <p:val>
                                            <p:fltVal val="0"/>
                                          </p:val>
                                        </p:tav>
                                        <p:tav tm="100000">
                                          <p:val>
                                            <p:strVal val="#ppt_h"/>
                                          </p:val>
                                        </p:tav>
                                      </p:tavLst>
                                    </p:anim>
                                    <p:animEffect transition="in" filter="fade">
                                      <p:cBhvr>
                                        <p:cTn id="51" dur="500"/>
                                        <p:tgtEl>
                                          <p:spTgt spid="4">
                                            <p:txEl>
                                              <p:pRg st="8" end="8"/>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53" presetClass="entr" presetSubtype="16" fill="hold" nodeType="clickEffect">
                                  <p:stCondLst>
                                    <p:cond delay="0"/>
                                  </p:stCondLst>
                                  <p:childTnLst>
                                    <p:set>
                                      <p:cBhvr>
                                        <p:cTn id="55" dur="1" fill="hold">
                                          <p:stCondLst>
                                            <p:cond delay="0"/>
                                          </p:stCondLst>
                                        </p:cTn>
                                        <p:tgtEl>
                                          <p:spTgt spid="4">
                                            <p:txEl>
                                              <p:pRg st="10" end="10"/>
                                            </p:txEl>
                                          </p:spTgt>
                                        </p:tgtEl>
                                        <p:attrNameLst>
                                          <p:attrName>style.visibility</p:attrName>
                                        </p:attrNameLst>
                                      </p:cBhvr>
                                      <p:to>
                                        <p:strVal val="visible"/>
                                      </p:to>
                                    </p:set>
                                    <p:anim calcmode="lin" valueType="num">
                                      <p:cBhvr>
                                        <p:cTn id="56" dur="500" fill="hold"/>
                                        <p:tgtEl>
                                          <p:spTgt spid="4">
                                            <p:txEl>
                                              <p:pRg st="10" end="10"/>
                                            </p:txEl>
                                          </p:spTgt>
                                        </p:tgtEl>
                                        <p:attrNameLst>
                                          <p:attrName>ppt_w</p:attrName>
                                        </p:attrNameLst>
                                      </p:cBhvr>
                                      <p:tavLst>
                                        <p:tav tm="0">
                                          <p:val>
                                            <p:fltVal val="0"/>
                                          </p:val>
                                        </p:tav>
                                        <p:tav tm="100000">
                                          <p:val>
                                            <p:strVal val="#ppt_w"/>
                                          </p:val>
                                        </p:tav>
                                      </p:tavLst>
                                    </p:anim>
                                    <p:anim calcmode="lin" valueType="num">
                                      <p:cBhvr>
                                        <p:cTn id="57" dur="500" fill="hold"/>
                                        <p:tgtEl>
                                          <p:spTgt spid="4">
                                            <p:txEl>
                                              <p:pRg st="10" end="10"/>
                                            </p:txEl>
                                          </p:spTgt>
                                        </p:tgtEl>
                                        <p:attrNameLst>
                                          <p:attrName>ppt_h</p:attrName>
                                        </p:attrNameLst>
                                      </p:cBhvr>
                                      <p:tavLst>
                                        <p:tav tm="0">
                                          <p:val>
                                            <p:fltVal val="0"/>
                                          </p:val>
                                        </p:tav>
                                        <p:tav tm="100000">
                                          <p:val>
                                            <p:strVal val="#ppt_h"/>
                                          </p:val>
                                        </p:tav>
                                      </p:tavLst>
                                    </p:anim>
                                    <p:animEffect transition="in" filter="fade">
                                      <p:cBhvr>
                                        <p:cTn id="58" dur="500"/>
                                        <p:tgtEl>
                                          <p:spTgt spid="4">
                                            <p:txEl>
                                              <p:pRg st="10" end="10"/>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53" presetClass="entr" presetSubtype="16" fill="hold" nodeType="clickEffect">
                                  <p:stCondLst>
                                    <p:cond delay="0"/>
                                  </p:stCondLst>
                                  <p:childTnLst>
                                    <p:set>
                                      <p:cBhvr>
                                        <p:cTn id="62" dur="1" fill="hold">
                                          <p:stCondLst>
                                            <p:cond delay="0"/>
                                          </p:stCondLst>
                                        </p:cTn>
                                        <p:tgtEl>
                                          <p:spTgt spid="4">
                                            <p:txEl>
                                              <p:pRg st="11" end="11"/>
                                            </p:txEl>
                                          </p:spTgt>
                                        </p:tgtEl>
                                        <p:attrNameLst>
                                          <p:attrName>style.visibility</p:attrName>
                                        </p:attrNameLst>
                                      </p:cBhvr>
                                      <p:to>
                                        <p:strVal val="visible"/>
                                      </p:to>
                                    </p:set>
                                    <p:anim calcmode="lin" valueType="num">
                                      <p:cBhvr>
                                        <p:cTn id="63" dur="500" fill="hold"/>
                                        <p:tgtEl>
                                          <p:spTgt spid="4">
                                            <p:txEl>
                                              <p:pRg st="11" end="11"/>
                                            </p:txEl>
                                          </p:spTgt>
                                        </p:tgtEl>
                                        <p:attrNameLst>
                                          <p:attrName>ppt_w</p:attrName>
                                        </p:attrNameLst>
                                      </p:cBhvr>
                                      <p:tavLst>
                                        <p:tav tm="0">
                                          <p:val>
                                            <p:fltVal val="0"/>
                                          </p:val>
                                        </p:tav>
                                        <p:tav tm="100000">
                                          <p:val>
                                            <p:strVal val="#ppt_w"/>
                                          </p:val>
                                        </p:tav>
                                      </p:tavLst>
                                    </p:anim>
                                    <p:anim calcmode="lin" valueType="num">
                                      <p:cBhvr>
                                        <p:cTn id="64" dur="500" fill="hold"/>
                                        <p:tgtEl>
                                          <p:spTgt spid="4">
                                            <p:txEl>
                                              <p:pRg st="11" end="11"/>
                                            </p:txEl>
                                          </p:spTgt>
                                        </p:tgtEl>
                                        <p:attrNameLst>
                                          <p:attrName>ppt_h</p:attrName>
                                        </p:attrNameLst>
                                      </p:cBhvr>
                                      <p:tavLst>
                                        <p:tav tm="0">
                                          <p:val>
                                            <p:fltVal val="0"/>
                                          </p:val>
                                        </p:tav>
                                        <p:tav tm="100000">
                                          <p:val>
                                            <p:strVal val="#ppt_h"/>
                                          </p:val>
                                        </p:tav>
                                      </p:tavLst>
                                    </p:anim>
                                    <p:animEffect transition="in" filter="fade">
                                      <p:cBhvr>
                                        <p:cTn id="65" dur="500"/>
                                        <p:tgtEl>
                                          <p:spTgt spid="4">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5379" name="Text Box 3"/>
          <p:cNvSpPr txBox="1">
            <a:spLocks noChangeArrowheads="1"/>
          </p:cNvSpPr>
          <p:nvPr/>
        </p:nvSpPr>
        <p:spPr bwMode="auto">
          <a:xfrm>
            <a:off x="179388" y="1227138"/>
            <a:ext cx="8712200" cy="4431983"/>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marL="363538" indent="-363538">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54292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r>
              <a:rPr lang="de-DE" u="sng" dirty="0"/>
              <a:t>1.	</a:t>
            </a:r>
            <a:r>
              <a:rPr lang="de-DE" u="sng" dirty="0" err="1"/>
              <a:t>Tenorierung</a:t>
            </a:r>
            <a:r>
              <a:rPr lang="de-DE" u="sng" dirty="0"/>
              <a:t>:</a:t>
            </a:r>
          </a:p>
          <a:p>
            <a:endParaRPr lang="de-DE" b="0" dirty="0"/>
          </a:p>
          <a:p>
            <a:r>
              <a:rPr lang="de-DE" b="0" dirty="0"/>
              <a:t>	Die Klage wird (als unzulässig, </a:t>
            </a:r>
            <a:r>
              <a:rPr lang="de-DE" b="0" dirty="0" err="1"/>
              <a:t>hM</a:t>
            </a:r>
            <a:r>
              <a:rPr lang="de-DE" b="0" dirty="0"/>
              <a:t>) abgewiesen.</a:t>
            </a:r>
          </a:p>
          <a:p>
            <a:endParaRPr lang="de-DE" b="0" dirty="0"/>
          </a:p>
          <a:p>
            <a:r>
              <a:rPr lang="de-DE" b="0" dirty="0"/>
              <a:t>	Die Kosten des Rechtsstreits hat der Kläger zu tragen.</a:t>
            </a:r>
          </a:p>
          <a:p>
            <a:endParaRPr lang="de-DE" b="0" dirty="0"/>
          </a:p>
          <a:p>
            <a:r>
              <a:rPr lang="de-DE" b="0" dirty="0"/>
              <a:t>	Das Urteil ist vorläufig vollstreckbar. Der Kläger darf die Vollstreckung durch Sicherheitsleistung in Höhe von 110 % des auf Grund des Urteils vollstreckbaren Betrages abwenden, wenn nicht der Beklagte vor der Vollstreckung Sicherheit in Höhe von 110 % des jeweils zu vollstreckenden Betrages leistet.</a:t>
            </a:r>
          </a:p>
        </p:txBody>
      </p:sp>
      <p:sp>
        <p:nvSpPr>
          <p:cNvPr id="4" name="Text Box 2"/>
          <p:cNvSpPr txBox="1">
            <a:spLocks noChangeArrowheads="1"/>
          </p:cNvSpPr>
          <p:nvPr/>
        </p:nvSpPr>
        <p:spPr bwMode="auto">
          <a:xfrm>
            <a:off x="-508" y="260350"/>
            <a:ext cx="5760639" cy="55784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Übungsfall 8 „Zahlungsklagen III“ </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843008662"/>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485379">
                                            <p:txEl>
                                              <p:pRg st="0" end="0"/>
                                            </p:txEl>
                                          </p:spTgt>
                                        </p:tgtEl>
                                        <p:attrNameLst>
                                          <p:attrName>style.visibility</p:attrName>
                                        </p:attrNameLst>
                                      </p:cBhvr>
                                      <p:to>
                                        <p:strVal val="visible"/>
                                      </p:to>
                                    </p:set>
                                    <p:animEffect transition="in" filter="fade">
                                      <p:cBhvr>
                                        <p:cTn id="7" dur="500"/>
                                        <p:tgtEl>
                                          <p:spTgt spid="48537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85379">
                                            <p:txEl>
                                              <p:pRg st="2" end="2"/>
                                            </p:txEl>
                                          </p:spTgt>
                                        </p:tgtEl>
                                        <p:attrNameLst>
                                          <p:attrName>style.visibility</p:attrName>
                                        </p:attrNameLst>
                                      </p:cBhvr>
                                      <p:to>
                                        <p:strVal val="visible"/>
                                      </p:to>
                                    </p:set>
                                    <p:animEffect transition="in" filter="fade">
                                      <p:cBhvr>
                                        <p:cTn id="12" dur="500"/>
                                        <p:tgtEl>
                                          <p:spTgt spid="485379">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85379">
                                            <p:txEl>
                                              <p:pRg st="4" end="4"/>
                                            </p:txEl>
                                          </p:spTgt>
                                        </p:tgtEl>
                                        <p:attrNameLst>
                                          <p:attrName>style.visibility</p:attrName>
                                        </p:attrNameLst>
                                      </p:cBhvr>
                                      <p:to>
                                        <p:strVal val="visible"/>
                                      </p:to>
                                    </p:set>
                                    <p:animEffect transition="in" filter="fade">
                                      <p:cBhvr>
                                        <p:cTn id="17" dur="500"/>
                                        <p:tgtEl>
                                          <p:spTgt spid="485379">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85379">
                                            <p:txEl>
                                              <p:pRg st="6" end="6"/>
                                            </p:txEl>
                                          </p:spTgt>
                                        </p:tgtEl>
                                        <p:attrNameLst>
                                          <p:attrName>style.visibility</p:attrName>
                                        </p:attrNameLst>
                                      </p:cBhvr>
                                      <p:to>
                                        <p:strVal val="visible"/>
                                      </p:to>
                                    </p:set>
                                    <p:animEffect transition="in" filter="fade">
                                      <p:cBhvr>
                                        <p:cTn id="22" dur="500"/>
                                        <p:tgtEl>
                                          <p:spTgt spid="485379">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5379" name="Text Box 3"/>
          <p:cNvSpPr txBox="1">
            <a:spLocks noChangeArrowheads="1"/>
          </p:cNvSpPr>
          <p:nvPr/>
        </p:nvSpPr>
        <p:spPr bwMode="auto">
          <a:xfrm>
            <a:off x="179388" y="1227138"/>
            <a:ext cx="8712200" cy="5170646"/>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marL="363538" indent="-363538">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54292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r>
              <a:rPr lang="de-DE" u="sng" dirty="0"/>
              <a:t>2.	Anwaltlicher Rat an K:</a:t>
            </a:r>
          </a:p>
          <a:p>
            <a:endParaRPr lang="de-DE" b="0" dirty="0"/>
          </a:p>
          <a:p>
            <a:r>
              <a:rPr lang="de-DE" b="0" dirty="0"/>
              <a:t>	Gemäß § 281 Abs. 2 ZPO Verweisung an das zuständige		Gericht beantragen. </a:t>
            </a:r>
          </a:p>
          <a:p>
            <a:r>
              <a:rPr lang="de-DE" b="0" dirty="0"/>
              <a:t>	Gericht würde sich sodann für unzuständig erklären und die	Sache durch Beschluss an das zuständige Gericht verweisen.</a:t>
            </a:r>
          </a:p>
          <a:p>
            <a:endParaRPr lang="de-DE" b="0" dirty="0"/>
          </a:p>
          <a:p>
            <a:r>
              <a:rPr lang="de-DE" u="sng" dirty="0"/>
              <a:t>3.	Anfechtbarkeit des Verweisungsbeschlusses:</a:t>
            </a:r>
          </a:p>
          <a:p>
            <a:endParaRPr lang="de-DE" b="0" dirty="0"/>
          </a:p>
          <a:p>
            <a:r>
              <a:rPr lang="de-DE" b="0" dirty="0"/>
              <a:t>	Beschluss ist gemäß § 281 Abs. 2 S.2 ZPO unanfechtbar.</a:t>
            </a:r>
          </a:p>
          <a:p>
            <a:r>
              <a:rPr lang="de-DE" b="0" dirty="0"/>
              <a:t>	Allerdings lässt </a:t>
            </a:r>
            <a:r>
              <a:rPr lang="de-DE" dirty="0" err="1"/>
              <a:t>hM</a:t>
            </a:r>
            <a:r>
              <a:rPr lang="de-DE" b="0" dirty="0"/>
              <a:t> Beschwerde nach §§ 567 ff. ZPO zu, 		wenn der Beschluss objektiv willkürlich ist, ihm jede rechtliche	Grundlage fehlt.</a:t>
            </a:r>
          </a:p>
        </p:txBody>
      </p:sp>
      <p:sp>
        <p:nvSpPr>
          <p:cNvPr id="4" name="Text Box 2"/>
          <p:cNvSpPr txBox="1">
            <a:spLocks noChangeArrowheads="1"/>
          </p:cNvSpPr>
          <p:nvPr/>
        </p:nvSpPr>
        <p:spPr bwMode="auto">
          <a:xfrm>
            <a:off x="-508" y="260350"/>
            <a:ext cx="5760639" cy="55784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Übungsfall 8 „Zahlungsklagen III“ </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1822657014"/>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withEffect">
                                  <p:stCondLst>
                                    <p:cond delay="0"/>
                                  </p:stCondLst>
                                  <p:childTnLst>
                                    <p:set>
                                      <p:cBhvr>
                                        <p:cTn id="6" dur="1" fill="hold">
                                          <p:stCondLst>
                                            <p:cond delay="0"/>
                                          </p:stCondLst>
                                        </p:cTn>
                                        <p:tgtEl>
                                          <p:spTgt spid="485379">
                                            <p:txEl>
                                              <p:pRg st="0" end="0"/>
                                            </p:txEl>
                                          </p:spTgt>
                                        </p:tgtEl>
                                        <p:attrNameLst>
                                          <p:attrName>style.visibility</p:attrName>
                                        </p:attrNameLst>
                                      </p:cBhvr>
                                      <p:to>
                                        <p:strVal val="visible"/>
                                      </p:to>
                                    </p:set>
                                    <p:animEffect transition="in" filter="fade">
                                      <p:cBhvr>
                                        <p:cTn id="7" dur="500"/>
                                        <p:tgtEl>
                                          <p:spTgt spid="48537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85379">
                                            <p:txEl>
                                              <p:pRg st="2" end="2"/>
                                            </p:txEl>
                                          </p:spTgt>
                                        </p:tgtEl>
                                        <p:attrNameLst>
                                          <p:attrName>style.visibility</p:attrName>
                                        </p:attrNameLst>
                                      </p:cBhvr>
                                      <p:to>
                                        <p:strVal val="visible"/>
                                      </p:to>
                                    </p:set>
                                    <p:animEffect transition="in" filter="fade">
                                      <p:cBhvr>
                                        <p:cTn id="12" dur="500"/>
                                        <p:tgtEl>
                                          <p:spTgt spid="485379">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85379">
                                            <p:txEl>
                                              <p:pRg st="3" end="3"/>
                                            </p:txEl>
                                          </p:spTgt>
                                        </p:tgtEl>
                                        <p:attrNameLst>
                                          <p:attrName>style.visibility</p:attrName>
                                        </p:attrNameLst>
                                      </p:cBhvr>
                                      <p:to>
                                        <p:strVal val="visible"/>
                                      </p:to>
                                    </p:set>
                                    <p:animEffect transition="in" filter="fade">
                                      <p:cBhvr>
                                        <p:cTn id="17" dur="500"/>
                                        <p:tgtEl>
                                          <p:spTgt spid="485379">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85379">
                                            <p:txEl>
                                              <p:pRg st="5" end="5"/>
                                            </p:txEl>
                                          </p:spTgt>
                                        </p:tgtEl>
                                        <p:attrNameLst>
                                          <p:attrName>style.visibility</p:attrName>
                                        </p:attrNameLst>
                                      </p:cBhvr>
                                      <p:to>
                                        <p:strVal val="visible"/>
                                      </p:to>
                                    </p:set>
                                    <p:animEffect transition="in" filter="fade">
                                      <p:cBhvr>
                                        <p:cTn id="22" dur="500"/>
                                        <p:tgtEl>
                                          <p:spTgt spid="485379">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485379">
                                            <p:txEl>
                                              <p:pRg st="7" end="7"/>
                                            </p:txEl>
                                          </p:spTgt>
                                        </p:tgtEl>
                                        <p:attrNameLst>
                                          <p:attrName>style.visibility</p:attrName>
                                        </p:attrNameLst>
                                      </p:cBhvr>
                                      <p:to>
                                        <p:strVal val="visible"/>
                                      </p:to>
                                    </p:set>
                                    <p:animEffect transition="in" filter="fade">
                                      <p:cBhvr>
                                        <p:cTn id="27" dur="500"/>
                                        <p:tgtEl>
                                          <p:spTgt spid="485379">
                                            <p:txEl>
                                              <p:pRg st="7" end="7"/>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485379">
                                            <p:txEl>
                                              <p:pRg st="8" end="8"/>
                                            </p:txEl>
                                          </p:spTgt>
                                        </p:tgtEl>
                                        <p:attrNameLst>
                                          <p:attrName>style.visibility</p:attrName>
                                        </p:attrNameLst>
                                      </p:cBhvr>
                                      <p:to>
                                        <p:strVal val="visible"/>
                                      </p:to>
                                    </p:set>
                                    <p:animEffect transition="in" filter="fade">
                                      <p:cBhvr>
                                        <p:cTn id="32" dur="500"/>
                                        <p:tgtEl>
                                          <p:spTgt spid="485379">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5379" name="Text Box 3"/>
          <p:cNvSpPr txBox="1">
            <a:spLocks noChangeArrowheads="1"/>
          </p:cNvSpPr>
          <p:nvPr/>
        </p:nvSpPr>
        <p:spPr bwMode="auto">
          <a:xfrm>
            <a:off x="179388" y="1227138"/>
            <a:ext cx="8712200" cy="5539978"/>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marL="363538" indent="-363538">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54292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r>
              <a:rPr lang="de-DE" u="sng" dirty="0"/>
              <a:t>4.	</a:t>
            </a:r>
            <a:r>
              <a:rPr lang="de-DE" u="sng" dirty="0" err="1"/>
              <a:t>Tenorierung</a:t>
            </a:r>
            <a:r>
              <a:rPr lang="de-DE" u="sng" dirty="0"/>
              <a:t> nach Verweisung:</a:t>
            </a:r>
          </a:p>
          <a:p>
            <a:endParaRPr lang="de-DE" b="0" dirty="0"/>
          </a:p>
          <a:p>
            <a:r>
              <a:rPr lang="de-DE" b="0" dirty="0"/>
              <a:t>	Der Beklagte wird verurteilt, an den Kläger Euro 7.000,- zu zahlen.</a:t>
            </a:r>
          </a:p>
          <a:p>
            <a:endParaRPr lang="de-DE" sz="1200" b="0" dirty="0"/>
          </a:p>
          <a:p>
            <a:r>
              <a:rPr lang="de-DE" b="0" dirty="0"/>
              <a:t>	Die Kosten des Rechtsstreits hat der Beklagte zu tragen. Hiervon ausgenommen sind die Kosten der Anrufung des unzuständigen Gerichts, die der Kläger zu tragen hat.</a:t>
            </a:r>
          </a:p>
          <a:p>
            <a:endParaRPr lang="de-DE" sz="1200" b="0" dirty="0"/>
          </a:p>
          <a:p>
            <a:r>
              <a:rPr lang="de-DE" b="0" dirty="0"/>
              <a:t>	Das Urteil ist vorläufig vollstreckbar, für den Kläger jedoch nur gegen Sicherheitsleistung in Höhe von 110 % des jeweils zu vollstreckenden Betrages. Der Kläger darf die Vollstreckung durch Sicherheitsleistung in Höhe von 110 % des auf Grund des Urteils vollstreckbaren Betrages abwenden, wenn nicht der Beklagte vor der Vollstreckung Sicherheit in Höhe von 110 % des jeweils zu vollstreckenden Betrages leistet.</a:t>
            </a:r>
          </a:p>
        </p:txBody>
      </p:sp>
      <p:sp>
        <p:nvSpPr>
          <p:cNvPr id="4" name="Text Box 2"/>
          <p:cNvSpPr txBox="1">
            <a:spLocks noChangeArrowheads="1"/>
          </p:cNvSpPr>
          <p:nvPr/>
        </p:nvSpPr>
        <p:spPr bwMode="auto">
          <a:xfrm>
            <a:off x="-508" y="260350"/>
            <a:ext cx="5760639" cy="55784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Übungsfall 8 „Zahlungsklagen III“ </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2653317667"/>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withEffect">
                                  <p:stCondLst>
                                    <p:cond delay="0"/>
                                  </p:stCondLst>
                                  <p:childTnLst>
                                    <p:set>
                                      <p:cBhvr>
                                        <p:cTn id="6" dur="1" fill="hold">
                                          <p:stCondLst>
                                            <p:cond delay="0"/>
                                          </p:stCondLst>
                                        </p:cTn>
                                        <p:tgtEl>
                                          <p:spTgt spid="485379">
                                            <p:txEl>
                                              <p:pRg st="0" end="0"/>
                                            </p:txEl>
                                          </p:spTgt>
                                        </p:tgtEl>
                                        <p:attrNameLst>
                                          <p:attrName>style.visibility</p:attrName>
                                        </p:attrNameLst>
                                      </p:cBhvr>
                                      <p:to>
                                        <p:strVal val="visible"/>
                                      </p:to>
                                    </p:set>
                                    <p:animEffect transition="in" filter="fade">
                                      <p:cBhvr>
                                        <p:cTn id="7" dur="500"/>
                                        <p:tgtEl>
                                          <p:spTgt spid="48537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85379">
                                            <p:txEl>
                                              <p:pRg st="2" end="2"/>
                                            </p:txEl>
                                          </p:spTgt>
                                        </p:tgtEl>
                                        <p:attrNameLst>
                                          <p:attrName>style.visibility</p:attrName>
                                        </p:attrNameLst>
                                      </p:cBhvr>
                                      <p:to>
                                        <p:strVal val="visible"/>
                                      </p:to>
                                    </p:set>
                                    <p:animEffect transition="in" filter="fade">
                                      <p:cBhvr>
                                        <p:cTn id="12" dur="500"/>
                                        <p:tgtEl>
                                          <p:spTgt spid="485379">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85379">
                                            <p:txEl>
                                              <p:pRg st="4" end="4"/>
                                            </p:txEl>
                                          </p:spTgt>
                                        </p:tgtEl>
                                        <p:attrNameLst>
                                          <p:attrName>style.visibility</p:attrName>
                                        </p:attrNameLst>
                                      </p:cBhvr>
                                      <p:to>
                                        <p:strVal val="visible"/>
                                      </p:to>
                                    </p:set>
                                    <p:animEffect transition="in" filter="fade">
                                      <p:cBhvr>
                                        <p:cTn id="17" dur="500"/>
                                        <p:tgtEl>
                                          <p:spTgt spid="485379">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85379">
                                            <p:txEl>
                                              <p:pRg st="6" end="6"/>
                                            </p:txEl>
                                          </p:spTgt>
                                        </p:tgtEl>
                                        <p:attrNameLst>
                                          <p:attrName>style.visibility</p:attrName>
                                        </p:attrNameLst>
                                      </p:cBhvr>
                                      <p:to>
                                        <p:strVal val="visible"/>
                                      </p:to>
                                    </p:set>
                                    <p:animEffect transition="in" filter="fade">
                                      <p:cBhvr>
                                        <p:cTn id="22" dur="500"/>
                                        <p:tgtEl>
                                          <p:spTgt spid="485379">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5379" name="Text Box 3"/>
          <p:cNvSpPr txBox="1">
            <a:spLocks noChangeArrowheads="1"/>
          </p:cNvSpPr>
          <p:nvPr/>
        </p:nvSpPr>
        <p:spPr bwMode="auto">
          <a:xfrm>
            <a:off x="179388" y="1227138"/>
            <a:ext cx="8712200" cy="4431983"/>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marL="363538" indent="-363538">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54292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r>
              <a:rPr lang="de-DE" u="sng" dirty="0"/>
              <a:t>1.	</a:t>
            </a:r>
            <a:r>
              <a:rPr lang="de-DE" u="sng" dirty="0" err="1"/>
              <a:t>Tenorierung</a:t>
            </a:r>
            <a:r>
              <a:rPr lang="de-DE" u="sng" dirty="0"/>
              <a:t>:</a:t>
            </a:r>
          </a:p>
          <a:p>
            <a:endParaRPr lang="de-DE" b="0" dirty="0"/>
          </a:p>
          <a:p>
            <a:pPr algn="ctr"/>
            <a:r>
              <a:rPr lang="de-DE" b="0" dirty="0"/>
              <a:t>	Beschluss</a:t>
            </a:r>
          </a:p>
          <a:p>
            <a:endParaRPr lang="de-DE" b="0" dirty="0"/>
          </a:p>
          <a:p>
            <a:r>
              <a:rPr lang="de-DE" b="0" dirty="0"/>
              <a:t>	Der ordentliche Rechtsweg ist unzulässig. Der Rechtsstreit wird an das Arbeitsgericht […] verwiesen.</a:t>
            </a:r>
          </a:p>
          <a:p>
            <a:endParaRPr lang="de-DE" b="0" dirty="0"/>
          </a:p>
          <a:p>
            <a:r>
              <a:rPr lang="de-DE" u="sng" dirty="0"/>
              <a:t>2. Anfechtung der Entscheidung:</a:t>
            </a:r>
          </a:p>
          <a:p>
            <a:endParaRPr lang="de-DE" b="0" dirty="0"/>
          </a:p>
          <a:p>
            <a:r>
              <a:rPr lang="de-DE" b="0" dirty="0"/>
              <a:t>	Gegen den Beschluss nach § 17a Abs. 2 GVG findet gemäß	§ 17a Abs. 4 S.3 GVG die Beschwerde „nach der jeweils an-zuwendenden Verfahrensordnung“ statt.</a:t>
            </a:r>
          </a:p>
        </p:txBody>
      </p:sp>
      <p:sp>
        <p:nvSpPr>
          <p:cNvPr id="4" name="Text Box 2"/>
          <p:cNvSpPr txBox="1">
            <a:spLocks noChangeArrowheads="1"/>
          </p:cNvSpPr>
          <p:nvPr/>
        </p:nvSpPr>
        <p:spPr bwMode="auto">
          <a:xfrm>
            <a:off x="-508" y="260350"/>
            <a:ext cx="5760639" cy="55784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Übungsfall 9 „Zahlungsklagen IV“ </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1179015560"/>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485379">
                                            <p:txEl>
                                              <p:pRg st="0" end="0"/>
                                            </p:txEl>
                                          </p:spTgt>
                                        </p:tgtEl>
                                        <p:attrNameLst>
                                          <p:attrName>style.visibility</p:attrName>
                                        </p:attrNameLst>
                                      </p:cBhvr>
                                      <p:to>
                                        <p:strVal val="visible"/>
                                      </p:to>
                                    </p:set>
                                    <p:animEffect transition="in" filter="fade">
                                      <p:cBhvr>
                                        <p:cTn id="7" dur="500"/>
                                        <p:tgtEl>
                                          <p:spTgt spid="48537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85379">
                                            <p:txEl>
                                              <p:pRg st="2" end="2"/>
                                            </p:txEl>
                                          </p:spTgt>
                                        </p:tgtEl>
                                        <p:attrNameLst>
                                          <p:attrName>style.visibility</p:attrName>
                                        </p:attrNameLst>
                                      </p:cBhvr>
                                      <p:to>
                                        <p:strVal val="visible"/>
                                      </p:to>
                                    </p:set>
                                    <p:animEffect transition="in" filter="fade">
                                      <p:cBhvr>
                                        <p:cTn id="12" dur="500"/>
                                        <p:tgtEl>
                                          <p:spTgt spid="485379">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85379">
                                            <p:txEl>
                                              <p:pRg st="4" end="4"/>
                                            </p:txEl>
                                          </p:spTgt>
                                        </p:tgtEl>
                                        <p:attrNameLst>
                                          <p:attrName>style.visibility</p:attrName>
                                        </p:attrNameLst>
                                      </p:cBhvr>
                                      <p:to>
                                        <p:strVal val="visible"/>
                                      </p:to>
                                    </p:set>
                                    <p:animEffect transition="in" filter="fade">
                                      <p:cBhvr>
                                        <p:cTn id="17" dur="500"/>
                                        <p:tgtEl>
                                          <p:spTgt spid="485379">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85379">
                                            <p:txEl>
                                              <p:pRg st="6" end="6"/>
                                            </p:txEl>
                                          </p:spTgt>
                                        </p:tgtEl>
                                        <p:attrNameLst>
                                          <p:attrName>style.visibility</p:attrName>
                                        </p:attrNameLst>
                                      </p:cBhvr>
                                      <p:to>
                                        <p:strVal val="visible"/>
                                      </p:to>
                                    </p:set>
                                    <p:animEffect transition="in" filter="fade">
                                      <p:cBhvr>
                                        <p:cTn id="22" dur="500"/>
                                        <p:tgtEl>
                                          <p:spTgt spid="485379">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485379">
                                            <p:txEl>
                                              <p:pRg st="8" end="8"/>
                                            </p:txEl>
                                          </p:spTgt>
                                        </p:tgtEl>
                                        <p:attrNameLst>
                                          <p:attrName>style.visibility</p:attrName>
                                        </p:attrNameLst>
                                      </p:cBhvr>
                                      <p:to>
                                        <p:strVal val="visible"/>
                                      </p:to>
                                    </p:set>
                                    <p:animEffect transition="in" filter="fade">
                                      <p:cBhvr>
                                        <p:cTn id="27" dur="500"/>
                                        <p:tgtEl>
                                          <p:spTgt spid="485379">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8387" name="Text Box 3"/>
          <p:cNvSpPr txBox="1">
            <a:spLocks noChangeArrowheads="1"/>
          </p:cNvSpPr>
          <p:nvPr/>
        </p:nvSpPr>
        <p:spPr bwMode="auto">
          <a:xfrm>
            <a:off x="179388" y="1279525"/>
            <a:ext cx="8712200" cy="5262979"/>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54292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r>
              <a:rPr lang="de-DE" u="sng" dirty="0"/>
              <a:t>Tatbestand</a:t>
            </a:r>
          </a:p>
          <a:p>
            <a:endParaRPr lang="de-DE" sz="900" u="sng" dirty="0"/>
          </a:p>
          <a:p>
            <a:endParaRPr lang="de-DE" sz="900" u="sng" dirty="0"/>
          </a:p>
          <a:p>
            <a:r>
              <a:rPr lang="de-DE" sz="2000" b="0" dirty="0"/>
              <a:t>Die Kläger begehren die Räumung von Wohn- und Gewerberäumen und begehrten ursprünglich auch die Zahlung rückständiger Miete.</a:t>
            </a:r>
          </a:p>
          <a:p>
            <a:endParaRPr lang="de-DE" sz="1000" b="0" dirty="0"/>
          </a:p>
          <a:p>
            <a:r>
              <a:rPr lang="de-DE" sz="2000" b="0" dirty="0"/>
              <a:t>Der Rechtsvorgänger der Kläger schloss mit dem Beklagten am 12. August 2016 mündlich zwei Mietverträge. Den einen über die in der </a:t>
            </a:r>
            <a:r>
              <a:rPr lang="de-DE" sz="2000" b="0" dirty="0" err="1"/>
              <a:t>Barnerstraße</a:t>
            </a:r>
            <a:r>
              <a:rPr lang="de-DE" sz="2000" b="0" dirty="0"/>
              <a:t> 28, 22765 Hamburg </a:t>
            </a:r>
            <a:r>
              <a:rPr lang="de-DE" sz="2000" b="0" dirty="0" err="1"/>
              <a:t>belegene</a:t>
            </a:r>
            <a:r>
              <a:rPr lang="de-DE" sz="2000" b="0" dirty="0"/>
              <a:t> Dreizimmerwohnung, dritte Etage rechts, zu einer monatlichen Miete in Höhe von Euro 600,-, den zweiten Mietvertrag über die in demselben Haus im Erdgeschoss </a:t>
            </a:r>
            <a:r>
              <a:rPr lang="de-DE" sz="2000" b="0" dirty="0" err="1"/>
              <a:t>belegene</a:t>
            </a:r>
            <a:r>
              <a:rPr lang="de-DE" sz="2000" b="0" dirty="0"/>
              <a:t> Gewerbeeinheit nebst Laden-wohnung. In dieser Einheit verkauft der Beklagte auf 65 m² im Sommer Surf-bretter, im Winter Snowboards und zahlt für die monatliche Nutzung Euro 1.400,-. Die Ladenwohnung wird von einem Freund des Beklagten bewohnt.</a:t>
            </a:r>
          </a:p>
          <a:p>
            <a:r>
              <a:rPr lang="de-DE" sz="1000" b="0" dirty="0"/>
              <a:t> </a:t>
            </a:r>
          </a:p>
          <a:p>
            <a:r>
              <a:rPr lang="de-DE" sz="2000" b="0" dirty="0"/>
              <a:t>Im Jahre 2023 wandelte der Rechtsvorgänger der Kläger die Wohneinheiten in dem Haus </a:t>
            </a:r>
            <a:r>
              <a:rPr lang="de-DE" sz="2000" b="0" dirty="0" err="1"/>
              <a:t>Barnerstraße</a:t>
            </a:r>
            <a:r>
              <a:rPr lang="de-DE" sz="2000" b="0" dirty="0"/>
              <a:t> 28 in Eigentumswohnungen um. Die Kläger </a:t>
            </a:r>
            <a:r>
              <a:rPr lang="de-DE" sz="2000" b="0" dirty="0" err="1"/>
              <a:t>wur</a:t>
            </a:r>
            <a:r>
              <a:rPr lang="de-DE" sz="2000" b="0" dirty="0"/>
              <a:t>-den in ungeteilter Erbengemeinschaft nach dem Tod ihres Rechtsvorgängers Eigentümer der einzelnen Wohnungen sowie der Gewerbeeinheit.</a:t>
            </a:r>
          </a:p>
        </p:txBody>
      </p:sp>
      <p:sp>
        <p:nvSpPr>
          <p:cNvPr id="6" name="Text Box 2"/>
          <p:cNvSpPr txBox="1">
            <a:spLocks noChangeArrowheads="1"/>
          </p:cNvSpPr>
          <p:nvPr/>
        </p:nvSpPr>
        <p:spPr bwMode="auto">
          <a:xfrm>
            <a:off x="-508" y="260350"/>
            <a:ext cx="5760639" cy="55784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Akte 4 Götz ./. Becker </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4192770602"/>
      </p:ext>
    </p:extLst>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28387">
                                            <p:txEl>
                                              <p:pRg st="0" end="0"/>
                                            </p:txEl>
                                          </p:spTgt>
                                        </p:tgtEl>
                                        <p:attrNameLst>
                                          <p:attrName>style.visibility</p:attrName>
                                        </p:attrNameLst>
                                      </p:cBhvr>
                                      <p:to>
                                        <p:strVal val="visible"/>
                                      </p:to>
                                    </p:set>
                                    <p:animEffect transition="in" filter="fade">
                                      <p:cBhvr>
                                        <p:cTn id="7" dur="500"/>
                                        <p:tgtEl>
                                          <p:spTgt spid="52838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28387">
                                            <p:txEl>
                                              <p:pRg st="3" end="3"/>
                                            </p:txEl>
                                          </p:spTgt>
                                        </p:tgtEl>
                                        <p:attrNameLst>
                                          <p:attrName>style.visibility</p:attrName>
                                        </p:attrNameLst>
                                      </p:cBhvr>
                                      <p:to>
                                        <p:strVal val="visible"/>
                                      </p:to>
                                    </p:set>
                                    <p:animEffect transition="in" filter="fade">
                                      <p:cBhvr>
                                        <p:cTn id="12" dur="500"/>
                                        <p:tgtEl>
                                          <p:spTgt spid="528387">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28387">
                                            <p:txEl>
                                              <p:pRg st="5" end="5"/>
                                            </p:txEl>
                                          </p:spTgt>
                                        </p:tgtEl>
                                        <p:attrNameLst>
                                          <p:attrName>style.visibility</p:attrName>
                                        </p:attrNameLst>
                                      </p:cBhvr>
                                      <p:to>
                                        <p:strVal val="visible"/>
                                      </p:to>
                                    </p:set>
                                    <p:animEffect transition="in" filter="fade">
                                      <p:cBhvr>
                                        <p:cTn id="17" dur="500"/>
                                        <p:tgtEl>
                                          <p:spTgt spid="528387">
                                            <p:txEl>
                                              <p:pRg st="5" end="5"/>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528387">
                                            <p:txEl>
                                              <p:pRg st="7" end="7"/>
                                            </p:txEl>
                                          </p:spTgt>
                                        </p:tgtEl>
                                        <p:attrNameLst>
                                          <p:attrName>style.visibility</p:attrName>
                                        </p:attrNameLst>
                                      </p:cBhvr>
                                      <p:to>
                                        <p:strVal val="visible"/>
                                      </p:to>
                                    </p:set>
                                    <p:animEffect transition="in" filter="fade">
                                      <p:cBhvr>
                                        <p:cTn id="22" dur="500"/>
                                        <p:tgtEl>
                                          <p:spTgt spid="528387">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3987" name="Text Box 3"/>
          <p:cNvSpPr txBox="1">
            <a:spLocks noChangeArrowheads="1"/>
          </p:cNvSpPr>
          <p:nvPr/>
        </p:nvSpPr>
        <p:spPr bwMode="auto">
          <a:xfrm>
            <a:off x="179388" y="1290638"/>
            <a:ext cx="8712200" cy="5663089"/>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54292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r>
              <a:rPr lang="de-DE" sz="2000" b="0" dirty="0"/>
              <a:t>Mit anwaltlichem Schreiben ihres damaligen Rechtsanwalts vom 29. Juli 2023 kündigten die Kläger aufgrund eines zwischen ihnen gefassten Mehr-</a:t>
            </a:r>
            <a:r>
              <a:rPr lang="de-DE" sz="2000" b="0" dirty="0" err="1"/>
              <a:t>heitsbeschlusses</a:t>
            </a:r>
            <a:r>
              <a:rPr lang="de-DE" sz="2000" b="0" dirty="0"/>
              <a:t> unter Vorlage einer </a:t>
            </a:r>
            <a:r>
              <a:rPr lang="de-DE" sz="2000" b="0" dirty="0" err="1"/>
              <a:t>Vollmachtskopie</a:t>
            </a:r>
            <a:r>
              <a:rPr lang="de-DE" sz="2000" b="0" dirty="0"/>
              <a:t> gegenüber dem Be-klagten die Wohneinheit wegen Eigenbedarfs zum 31.01.2024; die </a:t>
            </a:r>
            <a:r>
              <a:rPr lang="de-DE" sz="2000" b="0" dirty="0" err="1"/>
              <a:t>Gewer-beeinheit</a:t>
            </a:r>
            <a:r>
              <a:rPr lang="de-DE" sz="2000" b="0" dirty="0"/>
              <a:t> kündigten sie fristlos. Mittels den Klägern am 03.08.2023 </a:t>
            </a:r>
            <a:r>
              <a:rPr lang="de-DE" sz="2000" b="0" dirty="0" err="1"/>
              <a:t>zugegan-genem</a:t>
            </a:r>
            <a:r>
              <a:rPr lang="de-DE" sz="2000" b="0" dirty="0"/>
              <a:t> Schreiben wies der Beklagte die Kündigungen u.a. wegen eines </a:t>
            </a:r>
            <a:r>
              <a:rPr lang="de-DE" sz="2000" b="0" dirty="0" err="1"/>
              <a:t>un</a:t>
            </a:r>
            <a:r>
              <a:rPr lang="de-DE" sz="2000" b="0" dirty="0"/>
              <a:t>-zureichenden Nachweises der Bevollmächtigung zurück. Die Kläger kündig-</a:t>
            </a:r>
            <a:r>
              <a:rPr lang="de-DE" sz="2000" b="0" dirty="0" err="1"/>
              <a:t>ten</a:t>
            </a:r>
            <a:r>
              <a:rPr lang="de-DE" sz="2000" b="0" dirty="0"/>
              <a:t> sodann unter Beifügung einer auf ihren Prozessbevollmächtigten lauten-den Originalvollmacht mit dem Beklagten am 05.08.2023 zugegangenem Schreiben, das denselben Inhalt hatte wie das vom 29.07.2023, erneut. 	      </a:t>
            </a:r>
            <a:endParaRPr lang="de-DE" sz="800" b="0" dirty="0"/>
          </a:p>
          <a:p>
            <a:endParaRPr lang="de-DE" sz="1000" b="0" dirty="0"/>
          </a:p>
          <a:p>
            <a:r>
              <a:rPr lang="de-DE" sz="2000" b="0" i="1" dirty="0"/>
              <a:t>Die Kläger behaupten, die Tochter des Klägers Oskar Götz, Susanne Götz, wolle ihr Jurastudium in HH fortsetzen und benötige daher die 3-Zi-Whg.	</a:t>
            </a:r>
            <a:endParaRPr lang="de-DE" sz="800" b="0" dirty="0"/>
          </a:p>
          <a:p>
            <a:endParaRPr lang="de-DE" sz="1000" b="0" i="1" dirty="0"/>
          </a:p>
          <a:p>
            <a:r>
              <a:rPr lang="de-DE" sz="2000" b="0" u="sng" dirty="0"/>
              <a:t>Mit dem Beklagten am 16.08.2023 zugestellter Klage haben die Kläger die Zahlung rückständiger Miete von insgesamt Euro 7.000,- (5 Monate à Euro 1.400,-) sowie die Räumung der 3-Zimmer-Wohnung </a:t>
            </a:r>
            <a:r>
              <a:rPr lang="de-DE" sz="2000" b="0" u="sng" dirty="0" err="1"/>
              <a:t>Barnerstraße</a:t>
            </a:r>
            <a:r>
              <a:rPr lang="de-DE" sz="2000" b="0" u="sng" dirty="0"/>
              <a:t> 28 wegen Eigenbedarfs (Ziff. 1 a) und die Räumung der Gewerbeeinheit nebst Ladenwohnung wegen Verzuges mit der Mietzahlung (Ziff. 1 b) begehrt.</a:t>
            </a:r>
            <a:r>
              <a:rPr lang="de-DE" sz="2000" b="0" u="sng" dirty="0">
                <a:cs typeface="Arial" charset="0"/>
              </a:rPr>
              <a:t>→</a:t>
            </a:r>
            <a:r>
              <a:rPr lang="de-DE" sz="2000" b="0" u="sng" dirty="0"/>
              <a:t> </a:t>
            </a:r>
          </a:p>
        </p:txBody>
      </p:sp>
      <p:sp>
        <p:nvSpPr>
          <p:cNvPr id="4" name="Text Box 2"/>
          <p:cNvSpPr txBox="1">
            <a:spLocks noChangeArrowheads="1"/>
          </p:cNvSpPr>
          <p:nvPr/>
        </p:nvSpPr>
        <p:spPr bwMode="auto">
          <a:xfrm>
            <a:off x="-508" y="260350"/>
            <a:ext cx="5760639" cy="55784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Akte 4 Götz ./. Becker </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1886659834"/>
      </p:ext>
    </p:extLst>
  </p:cSld>
  <p:clrMapOvr>
    <a:masterClrMapping/>
  </p:clrMapOvr>
  <p:transition>
    <p:comb/>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withEffect">
                                  <p:stCondLst>
                                    <p:cond delay="0"/>
                                  </p:stCondLst>
                                  <p:childTnLst>
                                    <p:set>
                                      <p:cBhvr>
                                        <p:cTn id="6" dur="1" fill="hold">
                                          <p:stCondLst>
                                            <p:cond delay="0"/>
                                          </p:stCondLst>
                                        </p:cTn>
                                        <p:tgtEl>
                                          <p:spTgt spid="553987">
                                            <p:txEl>
                                              <p:pRg st="0" end="0"/>
                                            </p:txEl>
                                          </p:spTgt>
                                        </p:tgtEl>
                                        <p:attrNameLst>
                                          <p:attrName>style.visibility</p:attrName>
                                        </p:attrNameLst>
                                      </p:cBhvr>
                                      <p:to>
                                        <p:strVal val="visible"/>
                                      </p:to>
                                    </p:set>
                                    <p:animEffect transition="in" filter="fade">
                                      <p:cBhvr>
                                        <p:cTn id="7" dur="500"/>
                                        <p:tgtEl>
                                          <p:spTgt spid="55398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553987">
                                            <p:txEl>
                                              <p:pRg st="2" end="2"/>
                                            </p:txEl>
                                          </p:spTgt>
                                        </p:tgtEl>
                                        <p:attrNameLst>
                                          <p:attrName>style.visibility</p:attrName>
                                        </p:attrNameLst>
                                      </p:cBhvr>
                                      <p:to>
                                        <p:strVal val="visible"/>
                                      </p:to>
                                    </p:set>
                                    <p:animEffect transition="in" filter="fade">
                                      <p:cBhvr>
                                        <p:cTn id="12" dur="500"/>
                                        <p:tgtEl>
                                          <p:spTgt spid="553987">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nodeType="clickEffect">
                                  <p:stCondLst>
                                    <p:cond delay="0"/>
                                  </p:stCondLst>
                                  <p:childTnLst>
                                    <p:set>
                                      <p:cBhvr>
                                        <p:cTn id="16" dur="1" fill="hold">
                                          <p:stCondLst>
                                            <p:cond delay="0"/>
                                          </p:stCondLst>
                                        </p:cTn>
                                        <p:tgtEl>
                                          <p:spTgt spid="553987">
                                            <p:txEl>
                                              <p:pRg st="4" end="4"/>
                                            </p:txEl>
                                          </p:spTgt>
                                        </p:tgtEl>
                                        <p:attrNameLst>
                                          <p:attrName>style.visibility</p:attrName>
                                        </p:attrNameLst>
                                      </p:cBhvr>
                                      <p:to>
                                        <p:strVal val="visible"/>
                                      </p:to>
                                    </p:set>
                                    <p:animEffect transition="in" filter="fade">
                                      <p:cBhvr>
                                        <p:cTn id="17" dur="500"/>
                                        <p:tgtEl>
                                          <p:spTgt spid="55398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Benutzerdefiniertes Design">
  <a:themeElements>
    <a:clrScheme name="Benutzerdefiniertes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enutzerdefiniertes Design">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D1CEF6"/>
        </a:solidFill>
        <a:ln>
          <a:noFill/>
        </a:ln>
        <a:effectLst/>
        <a:extLst>
          <a:ext uri="{91240B29-F687-4F45-9708-019B960494DF}">
            <a14:hiddenLine xmlns:a14="http://schemas.microsoft.com/office/drawing/2010/main" w="9525" cap="flat" cmpd="sng" algn="ctr">
              <a:solidFill>
                <a:srgbClr val="00008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0" tIns="0" rIns="0" bIns="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de-DE" sz="2400" b="1" i="0" u="none" strike="noStrike" cap="none" normalizeH="0" baseline="0" smtClean="0">
            <a:ln>
              <a:noFill/>
            </a:ln>
            <a:solidFill>
              <a:schemeClr val="tx2"/>
            </a:solidFill>
            <a:effectLst/>
            <a:latin typeface="Verdana" pitchFamily="34" charset="0"/>
          </a:defRPr>
        </a:defPPr>
      </a:lstStyle>
    </a:spDef>
    <a:lnDef>
      <a:spPr bwMode="auto">
        <a:xfrm>
          <a:off x="0" y="0"/>
          <a:ext cx="1" cy="1"/>
        </a:xfrm>
        <a:custGeom>
          <a:avLst/>
          <a:gdLst/>
          <a:ahLst/>
          <a:cxnLst/>
          <a:rect l="0" t="0" r="0" b="0"/>
          <a:pathLst/>
        </a:custGeom>
        <a:solidFill>
          <a:srgbClr val="D1CEF6"/>
        </a:solidFill>
        <a:ln>
          <a:noFill/>
        </a:ln>
        <a:effectLst/>
        <a:extLst>
          <a:ext uri="{91240B29-F687-4F45-9708-019B960494DF}">
            <a14:hiddenLine xmlns:a14="http://schemas.microsoft.com/office/drawing/2010/main" w="9525" cap="flat" cmpd="sng" algn="ctr">
              <a:solidFill>
                <a:srgbClr val="00008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0" tIns="0" rIns="0" bIns="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de-DE" sz="2400" b="1" i="0" u="none" strike="noStrike" cap="none" normalizeH="0" baseline="0" smtClean="0">
            <a:ln>
              <a:noFill/>
            </a:ln>
            <a:solidFill>
              <a:schemeClr val="tx2"/>
            </a:solidFill>
            <a:effectLst/>
            <a:latin typeface="Verdana" pitchFamily="34" charset="0"/>
          </a:defRPr>
        </a:defPPr>
      </a:lstStyle>
    </a:lnDef>
  </a:objectDefaults>
  <a:extraClrSchemeLst>
    <a:extraClrScheme>
      <a:clrScheme name="Benutzerdefiniertes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enutzerdefiniertes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enutzerdefiniertes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enutzerdefiniertes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enutzerdefiniertes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enutzerdefiniertes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enutzerdefiniertes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enutzerdefiniertes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enutzerdefiniertes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enutzerdefiniertes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enutzerdefiniertes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enutzerdefiniertes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Beck Akademie">
  <a:themeElements>
    <a:clrScheme name="Beck Akademi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eck Akademie">
      <a:majorFont>
        <a:latin typeface="Verdana"/>
        <a:ea typeface=""/>
        <a:cs typeface=""/>
      </a:majorFont>
      <a:minorFont>
        <a:latin typeface="Verdana"/>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D1CEF6"/>
        </a:solidFill>
        <a:ln>
          <a:noFill/>
        </a:ln>
        <a:effectLst/>
        <a:extLst>
          <a:ext uri="{91240B29-F687-4F45-9708-019B960494DF}">
            <a14:hiddenLine xmlns:a14="http://schemas.microsoft.com/office/drawing/2010/main" w="9525" cap="flat" cmpd="sng" algn="ctr">
              <a:solidFill>
                <a:srgbClr val="00008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0" tIns="0" rIns="0" bIns="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de-DE" sz="2400" b="1" i="0" u="none" strike="noStrike" cap="none" normalizeH="0" baseline="0" smtClean="0">
            <a:ln>
              <a:noFill/>
            </a:ln>
            <a:solidFill>
              <a:schemeClr val="tx2"/>
            </a:solidFill>
            <a:effectLst/>
            <a:latin typeface="Verdana" pitchFamily="34" charset="0"/>
          </a:defRPr>
        </a:defPPr>
      </a:lstStyle>
    </a:spDef>
    <a:lnDef>
      <a:spPr bwMode="auto">
        <a:xfrm>
          <a:off x="0" y="0"/>
          <a:ext cx="1" cy="1"/>
        </a:xfrm>
        <a:custGeom>
          <a:avLst/>
          <a:gdLst/>
          <a:ahLst/>
          <a:cxnLst/>
          <a:rect l="0" t="0" r="0" b="0"/>
          <a:pathLst/>
        </a:custGeom>
        <a:solidFill>
          <a:srgbClr val="D1CEF6"/>
        </a:solidFill>
        <a:ln>
          <a:noFill/>
        </a:ln>
        <a:effectLst/>
        <a:extLst>
          <a:ext uri="{91240B29-F687-4F45-9708-019B960494DF}">
            <a14:hiddenLine xmlns:a14="http://schemas.microsoft.com/office/drawing/2010/main" w="9525" cap="flat" cmpd="sng" algn="ctr">
              <a:solidFill>
                <a:srgbClr val="00008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0" tIns="0" rIns="0" bIns="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de-DE" sz="2400" b="1" i="0" u="none" strike="noStrike" cap="none" normalizeH="0" baseline="0" smtClean="0">
            <a:ln>
              <a:noFill/>
            </a:ln>
            <a:solidFill>
              <a:schemeClr val="tx2"/>
            </a:solidFill>
            <a:effectLst/>
            <a:latin typeface="Verdana" pitchFamily="34" charset="0"/>
          </a:defRPr>
        </a:defPPr>
      </a:lstStyle>
    </a:lnDef>
  </a:objectDefaults>
  <a:extraClrSchemeLst>
    <a:extraClrScheme>
      <a:clrScheme name="Beck Akademi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eck Akademi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eck Akademi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eck Akademi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eck Akademi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eck Akademi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eck Akademi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eck Akademi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eck Akademi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eck Akademi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eck Akademi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eck Akademi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3226</Words>
  <Application>Microsoft Macintosh PowerPoint</Application>
  <PresentationFormat>Bildschirmpräsentation (4:3)</PresentationFormat>
  <Paragraphs>204</Paragraphs>
  <Slides>19</Slides>
  <Notes>2</Notes>
  <HiddenSlides>0</HiddenSlides>
  <MMClips>0</MMClips>
  <ScaleCrop>false</ScaleCrop>
  <HeadingPairs>
    <vt:vector size="6" baseType="variant">
      <vt:variant>
        <vt:lpstr>Verwendete Schriftarten</vt:lpstr>
      </vt:variant>
      <vt:variant>
        <vt:i4>4</vt:i4>
      </vt:variant>
      <vt:variant>
        <vt:lpstr>Design</vt:lpstr>
      </vt:variant>
      <vt:variant>
        <vt:i4>2</vt:i4>
      </vt:variant>
      <vt:variant>
        <vt:lpstr>Folientitel</vt:lpstr>
      </vt:variant>
      <vt:variant>
        <vt:i4>19</vt:i4>
      </vt:variant>
    </vt:vector>
  </HeadingPairs>
  <TitlesOfParts>
    <vt:vector size="25" baseType="lpstr">
      <vt:lpstr>Arial</vt:lpstr>
      <vt:lpstr>Frutiger Linotype</vt:lpstr>
      <vt:lpstr>Frutiger LT 57 Cn</vt:lpstr>
      <vt:lpstr>Verdana</vt:lpstr>
      <vt:lpstr>Benutzerdefiniertes Design</vt:lpstr>
      <vt:lpstr>Beck Akademie</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Company>Beck Akademie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Assessorkurs ZPO 1</dc:title>
  <dc:creator>Henning Kiss</dc:creator>
  <cp:lastModifiedBy>Henning Kiss</cp:lastModifiedBy>
  <cp:revision>188</cp:revision>
  <dcterms:created xsi:type="dcterms:W3CDTF">2001-11-01T00:49:16Z</dcterms:created>
  <dcterms:modified xsi:type="dcterms:W3CDTF">2025-05-12T05:29:05Z</dcterms:modified>
</cp:coreProperties>
</file>