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8"/>
  </p:notesMasterIdLst>
  <p:sldIdLst>
    <p:sldId id="373" r:id="rId3"/>
    <p:sldId id="425" r:id="rId4"/>
    <p:sldId id="37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393" r:id="rId21"/>
    <p:sldId id="394" r:id="rId22"/>
    <p:sldId id="395" r:id="rId23"/>
    <p:sldId id="396" r:id="rId24"/>
    <p:sldId id="397" r:id="rId25"/>
    <p:sldId id="398" r:id="rId26"/>
    <p:sldId id="399" r:id="rId27"/>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47D429-098A-E04B-BA97-E42F9937EF93}" v="3" dt="2025-05-19T05:06:26.2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94" autoAdjust="0"/>
    <p:restoredTop sz="92878" autoAdjust="0"/>
  </p:normalViewPr>
  <p:slideViewPr>
    <p:cSldViewPr>
      <p:cViewPr varScale="1">
        <p:scale>
          <a:sx n="92" d="100"/>
          <a:sy n="92" d="100"/>
        </p:scale>
        <p:origin x="2608"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7E091A3-9644-BA44-9AF7-4CEE08A1D465}"/>
    <pc:docChg chg="addSld delSld modSld">
      <pc:chgData name="Henning Kiss" userId="a0df8af1cba7f864" providerId="LiveId" clId="{57E091A3-9644-BA44-9AF7-4CEE08A1D465}" dt="2022-05-23T04:09:40.524" v="5" actId="2696"/>
      <pc:docMkLst>
        <pc:docMk/>
      </pc:docMkLst>
      <pc:sldChg chg="modSp add mod">
        <pc:chgData name="Henning Kiss" userId="a0df8af1cba7f864" providerId="LiveId" clId="{57E091A3-9644-BA44-9AF7-4CEE08A1D465}" dt="2022-05-23T04:09:35.749" v="4" actId="207"/>
        <pc:sldMkLst>
          <pc:docMk/>
          <pc:sldMk cId="394755580" sldId="350"/>
        </pc:sldMkLst>
      </pc:sldChg>
      <pc:sldChg chg="del">
        <pc:chgData name="Henning Kiss" userId="a0df8af1cba7f864" providerId="LiveId" clId="{57E091A3-9644-BA44-9AF7-4CEE08A1D465}" dt="2022-05-23T04:09:40.524" v="5" actId="2696"/>
        <pc:sldMkLst>
          <pc:docMk/>
          <pc:sldMk cId="110038262" sldId="411"/>
        </pc:sldMkLst>
      </pc:sldChg>
    </pc:docChg>
  </pc:docChgLst>
  <pc:docChgLst>
    <pc:chgData name="Henning Kiss" userId="a0df8af1cba7f864" providerId="LiveId" clId="{D79FE22D-635E-3345-94FF-BC74DF10E564}"/>
    <pc:docChg chg="addSld delSld modSld">
      <pc:chgData name="Henning Kiss" userId="a0df8af1cba7f864" providerId="LiveId" clId="{D79FE22D-635E-3345-94FF-BC74DF10E564}" dt="2025-05-19T05:05:06.442" v="35" actId="20577"/>
      <pc:docMkLst>
        <pc:docMk/>
      </pc:docMkLst>
      <pc:sldChg chg="modSp">
        <pc:chgData name="Henning Kiss" userId="a0df8af1cba7f864" providerId="LiveId" clId="{D79FE22D-635E-3345-94FF-BC74DF10E564}" dt="2025-05-19T05:05:06.442" v="35" actId="20577"/>
        <pc:sldMkLst>
          <pc:docMk/>
          <pc:sldMk cId="4221186786" sldId="397"/>
        </pc:sldMkLst>
        <pc:spChg chg="mod">
          <ac:chgData name="Henning Kiss" userId="a0df8af1cba7f864" providerId="LiveId" clId="{D79FE22D-635E-3345-94FF-BC74DF10E564}" dt="2025-05-19T05:05:06.442" v="35" actId="20577"/>
          <ac:spMkLst>
            <pc:docMk/>
            <pc:sldMk cId="4221186786" sldId="397"/>
            <ac:spMk id="545794" creationId="{00000000-0000-0000-0000-000000000000}"/>
          </ac:spMkLst>
        </pc:spChg>
      </pc:sldChg>
      <pc:sldChg chg="modSp add mod">
        <pc:chgData name="Henning Kiss" userId="a0df8af1cba7f864" providerId="LiveId" clId="{D79FE22D-635E-3345-94FF-BC74DF10E564}" dt="2025-05-19T04:56:04.445" v="5" actId="20577"/>
        <pc:sldMkLst>
          <pc:docMk/>
          <pc:sldMk cId="3681117512" sldId="417"/>
        </pc:sldMkLst>
        <pc:spChg chg="mod">
          <ac:chgData name="Henning Kiss" userId="a0df8af1cba7f864" providerId="LiveId" clId="{D79FE22D-635E-3345-94FF-BC74DF10E564}" dt="2025-05-19T04:56:04.445" v="5" actId="20577"/>
          <ac:spMkLst>
            <pc:docMk/>
            <pc:sldMk cId="3681117512" sldId="417"/>
            <ac:spMk id="3" creationId="{00000000-0000-0000-0000-000000000000}"/>
          </ac:spMkLst>
        </pc:spChg>
        <pc:spChg chg="mod">
          <ac:chgData name="Henning Kiss" userId="a0df8af1cba7f864" providerId="LiveId" clId="{D79FE22D-635E-3345-94FF-BC74DF10E564}" dt="2025-05-19T04:55:53.676" v="2" actId="207"/>
          <ac:spMkLst>
            <pc:docMk/>
            <pc:sldMk cId="3681117512" sldId="417"/>
            <ac:spMk id="4" creationId="{00000000-0000-0000-0000-000000000000}"/>
          </ac:spMkLst>
        </pc:spChg>
      </pc:sldChg>
      <pc:sldChg chg="del">
        <pc:chgData name="Henning Kiss" userId="a0df8af1cba7f864" providerId="LiveId" clId="{D79FE22D-635E-3345-94FF-BC74DF10E564}" dt="2025-05-19T04:55:59.940" v="3" actId="2696"/>
        <pc:sldMkLst>
          <pc:docMk/>
          <pc:sldMk cId="1072071123" sldId="574"/>
        </pc:sldMkLst>
      </pc:sldChg>
    </pc:docChg>
  </pc:docChgLst>
  <pc:docChgLst>
    <pc:chgData name="Henning Kiss" userId="a0df8af1cba7f864" providerId="LiveId" clId="{AA47D429-098A-E04B-BA97-E42F9937EF93}"/>
    <pc:docChg chg="addSld delSld modSld">
      <pc:chgData name="Henning Kiss" userId="a0df8af1cba7f864" providerId="LiveId" clId="{AA47D429-098A-E04B-BA97-E42F9937EF93}" dt="2025-05-19T05:06:30.372" v="18" actId="2696"/>
      <pc:docMkLst>
        <pc:docMk/>
      </pc:docMkLst>
      <pc:sldChg chg="modSp mod">
        <pc:chgData name="Henning Kiss" userId="a0df8af1cba7f864" providerId="LiveId" clId="{AA47D429-098A-E04B-BA97-E42F9937EF93}" dt="2025-05-19T05:06:04.909" v="12" actId="20577"/>
        <pc:sldMkLst>
          <pc:docMk/>
          <pc:sldMk cId="3201128826" sldId="373"/>
        </pc:sldMkLst>
        <pc:spChg chg="mod">
          <ac:chgData name="Henning Kiss" userId="a0df8af1cba7f864" providerId="LiveId" clId="{AA47D429-098A-E04B-BA97-E42F9937EF93}" dt="2025-05-19T05:06:04.909" v="12" actId="20577"/>
          <ac:spMkLst>
            <pc:docMk/>
            <pc:sldMk cId="3201128826" sldId="373"/>
            <ac:spMk id="2" creationId="{00000000-0000-0000-0000-000000000000}"/>
          </ac:spMkLst>
        </pc:spChg>
      </pc:sldChg>
      <pc:sldChg chg="del">
        <pc:chgData name="Henning Kiss" userId="a0df8af1cba7f864" providerId="LiveId" clId="{AA47D429-098A-E04B-BA97-E42F9937EF93}" dt="2025-05-19T05:06:30.372" v="18" actId="2696"/>
        <pc:sldMkLst>
          <pc:docMk/>
          <pc:sldMk cId="3681117512" sldId="417"/>
        </pc:sldMkLst>
      </pc:sldChg>
      <pc:sldChg chg="modSp add mod">
        <pc:chgData name="Henning Kiss" userId="a0df8af1cba7f864" providerId="LiveId" clId="{AA47D429-098A-E04B-BA97-E42F9937EF93}" dt="2025-05-19T05:06:26.258" v="17" actId="207"/>
        <pc:sldMkLst>
          <pc:docMk/>
          <pc:sldMk cId="3774259304" sldId="425"/>
        </pc:sldMkLst>
        <pc:spChg chg="mod">
          <ac:chgData name="Henning Kiss" userId="a0df8af1cba7f864" providerId="LiveId" clId="{AA47D429-098A-E04B-BA97-E42F9937EF93}" dt="2025-05-19T05:06:19.071" v="15" actId="20577"/>
          <ac:spMkLst>
            <pc:docMk/>
            <pc:sldMk cId="3774259304" sldId="425"/>
            <ac:spMk id="3" creationId="{00000000-0000-0000-0000-000000000000}"/>
          </ac:spMkLst>
        </pc:spChg>
        <pc:spChg chg="mod">
          <ac:chgData name="Henning Kiss" userId="a0df8af1cba7f864" providerId="LiveId" clId="{AA47D429-098A-E04B-BA97-E42F9937EF93}" dt="2025-05-19T05:06:26.258" v="17" actId="207"/>
          <ac:spMkLst>
            <pc:docMk/>
            <pc:sldMk cId="3774259304" sldId="425"/>
            <ac:spMk id="4" creationId="{00000000-0000-0000-0000-000000000000}"/>
          </ac:spMkLst>
        </pc:spChg>
      </pc:sldChg>
    </pc:docChg>
  </pc:docChgLst>
  <pc:docChgLst>
    <pc:chgData name="Henning Kiss" userId="a0df8af1cba7f864" providerId="LiveId" clId="{9A9793E6-4946-D54A-8774-38C4D86E2178}"/>
    <pc:docChg chg="addSld delSld modSld">
      <pc:chgData name="Henning Kiss" userId="a0df8af1cba7f864" providerId="LiveId" clId="{9A9793E6-4946-D54A-8774-38C4D86E2178}" dt="2023-05-21T18:55:54.979" v="4" actId="2696"/>
      <pc:docMkLst>
        <pc:docMk/>
      </pc:docMkLst>
      <pc:sldChg chg="del">
        <pc:chgData name="Henning Kiss" userId="a0df8af1cba7f864" providerId="LiveId" clId="{9A9793E6-4946-D54A-8774-38C4D86E2178}" dt="2023-05-21T18:55:54.979" v="4" actId="2696"/>
        <pc:sldMkLst>
          <pc:docMk/>
          <pc:sldMk cId="394755580" sldId="350"/>
        </pc:sldMkLst>
      </pc:sldChg>
      <pc:sldChg chg="modSp add mod">
        <pc:chgData name="Henning Kiss" userId="a0df8af1cba7f864" providerId="LiveId" clId="{9A9793E6-4946-D54A-8774-38C4D86E2178}" dt="2023-05-21T18:55:45.589" v="3" actId="207"/>
        <pc:sldMkLst>
          <pc:docMk/>
          <pc:sldMk cId="1734861472" sldId="4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6.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124736"/>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A. Zulässigkeit der Klage</a:t>
            </a:r>
          </a:p>
          <a:p>
            <a:endParaRPr lang="de-DE" sz="1200" b="0" dirty="0"/>
          </a:p>
          <a:p>
            <a:r>
              <a:rPr lang="de-DE" b="0" dirty="0"/>
              <a:t>I.	Ordnungsgemäße Klageerhebung, § 253 ZPO?</a:t>
            </a:r>
          </a:p>
          <a:p>
            <a:r>
              <a:rPr lang="de-DE" b="0" dirty="0"/>
              <a:t>	- 	Verstoß gegen § 253 Abs. 2 Nr. 2 ZPO: „bestimmter			Antrag“ denkbar.</a:t>
            </a:r>
          </a:p>
          <a:p>
            <a:r>
              <a:rPr lang="de-DE" b="0" dirty="0"/>
              <a:t>	-	hier liegt ein Fall der „alternativen Klagehäufung“ vor.</a:t>
            </a:r>
          </a:p>
          <a:p>
            <a:r>
              <a:rPr lang="de-DE" b="0" dirty="0"/>
              <a:t>	-	zu unterscheiden sind hier die alternative Klagehäufung		durch Antragsmehrheit („dies oder das“; nach </a:t>
            </a:r>
            <a:r>
              <a:rPr lang="de-DE" b="0" dirty="0" err="1"/>
              <a:t>allgM</a:t>
            </a:r>
            <a:r>
              <a:rPr lang="de-DE" b="0" dirty="0"/>
              <a:t> </a:t>
            </a:r>
            <a:r>
              <a:rPr lang="de-DE" b="0" dirty="0" err="1"/>
              <a:t>grds</a:t>
            </a:r>
            <a:r>
              <a:rPr lang="de-DE" b="0" dirty="0"/>
              <a:t>.		unzulässig, Ausnahme etwa bei Wahlschuld) und durch		</a:t>
            </a:r>
            <a:r>
              <a:rPr lang="de-DE" b="0" dirty="0" err="1"/>
              <a:t>Alternativität</a:t>
            </a:r>
            <a:r>
              <a:rPr lang="de-DE" b="0" dirty="0"/>
              <a:t> der Klagegründe („aus diesem oder jenem		Grund“).</a:t>
            </a:r>
          </a:p>
          <a:p>
            <a:r>
              <a:rPr lang="de-DE" b="0" dirty="0"/>
              <a:t>	-	</a:t>
            </a:r>
            <a:r>
              <a:rPr lang="de-DE" dirty="0"/>
              <a:t>BGH GRUR 2011, 521</a:t>
            </a:r>
            <a:r>
              <a:rPr lang="de-DE" b="0" dirty="0"/>
              <a:t>:</a:t>
            </a:r>
          </a:p>
          <a:p>
            <a:r>
              <a:rPr lang="de-DE" b="0" dirty="0"/>
              <a:t>			</a:t>
            </a:r>
            <a:r>
              <a:rPr lang="de-DE" b="0" dirty="0">
                <a:latin typeface="Frutiger Linotype"/>
              </a:rPr>
              <a:t>▶	</a:t>
            </a:r>
            <a:r>
              <a:rPr lang="de-DE" b="0" dirty="0"/>
              <a:t>auch diese alternative Klagehäufung verstößt gegen 			§ 253 Abs. 2 Nr. 2 ZPO.</a:t>
            </a:r>
          </a:p>
          <a:p>
            <a:r>
              <a:rPr lang="de-DE" b="0" dirty="0"/>
              <a:t>			</a:t>
            </a:r>
            <a:r>
              <a:rPr lang="de-DE" b="0" dirty="0">
                <a:latin typeface="Frutiger Linotype"/>
              </a:rPr>
              <a:t>▶	</a:t>
            </a:r>
            <a:r>
              <a:rPr lang="de-DE" b="0" dirty="0"/>
              <a:t>Kläger muss also eine Reihenfolge vorgeben.</a:t>
            </a:r>
          </a:p>
          <a:p>
            <a:r>
              <a:rPr lang="de-DE" b="0" dirty="0"/>
              <a:t>			</a:t>
            </a:r>
            <a:r>
              <a:rPr lang="de-DE" b="0" dirty="0">
                <a:latin typeface="Frutiger Linotype"/>
              </a:rPr>
              <a:t>▶	</a:t>
            </a:r>
            <a:r>
              <a:rPr lang="de-DE" b="0" dirty="0"/>
              <a:t>das kann auch noch in der Revisionsinstanz erfolgen.</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11 Haupt- und Hauptantrag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018519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8" end="8"/>
                                            </p:txEl>
                                          </p:spTgt>
                                        </p:tgtEl>
                                        <p:attrNameLst>
                                          <p:attrName>style.visibility</p:attrName>
                                        </p:attrNameLst>
                                      </p:cBhvr>
                                      <p:to>
                                        <p:strVal val="visible"/>
                                      </p:to>
                                    </p:set>
                                    <p:animEffect transition="in" filter="fade">
                                      <p:cBhvr>
                                        <p:cTn id="42" dur="500"/>
                                        <p:tgtEl>
                                          <p:spTgt spid="48537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9" end="9"/>
                                            </p:txEl>
                                          </p:spTgt>
                                        </p:tgtEl>
                                        <p:attrNameLst>
                                          <p:attrName>style.visibility</p:attrName>
                                        </p:attrNameLst>
                                      </p:cBhvr>
                                      <p:to>
                                        <p:strVal val="visible"/>
                                      </p:to>
                                    </p:set>
                                    <p:animEffect transition="in" filter="fade">
                                      <p:cBhvr>
                                        <p:cTn id="47" dur="500"/>
                                        <p:tgtEl>
                                          <p:spTgt spid="4853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512" y="1365153"/>
            <a:ext cx="8712200" cy="332398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a:t>
            </a:r>
            <a:r>
              <a:rPr lang="de-DE" b="0" dirty="0">
                <a:latin typeface="Frutiger Linotype"/>
              </a:rPr>
              <a:t>▶	</a:t>
            </a:r>
            <a:r>
              <a:rPr lang="de-DE" b="0" dirty="0"/>
              <a:t>ggf. muss der Kläger sogar eine bestimmte </a:t>
            </a:r>
            <a:r>
              <a:rPr lang="de-DE" b="0" dirty="0" err="1"/>
              <a:t>Reihenfol</a:t>
            </a:r>
            <a:r>
              <a:rPr lang="de-DE" b="0" dirty="0"/>
              <a:t>-			</a:t>
            </a:r>
            <a:r>
              <a:rPr lang="de-DE" b="0" dirty="0" err="1"/>
              <a:t>ge</a:t>
            </a:r>
            <a:r>
              <a:rPr lang="de-DE" b="0" dirty="0"/>
              <a:t> wählen, wenn in den Vorinstanzen nur über jene				verhandelt worden ist (§ 242 BGB).</a:t>
            </a:r>
          </a:p>
          <a:p>
            <a:r>
              <a:rPr lang="de-DE" b="0" dirty="0"/>
              <a:t>II.	Folge: derzeit ist die Klage unzulässig.</a:t>
            </a:r>
          </a:p>
          <a:p>
            <a:endParaRPr lang="de-DE" b="0" dirty="0"/>
          </a:p>
          <a:p>
            <a:r>
              <a:rPr lang="de-DE" dirty="0"/>
              <a:t>B.	Ergebnis</a:t>
            </a:r>
          </a:p>
          <a:p>
            <a:r>
              <a:rPr lang="de-DE" b="0" dirty="0"/>
              <a:t>	Die Klage wird (sofern der TÜV seinen Antrag nicht umstellt)	als unzulässig abgewiesen.</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11 Haupt- und Hauptantrag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9446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err="1"/>
              <a:t>Tenorierung</a:t>
            </a:r>
            <a:r>
              <a:rPr lang="de-DE" u="sng" dirty="0"/>
              <a:t>:</a:t>
            </a:r>
          </a:p>
          <a:p>
            <a:endParaRPr lang="de-DE" sz="1200" b="0" dirty="0"/>
          </a:p>
          <a:p>
            <a:r>
              <a:rPr lang="de-DE" b="0" dirty="0"/>
              <a:t>	Der Beklagte wird verurteilt, an den Kläger Euro 50.000,- zu zahlen. Im Übrigen wird die Klage abgewiesen.</a:t>
            </a:r>
          </a:p>
          <a:p>
            <a:endParaRPr lang="de-DE" sz="1200" b="0" dirty="0"/>
          </a:p>
          <a:p>
            <a:r>
              <a:rPr lang="de-DE" b="0" dirty="0"/>
              <a:t>	Die Kosten des Rechtsstreits werden gegeneinander aufgehoben.</a:t>
            </a:r>
          </a:p>
          <a:p>
            <a:endParaRPr lang="de-DE" sz="1200" b="0" dirty="0"/>
          </a:p>
          <a:p>
            <a:r>
              <a:rPr lang="de-DE" b="0" dirty="0"/>
              <a:t>	Das Urteil ist gegen Sicherheitsleistung in Höhe von 110 % des jeweils zu vollstreckenden Betrages vorläufig vollstreckbar. </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12 Verdeckter 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666305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7" name="Text Box 3"/>
          <p:cNvSpPr txBox="1">
            <a:spLocks noChangeArrowheads="1"/>
          </p:cNvSpPr>
          <p:nvPr/>
        </p:nvSpPr>
        <p:spPr bwMode="auto">
          <a:xfrm>
            <a:off x="179388" y="1308821"/>
            <a:ext cx="8712200" cy="532453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Die Klägerin begehrt von den Beklagten aus eigenem, hilfsweise aus </a:t>
            </a:r>
            <a:r>
              <a:rPr lang="de-DE" sz="2000" b="0" dirty="0" err="1"/>
              <a:t>abge-tretenem</a:t>
            </a:r>
            <a:r>
              <a:rPr lang="de-DE" sz="2000" b="0" dirty="0"/>
              <a:t> Recht den Ersatz von Schäden, die durch einen Brand im Hause der Beklagten zu 1 in Berlin am 12. Januar 2023 entstanden sind.</a:t>
            </a:r>
          </a:p>
          <a:p>
            <a:endParaRPr lang="de-DE" sz="1000" b="0" dirty="0"/>
          </a:p>
          <a:p>
            <a:r>
              <a:rPr lang="de-DE" sz="2000" b="0" dirty="0"/>
              <a:t>Mit schriftlichem Vertrag vom 1. März 2019 mietete die Schwester der </a:t>
            </a:r>
            <a:r>
              <a:rPr lang="de-DE" sz="2000" b="0" dirty="0" err="1"/>
              <a:t>Klä-gerin</a:t>
            </a:r>
            <a:r>
              <a:rPr lang="de-DE" sz="2000" b="0" dirty="0"/>
              <a:t> von dem damaligen Eigentümer des Hauses, dem Bruder ihres Ehemannes, Laden- und Werkstatträume sowie eine Wohnung in diesem Haus und betrieb in den Gewerberäumen bis Ende 2020 ein Uhren- und Schmuckwarengeschäft. Nachdem sie den Geschäftsbetrieb aus finanziellen Gründen einstellen musste, wurde aufgrund eines entsprechenden Vertrages zwischen ihr und der Klägerin unter deren Namen und mit deren Mitteln Ende 2020 eine Videothek eröffnet. Die Führung des Geschäfts oblag allein der Schwester der Klägerin. Die mit deren Mitteln angeschafften Gegenstände, insbesondere Ladeneinrichtung, DVDs, </a:t>
            </a:r>
            <a:r>
              <a:rPr lang="de-DE" sz="2000" b="0" dirty="0" err="1"/>
              <a:t>BluRays</a:t>
            </a:r>
            <a:r>
              <a:rPr lang="de-DE" sz="2000" b="0" dirty="0"/>
              <a:t>, CDs und Videokassetten verblieben aufgrund einer entsprechenden Vereinbarung Eigentum der Klägerin.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21864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07907">
                                            <p:txEl>
                                              <p:pRg st="0" end="0"/>
                                            </p:txEl>
                                          </p:spTgt>
                                        </p:tgtEl>
                                        <p:attrNameLst>
                                          <p:attrName>style.visibility</p:attrName>
                                        </p:attrNameLst>
                                      </p:cBhvr>
                                      <p:to>
                                        <p:strVal val="visible"/>
                                      </p:to>
                                    </p:set>
                                    <p:anim calcmode="lin" valueType="num">
                                      <p:cBhvr additive="base">
                                        <p:cTn id="7" dur="500" fill="hold"/>
                                        <p:tgtEl>
                                          <p:spTgt spid="5079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79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7907">
                                            <p:txEl>
                                              <p:pRg st="2" end="2"/>
                                            </p:txEl>
                                          </p:spTgt>
                                        </p:tgtEl>
                                        <p:attrNameLst>
                                          <p:attrName>style.visibility</p:attrName>
                                        </p:attrNameLst>
                                      </p:cBhvr>
                                      <p:to>
                                        <p:strVal val="visible"/>
                                      </p:to>
                                    </p:set>
                                    <p:anim calcmode="lin" valueType="num">
                                      <p:cBhvr additive="base">
                                        <p:cTn id="13" dur="500" fill="hold"/>
                                        <p:tgtEl>
                                          <p:spTgt spid="5079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79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7907">
                                            <p:txEl>
                                              <p:pRg st="4" end="4"/>
                                            </p:txEl>
                                          </p:spTgt>
                                        </p:tgtEl>
                                        <p:attrNameLst>
                                          <p:attrName>style.visibility</p:attrName>
                                        </p:attrNameLst>
                                      </p:cBhvr>
                                      <p:to>
                                        <p:strVal val="visible"/>
                                      </p:to>
                                    </p:set>
                                    <p:anim calcmode="lin" valueType="num">
                                      <p:cBhvr additive="base">
                                        <p:cTn id="19" dur="500" fill="hold"/>
                                        <p:tgtEl>
                                          <p:spTgt spid="50790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79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7"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1" name="Text Box 3"/>
          <p:cNvSpPr txBox="1">
            <a:spLocks noChangeArrowheads="1"/>
          </p:cNvSpPr>
          <p:nvPr/>
        </p:nvSpPr>
        <p:spPr bwMode="auto">
          <a:xfrm>
            <a:off x="179388" y="1384895"/>
            <a:ext cx="8712200" cy="49244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Im Jahre 2021 erwarb die Beklagte zu 1, deren Gesellschafter die Beklagte zu 2 und der Bekl. zu 3 sind, das Grundstück. Von den internen </a:t>
            </a:r>
            <a:r>
              <a:rPr lang="de-DE" sz="2000" b="0" dirty="0" err="1"/>
              <a:t>Vereinbarun</a:t>
            </a:r>
            <a:r>
              <a:rPr lang="de-DE" sz="2000" b="0" dirty="0"/>
              <a:t>-gen zwischen der Klägerin und der Mieterin erfuhren die Beklagten nichts.</a:t>
            </a:r>
          </a:p>
          <a:p>
            <a:endParaRPr lang="de-DE" sz="1000" b="0" dirty="0"/>
          </a:p>
          <a:p>
            <a:r>
              <a:rPr lang="de-DE" sz="2000" b="0" dirty="0"/>
              <a:t>Am 12. Januar 2023 kam es in den Gewerberäumen der Videothek zu einem Brand, dem Ladeneinrichtung sowie hunderte von DVDs, </a:t>
            </a:r>
            <a:r>
              <a:rPr lang="de-DE" sz="2000" b="0" dirty="0" err="1"/>
              <a:t>BluRays</a:t>
            </a:r>
            <a:r>
              <a:rPr lang="de-DE" sz="2000" b="0" dirty="0"/>
              <a:t>, CDs und Videokassetten zum Opfer fielen. Der Schaden beläuft sich auf insgesamt Euro 16.786,-. Ursache des Brandes war eine sehr alte, nicht verschlossene, nicht ordnungsgemäß abgedichtete, etwa 30 cm unterhalb der Decke befindliche Rauchrohröffnung in einem durch einen </a:t>
            </a:r>
            <a:r>
              <a:rPr lang="de-DE" sz="2000" b="0" dirty="0" err="1"/>
              <a:t>Hinterraum</a:t>
            </a:r>
            <a:r>
              <a:rPr lang="de-DE" sz="2000" b="0" dirty="0"/>
              <a:t> der Videothek führenden Kamin. Die Klägerin erhielt für ihre Schäden von der Feuerversicherung Euro 10.000,-. Die restlichen Euro 6.786,-, die den Gegenstand der Klageforderung bilden, verlangte sie mit Schreiben vom 15. Juni 2023 unter Fristsetzung bis zum 1. Juli 2023 von den Beklagten ersetzt.</a:t>
            </a:r>
            <a:endParaRPr lang="de-DE" sz="800" b="0" dirty="0"/>
          </a:p>
          <a:p>
            <a:endParaRPr lang="de-DE" sz="1000" b="0" dirty="0"/>
          </a:p>
          <a:p>
            <a:r>
              <a:rPr lang="de-DE" sz="2000" b="0" i="1" dirty="0"/>
              <a:t>Die Klägerin meint, dass ihr ein Anspruch auf Ersatz der Schäden bereits aus eigenem Recht zustehe. 									      </a:t>
            </a:r>
            <a:endParaRPr lang="de-DE" sz="8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2144623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39651">
                                            <p:txEl>
                                              <p:pRg st="0" end="0"/>
                                            </p:txEl>
                                          </p:spTgt>
                                        </p:tgtEl>
                                        <p:attrNameLst>
                                          <p:attrName>style.visibility</p:attrName>
                                        </p:attrNameLst>
                                      </p:cBhvr>
                                      <p:to>
                                        <p:strVal val="visible"/>
                                      </p:to>
                                    </p:set>
                                    <p:anim calcmode="lin" valueType="num">
                                      <p:cBhvr additive="base">
                                        <p:cTn id="7" dur="500" fill="hold"/>
                                        <p:tgtEl>
                                          <p:spTgt spid="539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9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39651">
                                            <p:txEl>
                                              <p:pRg st="2" end="2"/>
                                            </p:txEl>
                                          </p:spTgt>
                                        </p:tgtEl>
                                        <p:attrNameLst>
                                          <p:attrName>style.visibility</p:attrName>
                                        </p:attrNameLst>
                                      </p:cBhvr>
                                      <p:to>
                                        <p:strVal val="visible"/>
                                      </p:to>
                                    </p:set>
                                    <p:anim calcmode="lin" valueType="num">
                                      <p:cBhvr additive="base">
                                        <p:cTn id="13" dur="500" fill="hold"/>
                                        <p:tgtEl>
                                          <p:spTgt spid="53965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9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39651">
                                            <p:txEl>
                                              <p:pRg st="4" end="4"/>
                                            </p:txEl>
                                          </p:spTgt>
                                        </p:tgtEl>
                                        <p:attrNameLst>
                                          <p:attrName>style.visibility</p:attrName>
                                        </p:attrNameLst>
                                      </p:cBhvr>
                                      <p:to>
                                        <p:strVal val="visible"/>
                                      </p:to>
                                    </p:set>
                                    <p:anim calcmode="lin" valueType="num">
                                      <p:cBhvr additive="base">
                                        <p:cTn id="19" dur="500" fill="hold"/>
                                        <p:tgtEl>
                                          <p:spTgt spid="53965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96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51"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5" name="Text Box 3"/>
          <p:cNvSpPr txBox="1">
            <a:spLocks noChangeArrowheads="1"/>
          </p:cNvSpPr>
          <p:nvPr/>
        </p:nvSpPr>
        <p:spPr bwMode="auto">
          <a:xfrm>
            <a:off x="179388" y="1387475"/>
            <a:ext cx="8712200" cy="5029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Mit den Beklagten am 28. Dezember 2023 zugestelltem Schriftsatz hat die Klägerin ihren Anspruch hilfsweise aus abgetretenem Recht ihrer Schwester hergeleitet und hierzu einen schriftlichen Abtretungsvertrag vom 15. Dezem-</a:t>
            </a:r>
            <a:r>
              <a:rPr lang="de-DE" sz="2000" b="0" u="sng" dirty="0" err="1"/>
              <a:t>ber</a:t>
            </a:r>
            <a:r>
              <a:rPr lang="de-DE" sz="2000" b="0" u="sng" dirty="0"/>
              <a:t> 2023 vorgelegt.</a:t>
            </a:r>
          </a:p>
          <a:p>
            <a:endParaRPr lang="de-DE" sz="1000" b="0" u="sng" dirty="0"/>
          </a:p>
          <a:p>
            <a:r>
              <a:rPr lang="de-DE" sz="2000" dirty="0"/>
              <a:t>Die Klägerin beantragt, </a:t>
            </a:r>
          </a:p>
          <a:p>
            <a:r>
              <a:rPr lang="de-DE" sz="2000" dirty="0"/>
              <a:t>	die Beklagten als Gesamtschuldner zu verurteilen, an sie Euro		6.786,- nebst Zinsen in Höhe von 5 Prozentpunkten über dem		jeweiligen Basiszinssatz seit dem 2. Juli 2023 zu zahlen.</a:t>
            </a:r>
          </a:p>
          <a:p>
            <a:endParaRPr lang="de-DE" sz="1000" dirty="0"/>
          </a:p>
          <a:p>
            <a:r>
              <a:rPr lang="de-DE" sz="2000" dirty="0"/>
              <a:t>Die Beklagten zu 1 und 2 beantragen,</a:t>
            </a:r>
          </a:p>
          <a:p>
            <a:r>
              <a:rPr lang="de-DE" sz="2000" dirty="0"/>
              <a:t>	die Klage abzuweisen.</a:t>
            </a:r>
          </a:p>
          <a:p>
            <a:endParaRPr lang="de-DE" sz="1000" dirty="0"/>
          </a:p>
          <a:p>
            <a:r>
              <a:rPr lang="de-DE" sz="2000" b="0" i="1" dirty="0"/>
              <a:t>Sie meinen, dass sie wegen Unkenntnis der fehlerhaften Rauchrohröffnung überhaupt nicht und wegen Unkenntnis der internen Absprachen zwischen Klägerin und ihrer Schwester allenfalls letzterer haften würden. Das nach-</a:t>
            </a:r>
            <a:r>
              <a:rPr lang="de-DE" sz="2000" b="0" i="1" dirty="0" err="1"/>
              <a:t>trägliche</a:t>
            </a:r>
            <a:r>
              <a:rPr lang="de-DE" sz="2000" b="0" i="1" dirty="0"/>
              <a:t> Stützen der Klage auf einen abgetretenen Anspruch halten sie für eine Klageänderung, der sie widersprechen.					</a:t>
            </a:r>
            <a:endParaRPr lang="de-DE" sz="8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674791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40675">
                                            <p:txEl>
                                              <p:pRg st="0" end="0"/>
                                            </p:txEl>
                                          </p:spTgt>
                                        </p:tgtEl>
                                        <p:attrNameLst>
                                          <p:attrName>style.visibility</p:attrName>
                                        </p:attrNameLst>
                                      </p:cBhvr>
                                      <p:to>
                                        <p:strVal val="visible"/>
                                      </p:to>
                                    </p:set>
                                    <p:anim calcmode="lin" valueType="num">
                                      <p:cBhvr additive="base">
                                        <p:cTn id="7" dur="500" fill="hold"/>
                                        <p:tgtEl>
                                          <p:spTgt spid="540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0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0675">
                                            <p:txEl>
                                              <p:pRg st="2" end="2"/>
                                            </p:txEl>
                                          </p:spTgt>
                                        </p:tgtEl>
                                        <p:attrNameLst>
                                          <p:attrName>style.visibility</p:attrName>
                                        </p:attrNameLst>
                                      </p:cBhvr>
                                      <p:to>
                                        <p:strVal val="visible"/>
                                      </p:to>
                                    </p:set>
                                    <p:anim calcmode="lin" valueType="num">
                                      <p:cBhvr additive="base">
                                        <p:cTn id="13" dur="500" fill="hold"/>
                                        <p:tgtEl>
                                          <p:spTgt spid="5406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0675">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40675">
                                            <p:txEl>
                                              <p:pRg st="3" end="3"/>
                                            </p:txEl>
                                          </p:spTgt>
                                        </p:tgtEl>
                                        <p:attrNameLst>
                                          <p:attrName>style.visibility</p:attrName>
                                        </p:attrNameLst>
                                      </p:cBhvr>
                                      <p:to>
                                        <p:strVal val="visible"/>
                                      </p:to>
                                    </p:set>
                                    <p:anim calcmode="lin" valueType="num">
                                      <p:cBhvr additive="base">
                                        <p:cTn id="17" dur="500" fill="hold"/>
                                        <p:tgtEl>
                                          <p:spTgt spid="54067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06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40675">
                                            <p:txEl>
                                              <p:pRg st="5" end="5"/>
                                            </p:txEl>
                                          </p:spTgt>
                                        </p:tgtEl>
                                        <p:attrNameLst>
                                          <p:attrName>style.visibility</p:attrName>
                                        </p:attrNameLst>
                                      </p:cBhvr>
                                      <p:to>
                                        <p:strVal val="visible"/>
                                      </p:to>
                                    </p:set>
                                    <p:anim calcmode="lin" valueType="num">
                                      <p:cBhvr additive="base">
                                        <p:cTn id="23" dur="500" fill="hold"/>
                                        <p:tgtEl>
                                          <p:spTgt spid="54067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4067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40675">
                                            <p:txEl>
                                              <p:pRg st="6" end="6"/>
                                            </p:txEl>
                                          </p:spTgt>
                                        </p:tgtEl>
                                        <p:attrNameLst>
                                          <p:attrName>style.visibility</p:attrName>
                                        </p:attrNameLst>
                                      </p:cBhvr>
                                      <p:to>
                                        <p:strVal val="visible"/>
                                      </p:to>
                                    </p:set>
                                    <p:anim calcmode="lin" valueType="num">
                                      <p:cBhvr additive="base">
                                        <p:cTn id="27" dur="500" fill="hold"/>
                                        <p:tgtEl>
                                          <p:spTgt spid="54067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406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40675">
                                            <p:txEl>
                                              <p:pRg st="8" end="8"/>
                                            </p:txEl>
                                          </p:spTgt>
                                        </p:tgtEl>
                                        <p:attrNameLst>
                                          <p:attrName>style.visibility</p:attrName>
                                        </p:attrNameLst>
                                      </p:cBhvr>
                                      <p:to>
                                        <p:strVal val="visible"/>
                                      </p:to>
                                    </p:set>
                                    <p:anim calcmode="lin" valueType="num">
                                      <p:cBhvr additive="base">
                                        <p:cTn id="33" dur="500" fill="hold"/>
                                        <p:tgtEl>
                                          <p:spTgt spid="540675">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4067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9" name="Text Box 3"/>
          <p:cNvSpPr txBox="1">
            <a:spLocks noChangeArrowheads="1"/>
          </p:cNvSpPr>
          <p:nvPr/>
        </p:nvSpPr>
        <p:spPr bwMode="auto">
          <a:xfrm>
            <a:off x="179388" y="1382713"/>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Hilfsweise erklärt die Beklagte zu 1 die Aufrechnung mit einer angeblichen Schadensersatzforderung in Höhe der Klageforderung gegen die Schwester der Klägerin, Frau Renate Becker, da diese – was unstreitig ist – laut Miet-vertrag zum Abschluss einer Feuerversicherung verpflichtet war, deren </a:t>
            </a:r>
            <a:r>
              <a:rPr lang="de-DE" sz="2000" b="0" i="1" dirty="0" err="1"/>
              <a:t>Ver</a:t>
            </a:r>
            <a:r>
              <a:rPr lang="de-DE" sz="2000" b="0" i="1" dirty="0"/>
              <a:t>-sicherungssumme „sämtliche vom Mieter in die Gewerberäume </a:t>
            </a:r>
            <a:r>
              <a:rPr lang="de-DE" sz="2000" b="0" i="1" dirty="0" err="1"/>
              <a:t>eingebrach-ten</a:t>
            </a:r>
            <a:r>
              <a:rPr lang="de-DE" sz="2000" b="0" i="1" dirty="0"/>
              <a:t> beweglichen Sachen“ abdecken sollte (§ 6 des Mietvertrages vom 1. März 2019). Sie behauptet insoweit, dass Frau Becker den Abschluss einer solchen ausreichenden Versicherung wenigstens fahrlässig unterlassen habe.</a:t>
            </a:r>
          </a:p>
          <a:p>
            <a:endParaRPr lang="de-DE" sz="1000" b="0" i="1" dirty="0"/>
          </a:p>
          <a:p>
            <a:r>
              <a:rPr lang="de-DE" sz="2000" b="0" i="1" dirty="0"/>
              <a:t>Die Klägerin behauptet hierzu, dass Frau Becker von einer solchen </a:t>
            </a:r>
            <a:r>
              <a:rPr lang="de-DE" sz="2000" b="0" i="1" dirty="0" err="1"/>
              <a:t>Abspra-che</a:t>
            </a:r>
            <a:r>
              <a:rPr lang="de-DE" sz="2000" b="0" i="1" dirty="0"/>
              <a:t> nichts gewusst habe. Darüber hinaus beruft sie sich auf Verjährung einer entsprechenden Forderung.</a:t>
            </a:r>
          </a:p>
          <a:p>
            <a:endParaRPr lang="de-DE" sz="2000" b="0" i="1" dirty="0"/>
          </a:p>
          <a:p>
            <a:r>
              <a:rPr lang="de-DE" sz="2000" b="0" u="sng" dirty="0"/>
              <a:t>Der Beklagte zu 3 ist in der mündlichen Verhandlung vom 23. April 2024 trotz Ladung zu diesem Termin nicht erschienen. Die Klägerin hat daraufhin gegen den Protest der Beklagten zu 1 und 2 den Erlass eines Versäumnisurteils gegen den Beklagten zu 3 beantragt.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7862441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41699">
                                            <p:txEl>
                                              <p:pRg st="0" end="0"/>
                                            </p:txEl>
                                          </p:spTgt>
                                        </p:tgtEl>
                                        <p:attrNameLst>
                                          <p:attrName>style.visibility</p:attrName>
                                        </p:attrNameLst>
                                      </p:cBhvr>
                                      <p:to>
                                        <p:strVal val="visible"/>
                                      </p:to>
                                    </p:set>
                                    <p:anim calcmode="lin" valueType="num">
                                      <p:cBhvr additive="base">
                                        <p:cTn id="7" dur="500" fill="hold"/>
                                        <p:tgtEl>
                                          <p:spTgt spid="541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1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1699">
                                            <p:txEl>
                                              <p:pRg st="2" end="2"/>
                                            </p:txEl>
                                          </p:spTgt>
                                        </p:tgtEl>
                                        <p:attrNameLst>
                                          <p:attrName>style.visibility</p:attrName>
                                        </p:attrNameLst>
                                      </p:cBhvr>
                                      <p:to>
                                        <p:strVal val="visible"/>
                                      </p:to>
                                    </p:set>
                                    <p:anim calcmode="lin" valueType="num">
                                      <p:cBhvr additive="base">
                                        <p:cTn id="13" dur="500" fill="hold"/>
                                        <p:tgtEl>
                                          <p:spTgt spid="5416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1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1699">
                                            <p:txEl>
                                              <p:pRg st="4" end="4"/>
                                            </p:txEl>
                                          </p:spTgt>
                                        </p:tgtEl>
                                        <p:attrNameLst>
                                          <p:attrName>style.visibility</p:attrName>
                                        </p:attrNameLst>
                                      </p:cBhvr>
                                      <p:to>
                                        <p:strVal val="visible"/>
                                      </p:to>
                                    </p:set>
                                    <p:anim calcmode="lin" valueType="num">
                                      <p:cBhvr additive="base">
                                        <p:cTn id="19" dur="500" fill="hold"/>
                                        <p:tgtEl>
                                          <p:spTgt spid="54169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16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699"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3" name="Text Box 3"/>
          <p:cNvSpPr txBox="1">
            <a:spLocks noChangeArrowheads="1"/>
          </p:cNvSpPr>
          <p:nvPr/>
        </p:nvSpPr>
        <p:spPr bwMode="auto">
          <a:xfrm>
            <a:off x="179388" y="1016000"/>
            <a:ext cx="8712200" cy="169277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 (= Auslegung der Anträge)</a:t>
            </a:r>
          </a:p>
          <a:p>
            <a:r>
              <a:rPr lang="de-DE" sz="2000" b="0" dirty="0"/>
              <a:t>	einer oder mehrere Streitgegenstände bei Klage aus eigenem und </a:t>
            </a:r>
            <a:r>
              <a:rPr lang="de-DE" sz="2000" b="0" dirty="0" err="1"/>
              <a:t>abge</a:t>
            </a:r>
            <a:r>
              <a:rPr lang="de-DE" sz="2000" b="0" dirty="0"/>
              <a:t>-	</a:t>
            </a:r>
            <a:r>
              <a:rPr lang="de-DE" sz="2000" b="0" dirty="0" err="1"/>
              <a:t>tretenem</a:t>
            </a:r>
            <a:r>
              <a:rPr lang="de-DE" sz="2000" b="0" dirty="0"/>
              <a:t> Recht?</a:t>
            </a:r>
          </a:p>
          <a:p>
            <a:pPr algn="ctr"/>
            <a:r>
              <a:rPr lang="de-DE" sz="2000" dirty="0"/>
              <a:t>Unterscheidbare Fälle von „hilfsweiser Geltendmachung“</a:t>
            </a:r>
          </a:p>
        </p:txBody>
      </p:sp>
      <p:sp>
        <p:nvSpPr>
          <p:cNvPr id="512005" name="Text Box 5"/>
          <p:cNvSpPr txBox="1">
            <a:spLocks noChangeArrowheads="1"/>
          </p:cNvSpPr>
          <p:nvPr/>
        </p:nvSpPr>
        <p:spPr bwMode="auto">
          <a:xfrm>
            <a:off x="431800" y="3500438"/>
            <a:ext cx="2411413"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Hilfsantrag</a:t>
            </a:r>
          </a:p>
        </p:txBody>
      </p:sp>
      <p:sp>
        <p:nvSpPr>
          <p:cNvPr id="512006" name="Text Box 6"/>
          <p:cNvSpPr txBox="1">
            <a:spLocks noChangeArrowheads="1"/>
          </p:cNvSpPr>
          <p:nvPr/>
        </p:nvSpPr>
        <p:spPr bwMode="auto">
          <a:xfrm>
            <a:off x="3455988" y="3500438"/>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Hilfsklagegrund</a:t>
            </a:r>
          </a:p>
        </p:txBody>
      </p:sp>
      <p:sp>
        <p:nvSpPr>
          <p:cNvPr id="512007" name="Text Box 7"/>
          <p:cNvSpPr txBox="1">
            <a:spLocks noChangeArrowheads="1"/>
          </p:cNvSpPr>
          <p:nvPr/>
        </p:nvSpPr>
        <p:spPr bwMode="auto">
          <a:xfrm>
            <a:off x="6408738" y="3500438"/>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Hilfsbegründg.</a:t>
            </a:r>
          </a:p>
        </p:txBody>
      </p:sp>
      <p:sp>
        <p:nvSpPr>
          <p:cNvPr id="512008" name="Text Box 8"/>
          <p:cNvSpPr txBox="1">
            <a:spLocks noChangeArrowheads="1"/>
          </p:cNvSpPr>
          <p:nvPr/>
        </p:nvSpPr>
        <p:spPr bwMode="auto">
          <a:xfrm>
            <a:off x="431800" y="4344988"/>
            <a:ext cx="2411413"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 1 + Le-bensSV 1</a:t>
            </a:r>
          </a:p>
          <a:p>
            <a:pPr>
              <a:spcBef>
                <a:spcPct val="50000"/>
              </a:spcBef>
            </a:pPr>
            <a:r>
              <a:rPr lang="de-DE" b="0">
                <a:solidFill>
                  <a:srgbClr val="EBE9FB"/>
                </a:solidFill>
                <a:latin typeface="Arial" charset="0"/>
              </a:rPr>
              <a:t>Antrag 2 + Le-bensSV 1 oder 2</a:t>
            </a:r>
          </a:p>
        </p:txBody>
      </p:sp>
      <p:sp>
        <p:nvSpPr>
          <p:cNvPr id="512009" name="Text Box 9"/>
          <p:cNvSpPr txBox="1">
            <a:spLocks noChangeArrowheads="1"/>
          </p:cNvSpPr>
          <p:nvPr/>
        </p:nvSpPr>
        <p:spPr bwMode="auto">
          <a:xfrm>
            <a:off x="3455988" y="4329113"/>
            <a:ext cx="2411412"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 1 + LebensSV 1</a:t>
            </a:r>
          </a:p>
          <a:p>
            <a:pPr>
              <a:spcBef>
                <a:spcPct val="50000"/>
              </a:spcBef>
            </a:pPr>
            <a:r>
              <a:rPr lang="de-DE" b="0">
                <a:solidFill>
                  <a:srgbClr val="EBE9FB"/>
                </a:solidFill>
                <a:latin typeface="Arial" charset="0"/>
              </a:rPr>
              <a:t>Antrag 1 + LebensSV 1 + 2</a:t>
            </a:r>
          </a:p>
        </p:txBody>
      </p:sp>
      <p:sp>
        <p:nvSpPr>
          <p:cNvPr id="512010" name="Text Box 10"/>
          <p:cNvSpPr txBox="1">
            <a:spLocks noChangeArrowheads="1"/>
          </p:cNvSpPr>
          <p:nvPr/>
        </p:nvSpPr>
        <p:spPr bwMode="auto">
          <a:xfrm>
            <a:off x="6408738" y="4329113"/>
            <a:ext cx="2411412"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Antrag/Lebens-SV 1 + Begr. 1</a:t>
            </a:r>
          </a:p>
          <a:p>
            <a:pPr>
              <a:spcBef>
                <a:spcPct val="50000"/>
              </a:spcBef>
            </a:pPr>
            <a:r>
              <a:rPr lang="de-DE" b="0">
                <a:solidFill>
                  <a:srgbClr val="EBE9FB"/>
                </a:solidFill>
                <a:latin typeface="Arial" charset="0"/>
              </a:rPr>
              <a:t>Antrag/Lebens-SV 1 + Begr. 2</a:t>
            </a:r>
          </a:p>
        </p:txBody>
      </p:sp>
      <p:sp>
        <p:nvSpPr>
          <p:cNvPr id="512011" name="Text Box 11"/>
          <p:cNvSpPr txBox="1">
            <a:spLocks noChangeArrowheads="1"/>
          </p:cNvSpPr>
          <p:nvPr/>
        </p:nvSpPr>
        <p:spPr bwMode="auto">
          <a:xfrm>
            <a:off x="431800" y="6092825"/>
            <a:ext cx="2411413"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2 Streitgegen-stände</a:t>
            </a:r>
          </a:p>
        </p:txBody>
      </p:sp>
      <p:sp>
        <p:nvSpPr>
          <p:cNvPr id="512012" name="Text Box 12"/>
          <p:cNvSpPr txBox="1">
            <a:spLocks noChangeArrowheads="1"/>
          </p:cNvSpPr>
          <p:nvPr/>
        </p:nvSpPr>
        <p:spPr bwMode="auto">
          <a:xfrm>
            <a:off x="3455988" y="6092825"/>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2 Streitgegen-stände</a:t>
            </a:r>
          </a:p>
        </p:txBody>
      </p:sp>
      <p:sp>
        <p:nvSpPr>
          <p:cNvPr id="512013" name="Text Box 13"/>
          <p:cNvSpPr txBox="1">
            <a:spLocks noChangeArrowheads="1"/>
          </p:cNvSpPr>
          <p:nvPr/>
        </p:nvSpPr>
        <p:spPr bwMode="auto">
          <a:xfrm>
            <a:off x="6408738" y="6073775"/>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1 Streitgegen-stand</a:t>
            </a:r>
          </a:p>
        </p:txBody>
      </p:sp>
      <p:sp>
        <p:nvSpPr>
          <p:cNvPr id="512014" name="Line 14"/>
          <p:cNvSpPr>
            <a:spLocks noChangeShapeType="1"/>
          </p:cNvSpPr>
          <p:nvPr/>
        </p:nvSpPr>
        <p:spPr bwMode="auto">
          <a:xfrm flipH="1">
            <a:off x="1439863" y="2673350"/>
            <a:ext cx="3203575"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512015" name="Line 15"/>
          <p:cNvSpPr>
            <a:spLocks noChangeShapeType="1"/>
          </p:cNvSpPr>
          <p:nvPr/>
        </p:nvSpPr>
        <p:spPr bwMode="auto">
          <a:xfrm>
            <a:off x="4643438" y="2673350"/>
            <a:ext cx="3203575"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512016" name="Line 16"/>
          <p:cNvSpPr>
            <a:spLocks noChangeShapeType="1"/>
          </p:cNvSpPr>
          <p:nvPr/>
        </p:nvSpPr>
        <p:spPr bwMode="auto">
          <a:xfrm>
            <a:off x="4643438" y="2673350"/>
            <a:ext cx="0"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1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8596953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2003">
                                            <p:txEl>
                                              <p:pRg st="0" end="0"/>
                                            </p:txEl>
                                          </p:spTgt>
                                        </p:tgtEl>
                                        <p:attrNameLst>
                                          <p:attrName>style.visibility</p:attrName>
                                        </p:attrNameLst>
                                      </p:cBhvr>
                                      <p:to>
                                        <p:strVal val="visible"/>
                                      </p:to>
                                    </p:set>
                                    <p:anim calcmode="lin" valueType="num">
                                      <p:cBhvr additive="base">
                                        <p:cTn id="7" dur="500" fill="hold"/>
                                        <p:tgtEl>
                                          <p:spTgt spid="512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003">
                                            <p:txEl>
                                              <p:pRg st="2" end="2"/>
                                            </p:txEl>
                                          </p:spTgt>
                                        </p:tgtEl>
                                        <p:attrNameLst>
                                          <p:attrName>style.visibility</p:attrName>
                                        </p:attrNameLst>
                                      </p:cBhvr>
                                      <p:to>
                                        <p:strVal val="visible"/>
                                      </p:to>
                                    </p:set>
                                    <p:anim calcmode="lin" valueType="num">
                                      <p:cBhvr additive="base">
                                        <p:cTn id="13" dur="500" fill="hold"/>
                                        <p:tgtEl>
                                          <p:spTgt spid="5120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003">
                                            <p:txEl>
                                              <p:pRg st="3" end="3"/>
                                            </p:txEl>
                                          </p:spTgt>
                                        </p:tgtEl>
                                        <p:attrNameLst>
                                          <p:attrName>style.visibility</p:attrName>
                                        </p:attrNameLst>
                                      </p:cBhvr>
                                      <p:to>
                                        <p:strVal val="visible"/>
                                      </p:to>
                                    </p:set>
                                    <p:anim calcmode="lin" valueType="num">
                                      <p:cBhvr additive="base">
                                        <p:cTn id="19" dur="500" fill="hold"/>
                                        <p:tgtEl>
                                          <p:spTgt spid="5120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12003">
                                            <p:txEl>
                                              <p:pRg st="4" end="4"/>
                                            </p:txEl>
                                          </p:spTgt>
                                        </p:tgtEl>
                                        <p:attrNameLst>
                                          <p:attrName>style.visibility</p:attrName>
                                        </p:attrNameLst>
                                      </p:cBhvr>
                                      <p:to>
                                        <p:strVal val="visible"/>
                                      </p:to>
                                    </p:set>
                                    <p:anim calcmode="lin" valueType="num">
                                      <p:cBhvr additive="base">
                                        <p:cTn id="25" dur="500" fill="hold"/>
                                        <p:tgtEl>
                                          <p:spTgt spid="51200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0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12014"/>
                                        </p:tgtEl>
                                        <p:attrNameLst>
                                          <p:attrName>style.visibility</p:attrName>
                                        </p:attrNameLst>
                                      </p:cBhvr>
                                      <p:to>
                                        <p:strVal val="visible"/>
                                      </p:to>
                                    </p:set>
                                    <p:anim calcmode="lin" valueType="num">
                                      <p:cBhvr additive="base">
                                        <p:cTn id="29" dur="500" fill="hold"/>
                                        <p:tgtEl>
                                          <p:spTgt spid="512014"/>
                                        </p:tgtEl>
                                        <p:attrNameLst>
                                          <p:attrName>ppt_x</p:attrName>
                                        </p:attrNameLst>
                                      </p:cBhvr>
                                      <p:tavLst>
                                        <p:tav tm="0">
                                          <p:val>
                                            <p:strVal val="#ppt_x"/>
                                          </p:val>
                                        </p:tav>
                                        <p:tav tm="100000">
                                          <p:val>
                                            <p:strVal val="#ppt_x"/>
                                          </p:val>
                                        </p:tav>
                                      </p:tavLst>
                                    </p:anim>
                                    <p:anim calcmode="lin" valueType="num">
                                      <p:cBhvr additive="base">
                                        <p:cTn id="30" dur="500" fill="hold"/>
                                        <p:tgtEl>
                                          <p:spTgt spid="51201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12016"/>
                                        </p:tgtEl>
                                        <p:attrNameLst>
                                          <p:attrName>style.visibility</p:attrName>
                                        </p:attrNameLst>
                                      </p:cBhvr>
                                      <p:to>
                                        <p:strVal val="visible"/>
                                      </p:to>
                                    </p:set>
                                    <p:anim calcmode="lin" valueType="num">
                                      <p:cBhvr additive="base">
                                        <p:cTn id="33" dur="500" fill="hold"/>
                                        <p:tgtEl>
                                          <p:spTgt spid="512016"/>
                                        </p:tgtEl>
                                        <p:attrNameLst>
                                          <p:attrName>ppt_x</p:attrName>
                                        </p:attrNameLst>
                                      </p:cBhvr>
                                      <p:tavLst>
                                        <p:tav tm="0">
                                          <p:val>
                                            <p:strVal val="#ppt_x"/>
                                          </p:val>
                                        </p:tav>
                                        <p:tav tm="100000">
                                          <p:val>
                                            <p:strVal val="#ppt_x"/>
                                          </p:val>
                                        </p:tav>
                                      </p:tavLst>
                                    </p:anim>
                                    <p:anim calcmode="lin" valueType="num">
                                      <p:cBhvr additive="base">
                                        <p:cTn id="34" dur="500" fill="hold"/>
                                        <p:tgtEl>
                                          <p:spTgt spid="51201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12015"/>
                                        </p:tgtEl>
                                        <p:attrNameLst>
                                          <p:attrName>style.visibility</p:attrName>
                                        </p:attrNameLst>
                                      </p:cBhvr>
                                      <p:to>
                                        <p:strVal val="visible"/>
                                      </p:to>
                                    </p:set>
                                    <p:anim calcmode="lin" valueType="num">
                                      <p:cBhvr additive="base">
                                        <p:cTn id="37" dur="500" fill="hold"/>
                                        <p:tgtEl>
                                          <p:spTgt spid="512015"/>
                                        </p:tgtEl>
                                        <p:attrNameLst>
                                          <p:attrName>ppt_x</p:attrName>
                                        </p:attrNameLst>
                                      </p:cBhvr>
                                      <p:tavLst>
                                        <p:tav tm="0">
                                          <p:val>
                                            <p:strVal val="#ppt_x"/>
                                          </p:val>
                                        </p:tav>
                                        <p:tav tm="100000">
                                          <p:val>
                                            <p:strVal val="#ppt_x"/>
                                          </p:val>
                                        </p:tav>
                                      </p:tavLst>
                                    </p:anim>
                                    <p:anim calcmode="lin" valueType="num">
                                      <p:cBhvr additive="base">
                                        <p:cTn id="38" dur="500" fill="hold"/>
                                        <p:tgtEl>
                                          <p:spTgt spid="512015"/>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005"/>
                                        </p:tgtEl>
                                        <p:attrNameLst>
                                          <p:attrName>style.visibility</p:attrName>
                                        </p:attrNameLst>
                                      </p:cBhvr>
                                      <p:to>
                                        <p:strVal val="visible"/>
                                      </p:to>
                                    </p:set>
                                    <p:anim calcmode="lin" valueType="num">
                                      <p:cBhvr additive="base">
                                        <p:cTn id="43" dur="500" fill="hold"/>
                                        <p:tgtEl>
                                          <p:spTgt spid="512005"/>
                                        </p:tgtEl>
                                        <p:attrNameLst>
                                          <p:attrName>ppt_x</p:attrName>
                                        </p:attrNameLst>
                                      </p:cBhvr>
                                      <p:tavLst>
                                        <p:tav tm="0">
                                          <p:val>
                                            <p:strVal val="#ppt_x"/>
                                          </p:val>
                                        </p:tav>
                                        <p:tav tm="100000">
                                          <p:val>
                                            <p:strVal val="#ppt_x"/>
                                          </p:val>
                                        </p:tav>
                                      </p:tavLst>
                                    </p:anim>
                                    <p:anim calcmode="lin" valueType="num">
                                      <p:cBhvr additive="base">
                                        <p:cTn id="44" dur="500" fill="hold"/>
                                        <p:tgtEl>
                                          <p:spTgt spid="512005"/>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12008"/>
                                        </p:tgtEl>
                                        <p:attrNameLst>
                                          <p:attrName>style.visibility</p:attrName>
                                        </p:attrNameLst>
                                      </p:cBhvr>
                                      <p:to>
                                        <p:strVal val="visible"/>
                                      </p:to>
                                    </p:set>
                                    <p:anim calcmode="lin" valueType="num">
                                      <p:cBhvr additive="base">
                                        <p:cTn id="49" dur="500" fill="hold"/>
                                        <p:tgtEl>
                                          <p:spTgt spid="512008"/>
                                        </p:tgtEl>
                                        <p:attrNameLst>
                                          <p:attrName>ppt_x</p:attrName>
                                        </p:attrNameLst>
                                      </p:cBhvr>
                                      <p:tavLst>
                                        <p:tav tm="0">
                                          <p:val>
                                            <p:strVal val="#ppt_x"/>
                                          </p:val>
                                        </p:tav>
                                        <p:tav tm="100000">
                                          <p:val>
                                            <p:strVal val="#ppt_x"/>
                                          </p:val>
                                        </p:tav>
                                      </p:tavLst>
                                    </p:anim>
                                    <p:anim calcmode="lin" valueType="num">
                                      <p:cBhvr additive="base">
                                        <p:cTn id="50" dur="500" fill="hold"/>
                                        <p:tgtEl>
                                          <p:spTgt spid="512008"/>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12011"/>
                                        </p:tgtEl>
                                        <p:attrNameLst>
                                          <p:attrName>style.visibility</p:attrName>
                                        </p:attrNameLst>
                                      </p:cBhvr>
                                      <p:to>
                                        <p:strVal val="visible"/>
                                      </p:to>
                                    </p:set>
                                    <p:anim calcmode="lin" valueType="num">
                                      <p:cBhvr additive="base">
                                        <p:cTn id="55" dur="500" fill="hold"/>
                                        <p:tgtEl>
                                          <p:spTgt spid="512011"/>
                                        </p:tgtEl>
                                        <p:attrNameLst>
                                          <p:attrName>ppt_x</p:attrName>
                                        </p:attrNameLst>
                                      </p:cBhvr>
                                      <p:tavLst>
                                        <p:tav tm="0">
                                          <p:val>
                                            <p:strVal val="#ppt_x"/>
                                          </p:val>
                                        </p:tav>
                                        <p:tav tm="100000">
                                          <p:val>
                                            <p:strVal val="#ppt_x"/>
                                          </p:val>
                                        </p:tav>
                                      </p:tavLst>
                                    </p:anim>
                                    <p:anim calcmode="lin" valueType="num">
                                      <p:cBhvr additive="base">
                                        <p:cTn id="56" dur="500" fill="hold"/>
                                        <p:tgtEl>
                                          <p:spTgt spid="512011"/>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12006"/>
                                        </p:tgtEl>
                                        <p:attrNameLst>
                                          <p:attrName>style.visibility</p:attrName>
                                        </p:attrNameLst>
                                      </p:cBhvr>
                                      <p:to>
                                        <p:strVal val="visible"/>
                                      </p:to>
                                    </p:set>
                                    <p:anim calcmode="lin" valueType="num">
                                      <p:cBhvr additive="base">
                                        <p:cTn id="61" dur="500" fill="hold"/>
                                        <p:tgtEl>
                                          <p:spTgt spid="512006"/>
                                        </p:tgtEl>
                                        <p:attrNameLst>
                                          <p:attrName>ppt_x</p:attrName>
                                        </p:attrNameLst>
                                      </p:cBhvr>
                                      <p:tavLst>
                                        <p:tav tm="0">
                                          <p:val>
                                            <p:strVal val="#ppt_x"/>
                                          </p:val>
                                        </p:tav>
                                        <p:tav tm="100000">
                                          <p:val>
                                            <p:strVal val="#ppt_x"/>
                                          </p:val>
                                        </p:tav>
                                      </p:tavLst>
                                    </p:anim>
                                    <p:anim calcmode="lin" valueType="num">
                                      <p:cBhvr additive="base">
                                        <p:cTn id="62" dur="500" fill="hold"/>
                                        <p:tgtEl>
                                          <p:spTgt spid="512006"/>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12009"/>
                                        </p:tgtEl>
                                        <p:attrNameLst>
                                          <p:attrName>style.visibility</p:attrName>
                                        </p:attrNameLst>
                                      </p:cBhvr>
                                      <p:to>
                                        <p:strVal val="visible"/>
                                      </p:to>
                                    </p:set>
                                    <p:anim calcmode="lin" valueType="num">
                                      <p:cBhvr additive="base">
                                        <p:cTn id="67" dur="500" fill="hold"/>
                                        <p:tgtEl>
                                          <p:spTgt spid="512009"/>
                                        </p:tgtEl>
                                        <p:attrNameLst>
                                          <p:attrName>ppt_x</p:attrName>
                                        </p:attrNameLst>
                                      </p:cBhvr>
                                      <p:tavLst>
                                        <p:tav tm="0">
                                          <p:val>
                                            <p:strVal val="#ppt_x"/>
                                          </p:val>
                                        </p:tav>
                                        <p:tav tm="100000">
                                          <p:val>
                                            <p:strVal val="#ppt_x"/>
                                          </p:val>
                                        </p:tav>
                                      </p:tavLst>
                                    </p:anim>
                                    <p:anim calcmode="lin" valueType="num">
                                      <p:cBhvr additive="base">
                                        <p:cTn id="68" dur="500" fill="hold"/>
                                        <p:tgtEl>
                                          <p:spTgt spid="51200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12012"/>
                                        </p:tgtEl>
                                        <p:attrNameLst>
                                          <p:attrName>style.visibility</p:attrName>
                                        </p:attrNameLst>
                                      </p:cBhvr>
                                      <p:to>
                                        <p:strVal val="visible"/>
                                      </p:to>
                                    </p:set>
                                    <p:anim calcmode="lin" valueType="num">
                                      <p:cBhvr additive="base">
                                        <p:cTn id="73" dur="500" fill="hold"/>
                                        <p:tgtEl>
                                          <p:spTgt spid="512012"/>
                                        </p:tgtEl>
                                        <p:attrNameLst>
                                          <p:attrName>ppt_x</p:attrName>
                                        </p:attrNameLst>
                                      </p:cBhvr>
                                      <p:tavLst>
                                        <p:tav tm="0">
                                          <p:val>
                                            <p:strVal val="#ppt_x"/>
                                          </p:val>
                                        </p:tav>
                                        <p:tav tm="100000">
                                          <p:val>
                                            <p:strVal val="#ppt_x"/>
                                          </p:val>
                                        </p:tav>
                                      </p:tavLst>
                                    </p:anim>
                                    <p:anim calcmode="lin" valueType="num">
                                      <p:cBhvr additive="base">
                                        <p:cTn id="74" dur="500" fill="hold"/>
                                        <p:tgtEl>
                                          <p:spTgt spid="512012"/>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12007"/>
                                        </p:tgtEl>
                                        <p:attrNameLst>
                                          <p:attrName>style.visibility</p:attrName>
                                        </p:attrNameLst>
                                      </p:cBhvr>
                                      <p:to>
                                        <p:strVal val="visible"/>
                                      </p:to>
                                    </p:set>
                                    <p:anim calcmode="lin" valueType="num">
                                      <p:cBhvr additive="base">
                                        <p:cTn id="79" dur="500" fill="hold"/>
                                        <p:tgtEl>
                                          <p:spTgt spid="512007"/>
                                        </p:tgtEl>
                                        <p:attrNameLst>
                                          <p:attrName>ppt_x</p:attrName>
                                        </p:attrNameLst>
                                      </p:cBhvr>
                                      <p:tavLst>
                                        <p:tav tm="0">
                                          <p:val>
                                            <p:strVal val="#ppt_x"/>
                                          </p:val>
                                        </p:tav>
                                        <p:tav tm="100000">
                                          <p:val>
                                            <p:strVal val="#ppt_x"/>
                                          </p:val>
                                        </p:tav>
                                      </p:tavLst>
                                    </p:anim>
                                    <p:anim calcmode="lin" valueType="num">
                                      <p:cBhvr additive="base">
                                        <p:cTn id="80" dur="500" fill="hold"/>
                                        <p:tgtEl>
                                          <p:spTgt spid="512007"/>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12010"/>
                                        </p:tgtEl>
                                        <p:attrNameLst>
                                          <p:attrName>style.visibility</p:attrName>
                                        </p:attrNameLst>
                                      </p:cBhvr>
                                      <p:to>
                                        <p:strVal val="visible"/>
                                      </p:to>
                                    </p:set>
                                    <p:anim calcmode="lin" valueType="num">
                                      <p:cBhvr additive="base">
                                        <p:cTn id="85" dur="500" fill="hold"/>
                                        <p:tgtEl>
                                          <p:spTgt spid="512010"/>
                                        </p:tgtEl>
                                        <p:attrNameLst>
                                          <p:attrName>ppt_x</p:attrName>
                                        </p:attrNameLst>
                                      </p:cBhvr>
                                      <p:tavLst>
                                        <p:tav tm="0">
                                          <p:val>
                                            <p:strVal val="#ppt_x"/>
                                          </p:val>
                                        </p:tav>
                                        <p:tav tm="100000">
                                          <p:val>
                                            <p:strVal val="#ppt_x"/>
                                          </p:val>
                                        </p:tav>
                                      </p:tavLst>
                                    </p:anim>
                                    <p:anim calcmode="lin" valueType="num">
                                      <p:cBhvr additive="base">
                                        <p:cTn id="86" dur="500" fill="hold"/>
                                        <p:tgtEl>
                                          <p:spTgt spid="512010"/>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12013"/>
                                        </p:tgtEl>
                                        <p:attrNameLst>
                                          <p:attrName>style.visibility</p:attrName>
                                        </p:attrNameLst>
                                      </p:cBhvr>
                                      <p:to>
                                        <p:strVal val="visible"/>
                                      </p:to>
                                    </p:set>
                                    <p:anim calcmode="lin" valueType="num">
                                      <p:cBhvr additive="base">
                                        <p:cTn id="91" dur="500" fill="hold"/>
                                        <p:tgtEl>
                                          <p:spTgt spid="512013"/>
                                        </p:tgtEl>
                                        <p:attrNameLst>
                                          <p:attrName>ppt_x</p:attrName>
                                        </p:attrNameLst>
                                      </p:cBhvr>
                                      <p:tavLst>
                                        <p:tav tm="0">
                                          <p:val>
                                            <p:strVal val="#ppt_x"/>
                                          </p:val>
                                        </p:tav>
                                        <p:tav tm="100000">
                                          <p:val>
                                            <p:strVal val="#ppt_x"/>
                                          </p:val>
                                        </p:tav>
                                      </p:tavLst>
                                    </p:anim>
                                    <p:anim calcmode="lin" valueType="num">
                                      <p:cBhvr additive="base">
                                        <p:cTn id="92" dur="500" fill="hold"/>
                                        <p:tgtEl>
                                          <p:spTgt spid="5120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5" grpId="0" animBg="1"/>
      <p:bldP spid="512006" grpId="0" animBg="1"/>
      <p:bldP spid="512007" grpId="0" animBg="1"/>
      <p:bldP spid="512008" grpId="0" animBg="1"/>
      <p:bldP spid="512009" grpId="0" animBg="1"/>
      <p:bldP spid="512010" grpId="0" animBg="1"/>
      <p:bldP spid="512011" grpId="0" animBg="1"/>
      <p:bldP spid="512012" grpId="0" animBg="1"/>
      <p:bldP spid="512013" grpId="0" animBg="1"/>
      <p:bldP spid="512014" grpId="0" animBg="1"/>
      <p:bldP spid="512015" grpId="0" animBg="1"/>
      <p:bldP spid="5120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Text Box 2"/>
          <p:cNvSpPr txBox="1">
            <a:spLocks noChangeArrowheads="1"/>
          </p:cNvSpPr>
          <p:nvPr/>
        </p:nvSpPr>
        <p:spPr bwMode="auto">
          <a:xfrm>
            <a:off x="179388" y="1016732"/>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 (= Auslegung der Anträge)</a:t>
            </a:r>
          </a:p>
          <a:p>
            <a:r>
              <a:rPr lang="de-DE" sz="2000" b="0" dirty="0"/>
              <a:t>	hier: nur ein Antrag, Fall des Haupt- und Hilfsklagegrundes !</a:t>
            </a:r>
          </a:p>
          <a:p>
            <a:r>
              <a:rPr lang="de-DE" sz="2000" dirty="0"/>
              <a:t>B.	Klage gegen die Beklagte zu 1</a:t>
            </a:r>
          </a:p>
          <a:p>
            <a:r>
              <a:rPr lang="de-DE" sz="2000" b="0" dirty="0"/>
              <a:t>I.	Hauptklagegrund gegen die Beklagte zu 1</a:t>
            </a:r>
          </a:p>
          <a:p>
            <a:r>
              <a:rPr lang="de-DE" sz="2000" b="0" dirty="0"/>
              <a:t>	1.	Verfahrensstation</a:t>
            </a:r>
          </a:p>
          <a:p>
            <a:r>
              <a:rPr lang="de-DE" sz="2000" b="0" dirty="0"/>
              <a:t>		(+), Landgericht Berlin ist zuständig, </a:t>
            </a:r>
            <a:r>
              <a:rPr lang="de-DE" sz="2000" b="0" dirty="0" err="1"/>
              <a:t>oHG</a:t>
            </a:r>
            <a:r>
              <a:rPr lang="de-DE" sz="2000" b="0" dirty="0"/>
              <a:t> ist gemäß § 105 Abs.2 HGB		parteifähig und gemäß § 124 Abs. 1 HGB ordnungsgemäß vertreten.</a:t>
            </a:r>
          </a:p>
          <a:p>
            <a:r>
              <a:rPr lang="de-DE" sz="2000" b="0" dirty="0"/>
              <a:t>	2.	Klägerstation </a:t>
            </a:r>
          </a:p>
          <a:p>
            <a:r>
              <a:rPr lang="de-DE" sz="2000" b="0" dirty="0"/>
              <a:t>		a)	§ 536a Abs. 1, 1.Var. </a:t>
            </a:r>
            <a:r>
              <a:rPr lang="de-DE" sz="2000" b="0" dirty="0" err="1"/>
              <a:t>iVm</a:t>
            </a:r>
            <a:r>
              <a:rPr lang="de-DE" sz="2000" b="0" dirty="0"/>
              <a:t> VSD</a:t>
            </a:r>
          </a:p>
          <a:p>
            <a:r>
              <a:rPr lang="de-DE" sz="2000" b="0" dirty="0"/>
              <a:t>			</a:t>
            </a:r>
            <a:r>
              <a:rPr lang="de-DE" sz="2000" b="0" dirty="0" err="1"/>
              <a:t>aa</a:t>
            </a:r>
            <a:r>
              <a:rPr lang="de-DE" sz="2000" b="0" dirty="0"/>
              <a:t>)	Mietvertrag ursprünglich zwischen Renate und Ottfried					Becker am 1.3.2019 geschlossen.</a:t>
            </a:r>
          </a:p>
          <a:p>
            <a:r>
              <a:rPr lang="de-DE" sz="2000" b="0" dirty="0"/>
              <a:t>			</a:t>
            </a:r>
            <a:r>
              <a:rPr lang="de-DE" sz="2000" b="0" dirty="0" err="1"/>
              <a:t>bb</a:t>
            </a:r>
            <a:r>
              <a:rPr lang="de-DE" sz="2000" b="0" dirty="0"/>
              <a:t>)	Klägerin in den Schutzbereich einbezogen?</a:t>
            </a:r>
          </a:p>
          <a:p>
            <a:r>
              <a:rPr lang="de-DE" sz="2000" b="0" dirty="0"/>
              <a:t>				(1)	Leistungsnähe der Klägerin</a:t>
            </a:r>
          </a:p>
          <a:p>
            <a:r>
              <a:rPr lang="de-DE" sz="2000" b="0" dirty="0"/>
              <a:t>					(+), mit vertraglich geschuldeter Leistung „in Berührung“.</a:t>
            </a:r>
          </a:p>
          <a:p>
            <a:r>
              <a:rPr lang="de-DE" sz="2000" b="0" dirty="0"/>
              <a:t>				(2)	Gläubigernähe der Klägerin</a:t>
            </a:r>
          </a:p>
          <a:p>
            <a:r>
              <a:rPr lang="de-DE" sz="2000" b="0" dirty="0"/>
              <a:t>					(a)	Schutzinteresse der Mieterin Frau Becker</a:t>
            </a:r>
          </a:p>
          <a:p>
            <a:r>
              <a:rPr lang="de-DE" sz="2000" b="0" dirty="0"/>
              <a:t>						(+), </a:t>
            </a:r>
            <a:r>
              <a:rPr lang="de-DE" sz="2000" b="0" dirty="0" err="1"/>
              <a:t>Obhutspflichten</a:t>
            </a:r>
            <a:r>
              <a:rPr lang="de-DE" sz="2000" b="0" dirty="0"/>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206231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52962">
                                            <p:txEl>
                                              <p:pRg st="3" end="3"/>
                                            </p:txEl>
                                          </p:spTgt>
                                        </p:tgtEl>
                                        <p:attrNameLst>
                                          <p:attrName>style.visibility</p:attrName>
                                        </p:attrNameLst>
                                      </p:cBhvr>
                                      <p:to>
                                        <p:strVal val="visible"/>
                                      </p:to>
                                    </p:set>
                                    <p:anim calcmode="lin" valueType="num">
                                      <p:cBhvr additive="base">
                                        <p:cTn id="7" dur="500" fill="hold"/>
                                        <p:tgtEl>
                                          <p:spTgt spid="55296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2962">
                                            <p:txEl>
                                              <p:pRg st="4" end="4"/>
                                            </p:txEl>
                                          </p:spTgt>
                                        </p:tgtEl>
                                        <p:attrNameLst>
                                          <p:attrName>style.visibility</p:attrName>
                                        </p:attrNameLst>
                                      </p:cBhvr>
                                      <p:to>
                                        <p:strVal val="visible"/>
                                      </p:to>
                                    </p:set>
                                    <p:anim calcmode="lin" valueType="num">
                                      <p:cBhvr additive="base">
                                        <p:cTn id="13" dur="500" fill="hold"/>
                                        <p:tgtEl>
                                          <p:spTgt spid="55296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52962">
                                            <p:txEl>
                                              <p:pRg st="5" end="5"/>
                                            </p:txEl>
                                          </p:spTgt>
                                        </p:tgtEl>
                                        <p:attrNameLst>
                                          <p:attrName>style.visibility</p:attrName>
                                        </p:attrNameLst>
                                      </p:cBhvr>
                                      <p:to>
                                        <p:strVal val="visible"/>
                                      </p:to>
                                    </p:set>
                                    <p:anim calcmode="lin" valueType="num">
                                      <p:cBhvr additive="base">
                                        <p:cTn id="19" dur="500" fill="hold"/>
                                        <p:tgtEl>
                                          <p:spTgt spid="55296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52962">
                                            <p:txEl>
                                              <p:pRg st="6" end="6"/>
                                            </p:txEl>
                                          </p:spTgt>
                                        </p:tgtEl>
                                        <p:attrNameLst>
                                          <p:attrName>style.visibility</p:attrName>
                                        </p:attrNameLst>
                                      </p:cBhvr>
                                      <p:to>
                                        <p:strVal val="visible"/>
                                      </p:to>
                                    </p:set>
                                    <p:anim calcmode="lin" valueType="num">
                                      <p:cBhvr additive="base">
                                        <p:cTn id="25" dur="500" fill="hold"/>
                                        <p:tgtEl>
                                          <p:spTgt spid="55296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52962">
                                            <p:txEl>
                                              <p:pRg st="7" end="7"/>
                                            </p:txEl>
                                          </p:spTgt>
                                        </p:tgtEl>
                                        <p:attrNameLst>
                                          <p:attrName>style.visibility</p:attrName>
                                        </p:attrNameLst>
                                      </p:cBhvr>
                                      <p:to>
                                        <p:strVal val="visible"/>
                                      </p:to>
                                    </p:set>
                                    <p:anim calcmode="lin" valueType="num">
                                      <p:cBhvr additive="base">
                                        <p:cTn id="31" dur="500" fill="hold"/>
                                        <p:tgtEl>
                                          <p:spTgt spid="55296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52962">
                                            <p:txEl>
                                              <p:pRg st="8" end="8"/>
                                            </p:txEl>
                                          </p:spTgt>
                                        </p:tgtEl>
                                        <p:attrNameLst>
                                          <p:attrName>style.visibility</p:attrName>
                                        </p:attrNameLst>
                                      </p:cBhvr>
                                      <p:to>
                                        <p:strVal val="visible"/>
                                      </p:to>
                                    </p:set>
                                    <p:anim calcmode="lin" valueType="num">
                                      <p:cBhvr additive="base">
                                        <p:cTn id="37" dur="500" fill="hold"/>
                                        <p:tgtEl>
                                          <p:spTgt spid="55296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52962">
                                            <p:txEl>
                                              <p:pRg st="9" end="9"/>
                                            </p:txEl>
                                          </p:spTgt>
                                        </p:tgtEl>
                                        <p:attrNameLst>
                                          <p:attrName>style.visibility</p:attrName>
                                        </p:attrNameLst>
                                      </p:cBhvr>
                                      <p:to>
                                        <p:strVal val="visible"/>
                                      </p:to>
                                    </p:set>
                                    <p:anim calcmode="lin" valueType="num">
                                      <p:cBhvr additive="base">
                                        <p:cTn id="43" dur="500" fill="hold"/>
                                        <p:tgtEl>
                                          <p:spTgt spid="55296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29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52962">
                                            <p:txEl>
                                              <p:pRg st="10" end="10"/>
                                            </p:txEl>
                                          </p:spTgt>
                                        </p:tgtEl>
                                        <p:attrNameLst>
                                          <p:attrName>style.visibility</p:attrName>
                                        </p:attrNameLst>
                                      </p:cBhvr>
                                      <p:to>
                                        <p:strVal val="visible"/>
                                      </p:to>
                                    </p:set>
                                    <p:anim calcmode="lin" valueType="num">
                                      <p:cBhvr additive="base">
                                        <p:cTn id="49" dur="500" fill="hold"/>
                                        <p:tgtEl>
                                          <p:spTgt spid="55296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29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52962">
                                            <p:txEl>
                                              <p:pRg st="11" end="11"/>
                                            </p:txEl>
                                          </p:spTgt>
                                        </p:tgtEl>
                                        <p:attrNameLst>
                                          <p:attrName>style.visibility</p:attrName>
                                        </p:attrNameLst>
                                      </p:cBhvr>
                                      <p:to>
                                        <p:strVal val="visible"/>
                                      </p:to>
                                    </p:set>
                                    <p:anim calcmode="lin" valueType="num">
                                      <p:cBhvr additive="base">
                                        <p:cTn id="55" dur="500" fill="hold"/>
                                        <p:tgtEl>
                                          <p:spTgt spid="55296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29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52962">
                                            <p:txEl>
                                              <p:pRg st="12" end="12"/>
                                            </p:txEl>
                                          </p:spTgt>
                                        </p:tgtEl>
                                        <p:attrNameLst>
                                          <p:attrName>style.visibility</p:attrName>
                                        </p:attrNameLst>
                                      </p:cBhvr>
                                      <p:to>
                                        <p:strVal val="visible"/>
                                      </p:to>
                                    </p:set>
                                    <p:anim calcmode="lin" valueType="num">
                                      <p:cBhvr additive="base">
                                        <p:cTn id="61" dur="500" fill="hold"/>
                                        <p:tgtEl>
                                          <p:spTgt spid="55296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5296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52962">
                                            <p:txEl>
                                              <p:pRg st="13" end="13"/>
                                            </p:txEl>
                                          </p:spTgt>
                                        </p:tgtEl>
                                        <p:attrNameLst>
                                          <p:attrName>style.visibility</p:attrName>
                                        </p:attrNameLst>
                                      </p:cBhvr>
                                      <p:to>
                                        <p:strVal val="visible"/>
                                      </p:to>
                                    </p:set>
                                    <p:anim calcmode="lin" valueType="num">
                                      <p:cBhvr additive="base">
                                        <p:cTn id="67" dur="500" fill="hold"/>
                                        <p:tgtEl>
                                          <p:spTgt spid="55296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5296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52962">
                                            <p:txEl>
                                              <p:pRg st="14" end="14"/>
                                            </p:txEl>
                                          </p:spTgt>
                                        </p:tgtEl>
                                        <p:attrNameLst>
                                          <p:attrName>style.visibility</p:attrName>
                                        </p:attrNameLst>
                                      </p:cBhvr>
                                      <p:to>
                                        <p:strVal val="visible"/>
                                      </p:to>
                                    </p:set>
                                    <p:anim calcmode="lin" valueType="num">
                                      <p:cBhvr additive="base">
                                        <p:cTn id="73" dur="500" fill="hold"/>
                                        <p:tgtEl>
                                          <p:spTgt spid="55296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5296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52962">
                                            <p:txEl>
                                              <p:pRg st="15" end="15"/>
                                            </p:txEl>
                                          </p:spTgt>
                                        </p:tgtEl>
                                        <p:attrNameLst>
                                          <p:attrName>style.visibility</p:attrName>
                                        </p:attrNameLst>
                                      </p:cBhvr>
                                      <p:to>
                                        <p:strVal val="visible"/>
                                      </p:to>
                                    </p:set>
                                    <p:anim calcmode="lin" valueType="num">
                                      <p:cBhvr additive="base">
                                        <p:cTn id="79" dur="500" fill="hold"/>
                                        <p:tgtEl>
                                          <p:spTgt spid="552962">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5296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52962">
                                            <p:txEl>
                                              <p:pRg st="16" end="16"/>
                                            </p:txEl>
                                          </p:spTgt>
                                        </p:tgtEl>
                                        <p:attrNameLst>
                                          <p:attrName>style.visibility</p:attrName>
                                        </p:attrNameLst>
                                      </p:cBhvr>
                                      <p:to>
                                        <p:strVal val="visible"/>
                                      </p:to>
                                    </p:set>
                                    <p:anim calcmode="lin" valueType="num">
                                      <p:cBhvr additive="base">
                                        <p:cTn id="85" dur="500" fill="hold"/>
                                        <p:tgtEl>
                                          <p:spTgt spid="552962">
                                            <p:txEl>
                                              <p:pRg st="16" end="1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5296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3" name="Text Box 3"/>
          <p:cNvSpPr txBox="1">
            <a:spLocks noChangeArrowheads="1"/>
          </p:cNvSpPr>
          <p:nvPr/>
        </p:nvSpPr>
        <p:spPr bwMode="auto">
          <a:xfrm>
            <a:off x="179388" y="1073633"/>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(b)	Vertrag dahingehend auslegbar</a:t>
            </a:r>
          </a:p>
          <a:p>
            <a:r>
              <a:rPr lang="de-DE" sz="2000" b="0" dirty="0"/>
              <a:t>						(+), allgemein für gewerblichen Warenlieferanten.</a:t>
            </a:r>
          </a:p>
          <a:p>
            <a:r>
              <a:rPr lang="de-DE" sz="2000" b="0" dirty="0"/>
              <a:t>				(3)	Erkennbarkeit von (1) und (2) für Vermieter?</a:t>
            </a:r>
          </a:p>
          <a:p>
            <a:r>
              <a:rPr lang="de-DE" sz="2000" b="0" dirty="0"/>
              <a:t>					(+), üblich für gewerblich genutzte Räume.</a:t>
            </a:r>
          </a:p>
          <a:p>
            <a:r>
              <a:rPr lang="de-DE" sz="2000" b="0" dirty="0"/>
              <a:t>				(4)	Schutzbedürftigkeit der Klägerin?</a:t>
            </a:r>
          </a:p>
          <a:p>
            <a:r>
              <a:rPr lang="de-DE" sz="2000" b="0" dirty="0"/>
              <a:t>					(+), keine eigenen gleichwertigen Ansprüche.</a:t>
            </a:r>
          </a:p>
          <a:p>
            <a:r>
              <a:rPr lang="de-DE" sz="2000" b="0" dirty="0"/>
              <a:t>				(5)	Abgrenzung zur Drittschadensliquidation?</a:t>
            </a:r>
          </a:p>
          <a:p>
            <a:r>
              <a:rPr lang="de-DE" sz="2000" b="0" dirty="0"/>
              <a:t>					DSL erfasst die „zufällige Schadensverlagerung“, VSD					die Fälle einer „Risikokumulation“; hier?</a:t>
            </a:r>
          </a:p>
          <a:p>
            <a:r>
              <a:rPr lang="de-DE" sz="2000" b="0" dirty="0"/>
              <a:t>					DSL, da aus Sicht des Vermieters kalkulatorisch </a:t>
            </a:r>
            <a:r>
              <a:rPr lang="de-DE" sz="2000" b="0" dirty="0" err="1"/>
              <a:t>bedeu</a:t>
            </a:r>
            <a:r>
              <a:rPr lang="de-DE" sz="2000" b="0" dirty="0"/>
              <a:t>-					</a:t>
            </a:r>
            <a:r>
              <a:rPr lang="de-DE" sz="2000" b="0" dirty="0" err="1"/>
              <a:t>tungslos</a:t>
            </a:r>
            <a:r>
              <a:rPr lang="de-DE" sz="2000" b="0" dirty="0"/>
              <a:t>, wem die Waren gehören.</a:t>
            </a:r>
          </a:p>
          <a:p>
            <a:r>
              <a:rPr lang="de-DE" sz="2000" b="0" dirty="0"/>
              <a:t> 			cc)	Anspruch aus § 536a Abs. 1, 1.Var. </a:t>
            </a:r>
            <a:r>
              <a:rPr lang="de-DE" sz="2000" b="0" dirty="0" err="1"/>
              <a:t>iVm</a:t>
            </a:r>
            <a:r>
              <a:rPr lang="de-DE" sz="2000" b="0" dirty="0"/>
              <a:t> VSD unschlüssig				(</a:t>
            </a:r>
            <a:r>
              <a:rPr lang="de-DE" sz="2000" b="0" dirty="0" err="1"/>
              <a:t>aA</a:t>
            </a:r>
            <a:r>
              <a:rPr lang="de-DE" sz="2000" b="0" dirty="0"/>
              <a:t> aber BGHZ 49, 350 ff.; passt nicht zu NJW 1968, 1931).</a:t>
            </a:r>
          </a:p>
          <a:p>
            <a:r>
              <a:rPr lang="de-DE" sz="2000" b="0" dirty="0"/>
              <a:t>		b)	§ 823 Abs. 1</a:t>
            </a:r>
          </a:p>
          <a:p>
            <a:r>
              <a:rPr lang="de-DE" sz="2000" b="0" dirty="0"/>
              <a:t>			(-), kein Verschulden der Beklagten zu 1 vorgetragen.</a:t>
            </a:r>
          </a:p>
          <a:p>
            <a:r>
              <a:rPr lang="de-DE" sz="2000" b="0" dirty="0"/>
              <a:t>	3.	Hauptklagegrund ist also schon unschlüssig.</a:t>
            </a:r>
          </a:p>
          <a:p>
            <a:r>
              <a:rPr lang="de-DE" sz="2000" b="0" dirty="0"/>
              <a:t>II.	Hilfsklagegrund gegen die Beklagte zu 1</a:t>
            </a:r>
          </a:p>
          <a:p>
            <a:r>
              <a:rPr lang="de-DE" sz="2000" b="0" dirty="0"/>
              <a:t>	1.	Verfahrensstation</a:t>
            </a:r>
          </a:p>
          <a:p>
            <a:r>
              <a:rPr lang="de-DE" sz="2000" b="0" dirty="0"/>
              <a:t>		Klageänderung, da „Hilfsklagegrund“; §§ 263 ff. ZPO gelten analog.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4260115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2723">
                                            <p:txEl>
                                              <p:pRg st="0" end="0"/>
                                            </p:txEl>
                                          </p:spTgt>
                                        </p:tgtEl>
                                        <p:attrNameLst>
                                          <p:attrName>style.visibility</p:attrName>
                                        </p:attrNameLst>
                                      </p:cBhvr>
                                      <p:to>
                                        <p:strVal val="visible"/>
                                      </p:to>
                                    </p:set>
                                    <p:anim calcmode="lin" valueType="num">
                                      <p:cBhvr additive="base">
                                        <p:cTn id="7" dur="500" fill="hold"/>
                                        <p:tgtEl>
                                          <p:spTgt spid="542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2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2723">
                                            <p:txEl>
                                              <p:pRg st="1" end="1"/>
                                            </p:txEl>
                                          </p:spTgt>
                                        </p:tgtEl>
                                        <p:attrNameLst>
                                          <p:attrName>style.visibility</p:attrName>
                                        </p:attrNameLst>
                                      </p:cBhvr>
                                      <p:to>
                                        <p:strVal val="visible"/>
                                      </p:to>
                                    </p:set>
                                    <p:anim calcmode="lin" valueType="num">
                                      <p:cBhvr additive="base">
                                        <p:cTn id="13" dur="500" fill="hold"/>
                                        <p:tgtEl>
                                          <p:spTgt spid="542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2723">
                                            <p:txEl>
                                              <p:pRg st="2" end="2"/>
                                            </p:txEl>
                                          </p:spTgt>
                                        </p:tgtEl>
                                        <p:attrNameLst>
                                          <p:attrName>style.visibility</p:attrName>
                                        </p:attrNameLst>
                                      </p:cBhvr>
                                      <p:to>
                                        <p:strVal val="visible"/>
                                      </p:to>
                                    </p:set>
                                    <p:anim calcmode="lin" valueType="num">
                                      <p:cBhvr additive="base">
                                        <p:cTn id="19" dur="500" fill="hold"/>
                                        <p:tgtEl>
                                          <p:spTgt spid="542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2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2723">
                                            <p:txEl>
                                              <p:pRg st="3" end="3"/>
                                            </p:txEl>
                                          </p:spTgt>
                                        </p:tgtEl>
                                        <p:attrNameLst>
                                          <p:attrName>style.visibility</p:attrName>
                                        </p:attrNameLst>
                                      </p:cBhvr>
                                      <p:to>
                                        <p:strVal val="visible"/>
                                      </p:to>
                                    </p:set>
                                    <p:anim calcmode="lin" valueType="num">
                                      <p:cBhvr additive="base">
                                        <p:cTn id="25" dur="500" fill="hold"/>
                                        <p:tgtEl>
                                          <p:spTgt spid="5427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2723">
                                            <p:txEl>
                                              <p:pRg st="4" end="4"/>
                                            </p:txEl>
                                          </p:spTgt>
                                        </p:tgtEl>
                                        <p:attrNameLst>
                                          <p:attrName>style.visibility</p:attrName>
                                        </p:attrNameLst>
                                      </p:cBhvr>
                                      <p:to>
                                        <p:strVal val="visible"/>
                                      </p:to>
                                    </p:set>
                                    <p:anim calcmode="lin" valueType="num">
                                      <p:cBhvr additive="base">
                                        <p:cTn id="31" dur="500" fill="hold"/>
                                        <p:tgtEl>
                                          <p:spTgt spid="5427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27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2723">
                                            <p:txEl>
                                              <p:pRg st="5" end="5"/>
                                            </p:txEl>
                                          </p:spTgt>
                                        </p:tgtEl>
                                        <p:attrNameLst>
                                          <p:attrName>style.visibility</p:attrName>
                                        </p:attrNameLst>
                                      </p:cBhvr>
                                      <p:to>
                                        <p:strVal val="visible"/>
                                      </p:to>
                                    </p:set>
                                    <p:anim calcmode="lin" valueType="num">
                                      <p:cBhvr additive="base">
                                        <p:cTn id="37" dur="500" fill="hold"/>
                                        <p:tgtEl>
                                          <p:spTgt spid="5427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27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2723">
                                            <p:txEl>
                                              <p:pRg st="6" end="6"/>
                                            </p:txEl>
                                          </p:spTgt>
                                        </p:tgtEl>
                                        <p:attrNameLst>
                                          <p:attrName>style.visibility</p:attrName>
                                        </p:attrNameLst>
                                      </p:cBhvr>
                                      <p:to>
                                        <p:strVal val="visible"/>
                                      </p:to>
                                    </p:set>
                                    <p:anim calcmode="lin" valueType="num">
                                      <p:cBhvr additive="base">
                                        <p:cTn id="43" dur="500" fill="hold"/>
                                        <p:tgtEl>
                                          <p:spTgt spid="5427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27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2723">
                                            <p:txEl>
                                              <p:pRg st="7" end="7"/>
                                            </p:txEl>
                                          </p:spTgt>
                                        </p:tgtEl>
                                        <p:attrNameLst>
                                          <p:attrName>style.visibility</p:attrName>
                                        </p:attrNameLst>
                                      </p:cBhvr>
                                      <p:to>
                                        <p:strVal val="visible"/>
                                      </p:to>
                                    </p:set>
                                    <p:anim calcmode="lin" valueType="num">
                                      <p:cBhvr additive="base">
                                        <p:cTn id="49" dur="500" fill="hold"/>
                                        <p:tgtEl>
                                          <p:spTgt spid="5427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27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2723">
                                            <p:txEl>
                                              <p:pRg st="8" end="8"/>
                                            </p:txEl>
                                          </p:spTgt>
                                        </p:tgtEl>
                                        <p:attrNameLst>
                                          <p:attrName>style.visibility</p:attrName>
                                        </p:attrNameLst>
                                      </p:cBhvr>
                                      <p:to>
                                        <p:strVal val="visible"/>
                                      </p:to>
                                    </p:set>
                                    <p:anim calcmode="lin" valueType="num">
                                      <p:cBhvr additive="base">
                                        <p:cTn id="55" dur="500" fill="hold"/>
                                        <p:tgtEl>
                                          <p:spTgt spid="54272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27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2723">
                                            <p:txEl>
                                              <p:pRg st="9" end="9"/>
                                            </p:txEl>
                                          </p:spTgt>
                                        </p:tgtEl>
                                        <p:attrNameLst>
                                          <p:attrName>style.visibility</p:attrName>
                                        </p:attrNameLst>
                                      </p:cBhvr>
                                      <p:to>
                                        <p:strVal val="visible"/>
                                      </p:to>
                                    </p:set>
                                    <p:anim calcmode="lin" valueType="num">
                                      <p:cBhvr additive="base">
                                        <p:cTn id="61" dur="500" fill="hold"/>
                                        <p:tgtEl>
                                          <p:spTgt spid="54272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272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2723">
                                            <p:txEl>
                                              <p:pRg st="10" end="10"/>
                                            </p:txEl>
                                          </p:spTgt>
                                        </p:tgtEl>
                                        <p:attrNameLst>
                                          <p:attrName>style.visibility</p:attrName>
                                        </p:attrNameLst>
                                      </p:cBhvr>
                                      <p:to>
                                        <p:strVal val="visible"/>
                                      </p:to>
                                    </p:set>
                                    <p:anim calcmode="lin" valueType="num">
                                      <p:cBhvr additive="base">
                                        <p:cTn id="67" dur="500" fill="hold"/>
                                        <p:tgtEl>
                                          <p:spTgt spid="54272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272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2723">
                                            <p:txEl>
                                              <p:pRg st="11" end="11"/>
                                            </p:txEl>
                                          </p:spTgt>
                                        </p:tgtEl>
                                        <p:attrNameLst>
                                          <p:attrName>style.visibility</p:attrName>
                                        </p:attrNameLst>
                                      </p:cBhvr>
                                      <p:to>
                                        <p:strVal val="visible"/>
                                      </p:to>
                                    </p:set>
                                    <p:anim calcmode="lin" valueType="num">
                                      <p:cBhvr additive="base">
                                        <p:cTn id="73" dur="500" fill="hold"/>
                                        <p:tgtEl>
                                          <p:spTgt spid="54272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272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2723">
                                            <p:txEl>
                                              <p:pRg st="12" end="12"/>
                                            </p:txEl>
                                          </p:spTgt>
                                        </p:tgtEl>
                                        <p:attrNameLst>
                                          <p:attrName>style.visibility</p:attrName>
                                        </p:attrNameLst>
                                      </p:cBhvr>
                                      <p:to>
                                        <p:strVal val="visible"/>
                                      </p:to>
                                    </p:set>
                                    <p:anim calcmode="lin" valueType="num">
                                      <p:cBhvr additive="base">
                                        <p:cTn id="79" dur="500" fill="hold"/>
                                        <p:tgtEl>
                                          <p:spTgt spid="54272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272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2723">
                                            <p:txEl>
                                              <p:pRg st="13" end="13"/>
                                            </p:txEl>
                                          </p:spTgt>
                                        </p:tgtEl>
                                        <p:attrNameLst>
                                          <p:attrName>style.visibility</p:attrName>
                                        </p:attrNameLst>
                                      </p:cBhvr>
                                      <p:to>
                                        <p:strVal val="visible"/>
                                      </p:to>
                                    </p:set>
                                    <p:anim calcmode="lin" valueType="num">
                                      <p:cBhvr additive="base">
                                        <p:cTn id="85" dur="500" fill="hold"/>
                                        <p:tgtEl>
                                          <p:spTgt spid="54272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272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2723">
                                            <p:txEl>
                                              <p:pRg st="14" end="14"/>
                                            </p:txEl>
                                          </p:spTgt>
                                        </p:tgtEl>
                                        <p:attrNameLst>
                                          <p:attrName>style.visibility</p:attrName>
                                        </p:attrNameLst>
                                      </p:cBhvr>
                                      <p:to>
                                        <p:strVal val="visible"/>
                                      </p:to>
                                    </p:set>
                                    <p:anim calcmode="lin" valueType="num">
                                      <p:cBhvr additive="base">
                                        <p:cTn id="91" dur="500" fill="hold"/>
                                        <p:tgtEl>
                                          <p:spTgt spid="54272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272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42723">
                                            <p:txEl>
                                              <p:pRg st="15" end="15"/>
                                            </p:txEl>
                                          </p:spTgt>
                                        </p:tgtEl>
                                        <p:attrNameLst>
                                          <p:attrName>style.visibility</p:attrName>
                                        </p:attrNameLst>
                                      </p:cBhvr>
                                      <p:to>
                                        <p:strVal val="visible"/>
                                      </p:to>
                                    </p:set>
                                    <p:anim calcmode="lin" valueType="num">
                                      <p:cBhvr additive="base">
                                        <p:cTn id="97" dur="500" fill="hold"/>
                                        <p:tgtEl>
                                          <p:spTgt spid="54272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272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6.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08</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(15</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29.</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06</a:t>
            </a:r>
            <a:r>
              <a:rPr lang="de-DE" sz="2400" dirty="0">
                <a:solidFill>
                  <a:srgbClr val="F77515"/>
                </a:solidFill>
                <a:latin typeface="Frutiger Linotype" pitchFamily="34" charset="0"/>
              </a:rPr>
              <a:t>.05.2025):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(13.05.2025):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20</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27</a:t>
            </a:r>
            <a:r>
              <a:rPr lang="de-DE" sz="2400" b="0" dirty="0">
                <a:solidFill>
                  <a:schemeClr val="tx1">
                    <a:lumMod val="65000"/>
                    <a:lumOff val="35000"/>
                  </a:schemeClr>
                </a:solidFill>
                <a:latin typeface="Frutiger Linotype" pitchFamily="34" charset="0"/>
              </a:rPr>
              <a:t>.05.2025):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03</a:t>
            </a:r>
            <a:r>
              <a:rPr lang="de-DE" sz="2400" b="0" dirty="0">
                <a:solidFill>
                  <a:schemeClr val="tx1">
                    <a:lumMod val="65000"/>
                    <a:lumOff val="35000"/>
                  </a:schemeClr>
                </a:solidFill>
                <a:latin typeface="Frutiger Linotype" pitchFamily="34" charset="0"/>
              </a:rPr>
              <a:t>.06.2025):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17</a:t>
            </a:r>
            <a:r>
              <a:rPr lang="de-DE" sz="2400" b="0" dirty="0">
                <a:solidFill>
                  <a:schemeClr val="tx1">
                    <a:lumMod val="65000"/>
                    <a:lumOff val="35000"/>
                  </a:schemeClr>
                </a:solidFill>
                <a:latin typeface="Frutiger Linotype" pitchFamily="34" charset="0"/>
              </a:rPr>
              <a:t>.06.2025):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24</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7742593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7" name="Text Box 3"/>
          <p:cNvSpPr txBox="1">
            <a:spLocks noChangeArrowheads="1"/>
          </p:cNvSpPr>
          <p:nvPr/>
        </p:nvSpPr>
        <p:spPr bwMode="auto">
          <a:xfrm>
            <a:off x="179388" y="1088740"/>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dennoch (+), zwar nicht § 264, § 263, 1.Var. oder                                  		§ 267 ZPO, aber sachdienlich, daher § 263, 2.Var. ZPO (und § 260).</a:t>
            </a:r>
          </a:p>
          <a:p>
            <a:r>
              <a:rPr lang="de-DE" sz="2000" b="0" dirty="0"/>
              <a:t>	2.	Klägerstation</a:t>
            </a:r>
          </a:p>
          <a:p>
            <a:r>
              <a:rPr lang="de-DE" sz="2000" b="0" dirty="0"/>
              <a:t>		a)	§§ 536a Abs. 1, 1.Var., 398 S.1</a:t>
            </a:r>
          </a:p>
          <a:p>
            <a:r>
              <a:rPr lang="de-DE" sz="2000" b="0" dirty="0"/>
              <a:t>			</a:t>
            </a:r>
            <a:r>
              <a:rPr lang="de-DE" sz="2000" b="0" dirty="0" err="1"/>
              <a:t>aa</a:t>
            </a:r>
            <a:r>
              <a:rPr lang="de-DE" sz="2000" b="0" dirty="0"/>
              <a:t>)	Einigung Klägerin – Renate Becker </a:t>
            </a:r>
            <a:r>
              <a:rPr lang="de-DE" sz="2000" b="0" dirty="0" err="1"/>
              <a:t>iSd</a:t>
            </a:r>
            <a:r>
              <a:rPr lang="de-DE" sz="2000" b="0" dirty="0"/>
              <a:t> § 398 S.1</a:t>
            </a:r>
          </a:p>
          <a:p>
            <a:r>
              <a:rPr lang="de-DE" sz="2000" b="0" dirty="0"/>
              <a:t>				(+), am 15.12.2023.</a:t>
            </a:r>
          </a:p>
          <a:p>
            <a:r>
              <a:rPr lang="de-DE" sz="2000" b="0" dirty="0"/>
              <a:t>			</a:t>
            </a:r>
            <a:r>
              <a:rPr lang="de-DE" sz="2000" b="0" dirty="0" err="1"/>
              <a:t>bb</a:t>
            </a:r>
            <a:r>
              <a:rPr lang="de-DE" sz="2000" b="0" dirty="0"/>
              <a:t>)	Berechtigung der Frau Becker als Inhaberin einer Forderung				gegen die Beklagte aus § 536a Abs. 1, 1.Var.?</a:t>
            </a:r>
          </a:p>
          <a:p>
            <a:r>
              <a:rPr lang="de-DE" sz="2000" b="0" dirty="0"/>
              <a:t>				(1)	Mietvertrag Renate und Ottfried Becker (+), 1.3.2019</a:t>
            </a:r>
          </a:p>
          <a:p>
            <a:r>
              <a:rPr lang="de-DE" sz="2000" b="0" dirty="0"/>
              <a:t>				(2)	Beklagte zu 1 Partei des Mietvertrages geworden?</a:t>
            </a:r>
          </a:p>
          <a:p>
            <a:r>
              <a:rPr lang="de-DE" sz="2000" b="0" dirty="0"/>
              <a:t>					(+), §§ 578 Abs. 2 S.1, Abs. 1, 566 im Jahre 2021</a:t>
            </a:r>
          </a:p>
          <a:p>
            <a:r>
              <a:rPr lang="de-DE" sz="2000" b="0" dirty="0"/>
              <a:t>				(3)	Mangel der Mietsache, § 536?</a:t>
            </a:r>
          </a:p>
          <a:p>
            <a:r>
              <a:rPr lang="de-DE" sz="2000" b="0" dirty="0"/>
              <a:t>					(+), fehlende Abdichtung als „Sachmangel“.</a:t>
            </a:r>
          </a:p>
          <a:p>
            <a:r>
              <a:rPr lang="de-DE" sz="2000" b="0" dirty="0"/>
              <a:t>				(4)	Schon bei Vertragsschluss, § 536a Abs. 1, 1.Var.</a:t>
            </a:r>
          </a:p>
          <a:p>
            <a:r>
              <a:rPr lang="de-DE" sz="2000" b="0" dirty="0"/>
              <a:t>					(+)</a:t>
            </a:r>
          </a:p>
          <a:p>
            <a:r>
              <a:rPr lang="de-DE" sz="2000" b="0" dirty="0"/>
              <a:t>				(5)	Noch bei Überlassung, § 536 Abs. 1 S.1</a:t>
            </a:r>
          </a:p>
          <a:p>
            <a:r>
              <a:rPr lang="de-DE" sz="2000" b="0" dirty="0"/>
              <a:t>					(+)</a:t>
            </a:r>
          </a:p>
          <a:p>
            <a:r>
              <a:rPr lang="de-DE" sz="2000" b="0" dirty="0"/>
              <a:t>				(6)	Verschulden ist nicht erforderlich, Garantiehaftung!</a:t>
            </a:r>
          </a:p>
          <a:p>
            <a:r>
              <a:rPr lang="de-DE" sz="2000" b="0" dirty="0"/>
              <a:t>				(7)	Kausaler Schaden der Frau Renate Becker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2113490"/>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3747">
                                            <p:txEl>
                                              <p:pRg st="0" end="0"/>
                                            </p:txEl>
                                          </p:spTgt>
                                        </p:tgtEl>
                                        <p:attrNameLst>
                                          <p:attrName>style.visibility</p:attrName>
                                        </p:attrNameLst>
                                      </p:cBhvr>
                                      <p:to>
                                        <p:strVal val="visible"/>
                                      </p:to>
                                    </p:set>
                                    <p:anim calcmode="lin" valueType="num">
                                      <p:cBhvr additive="base">
                                        <p:cTn id="7" dur="500" fill="hold"/>
                                        <p:tgtEl>
                                          <p:spTgt spid="543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3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3747">
                                            <p:txEl>
                                              <p:pRg st="1" end="1"/>
                                            </p:txEl>
                                          </p:spTgt>
                                        </p:tgtEl>
                                        <p:attrNameLst>
                                          <p:attrName>style.visibility</p:attrName>
                                        </p:attrNameLst>
                                      </p:cBhvr>
                                      <p:to>
                                        <p:strVal val="visible"/>
                                      </p:to>
                                    </p:set>
                                    <p:anim calcmode="lin" valueType="num">
                                      <p:cBhvr additive="base">
                                        <p:cTn id="13" dur="500" fill="hold"/>
                                        <p:tgtEl>
                                          <p:spTgt spid="5437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37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3747">
                                            <p:txEl>
                                              <p:pRg st="2" end="2"/>
                                            </p:txEl>
                                          </p:spTgt>
                                        </p:tgtEl>
                                        <p:attrNameLst>
                                          <p:attrName>style.visibility</p:attrName>
                                        </p:attrNameLst>
                                      </p:cBhvr>
                                      <p:to>
                                        <p:strVal val="visible"/>
                                      </p:to>
                                    </p:set>
                                    <p:anim calcmode="lin" valueType="num">
                                      <p:cBhvr additive="base">
                                        <p:cTn id="19" dur="500" fill="hold"/>
                                        <p:tgtEl>
                                          <p:spTgt spid="5437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37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3747">
                                            <p:txEl>
                                              <p:pRg st="3" end="3"/>
                                            </p:txEl>
                                          </p:spTgt>
                                        </p:tgtEl>
                                        <p:attrNameLst>
                                          <p:attrName>style.visibility</p:attrName>
                                        </p:attrNameLst>
                                      </p:cBhvr>
                                      <p:to>
                                        <p:strVal val="visible"/>
                                      </p:to>
                                    </p:set>
                                    <p:anim calcmode="lin" valueType="num">
                                      <p:cBhvr additive="base">
                                        <p:cTn id="25" dur="500" fill="hold"/>
                                        <p:tgtEl>
                                          <p:spTgt spid="5437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37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3747">
                                            <p:txEl>
                                              <p:pRg st="4" end="4"/>
                                            </p:txEl>
                                          </p:spTgt>
                                        </p:tgtEl>
                                        <p:attrNameLst>
                                          <p:attrName>style.visibility</p:attrName>
                                        </p:attrNameLst>
                                      </p:cBhvr>
                                      <p:to>
                                        <p:strVal val="visible"/>
                                      </p:to>
                                    </p:set>
                                    <p:anim calcmode="lin" valueType="num">
                                      <p:cBhvr additive="base">
                                        <p:cTn id="31" dur="500" fill="hold"/>
                                        <p:tgtEl>
                                          <p:spTgt spid="5437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37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3747">
                                            <p:txEl>
                                              <p:pRg st="5" end="5"/>
                                            </p:txEl>
                                          </p:spTgt>
                                        </p:tgtEl>
                                        <p:attrNameLst>
                                          <p:attrName>style.visibility</p:attrName>
                                        </p:attrNameLst>
                                      </p:cBhvr>
                                      <p:to>
                                        <p:strVal val="visible"/>
                                      </p:to>
                                    </p:set>
                                    <p:anim calcmode="lin" valueType="num">
                                      <p:cBhvr additive="base">
                                        <p:cTn id="37" dur="500" fill="hold"/>
                                        <p:tgtEl>
                                          <p:spTgt spid="54374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37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3747">
                                            <p:txEl>
                                              <p:pRg st="6" end="6"/>
                                            </p:txEl>
                                          </p:spTgt>
                                        </p:tgtEl>
                                        <p:attrNameLst>
                                          <p:attrName>style.visibility</p:attrName>
                                        </p:attrNameLst>
                                      </p:cBhvr>
                                      <p:to>
                                        <p:strVal val="visible"/>
                                      </p:to>
                                    </p:set>
                                    <p:anim calcmode="lin" valueType="num">
                                      <p:cBhvr additive="base">
                                        <p:cTn id="43" dur="500" fill="hold"/>
                                        <p:tgtEl>
                                          <p:spTgt spid="54374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37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3747">
                                            <p:txEl>
                                              <p:pRg st="7" end="7"/>
                                            </p:txEl>
                                          </p:spTgt>
                                        </p:tgtEl>
                                        <p:attrNameLst>
                                          <p:attrName>style.visibility</p:attrName>
                                        </p:attrNameLst>
                                      </p:cBhvr>
                                      <p:to>
                                        <p:strVal val="visible"/>
                                      </p:to>
                                    </p:set>
                                    <p:anim calcmode="lin" valueType="num">
                                      <p:cBhvr additive="base">
                                        <p:cTn id="49" dur="500" fill="hold"/>
                                        <p:tgtEl>
                                          <p:spTgt spid="54374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37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3747">
                                            <p:txEl>
                                              <p:pRg st="8" end="8"/>
                                            </p:txEl>
                                          </p:spTgt>
                                        </p:tgtEl>
                                        <p:attrNameLst>
                                          <p:attrName>style.visibility</p:attrName>
                                        </p:attrNameLst>
                                      </p:cBhvr>
                                      <p:to>
                                        <p:strVal val="visible"/>
                                      </p:to>
                                    </p:set>
                                    <p:anim calcmode="lin" valueType="num">
                                      <p:cBhvr additive="base">
                                        <p:cTn id="55" dur="500" fill="hold"/>
                                        <p:tgtEl>
                                          <p:spTgt spid="54374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374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3747">
                                            <p:txEl>
                                              <p:pRg st="9" end="9"/>
                                            </p:txEl>
                                          </p:spTgt>
                                        </p:tgtEl>
                                        <p:attrNameLst>
                                          <p:attrName>style.visibility</p:attrName>
                                        </p:attrNameLst>
                                      </p:cBhvr>
                                      <p:to>
                                        <p:strVal val="visible"/>
                                      </p:to>
                                    </p:set>
                                    <p:anim calcmode="lin" valueType="num">
                                      <p:cBhvr additive="base">
                                        <p:cTn id="61" dur="500" fill="hold"/>
                                        <p:tgtEl>
                                          <p:spTgt spid="54374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374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3747">
                                            <p:txEl>
                                              <p:pRg st="10" end="10"/>
                                            </p:txEl>
                                          </p:spTgt>
                                        </p:tgtEl>
                                        <p:attrNameLst>
                                          <p:attrName>style.visibility</p:attrName>
                                        </p:attrNameLst>
                                      </p:cBhvr>
                                      <p:to>
                                        <p:strVal val="visible"/>
                                      </p:to>
                                    </p:set>
                                    <p:anim calcmode="lin" valueType="num">
                                      <p:cBhvr additive="base">
                                        <p:cTn id="67" dur="500" fill="hold"/>
                                        <p:tgtEl>
                                          <p:spTgt spid="54374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374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3747">
                                            <p:txEl>
                                              <p:pRg st="11" end="11"/>
                                            </p:txEl>
                                          </p:spTgt>
                                        </p:tgtEl>
                                        <p:attrNameLst>
                                          <p:attrName>style.visibility</p:attrName>
                                        </p:attrNameLst>
                                      </p:cBhvr>
                                      <p:to>
                                        <p:strVal val="visible"/>
                                      </p:to>
                                    </p:set>
                                    <p:anim calcmode="lin" valueType="num">
                                      <p:cBhvr additive="base">
                                        <p:cTn id="73" dur="500" fill="hold"/>
                                        <p:tgtEl>
                                          <p:spTgt spid="54374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374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3747">
                                            <p:txEl>
                                              <p:pRg st="12" end="12"/>
                                            </p:txEl>
                                          </p:spTgt>
                                        </p:tgtEl>
                                        <p:attrNameLst>
                                          <p:attrName>style.visibility</p:attrName>
                                        </p:attrNameLst>
                                      </p:cBhvr>
                                      <p:to>
                                        <p:strVal val="visible"/>
                                      </p:to>
                                    </p:set>
                                    <p:anim calcmode="lin" valueType="num">
                                      <p:cBhvr additive="base">
                                        <p:cTn id="79" dur="500" fill="hold"/>
                                        <p:tgtEl>
                                          <p:spTgt spid="543747">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374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3747">
                                            <p:txEl>
                                              <p:pRg st="13" end="13"/>
                                            </p:txEl>
                                          </p:spTgt>
                                        </p:tgtEl>
                                        <p:attrNameLst>
                                          <p:attrName>style.visibility</p:attrName>
                                        </p:attrNameLst>
                                      </p:cBhvr>
                                      <p:to>
                                        <p:strVal val="visible"/>
                                      </p:to>
                                    </p:set>
                                    <p:anim calcmode="lin" valueType="num">
                                      <p:cBhvr additive="base">
                                        <p:cTn id="85" dur="500" fill="hold"/>
                                        <p:tgtEl>
                                          <p:spTgt spid="543747">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374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3747">
                                            <p:txEl>
                                              <p:pRg st="14" end="14"/>
                                            </p:txEl>
                                          </p:spTgt>
                                        </p:tgtEl>
                                        <p:attrNameLst>
                                          <p:attrName>style.visibility</p:attrName>
                                        </p:attrNameLst>
                                      </p:cBhvr>
                                      <p:to>
                                        <p:strVal val="visible"/>
                                      </p:to>
                                    </p:set>
                                    <p:anim calcmode="lin" valueType="num">
                                      <p:cBhvr additive="base">
                                        <p:cTn id="91" dur="500" fill="hold"/>
                                        <p:tgtEl>
                                          <p:spTgt spid="543747">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374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43747">
                                            <p:txEl>
                                              <p:pRg st="15" end="15"/>
                                            </p:txEl>
                                          </p:spTgt>
                                        </p:tgtEl>
                                        <p:attrNameLst>
                                          <p:attrName>style.visibility</p:attrName>
                                        </p:attrNameLst>
                                      </p:cBhvr>
                                      <p:to>
                                        <p:strVal val="visible"/>
                                      </p:to>
                                    </p:set>
                                    <p:anim calcmode="lin" valueType="num">
                                      <p:cBhvr additive="base">
                                        <p:cTn id="97" dur="500" fill="hold"/>
                                        <p:tgtEl>
                                          <p:spTgt spid="543747">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3747">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nodeType="clickEffect">
                                  <p:stCondLst>
                                    <p:cond delay="0"/>
                                  </p:stCondLst>
                                  <p:childTnLst>
                                    <p:set>
                                      <p:cBhvr>
                                        <p:cTn id="102" dur="1" fill="hold">
                                          <p:stCondLst>
                                            <p:cond delay="0"/>
                                          </p:stCondLst>
                                        </p:cTn>
                                        <p:tgtEl>
                                          <p:spTgt spid="543747">
                                            <p:txEl>
                                              <p:pRg st="16" end="16"/>
                                            </p:txEl>
                                          </p:spTgt>
                                        </p:tgtEl>
                                        <p:attrNameLst>
                                          <p:attrName>style.visibility</p:attrName>
                                        </p:attrNameLst>
                                      </p:cBhvr>
                                      <p:to>
                                        <p:strVal val="visible"/>
                                      </p:to>
                                    </p:set>
                                    <p:anim calcmode="lin" valueType="num">
                                      <p:cBhvr additive="base">
                                        <p:cTn id="103" dur="500" fill="hold"/>
                                        <p:tgtEl>
                                          <p:spTgt spid="543747">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43747">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Text Box 2"/>
          <p:cNvSpPr txBox="1">
            <a:spLocks noChangeArrowheads="1"/>
          </p:cNvSpPr>
          <p:nvPr/>
        </p:nvSpPr>
        <p:spPr bwMode="auto">
          <a:xfrm>
            <a:off x="179388" y="101600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Eigener Schaden (-)</a:t>
            </a:r>
          </a:p>
          <a:p>
            <a:r>
              <a:rPr lang="de-DE" sz="2000" b="0" dirty="0"/>
              <a:t>					- Aber DSL: „Obhut für fremde Sachen“ (zufällige </a:t>
            </a:r>
            <a:r>
              <a:rPr lang="de-DE" sz="2000" b="0" dirty="0" err="1"/>
              <a:t>Scha</a:t>
            </a:r>
            <a:r>
              <a:rPr lang="de-DE" sz="2000" b="0" dirty="0"/>
              <a:t>-					  </a:t>
            </a:r>
            <a:r>
              <a:rPr lang="de-DE" sz="2000" b="0" dirty="0" err="1"/>
              <a:t>densverlagerung</a:t>
            </a:r>
            <a:r>
              <a:rPr lang="de-DE" sz="2000" b="0" dirty="0"/>
              <a:t>)</a:t>
            </a:r>
          </a:p>
          <a:p>
            <a:r>
              <a:rPr lang="de-DE" sz="2000" b="0" dirty="0"/>
              <a:t>			cc)	also §§ 536a Abs. 1, 1.Var., 398 S.1 </a:t>
            </a:r>
            <a:r>
              <a:rPr lang="de-DE" sz="2000" b="0" dirty="0" err="1"/>
              <a:t>iVm</a:t>
            </a:r>
            <a:r>
              <a:rPr lang="de-DE" sz="2000" b="0" dirty="0"/>
              <a:t> DSL schlüssig</a:t>
            </a:r>
          </a:p>
          <a:p>
            <a:r>
              <a:rPr lang="de-DE" sz="2000" b="0" dirty="0"/>
              <a:t>		b)	§§ 823 Abs. 1, 398 S.1</a:t>
            </a:r>
          </a:p>
          <a:p>
            <a:r>
              <a:rPr lang="de-DE" sz="2000" b="0" dirty="0"/>
              <a:t>			(-), kein Verschulden der Beklagten ersichtlich.</a:t>
            </a:r>
          </a:p>
          <a:p>
            <a:r>
              <a:rPr lang="de-DE" sz="2000" b="0" dirty="0"/>
              <a:t>	3.	Beklagtenstation</a:t>
            </a:r>
          </a:p>
          <a:p>
            <a:r>
              <a:rPr lang="de-DE" sz="2000" b="0" dirty="0"/>
              <a:t>		Beklagte zu 1 hat aufgerechnet (§ 389):</a:t>
            </a:r>
          </a:p>
          <a:p>
            <a:r>
              <a:rPr lang="de-DE" sz="2000" b="0" dirty="0"/>
              <a:t>		a)	Wirksame Aufrechnungserklärung, § 388?</a:t>
            </a:r>
          </a:p>
          <a:p>
            <a:r>
              <a:rPr lang="de-DE" sz="2000" b="0" dirty="0"/>
              <a:t>			(+), hilfsweise trotz § 388 S.2 zulässig (innerprozessuale </a:t>
            </a:r>
            <a:r>
              <a:rPr lang="de-DE" sz="2000" b="0" dirty="0" err="1"/>
              <a:t>Bedingg</a:t>
            </a:r>
            <a:r>
              <a:rPr lang="de-DE" sz="2000" b="0" dirty="0"/>
              <a:t>)</a:t>
            </a:r>
          </a:p>
          <a:p>
            <a:r>
              <a:rPr lang="de-DE" sz="2000" b="0" dirty="0"/>
              <a:t>		b)	Aufrechnungslage, § 387?</a:t>
            </a:r>
          </a:p>
          <a:p>
            <a:r>
              <a:rPr lang="de-DE" sz="2000" b="0" dirty="0"/>
              <a:t>			</a:t>
            </a:r>
            <a:r>
              <a:rPr lang="de-DE" sz="2000" b="0" dirty="0" err="1"/>
              <a:t>aa</a:t>
            </a:r>
            <a:r>
              <a:rPr lang="de-DE" sz="2000" b="0" dirty="0"/>
              <a:t>)	Erfüllbare Hauptforderung (+), s.o.</a:t>
            </a:r>
          </a:p>
          <a:p>
            <a:r>
              <a:rPr lang="de-DE" sz="2000" b="0" dirty="0"/>
              <a:t>			</a:t>
            </a:r>
            <a:r>
              <a:rPr lang="de-DE" sz="2000" b="0" dirty="0" err="1"/>
              <a:t>bb</a:t>
            </a:r>
            <a:r>
              <a:rPr lang="de-DE" sz="2000" b="0" dirty="0"/>
              <a:t>)	Fällige und durchsetzbare Gegenforderung der Bekl. zu 1?</a:t>
            </a:r>
          </a:p>
          <a:p>
            <a:r>
              <a:rPr lang="de-DE" sz="2000" b="0" dirty="0"/>
              <a:t>				Anspruch aus § 280 Abs. 1</a:t>
            </a:r>
          </a:p>
          <a:p>
            <a:r>
              <a:rPr lang="de-DE" sz="2000" b="0" dirty="0"/>
              <a:t>				(1)	Schuldverhältnis Bekl. zu 1 – Frau Renate Becker (+)</a:t>
            </a:r>
          </a:p>
          <a:p>
            <a:r>
              <a:rPr lang="de-DE" sz="2000" b="0" dirty="0"/>
              <a:t>				(2)	Pflichtverletzung der Frau Becker</a:t>
            </a:r>
          </a:p>
          <a:p>
            <a:r>
              <a:rPr lang="de-DE" sz="2000" b="0" dirty="0"/>
              <a:t>					(+), keine ausreichende Versicherung abgeschlossen					(Klausel ist auch als AGB wirksam, da keine </a:t>
            </a:r>
            <a:r>
              <a:rPr lang="de-DE" sz="2000" b="0" dirty="0" err="1"/>
              <a:t>unverhält</a:t>
            </a:r>
            <a:r>
              <a:rPr lang="de-DE" sz="2000" b="0" dirty="0"/>
              <a:t>-					</a:t>
            </a:r>
            <a:r>
              <a:rPr lang="de-DE" sz="2000" b="0" dirty="0" err="1"/>
              <a:t>nismäßige</a:t>
            </a:r>
            <a:r>
              <a:rPr lang="de-DE" sz="2000" b="0" dirty="0"/>
              <a:t> Benachteiligung, § 307 BGB).</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142189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4770">
                                            <p:txEl>
                                              <p:pRg st="0" end="0"/>
                                            </p:txEl>
                                          </p:spTgt>
                                        </p:tgtEl>
                                        <p:attrNameLst>
                                          <p:attrName>style.visibility</p:attrName>
                                        </p:attrNameLst>
                                      </p:cBhvr>
                                      <p:to>
                                        <p:strVal val="visible"/>
                                      </p:to>
                                    </p:set>
                                    <p:anim calcmode="lin" valueType="num">
                                      <p:cBhvr additive="base">
                                        <p:cTn id="7" dur="500" fill="hold"/>
                                        <p:tgtEl>
                                          <p:spTgt spid="5447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47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4770">
                                            <p:txEl>
                                              <p:pRg st="1" end="1"/>
                                            </p:txEl>
                                          </p:spTgt>
                                        </p:tgtEl>
                                        <p:attrNameLst>
                                          <p:attrName>style.visibility</p:attrName>
                                        </p:attrNameLst>
                                      </p:cBhvr>
                                      <p:to>
                                        <p:strVal val="visible"/>
                                      </p:to>
                                    </p:set>
                                    <p:anim calcmode="lin" valueType="num">
                                      <p:cBhvr additive="base">
                                        <p:cTn id="13" dur="500" fill="hold"/>
                                        <p:tgtEl>
                                          <p:spTgt spid="5447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47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4770">
                                            <p:txEl>
                                              <p:pRg st="2" end="2"/>
                                            </p:txEl>
                                          </p:spTgt>
                                        </p:tgtEl>
                                        <p:attrNameLst>
                                          <p:attrName>style.visibility</p:attrName>
                                        </p:attrNameLst>
                                      </p:cBhvr>
                                      <p:to>
                                        <p:strVal val="visible"/>
                                      </p:to>
                                    </p:set>
                                    <p:anim calcmode="lin" valueType="num">
                                      <p:cBhvr additive="base">
                                        <p:cTn id="19" dur="500" fill="hold"/>
                                        <p:tgtEl>
                                          <p:spTgt spid="5447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47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4770">
                                            <p:txEl>
                                              <p:pRg st="3" end="3"/>
                                            </p:txEl>
                                          </p:spTgt>
                                        </p:tgtEl>
                                        <p:attrNameLst>
                                          <p:attrName>style.visibility</p:attrName>
                                        </p:attrNameLst>
                                      </p:cBhvr>
                                      <p:to>
                                        <p:strVal val="visible"/>
                                      </p:to>
                                    </p:set>
                                    <p:anim calcmode="lin" valueType="num">
                                      <p:cBhvr additive="base">
                                        <p:cTn id="25" dur="500" fill="hold"/>
                                        <p:tgtEl>
                                          <p:spTgt spid="54477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47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4770">
                                            <p:txEl>
                                              <p:pRg st="4" end="4"/>
                                            </p:txEl>
                                          </p:spTgt>
                                        </p:tgtEl>
                                        <p:attrNameLst>
                                          <p:attrName>style.visibility</p:attrName>
                                        </p:attrNameLst>
                                      </p:cBhvr>
                                      <p:to>
                                        <p:strVal val="visible"/>
                                      </p:to>
                                    </p:set>
                                    <p:anim calcmode="lin" valueType="num">
                                      <p:cBhvr additive="base">
                                        <p:cTn id="31" dur="500" fill="hold"/>
                                        <p:tgtEl>
                                          <p:spTgt spid="54477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47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4770">
                                            <p:txEl>
                                              <p:pRg st="5" end="5"/>
                                            </p:txEl>
                                          </p:spTgt>
                                        </p:tgtEl>
                                        <p:attrNameLst>
                                          <p:attrName>style.visibility</p:attrName>
                                        </p:attrNameLst>
                                      </p:cBhvr>
                                      <p:to>
                                        <p:strVal val="visible"/>
                                      </p:to>
                                    </p:set>
                                    <p:anim calcmode="lin" valueType="num">
                                      <p:cBhvr additive="base">
                                        <p:cTn id="37" dur="500" fill="hold"/>
                                        <p:tgtEl>
                                          <p:spTgt spid="54477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47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4770">
                                            <p:txEl>
                                              <p:pRg st="6" end="6"/>
                                            </p:txEl>
                                          </p:spTgt>
                                        </p:tgtEl>
                                        <p:attrNameLst>
                                          <p:attrName>style.visibility</p:attrName>
                                        </p:attrNameLst>
                                      </p:cBhvr>
                                      <p:to>
                                        <p:strVal val="visible"/>
                                      </p:to>
                                    </p:set>
                                    <p:anim calcmode="lin" valueType="num">
                                      <p:cBhvr additive="base">
                                        <p:cTn id="43" dur="500" fill="hold"/>
                                        <p:tgtEl>
                                          <p:spTgt spid="54477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47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4770">
                                            <p:txEl>
                                              <p:pRg st="7" end="7"/>
                                            </p:txEl>
                                          </p:spTgt>
                                        </p:tgtEl>
                                        <p:attrNameLst>
                                          <p:attrName>style.visibility</p:attrName>
                                        </p:attrNameLst>
                                      </p:cBhvr>
                                      <p:to>
                                        <p:strVal val="visible"/>
                                      </p:to>
                                    </p:set>
                                    <p:anim calcmode="lin" valueType="num">
                                      <p:cBhvr additive="base">
                                        <p:cTn id="49" dur="500" fill="hold"/>
                                        <p:tgtEl>
                                          <p:spTgt spid="54477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477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4770">
                                            <p:txEl>
                                              <p:pRg st="8" end="8"/>
                                            </p:txEl>
                                          </p:spTgt>
                                        </p:tgtEl>
                                        <p:attrNameLst>
                                          <p:attrName>style.visibility</p:attrName>
                                        </p:attrNameLst>
                                      </p:cBhvr>
                                      <p:to>
                                        <p:strVal val="visible"/>
                                      </p:to>
                                    </p:set>
                                    <p:anim calcmode="lin" valueType="num">
                                      <p:cBhvr additive="base">
                                        <p:cTn id="55" dur="500" fill="hold"/>
                                        <p:tgtEl>
                                          <p:spTgt spid="54477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47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4770">
                                            <p:txEl>
                                              <p:pRg st="9" end="9"/>
                                            </p:txEl>
                                          </p:spTgt>
                                        </p:tgtEl>
                                        <p:attrNameLst>
                                          <p:attrName>style.visibility</p:attrName>
                                        </p:attrNameLst>
                                      </p:cBhvr>
                                      <p:to>
                                        <p:strVal val="visible"/>
                                      </p:to>
                                    </p:set>
                                    <p:anim calcmode="lin" valueType="num">
                                      <p:cBhvr additive="base">
                                        <p:cTn id="61" dur="500" fill="hold"/>
                                        <p:tgtEl>
                                          <p:spTgt spid="54477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477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4770">
                                            <p:txEl>
                                              <p:pRg st="10" end="10"/>
                                            </p:txEl>
                                          </p:spTgt>
                                        </p:tgtEl>
                                        <p:attrNameLst>
                                          <p:attrName>style.visibility</p:attrName>
                                        </p:attrNameLst>
                                      </p:cBhvr>
                                      <p:to>
                                        <p:strVal val="visible"/>
                                      </p:to>
                                    </p:set>
                                    <p:anim calcmode="lin" valueType="num">
                                      <p:cBhvr additive="base">
                                        <p:cTn id="67" dur="500" fill="hold"/>
                                        <p:tgtEl>
                                          <p:spTgt spid="54477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477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4770">
                                            <p:txEl>
                                              <p:pRg st="11" end="11"/>
                                            </p:txEl>
                                          </p:spTgt>
                                        </p:tgtEl>
                                        <p:attrNameLst>
                                          <p:attrName>style.visibility</p:attrName>
                                        </p:attrNameLst>
                                      </p:cBhvr>
                                      <p:to>
                                        <p:strVal val="visible"/>
                                      </p:to>
                                    </p:set>
                                    <p:anim calcmode="lin" valueType="num">
                                      <p:cBhvr additive="base">
                                        <p:cTn id="73" dur="500" fill="hold"/>
                                        <p:tgtEl>
                                          <p:spTgt spid="544770">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477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4770">
                                            <p:txEl>
                                              <p:pRg st="12" end="12"/>
                                            </p:txEl>
                                          </p:spTgt>
                                        </p:tgtEl>
                                        <p:attrNameLst>
                                          <p:attrName>style.visibility</p:attrName>
                                        </p:attrNameLst>
                                      </p:cBhvr>
                                      <p:to>
                                        <p:strVal val="visible"/>
                                      </p:to>
                                    </p:set>
                                    <p:anim calcmode="lin" valueType="num">
                                      <p:cBhvr additive="base">
                                        <p:cTn id="79" dur="500" fill="hold"/>
                                        <p:tgtEl>
                                          <p:spTgt spid="544770">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4770">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4770">
                                            <p:txEl>
                                              <p:pRg st="13" end="13"/>
                                            </p:txEl>
                                          </p:spTgt>
                                        </p:tgtEl>
                                        <p:attrNameLst>
                                          <p:attrName>style.visibility</p:attrName>
                                        </p:attrNameLst>
                                      </p:cBhvr>
                                      <p:to>
                                        <p:strVal val="visible"/>
                                      </p:to>
                                    </p:set>
                                    <p:anim calcmode="lin" valueType="num">
                                      <p:cBhvr additive="base">
                                        <p:cTn id="85" dur="500" fill="hold"/>
                                        <p:tgtEl>
                                          <p:spTgt spid="544770">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477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4770">
                                            <p:txEl>
                                              <p:pRg st="14" end="14"/>
                                            </p:txEl>
                                          </p:spTgt>
                                        </p:tgtEl>
                                        <p:attrNameLst>
                                          <p:attrName>style.visibility</p:attrName>
                                        </p:attrNameLst>
                                      </p:cBhvr>
                                      <p:to>
                                        <p:strVal val="visible"/>
                                      </p:to>
                                    </p:set>
                                    <p:anim calcmode="lin" valueType="num">
                                      <p:cBhvr additive="base">
                                        <p:cTn id="91" dur="500" fill="hold"/>
                                        <p:tgtEl>
                                          <p:spTgt spid="544770">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477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44770">
                                            <p:txEl>
                                              <p:pRg st="15" end="15"/>
                                            </p:txEl>
                                          </p:spTgt>
                                        </p:tgtEl>
                                        <p:attrNameLst>
                                          <p:attrName>style.visibility</p:attrName>
                                        </p:attrNameLst>
                                      </p:cBhvr>
                                      <p:to>
                                        <p:strVal val="visible"/>
                                      </p:to>
                                    </p:set>
                                    <p:anim calcmode="lin" valueType="num">
                                      <p:cBhvr additive="base">
                                        <p:cTn id="97" dur="500" fill="hold"/>
                                        <p:tgtEl>
                                          <p:spTgt spid="544770">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4770">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109637"/>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(3)	</a:t>
            </a:r>
            <a:r>
              <a:rPr lang="de-DE" sz="2000" b="0" dirty="0" err="1"/>
              <a:t>Vertretenmüssen</a:t>
            </a:r>
            <a:endParaRPr lang="de-DE" sz="2000" b="0" dirty="0"/>
          </a:p>
          <a:p>
            <a:r>
              <a:rPr lang="de-DE" sz="2000" b="0" dirty="0"/>
              <a:t>					(+), von Beklagter zu 1 behauptet, § 280 Abs. 1 S.2</a:t>
            </a:r>
          </a:p>
          <a:p>
            <a:r>
              <a:rPr lang="de-DE" sz="2000" b="0" dirty="0"/>
              <a:t>				(4)	Kausaler Schaden der Beklagten zu 1</a:t>
            </a:r>
          </a:p>
          <a:p>
            <a:r>
              <a:rPr lang="de-DE" sz="2000" b="0" dirty="0"/>
              <a:t>					(+), da Feuerversicherung keinen Regress hätte </a:t>
            </a:r>
            <a:r>
              <a:rPr lang="de-DE" sz="2000" b="0" dirty="0" err="1"/>
              <a:t>neh</a:t>
            </a:r>
            <a:r>
              <a:rPr lang="de-DE" sz="2000" b="0" dirty="0"/>
              <a:t>-					</a:t>
            </a:r>
            <a:r>
              <a:rPr lang="de-DE" sz="2000" b="0" dirty="0" err="1"/>
              <a:t>men</a:t>
            </a:r>
            <a:r>
              <a:rPr lang="de-DE" sz="2000" b="0" dirty="0"/>
              <a:t> können (selbst bei Fahrlässigkeit!)</a:t>
            </a:r>
          </a:p>
          <a:p>
            <a:r>
              <a:rPr lang="de-DE" sz="2000" b="0" dirty="0"/>
              <a:t>			cc)	Forderungen gleichartig (+), auf Geld gerichtet.</a:t>
            </a:r>
          </a:p>
          <a:p>
            <a:r>
              <a:rPr lang="de-DE" sz="2000" b="0" dirty="0"/>
              <a:t>			</a:t>
            </a:r>
            <a:r>
              <a:rPr lang="de-DE" sz="2000" b="0" dirty="0" err="1"/>
              <a:t>dd</a:t>
            </a:r>
            <a:r>
              <a:rPr lang="de-DE" sz="2000" b="0" dirty="0"/>
              <a:t>)	Forderung „gegenseitig“ (</a:t>
            </a:r>
            <a:r>
              <a:rPr lang="de-DE" sz="2000" b="0" dirty="0" err="1"/>
              <a:t>iSv</a:t>
            </a:r>
            <a:r>
              <a:rPr lang="de-DE" sz="2000" b="0" dirty="0"/>
              <a:t> „wechselseitig“) ?</a:t>
            </a:r>
          </a:p>
          <a:p>
            <a:r>
              <a:rPr lang="de-DE" sz="2000" b="0" dirty="0"/>
              <a:t>				zwar (-), aber § 406 BGB.</a:t>
            </a:r>
          </a:p>
          <a:p>
            <a:r>
              <a:rPr lang="de-DE" sz="2000" b="0" dirty="0"/>
              <a:t>	4.	</a:t>
            </a:r>
            <a:r>
              <a:rPr lang="de-DE" sz="2000" b="0" dirty="0" err="1"/>
              <a:t>Replikstation</a:t>
            </a:r>
            <a:endParaRPr lang="de-DE" sz="2000" b="0" dirty="0"/>
          </a:p>
          <a:p>
            <a:r>
              <a:rPr lang="de-DE" sz="2000" b="0" dirty="0"/>
              <a:t>		a)	Kein Verschulden der Frau Renate Becker</a:t>
            </a:r>
          </a:p>
          <a:p>
            <a:r>
              <a:rPr lang="de-DE" sz="2000" b="0" dirty="0"/>
              <a:t>			(-), </a:t>
            </a:r>
            <a:r>
              <a:rPr lang="de-DE" sz="2000" b="0" dirty="0" err="1"/>
              <a:t>unsubstantiiert</a:t>
            </a:r>
            <a:r>
              <a:rPr lang="de-DE" sz="2000" b="0" dirty="0"/>
              <a:t>, Beweislast der Klägerin, § 280 Abs. 1 S.2 BGB</a:t>
            </a:r>
          </a:p>
          <a:p>
            <a:r>
              <a:rPr lang="de-DE" sz="2000" b="0" dirty="0"/>
              <a:t>		b)	Verjährungseinrede, § 214 Abs. 1 BGB</a:t>
            </a:r>
          </a:p>
          <a:p>
            <a:r>
              <a:rPr lang="de-DE" sz="2000" b="0" dirty="0"/>
              <a:t>			zwar Verjährung wegen § 548 Abs. 1 S.1, S.2 möglich, jedoch				wegen § 215 BGB unerheblich.</a:t>
            </a:r>
          </a:p>
          <a:p>
            <a:r>
              <a:rPr lang="de-DE" sz="2000" b="0" dirty="0"/>
              <a:t>	5.	Beweisstation damit entbehrlich, da keine entscheidungserheblichen,		streitigen Tatsachen.</a:t>
            </a:r>
          </a:p>
          <a:p>
            <a:r>
              <a:rPr lang="de-DE" sz="2000" b="0" dirty="0"/>
              <a:t>III.	Ergebnis zur Klage gegen die Beklagte zu 1</a:t>
            </a:r>
          </a:p>
          <a:p>
            <a:r>
              <a:rPr lang="de-DE" sz="2000" b="0" dirty="0"/>
              <a:t>	Die Klage ist unbegründet, da der Hilfsklagegrund durch Aufrechnung		erloschen ist.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3634167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5794">
                                            <p:txEl>
                                              <p:pRg st="4" end="4"/>
                                            </p:txEl>
                                          </p:spTgt>
                                        </p:tgtEl>
                                        <p:attrNameLst>
                                          <p:attrName>style.visibility</p:attrName>
                                        </p:attrNameLst>
                                      </p:cBhvr>
                                      <p:to>
                                        <p:strVal val="visible"/>
                                      </p:to>
                                    </p:set>
                                    <p:anim calcmode="lin" valueType="num">
                                      <p:cBhvr additive="base">
                                        <p:cTn id="31" dur="500" fill="hold"/>
                                        <p:tgtEl>
                                          <p:spTgt spid="5457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57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5794">
                                            <p:txEl>
                                              <p:pRg st="5" end="5"/>
                                            </p:txEl>
                                          </p:spTgt>
                                        </p:tgtEl>
                                        <p:attrNameLst>
                                          <p:attrName>style.visibility</p:attrName>
                                        </p:attrNameLst>
                                      </p:cBhvr>
                                      <p:to>
                                        <p:strVal val="visible"/>
                                      </p:to>
                                    </p:set>
                                    <p:anim calcmode="lin" valueType="num">
                                      <p:cBhvr additive="base">
                                        <p:cTn id="37" dur="500" fill="hold"/>
                                        <p:tgtEl>
                                          <p:spTgt spid="5457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57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5794">
                                            <p:txEl>
                                              <p:pRg st="6" end="6"/>
                                            </p:txEl>
                                          </p:spTgt>
                                        </p:tgtEl>
                                        <p:attrNameLst>
                                          <p:attrName>style.visibility</p:attrName>
                                        </p:attrNameLst>
                                      </p:cBhvr>
                                      <p:to>
                                        <p:strVal val="visible"/>
                                      </p:to>
                                    </p:set>
                                    <p:anim calcmode="lin" valueType="num">
                                      <p:cBhvr additive="base">
                                        <p:cTn id="43" dur="500" fill="hold"/>
                                        <p:tgtEl>
                                          <p:spTgt spid="5457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57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5794">
                                            <p:txEl>
                                              <p:pRg st="7" end="7"/>
                                            </p:txEl>
                                          </p:spTgt>
                                        </p:tgtEl>
                                        <p:attrNameLst>
                                          <p:attrName>style.visibility</p:attrName>
                                        </p:attrNameLst>
                                      </p:cBhvr>
                                      <p:to>
                                        <p:strVal val="visible"/>
                                      </p:to>
                                    </p:set>
                                    <p:anim calcmode="lin" valueType="num">
                                      <p:cBhvr additive="base">
                                        <p:cTn id="49" dur="500" fill="hold"/>
                                        <p:tgtEl>
                                          <p:spTgt spid="54579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579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5794">
                                            <p:txEl>
                                              <p:pRg st="8" end="8"/>
                                            </p:txEl>
                                          </p:spTgt>
                                        </p:tgtEl>
                                        <p:attrNameLst>
                                          <p:attrName>style.visibility</p:attrName>
                                        </p:attrNameLst>
                                      </p:cBhvr>
                                      <p:to>
                                        <p:strVal val="visible"/>
                                      </p:to>
                                    </p:set>
                                    <p:anim calcmode="lin" valueType="num">
                                      <p:cBhvr additive="base">
                                        <p:cTn id="55" dur="500" fill="hold"/>
                                        <p:tgtEl>
                                          <p:spTgt spid="54579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57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5794">
                                            <p:txEl>
                                              <p:pRg st="9" end="9"/>
                                            </p:txEl>
                                          </p:spTgt>
                                        </p:tgtEl>
                                        <p:attrNameLst>
                                          <p:attrName>style.visibility</p:attrName>
                                        </p:attrNameLst>
                                      </p:cBhvr>
                                      <p:to>
                                        <p:strVal val="visible"/>
                                      </p:to>
                                    </p:set>
                                    <p:anim calcmode="lin" valueType="num">
                                      <p:cBhvr additive="base">
                                        <p:cTn id="61" dur="500" fill="hold"/>
                                        <p:tgtEl>
                                          <p:spTgt spid="54579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57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5794">
                                            <p:txEl>
                                              <p:pRg st="10" end="10"/>
                                            </p:txEl>
                                          </p:spTgt>
                                        </p:tgtEl>
                                        <p:attrNameLst>
                                          <p:attrName>style.visibility</p:attrName>
                                        </p:attrNameLst>
                                      </p:cBhvr>
                                      <p:to>
                                        <p:strVal val="visible"/>
                                      </p:to>
                                    </p:set>
                                    <p:anim calcmode="lin" valueType="num">
                                      <p:cBhvr additive="base">
                                        <p:cTn id="67" dur="500" fill="hold"/>
                                        <p:tgtEl>
                                          <p:spTgt spid="54579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57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5794">
                                            <p:txEl>
                                              <p:pRg st="11" end="11"/>
                                            </p:txEl>
                                          </p:spTgt>
                                        </p:tgtEl>
                                        <p:attrNameLst>
                                          <p:attrName>style.visibility</p:attrName>
                                        </p:attrNameLst>
                                      </p:cBhvr>
                                      <p:to>
                                        <p:strVal val="visible"/>
                                      </p:to>
                                    </p:set>
                                    <p:anim calcmode="lin" valueType="num">
                                      <p:cBhvr additive="base">
                                        <p:cTn id="73" dur="500" fill="hold"/>
                                        <p:tgtEl>
                                          <p:spTgt spid="54579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57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5794">
                                            <p:txEl>
                                              <p:pRg st="12" end="12"/>
                                            </p:txEl>
                                          </p:spTgt>
                                        </p:tgtEl>
                                        <p:attrNameLst>
                                          <p:attrName>style.visibility</p:attrName>
                                        </p:attrNameLst>
                                      </p:cBhvr>
                                      <p:to>
                                        <p:strVal val="visible"/>
                                      </p:to>
                                    </p:set>
                                    <p:anim calcmode="lin" valueType="num">
                                      <p:cBhvr additive="base">
                                        <p:cTn id="79" dur="500" fill="hold"/>
                                        <p:tgtEl>
                                          <p:spTgt spid="54579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57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45794">
                                            <p:txEl>
                                              <p:pRg st="13" end="13"/>
                                            </p:txEl>
                                          </p:spTgt>
                                        </p:tgtEl>
                                        <p:attrNameLst>
                                          <p:attrName>style.visibility</p:attrName>
                                        </p:attrNameLst>
                                      </p:cBhvr>
                                      <p:to>
                                        <p:strVal val="visible"/>
                                      </p:to>
                                    </p:set>
                                    <p:anim calcmode="lin" valueType="num">
                                      <p:cBhvr additive="base">
                                        <p:cTn id="85" dur="500" fill="hold"/>
                                        <p:tgtEl>
                                          <p:spTgt spid="54579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579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45794">
                                            <p:txEl>
                                              <p:pRg st="14" end="14"/>
                                            </p:txEl>
                                          </p:spTgt>
                                        </p:tgtEl>
                                        <p:attrNameLst>
                                          <p:attrName>style.visibility</p:attrName>
                                        </p:attrNameLst>
                                      </p:cBhvr>
                                      <p:to>
                                        <p:strVal val="visible"/>
                                      </p:to>
                                    </p:set>
                                    <p:anim calcmode="lin" valueType="num">
                                      <p:cBhvr additive="base">
                                        <p:cTn id="91" dur="500" fill="hold"/>
                                        <p:tgtEl>
                                          <p:spTgt spid="545794">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579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20139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C.	Klage gegen die Beklagte zu 2</a:t>
            </a:r>
          </a:p>
          <a:p>
            <a:r>
              <a:rPr lang="de-DE" sz="2000" b="0" dirty="0"/>
              <a:t>	I.	Zulässigkeit der Klage</a:t>
            </a:r>
          </a:p>
          <a:p>
            <a:r>
              <a:rPr lang="de-DE" sz="2000" b="0" dirty="0"/>
              <a:t>		(+), unproblematisch</a:t>
            </a:r>
          </a:p>
          <a:p>
            <a:r>
              <a:rPr lang="de-DE" sz="2000" b="0" dirty="0"/>
              <a:t>	II.	Voraussetzungen der §§ 59 f., 260 ZPO (sonst: Trennung, § 145 ZPO)</a:t>
            </a:r>
          </a:p>
          <a:p>
            <a:r>
              <a:rPr lang="de-DE" sz="2000" b="0" dirty="0"/>
              <a:t>		(+)</a:t>
            </a:r>
          </a:p>
          <a:p>
            <a:r>
              <a:rPr lang="de-DE" sz="2000" b="0" dirty="0"/>
              <a:t>	III.	Begründetheit der Klage</a:t>
            </a:r>
          </a:p>
          <a:p>
            <a:r>
              <a:rPr lang="de-DE" sz="2000" b="0" dirty="0"/>
              <a:t>		(-), zwar haftet die Beklagte zu 2 akzessorisch für die </a:t>
            </a:r>
            <a:r>
              <a:rPr lang="de-DE" sz="2000" b="0" dirty="0" err="1"/>
              <a:t>Verbindlichkei</a:t>
            </a:r>
            <a:r>
              <a:rPr lang="de-DE" sz="2000" b="0" dirty="0"/>
              <a:t>-		</a:t>
            </a:r>
            <a:r>
              <a:rPr lang="de-DE" sz="2000" b="0" dirty="0" err="1"/>
              <a:t>ten</a:t>
            </a:r>
            <a:r>
              <a:rPr lang="de-DE" sz="2000" b="0" dirty="0"/>
              <a:t> der Beklagten zu 1 (§ 126 S.1 HGB); jedoch wirkt damit auch die		von der Beklagten zu 1 erklärte Aufrechnung zugunsten der Beklagten		zu 2 (vgl. auch § 128 HGB).</a:t>
            </a:r>
          </a:p>
          <a:p>
            <a:endParaRPr lang="de-DE" sz="2000" b="0" dirty="0"/>
          </a:p>
          <a:p>
            <a:r>
              <a:rPr lang="de-DE" sz="2000" dirty="0"/>
              <a:t>D.	Klage gegen den Beklagten zu 3</a:t>
            </a:r>
          </a:p>
          <a:p>
            <a:r>
              <a:rPr lang="de-DE" sz="2000" b="0" dirty="0"/>
              <a:t>	I.	Zulässigkeit der Klage gegen den Beklagten zu 3</a:t>
            </a:r>
          </a:p>
          <a:p>
            <a:r>
              <a:rPr lang="de-DE" sz="2000" b="0" dirty="0"/>
              <a:t>		(+), das Landgericht Berlin ist auch für die Klage gegen den Beklagten		zu 3 örtlich zuständig, § 29a Abs. 1 ZPO; das gilt auch bei VSD und		DSL.</a:t>
            </a:r>
          </a:p>
          <a:p>
            <a:r>
              <a:rPr lang="de-DE" sz="2000" b="0" dirty="0"/>
              <a:t>	II.	Voraussetzungen der §§ 59 f., 260 ZPO</a:t>
            </a:r>
          </a:p>
          <a:p>
            <a:r>
              <a:rPr lang="de-DE" sz="2000" b="0" dirty="0"/>
              <a:t>		(+), wie bei Beklagter zu 2.</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118678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5794">
                                            <p:txEl>
                                              <p:pRg st="4" end="4"/>
                                            </p:txEl>
                                          </p:spTgt>
                                        </p:tgtEl>
                                        <p:attrNameLst>
                                          <p:attrName>style.visibility</p:attrName>
                                        </p:attrNameLst>
                                      </p:cBhvr>
                                      <p:to>
                                        <p:strVal val="visible"/>
                                      </p:to>
                                    </p:set>
                                    <p:anim calcmode="lin" valueType="num">
                                      <p:cBhvr additive="base">
                                        <p:cTn id="31" dur="500" fill="hold"/>
                                        <p:tgtEl>
                                          <p:spTgt spid="5457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57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5794">
                                            <p:txEl>
                                              <p:pRg st="5" end="5"/>
                                            </p:txEl>
                                          </p:spTgt>
                                        </p:tgtEl>
                                        <p:attrNameLst>
                                          <p:attrName>style.visibility</p:attrName>
                                        </p:attrNameLst>
                                      </p:cBhvr>
                                      <p:to>
                                        <p:strVal val="visible"/>
                                      </p:to>
                                    </p:set>
                                    <p:anim calcmode="lin" valueType="num">
                                      <p:cBhvr additive="base">
                                        <p:cTn id="37" dur="500" fill="hold"/>
                                        <p:tgtEl>
                                          <p:spTgt spid="5457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57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5794">
                                            <p:txEl>
                                              <p:pRg st="6" end="6"/>
                                            </p:txEl>
                                          </p:spTgt>
                                        </p:tgtEl>
                                        <p:attrNameLst>
                                          <p:attrName>style.visibility</p:attrName>
                                        </p:attrNameLst>
                                      </p:cBhvr>
                                      <p:to>
                                        <p:strVal val="visible"/>
                                      </p:to>
                                    </p:set>
                                    <p:anim calcmode="lin" valueType="num">
                                      <p:cBhvr additive="base">
                                        <p:cTn id="43" dur="500" fill="hold"/>
                                        <p:tgtEl>
                                          <p:spTgt spid="5457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57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5794">
                                            <p:txEl>
                                              <p:pRg st="8" end="8"/>
                                            </p:txEl>
                                          </p:spTgt>
                                        </p:tgtEl>
                                        <p:attrNameLst>
                                          <p:attrName>style.visibility</p:attrName>
                                        </p:attrNameLst>
                                      </p:cBhvr>
                                      <p:to>
                                        <p:strVal val="visible"/>
                                      </p:to>
                                    </p:set>
                                    <p:anim calcmode="lin" valueType="num">
                                      <p:cBhvr additive="base">
                                        <p:cTn id="49" dur="500" fill="hold"/>
                                        <p:tgtEl>
                                          <p:spTgt spid="54579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57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5794">
                                            <p:txEl>
                                              <p:pRg st="9" end="9"/>
                                            </p:txEl>
                                          </p:spTgt>
                                        </p:tgtEl>
                                        <p:attrNameLst>
                                          <p:attrName>style.visibility</p:attrName>
                                        </p:attrNameLst>
                                      </p:cBhvr>
                                      <p:to>
                                        <p:strVal val="visible"/>
                                      </p:to>
                                    </p:set>
                                    <p:anim calcmode="lin" valueType="num">
                                      <p:cBhvr additive="base">
                                        <p:cTn id="55" dur="500" fill="hold"/>
                                        <p:tgtEl>
                                          <p:spTgt spid="545794">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57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45794">
                                            <p:txEl>
                                              <p:pRg st="10" end="10"/>
                                            </p:txEl>
                                          </p:spTgt>
                                        </p:tgtEl>
                                        <p:attrNameLst>
                                          <p:attrName>style.visibility</p:attrName>
                                        </p:attrNameLst>
                                      </p:cBhvr>
                                      <p:to>
                                        <p:strVal val="visible"/>
                                      </p:to>
                                    </p:set>
                                    <p:anim calcmode="lin" valueType="num">
                                      <p:cBhvr additive="base">
                                        <p:cTn id="61" dur="500" fill="hold"/>
                                        <p:tgtEl>
                                          <p:spTgt spid="545794">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57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45794">
                                            <p:txEl>
                                              <p:pRg st="11" end="11"/>
                                            </p:txEl>
                                          </p:spTgt>
                                        </p:tgtEl>
                                        <p:attrNameLst>
                                          <p:attrName>style.visibility</p:attrName>
                                        </p:attrNameLst>
                                      </p:cBhvr>
                                      <p:to>
                                        <p:strVal val="visible"/>
                                      </p:to>
                                    </p:set>
                                    <p:anim calcmode="lin" valueType="num">
                                      <p:cBhvr additive="base">
                                        <p:cTn id="67" dur="500" fill="hold"/>
                                        <p:tgtEl>
                                          <p:spTgt spid="545794">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57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45794">
                                            <p:txEl>
                                              <p:pRg st="12" end="12"/>
                                            </p:txEl>
                                          </p:spTgt>
                                        </p:tgtEl>
                                        <p:attrNameLst>
                                          <p:attrName>style.visibility</p:attrName>
                                        </p:attrNameLst>
                                      </p:cBhvr>
                                      <p:to>
                                        <p:strVal val="visible"/>
                                      </p:to>
                                    </p:set>
                                    <p:anim calcmode="lin" valueType="num">
                                      <p:cBhvr additive="base">
                                        <p:cTn id="73" dur="500" fill="hold"/>
                                        <p:tgtEl>
                                          <p:spTgt spid="545794">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57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251334"/>
            <a:ext cx="8712200" cy="338554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Schlüssigkeit der Klage gegen den Beklagten zu 3 (s. § 331 Abs. 1		ZPO)</a:t>
            </a:r>
          </a:p>
          <a:p>
            <a:r>
              <a:rPr lang="de-DE" sz="2000" b="0" dirty="0"/>
              <a:t>		</a:t>
            </a:r>
            <a:r>
              <a:rPr lang="de-DE" sz="2000" u="sng" dirty="0" err="1"/>
              <a:t>hM</a:t>
            </a:r>
            <a:r>
              <a:rPr lang="de-DE" sz="2000" u="sng" dirty="0"/>
              <a:t>:</a:t>
            </a:r>
            <a:r>
              <a:rPr lang="de-DE" sz="2000" b="0" dirty="0"/>
              <a:t> (-), 	die von der Beklagten zu 1 erklärte Aufrechnung wirkt auch				zugunsten des Beklagten zu 3, da er akzessorisch für deren				Verbindlichkeiten haftet. § 331 ZPO soll keine materiell-					rechtlich unrichtigen Entscheidungen herbeiführen.</a:t>
            </a:r>
          </a:p>
          <a:p>
            <a:r>
              <a:rPr lang="de-DE" sz="2000" b="0" dirty="0"/>
              <a:t>	IV.	Ergebnis</a:t>
            </a:r>
          </a:p>
          <a:p>
            <a:r>
              <a:rPr lang="de-DE" sz="2000" b="0" dirty="0"/>
              <a:t>		Auch die Klage gegen den Beklagten zu 3 ist somit abzuweisen			(obwohl die </a:t>
            </a:r>
            <a:r>
              <a:rPr lang="de-DE" sz="2000" b="0" dirty="0" err="1"/>
              <a:t>Vorauss</a:t>
            </a:r>
            <a:r>
              <a:rPr lang="de-DE" sz="2000" b="0" dirty="0"/>
              <a:t> für den Erlass eines VU vorlägen, da der Bekl.		zu 3. Gesamtschuldner wäre, also kein Fall von § 62 Abs. 1 ZPO			vorläge).</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536870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Text Box 2"/>
          <p:cNvSpPr txBox="1">
            <a:spLocks noChangeArrowheads="1"/>
          </p:cNvSpPr>
          <p:nvPr/>
        </p:nvSpPr>
        <p:spPr bwMode="auto">
          <a:xfrm>
            <a:off x="179388" y="1196752"/>
            <a:ext cx="8712200" cy="430887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089025"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725613"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362200"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998788"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34559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9131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43703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8275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E.	</a:t>
            </a:r>
            <a:r>
              <a:rPr lang="de-DE" sz="2000" dirty="0" err="1"/>
              <a:t>Tenorierungsstation</a:t>
            </a:r>
            <a:endParaRPr lang="de-DE" sz="2000" dirty="0"/>
          </a:p>
          <a:p>
            <a:endParaRPr lang="de-DE" sz="2000" b="0" dirty="0"/>
          </a:p>
          <a:p>
            <a:r>
              <a:rPr lang="de-DE" sz="2000" b="0" dirty="0"/>
              <a:t>	1.	Die Klage wird abgewiesen.</a:t>
            </a:r>
          </a:p>
          <a:p>
            <a:endParaRPr lang="de-DE" sz="2000" b="0" dirty="0"/>
          </a:p>
          <a:p>
            <a:r>
              <a:rPr lang="de-DE" sz="2000" b="0" dirty="0"/>
              <a:t>	2.	Die Kosten des Rechtsstreits werden gegeneinander aufgehoben. Die		Beklagten haben die Gerichtskosten zu je 1/6 zu tragen. (§§ 92 Abs. 1		S.1, 1.Var., 100 Abs. 1 ZPO)</a:t>
            </a:r>
          </a:p>
          <a:p>
            <a:endParaRPr lang="de-DE" sz="2000" b="0" dirty="0"/>
          </a:p>
          <a:p>
            <a:r>
              <a:rPr lang="de-DE" sz="2000" b="0" dirty="0"/>
              <a:t>	3.	Das Urteil ist vorläufig vollstreckbar. Die Beklagten dürfen die jeweils		gegen sie gerichtete Vollstreckung durch Sicherheitsleistung in Höhe 		von 110 % des aufgrund des Urteils vollstreckbaren Betrages ab-			wenden, wenn nicht die Klägerin vor der Vollstreckung Sicherheit in 		Höhe von 110 % des jeweils zu vollstreckenden Betrages leistet. 			(§§ 708 Nr. 11, 711 S.1, S.2, 709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920391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6818">
                                            <p:txEl>
                                              <p:pRg st="0" end="0"/>
                                            </p:txEl>
                                          </p:spTgt>
                                        </p:tgtEl>
                                        <p:attrNameLst>
                                          <p:attrName>style.visibility</p:attrName>
                                        </p:attrNameLst>
                                      </p:cBhvr>
                                      <p:to>
                                        <p:strVal val="visible"/>
                                      </p:to>
                                    </p:set>
                                    <p:anim calcmode="lin" valueType="num">
                                      <p:cBhvr additive="base">
                                        <p:cTn id="7" dur="500" fill="hold"/>
                                        <p:tgtEl>
                                          <p:spTgt spid="5468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68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6818">
                                            <p:txEl>
                                              <p:pRg st="2" end="2"/>
                                            </p:txEl>
                                          </p:spTgt>
                                        </p:tgtEl>
                                        <p:attrNameLst>
                                          <p:attrName>style.visibility</p:attrName>
                                        </p:attrNameLst>
                                      </p:cBhvr>
                                      <p:to>
                                        <p:strVal val="visible"/>
                                      </p:to>
                                    </p:set>
                                    <p:anim calcmode="lin" valueType="num">
                                      <p:cBhvr additive="base">
                                        <p:cTn id="13" dur="500" fill="hold"/>
                                        <p:tgtEl>
                                          <p:spTgt spid="54681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68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6818">
                                            <p:txEl>
                                              <p:pRg st="4" end="4"/>
                                            </p:txEl>
                                          </p:spTgt>
                                        </p:tgtEl>
                                        <p:attrNameLst>
                                          <p:attrName>style.visibility</p:attrName>
                                        </p:attrNameLst>
                                      </p:cBhvr>
                                      <p:to>
                                        <p:strVal val="visible"/>
                                      </p:to>
                                    </p:set>
                                    <p:anim calcmode="lin" valueType="num">
                                      <p:cBhvr additive="base">
                                        <p:cTn id="19" dur="500" fill="hold"/>
                                        <p:tgtEl>
                                          <p:spTgt spid="54681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68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6818">
                                            <p:txEl>
                                              <p:pRg st="6" end="6"/>
                                            </p:txEl>
                                          </p:spTgt>
                                        </p:tgtEl>
                                        <p:attrNameLst>
                                          <p:attrName>style.visibility</p:attrName>
                                        </p:attrNameLst>
                                      </p:cBhvr>
                                      <p:to>
                                        <p:strVal val="visible"/>
                                      </p:to>
                                    </p:set>
                                    <p:anim calcmode="lin" valueType="num">
                                      <p:cBhvr additive="base">
                                        <p:cTn id="25" dur="500" fill="hold"/>
                                        <p:tgtEl>
                                          <p:spTgt spid="54681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681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355568"/>
            <a:ext cx="8712200" cy="54938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cs typeface="Arial" charset="0"/>
              </a:rPr>
              <a:t>„Mehrheit von Streitgegenständen, Einheit des Verfahrens“</a:t>
            </a:r>
          </a:p>
          <a:p>
            <a:pPr algn="ctr"/>
            <a:endParaRPr lang="de-DE" sz="1500" dirty="0">
              <a:cs typeface="Arial" charset="0"/>
            </a:endParaRPr>
          </a:p>
          <a:p>
            <a:pPr algn="ctr"/>
            <a:r>
              <a:rPr lang="de-DE" b="0" dirty="0">
                <a:cs typeface="Arial" charset="0"/>
              </a:rPr>
              <a:t>§ 260 ZPO betrifft nur die Zulässigkeit des Verbunds          (wenn (-), </a:t>
            </a:r>
            <a:r>
              <a:rPr lang="de-DE" b="0" dirty="0" err="1">
                <a:cs typeface="Arial" charset="0"/>
              </a:rPr>
              <a:t>grds</a:t>
            </a:r>
            <a:r>
              <a:rPr lang="de-DE" b="0" dirty="0">
                <a:cs typeface="Arial" charset="0"/>
              </a:rPr>
              <a:t>. lediglich Trennung, § 145 ZPO)</a:t>
            </a:r>
          </a:p>
          <a:p>
            <a:endParaRPr lang="de-DE" sz="1500" b="0" dirty="0">
              <a:cs typeface="Arial" charset="0"/>
            </a:endParaRPr>
          </a:p>
          <a:p>
            <a:r>
              <a:rPr lang="de-DE" u="sng" dirty="0">
                <a:cs typeface="Arial" charset="0"/>
              </a:rPr>
              <a:t>A.	Objektive Klagehäufung liegt vor bei:</a:t>
            </a:r>
          </a:p>
          <a:p>
            <a:r>
              <a:rPr lang="de-DE" b="0" dirty="0">
                <a:cs typeface="Arial" charset="0"/>
              </a:rPr>
              <a:t>	</a:t>
            </a:r>
            <a:r>
              <a:rPr lang="de-DE" b="0" i="1" dirty="0">
                <a:cs typeface="Arial" charset="0"/>
              </a:rPr>
              <a:t>Antragsmehrheit</a:t>
            </a:r>
            <a:r>
              <a:rPr lang="de-DE" b="0" dirty="0">
                <a:cs typeface="Arial" charset="0"/>
              </a:rPr>
              <a:t> (mehrere Klageanträge) oder </a:t>
            </a:r>
            <a:r>
              <a:rPr lang="de-DE" b="0" i="1" dirty="0">
                <a:cs typeface="Arial" charset="0"/>
              </a:rPr>
              <a:t>Sachverhalts- 	</a:t>
            </a:r>
            <a:r>
              <a:rPr lang="de-DE" b="0" i="1" dirty="0" err="1">
                <a:cs typeface="Arial" charset="0"/>
              </a:rPr>
              <a:t>mehrheit</a:t>
            </a:r>
            <a:r>
              <a:rPr lang="de-DE" b="0" dirty="0">
                <a:cs typeface="Arial" charset="0"/>
              </a:rPr>
              <a:t> (ein Antrag, gestützt auf mehrere </a:t>
            </a:r>
            <a:r>
              <a:rPr lang="de-DE" b="0" dirty="0" err="1">
                <a:cs typeface="Arial" charset="0"/>
              </a:rPr>
              <a:t>Lebenssachver</a:t>
            </a:r>
            <a:r>
              <a:rPr lang="de-DE" b="0" dirty="0">
                <a:cs typeface="Arial" charset="0"/>
              </a:rPr>
              <a:t>-	halte) = zweigliedriger Streitgegenstand</a:t>
            </a:r>
          </a:p>
          <a:p>
            <a:endParaRPr lang="de-DE" sz="1500" b="0" dirty="0">
              <a:cs typeface="Arial" charset="0"/>
            </a:endParaRPr>
          </a:p>
          <a:p>
            <a:r>
              <a:rPr lang="de-DE" u="sng" dirty="0">
                <a:cs typeface="Arial" charset="0"/>
              </a:rPr>
              <a:t>B.	3 Formen sind zu unterscheiden:</a:t>
            </a:r>
          </a:p>
          <a:p>
            <a:r>
              <a:rPr lang="de-DE" b="0" dirty="0">
                <a:cs typeface="Arial" charset="0"/>
              </a:rPr>
              <a:t>	●	kumulative Klagehäufung = Mehrere Anträge				nebeneinander</a:t>
            </a:r>
          </a:p>
          <a:p>
            <a:r>
              <a:rPr lang="de-DE" b="0" dirty="0">
                <a:latin typeface="Verdana" pitchFamily="34" charset="0"/>
              </a:rPr>
              <a:t>	●	</a:t>
            </a:r>
            <a:r>
              <a:rPr lang="de-DE" b="0" dirty="0">
                <a:cs typeface="Arial" charset="0"/>
              </a:rPr>
              <a:t>eventuelle Klagehäufung = Haupt- und Hilfsantrag</a:t>
            </a:r>
          </a:p>
          <a:p>
            <a:r>
              <a:rPr lang="de-DE" b="0" dirty="0">
                <a:latin typeface="Verdana" pitchFamily="34" charset="0"/>
              </a:rPr>
              <a:t>	●	</a:t>
            </a:r>
            <a:r>
              <a:rPr lang="de-DE" b="0" dirty="0">
                <a:cs typeface="Arial" charset="0"/>
              </a:rPr>
              <a:t>alternative Klagehäufung = Entweder/oder (</a:t>
            </a:r>
            <a:r>
              <a:rPr lang="de-DE" b="0" dirty="0" err="1">
                <a:cs typeface="Arial" charset="0"/>
              </a:rPr>
              <a:t>grds</a:t>
            </a:r>
            <a:r>
              <a:rPr lang="de-DE" b="0" dirty="0">
                <a:cs typeface="Arial" charset="0"/>
              </a:rPr>
              <a:t>.			unzulässig, Ausnahme Wahlschuld </a:t>
            </a:r>
            <a:r>
              <a:rPr lang="de-DE" b="0" dirty="0" err="1">
                <a:cs typeface="Arial" charset="0"/>
              </a:rPr>
              <a:t>iSd</a:t>
            </a:r>
            <a:r>
              <a:rPr lang="de-DE" b="0" dirty="0">
                <a:cs typeface="Arial" charset="0"/>
              </a:rPr>
              <a:t> §§ 262 ff. BGB)</a:t>
            </a:r>
            <a:endParaRPr lang="de-DE" sz="600" b="0" dirty="0">
              <a:cs typeface="Arial" charset="0"/>
            </a:endParaRP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297971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4" end="4"/>
                                            </p:txEl>
                                          </p:spTgt>
                                        </p:tgtEl>
                                        <p:attrNameLst>
                                          <p:attrName>style.visibility</p:attrName>
                                        </p:attrNameLst>
                                      </p:cBhvr>
                                      <p:to>
                                        <p:strVal val="visible"/>
                                      </p:to>
                                    </p:set>
                                    <p:anim calcmode="lin" valueType="num">
                                      <p:cBhvr additive="base">
                                        <p:cTn id="19"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5" end="5"/>
                                            </p:txEl>
                                          </p:spTgt>
                                        </p:tgtEl>
                                        <p:attrNameLst>
                                          <p:attrName>style.visibility</p:attrName>
                                        </p:attrNameLst>
                                      </p:cBhvr>
                                      <p:to>
                                        <p:strVal val="visible"/>
                                      </p:to>
                                    </p:set>
                                    <p:anim calcmode="lin" valueType="num">
                                      <p:cBhvr additive="base">
                                        <p:cTn id="25"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7" end="7"/>
                                            </p:txEl>
                                          </p:spTgt>
                                        </p:tgtEl>
                                        <p:attrNameLst>
                                          <p:attrName>style.visibility</p:attrName>
                                        </p:attrNameLst>
                                      </p:cBhvr>
                                      <p:to>
                                        <p:strVal val="visible"/>
                                      </p:to>
                                    </p:set>
                                    <p:anim calcmode="lin" valueType="num">
                                      <p:cBhvr additive="base">
                                        <p:cTn id="31"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8" end="8"/>
                                            </p:txEl>
                                          </p:spTgt>
                                        </p:tgtEl>
                                        <p:attrNameLst>
                                          <p:attrName>style.visibility</p:attrName>
                                        </p:attrNameLst>
                                      </p:cBhvr>
                                      <p:to>
                                        <p:strVal val="visible"/>
                                      </p:to>
                                    </p:set>
                                    <p:anim calcmode="lin" valueType="num">
                                      <p:cBhvr additive="base">
                                        <p:cTn id="37"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9" end="9"/>
                                            </p:txEl>
                                          </p:spTgt>
                                        </p:tgtEl>
                                        <p:attrNameLst>
                                          <p:attrName>style.visibility</p:attrName>
                                        </p:attrNameLst>
                                      </p:cBhvr>
                                      <p:to>
                                        <p:strVal val="visible"/>
                                      </p:to>
                                    </p:set>
                                    <p:anim calcmode="lin" valueType="num">
                                      <p:cBhvr additive="base">
                                        <p:cTn id="43"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10" end="10"/>
                                            </p:txEl>
                                          </p:spTgt>
                                        </p:tgtEl>
                                        <p:attrNameLst>
                                          <p:attrName>style.visibility</p:attrName>
                                        </p:attrNameLst>
                                      </p:cBhvr>
                                      <p:to>
                                        <p:strVal val="visible"/>
                                      </p:to>
                                    </p:set>
                                    <p:anim calcmode="lin" valueType="num">
                                      <p:cBhvr additive="base">
                                        <p:cTn id="49" dur="500" fill="hold"/>
                                        <p:tgtEl>
                                          <p:spTgt spid="54784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7"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C. Die kumulative Klagehäufung:</a:t>
            </a:r>
          </a:p>
          <a:p>
            <a:endParaRPr lang="de-DE" b="0" dirty="0">
              <a:latin typeface="Verdana" pitchFamily="34" charset="0"/>
            </a:endParaRPr>
          </a:p>
          <a:p>
            <a:r>
              <a:rPr lang="de-DE" b="0" dirty="0"/>
              <a:t>● 	Mehrere Streitgegenstände werden bedingungslos			nebeneinander gestellt.</a:t>
            </a:r>
          </a:p>
          <a:p>
            <a:endParaRPr lang="de-DE" b="0" dirty="0"/>
          </a:p>
          <a:p>
            <a:r>
              <a:rPr lang="de-DE" b="0" dirty="0"/>
              <a:t>● 	Besonderheiten der Bearbeitung (am Beispiel der Urteils-	</a:t>
            </a:r>
            <a:r>
              <a:rPr lang="de-DE" b="0" dirty="0" err="1"/>
              <a:t>klausur</a:t>
            </a:r>
            <a:r>
              <a:rPr lang="de-DE" b="0" dirty="0"/>
              <a:t>):</a:t>
            </a:r>
          </a:p>
          <a:p>
            <a:endParaRPr lang="de-DE" sz="1200" b="0" dirty="0"/>
          </a:p>
          <a:p>
            <a:r>
              <a:rPr lang="de-DE" b="0" dirty="0"/>
              <a:t>	I.	Tatbestand</a:t>
            </a:r>
          </a:p>
          <a:p>
            <a:r>
              <a:rPr lang="de-DE" b="0" dirty="0"/>
              <a:t>		1.	Hängen die prozessualen Ansprüche zusammen, so			wird der unstreitige Vortrag zu allen zusammengefasst,			sodann werden streitiger Vortrag und Anträge wie				üblich berichtet.</a:t>
            </a:r>
          </a:p>
          <a:p>
            <a:endParaRPr lang="de-DE" sz="1200" b="0" dirty="0"/>
          </a:p>
          <a:p>
            <a:r>
              <a:rPr lang="de-DE" b="0" dirty="0"/>
              <a:t>		2.	Hängen die prozessualen Ansprüche hingegen nicht			zusammen, so ergibt sich folgender Aufbau:</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215927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2547">
                                            <p:txEl>
                                              <p:pRg st="0" end="0"/>
                                            </p:txEl>
                                          </p:spTgt>
                                        </p:tgtEl>
                                        <p:attrNameLst>
                                          <p:attrName>style.visibility</p:attrName>
                                        </p:attrNameLst>
                                      </p:cBhvr>
                                      <p:to>
                                        <p:strVal val="visible"/>
                                      </p:to>
                                    </p:set>
                                    <p:anim calcmode="lin" valueType="num">
                                      <p:cBhvr additive="base">
                                        <p:cTn id="7" dur="500" fill="hold"/>
                                        <p:tgtEl>
                                          <p:spTgt spid="492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2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2547">
                                            <p:txEl>
                                              <p:pRg st="2" end="2"/>
                                            </p:txEl>
                                          </p:spTgt>
                                        </p:tgtEl>
                                        <p:attrNameLst>
                                          <p:attrName>style.visibility</p:attrName>
                                        </p:attrNameLst>
                                      </p:cBhvr>
                                      <p:to>
                                        <p:strVal val="visible"/>
                                      </p:to>
                                    </p:set>
                                    <p:anim calcmode="lin" valueType="num">
                                      <p:cBhvr additive="base">
                                        <p:cTn id="13" dur="500" fill="hold"/>
                                        <p:tgtEl>
                                          <p:spTgt spid="4925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25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2547">
                                            <p:txEl>
                                              <p:pRg st="4" end="4"/>
                                            </p:txEl>
                                          </p:spTgt>
                                        </p:tgtEl>
                                        <p:attrNameLst>
                                          <p:attrName>style.visibility</p:attrName>
                                        </p:attrNameLst>
                                      </p:cBhvr>
                                      <p:to>
                                        <p:strVal val="visible"/>
                                      </p:to>
                                    </p:set>
                                    <p:anim calcmode="lin" valueType="num">
                                      <p:cBhvr additive="base">
                                        <p:cTn id="19" dur="500" fill="hold"/>
                                        <p:tgtEl>
                                          <p:spTgt spid="4925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25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2547">
                                            <p:txEl>
                                              <p:pRg st="6" end="6"/>
                                            </p:txEl>
                                          </p:spTgt>
                                        </p:tgtEl>
                                        <p:attrNameLst>
                                          <p:attrName>style.visibility</p:attrName>
                                        </p:attrNameLst>
                                      </p:cBhvr>
                                      <p:to>
                                        <p:strVal val="visible"/>
                                      </p:to>
                                    </p:set>
                                    <p:anim calcmode="lin" valueType="num">
                                      <p:cBhvr additive="base">
                                        <p:cTn id="25" dur="500" fill="hold"/>
                                        <p:tgtEl>
                                          <p:spTgt spid="49254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25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2547">
                                            <p:txEl>
                                              <p:pRg st="7" end="7"/>
                                            </p:txEl>
                                          </p:spTgt>
                                        </p:tgtEl>
                                        <p:attrNameLst>
                                          <p:attrName>style.visibility</p:attrName>
                                        </p:attrNameLst>
                                      </p:cBhvr>
                                      <p:to>
                                        <p:strVal val="visible"/>
                                      </p:to>
                                    </p:set>
                                    <p:anim calcmode="lin" valueType="num">
                                      <p:cBhvr additive="base">
                                        <p:cTn id="31" dur="500" fill="hold"/>
                                        <p:tgtEl>
                                          <p:spTgt spid="49254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25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2547">
                                            <p:txEl>
                                              <p:pRg st="9" end="9"/>
                                            </p:txEl>
                                          </p:spTgt>
                                        </p:tgtEl>
                                        <p:attrNameLst>
                                          <p:attrName>style.visibility</p:attrName>
                                        </p:attrNameLst>
                                      </p:cBhvr>
                                      <p:to>
                                        <p:strVal val="visible"/>
                                      </p:to>
                                    </p:set>
                                    <p:anim calcmode="lin" valueType="num">
                                      <p:cBhvr additive="base">
                                        <p:cTn id="37" dur="500" fill="hold"/>
                                        <p:tgtEl>
                                          <p:spTgt spid="49254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25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1" name="Text Box 3"/>
          <p:cNvSpPr txBox="1">
            <a:spLocks noChangeArrowheads="1"/>
          </p:cNvSpPr>
          <p:nvPr/>
        </p:nvSpPr>
        <p:spPr bwMode="auto">
          <a:xfrm>
            <a:off x="179388" y="1227138"/>
            <a:ext cx="8712200" cy="547687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a:t>			-	Einleitungssatz</a:t>
            </a:r>
          </a:p>
          <a:p>
            <a:r>
              <a:rPr lang="de-DE" b="0"/>
              <a:t>			-	Prozessualer Anspruch Nr. 1 (Unstreitiges und					streitiger Klägervortrag)</a:t>
            </a:r>
          </a:p>
          <a:p>
            <a:r>
              <a:rPr lang="de-DE" b="0"/>
              <a:t>			-	Prozessualer Anspruch Nr. 2 (wie oben)</a:t>
            </a:r>
          </a:p>
          <a:p>
            <a:r>
              <a:rPr lang="de-DE" b="0"/>
              <a:t>			-	ggf. Prozessgeschichte</a:t>
            </a:r>
          </a:p>
          <a:p>
            <a:r>
              <a:rPr lang="de-DE" b="0"/>
              <a:t>			-	Anträge des Klägers und des Beklagten</a:t>
            </a:r>
          </a:p>
          <a:p>
            <a:r>
              <a:rPr lang="de-DE" b="0"/>
              <a:t>			-	Verteidigungsvorbringen des Beklagten getrennt				nach den prozessualen Ansprüchen</a:t>
            </a:r>
          </a:p>
          <a:p>
            <a:r>
              <a:rPr lang="de-DE" b="0"/>
              <a:t>			-	ggf. Erwiderungsvortrag des Klägers</a:t>
            </a:r>
          </a:p>
          <a:p>
            <a:r>
              <a:rPr lang="de-DE" b="0"/>
              <a:t>			-	(weitere) Prozessgeschichte</a:t>
            </a:r>
          </a:p>
          <a:p>
            <a:endParaRPr lang="de-DE" b="0"/>
          </a:p>
          <a:p>
            <a:r>
              <a:rPr lang="de-DE" b="0"/>
              <a:t>	II.	Entscheidungsgründe:</a:t>
            </a:r>
          </a:p>
          <a:p>
            <a:r>
              <a:rPr lang="de-DE" b="0"/>
              <a:t>		1.	Zunächst ggf. Auslegung, ob mehrere Streitgegen-				stände vorliegen und in welchem Verhältnis diese				stehen („Antragsstation“).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4560280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3571">
                                            <p:txEl>
                                              <p:pRg st="0" end="0"/>
                                            </p:txEl>
                                          </p:spTgt>
                                        </p:tgtEl>
                                        <p:attrNameLst>
                                          <p:attrName>style.visibility</p:attrName>
                                        </p:attrNameLst>
                                      </p:cBhvr>
                                      <p:to>
                                        <p:strVal val="visible"/>
                                      </p:to>
                                    </p:set>
                                    <p:anim calcmode="lin" valueType="num">
                                      <p:cBhvr additive="base">
                                        <p:cTn id="7" dur="500" fill="hold"/>
                                        <p:tgtEl>
                                          <p:spTgt spid="493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35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3571">
                                            <p:txEl>
                                              <p:pRg st="1" end="1"/>
                                            </p:txEl>
                                          </p:spTgt>
                                        </p:tgtEl>
                                        <p:attrNameLst>
                                          <p:attrName>style.visibility</p:attrName>
                                        </p:attrNameLst>
                                      </p:cBhvr>
                                      <p:to>
                                        <p:strVal val="visible"/>
                                      </p:to>
                                    </p:set>
                                    <p:anim calcmode="lin" valueType="num">
                                      <p:cBhvr additive="base">
                                        <p:cTn id="13" dur="500" fill="hold"/>
                                        <p:tgtEl>
                                          <p:spTgt spid="4935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35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3571">
                                            <p:txEl>
                                              <p:pRg st="2" end="2"/>
                                            </p:txEl>
                                          </p:spTgt>
                                        </p:tgtEl>
                                        <p:attrNameLst>
                                          <p:attrName>style.visibility</p:attrName>
                                        </p:attrNameLst>
                                      </p:cBhvr>
                                      <p:to>
                                        <p:strVal val="visible"/>
                                      </p:to>
                                    </p:set>
                                    <p:anim calcmode="lin" valueType="num">
                                      <p:cBhvr additive="base">
                                        <p:cTn id="19" dur="500" fill="hold"/>
                                        <p:tgtEl>
                                          <p:spTgt spid="4935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3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3571">
                                            <p:txEl>
                                              <p:pRg st="3" end="3"/>
                                            </p:txEl>
                                          </p:spTgt>
                                        </p:tgtEl>
                                        <p:attrNameLst>
                                          <p:attrName>style.visibility</p:attrName>
                                        </p:attrNameLst>
                                      </p:cBhvr>
                                      <p:to>
                                        <p:strVal val="visible"/>
                                      </p:to>
                                    </p:set>
                                    <p:anim calcmode="lin" valueType="num">
                                      <p:cBhvr additive="base">
                                        <p:cTn id="25" dur="500" fill="hold"/>
                                        <p:tgtEl>
                                          <p:spTgt spid="4935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35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3571">
                                            <p:txEl>
                                              <p:pRg st="4" end="4"/>
                                            </p:txEl>
                                          </p:spTgt>
                                        </p:tgtEl>
                                        <p:attrNameLst>
                                          <p:attrName>style.visibility</p:attrName>
                                        </p:attrNameLst>
                                      </p:cBhvr>
                                      <p:to>
                                        <p:strVal val="visible"/>
                                      </p:to>
                                    </p:set>
                                    <p:anim calcmode="lin" valueType="num">
                                      <p:cBhvr additive="base">
                                        <p:cTn id="31" dur="500" fill="hold"/>
                                        <p:tgtEl>
                                          <p:spTgt spid="4935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35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3571">
                                            <p:txEl>
                                              <p:pRg st="5" end="5"/>
                                            </p:txEl>
                                          </p:spTgt>
                                        </p:tgtEl>
                                        <p:attrNameLst>
                                          <p:attrName>style.visibility</p:attrName>
                                        </p:attrNameLst>
                                      </p:cBhvr>
                                      <p:to>
                                        <p:strVal val="visible"/>
                                      </p:to>
                                    </p:set>
                                    <p:anim calcmode="lin" valueType="num">
                                      <p:cBhvr additive="base">
                                        <p:cTn id="37" dur="500" fill="hold"/>
                                        <p:tgtEl>
                                          <p:spTgt spid="49357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35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3571">
                                            <p:txEl>
                                              <p:pRg st="6" end="6"/>
                                            </p:txEl>
                                          </p:spTgt>
                                        </p:tgtEl>
                                        <p:attrNameLst>
                                          <p:attrName>style.visibility</p:attrName>
                                        </p:attrNameLst>
                                      </p:cBhvr>
                                      <p:to>
                                        <p:strVal val="visible"/>
                                      </p:to>
                                    </p:set>
                                    <p:anim calcmode="lin" valueType="num">
                                      <p:cBhvr additive="base">
                                        <p:cTn id="43" dur="500" fill="hold"/>
                                        <p:tgtEl>
                                          <p:spTgt spid="49357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35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3571">
                                            <p:txEl>
                                              <p:pRg st="7" end="7"/>
                                            </p:txEl>
                                          </p:spTgt>
                                        </p:tgtEl>
                                        <p:attrNameLst>
                                          <p:attrName>style.visibility</p:attrName>
                                        </p:attrNameLst>
                                      </p:cBhvr>
                                      <p:to>
                                        <p:strVal val="visible"/>
                                      </p:to>
                                    </p:set>
                                    <p:anim calcmode="lin" valueType="num">
                                      <p:cBhvr additive="base">
                                        <p:cTn id="49" dur="500" fill="hold"/>
                                        <p:tgtEl>
                                          <p:spTgt spid="49357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357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3571">
                                            <p:txEl>
                                              <p:pRg st="9" end="9"/>
                                            </p:txEl>
                                          </p:spTgt>
                                        </p:tgtEl>
                                        <p:attrNameLst>
                                          <p:attrName>style.visibility</p:attrName>
                                        </p:attrNameLst>
                                      </p:cBhvr>
                                      <p:to>
                                        <p:strVal val="visible"/>
                                      </p:to>
                                    </p:set>
                                    <p:anim calcmode="lin" valueType="num">
                                      <p:cBhvr additive="base">
                                        <p:cTn id="55" dur="500" fill="hold"/>
                                        <p:tgtEl>
                                          <p:spTgt spid="49357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357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93571">
                                            <p:txEl>
                                              <p:pRg st="10" end="10"/>
                                            </p:txEl>
                                          </p:spTgt>
                                        </p:tgtEl>
                                        <p:attrNameLst>
                                          <p:attrName>style.visibility</p:attrName>
                                        </p:attrNameLst>
                                      </p:cBhvr>
                                      <p:to>
                                        <p:strVal val="visible"/>
                                      </p:to>
                                    </p:set>
                                    <p:anim calcmode="lin" valueType="num">
                                      <p:cBhvr additive="base">
                                        <p:cTn id="61" dur="500" fill="hold"/>
                                        <p:tgtEl>
                                          <p:spTgt spid="49357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35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5" name="Text Box 3"/>
          <p:cNvSpPr txBox="1">
            <a:spLocks noChangeArrowheads="1"/>
          </p:cNvSpPr>
          <p:nvPr/>
        </p:nvSpPr>
        <p:spPr bwMode="auto">
          <a:xfrm>
            <a:off x="179388" y="1349139"/>
            <a:ext cx="8712200" cy="541686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Zulässigkeit der Klage (sofern erforderlich: gesonderte			Prüfung für die mehreren Streitgegenstände)</a:t>
            </a:r>
          </a:p>
          <a:p>
            <a:r>
              <a:rPr lang="de-DE" b="0" dirty="0"/>
              <a:t>		3.	Voraussetzungen des § 260 ZPO für eine </a:t>
            </a:r>
            <a:r>
              <a:rPr lang="de-DE" b="0" dirty="0" err="1"/>
              <a:t>Klagehäu</a:t>
            </a:r>
            <a:r>
              <a:rPr lang="de-DE" b="0" dirty="0"/>
              <a:t>-			</a:t>
            </a:r>
            <a:r>
              <a:rPr lang="de-DE" b="0" dirty="0" err="1"/>
              <a:t>fung</a:t>
            </a:r>
            <a:r>
              <a:rPr lang="de-DE" b="0" dirty="0"/>
              <a:t>; </a:t>
            </a:r>
            <a:r>
              <a:rPr lang="de-DE" b="0" dirty="0" err="1"/>
              <a:t>grds</a:t>
            </a:r>
            <a:r>
              <a:rPr lang="de-DE" b="0" dirty="0"/>
              <a:t>. erst nach der Zulässigkeitsprüfung, im Falle			des Nichtvorliegens ist lediglich zu trennen, § 145 ZPO</a:t>
            </a:r>
          </a:p>
          <a:p>
            <a:r>
              <a:rPr lang="de-DE" b="0" dirty="0"/>
              <a:t>		4.	Begründetheit:</a:t>
            </a:r>
          </a:p>
          <a:p>
            <a:r>
              <a:rPr lang="de-DE" b="0" dirty="0"/>
              <a:t>			a)	prozessualer Anspruch zu 1.</a:t>
            </a:r>
          </a:p>
          <a:p>
            <a:r>
              <a:rPr lang="de-DE" b="0" dirty="0"/>
              <a:t>			b)	prozessualer Anspruch zu 2.</a:t>
            </a:r>
          </a:p>
          <a:p>
            <a:r>
              <a:rPr lang="de-DE" b="0" dirty="0"/>
              <a:t>		5.	Streitwerte:</a:t>
            </a:r>
          </a:p>
          <a:p>
            <a:r>
              <a:rPr lang="de-DE" b="0" dirty="0"/>
              <a:t>			Addition gemäß § 39 GKG (wie § 5 ZPO).</a:t>
            </a:r>
          </a:p>
          <a:p>
            <a:endParaRPr lang="de-DE" b="0" dirty="0"/>
          </a:p>
          <a:p>
            <a:r>
              <a:rPr lang="de-DE" u="sng" dirty="0"/>
              <a:t>D.	Die eventuelle Klagehäufung:</a:t>
            </a:r>
          </a:p>
          <a:p>
            <a:endParaRPr lang="de-DE" sz="1600" b="0" dirty="0"/>
          </a:p>
          <a:p>
            <a:r>
              <a:rPr lang="de-DE" b="0" dirty="0">
                <a:cs typeface="Arial" charset="0"/>
              </a:rPr>
              <a:t>●	</a:t>
            </a:r>
            <a:r>
              <a:rPr lang="de-DE" b="0" dirty="0"/>
              <a:t>Liegt vor, wenn der Kläger einen unbedingten (Haupt-)Antrag	sowie einen oder mehrere Hilfsanträge stellt.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14005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4595">
                                            <p:txEl>
                                              <p:pRg st="0" end="0"/>
                                            </p:txEl>
                                          </p:spTgt>
                                        </p:tgtEl>
                                        <p:attrNameLst>
                                          <p:attrName>style.visibility</p:attrName>
                                        </p:attrNameLst>
                                      </p:cBhvr>
                                      <p:to>
                                        <p:strVal val="visible"/>
                                      </p:to>
                                    </p:set>
                                    <p:anim calcmode="lin" valueType="num">
                                      <p:cBhvr additive="base">
                                        <p:cTn id="7" dur="500" fill="hold"/>
                                        <p:tgtEl>
                                          <p:spTgt spid="494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4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4595">
                                            <p:txEl>
                                              <p:pRg st="1" end="1"/>
                                            </p:txEl>
                                          </p:spTgt>
                                        </p:tgtEl>
                                        <p:attrNameLst>
                                          <p:attrName>style.visibility</p:attrName>
                                        </p:attrNameLst>
                                      </p:cBhvr>
                                      <p:to>
                                        <p:strVal val="visible"/>
                                      </p:to>
                                    </p:set>
                                    <p:anim calcmode="lin" valueType="num">
                                      <p:cBhvr additive="base">
                                        <p:cTn id="13" dur="500" fill="hold"/>
                                        <p:tgtEl>
                                          <p:spTgt spid="4945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45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4595">
                                            <p:txEl>
                                              <p:pRg st="2" end="2"/>
                                            </p:txEl>
                                          </p:spTgt>
                                        </p:tgtEl>
                                        <p:attrNameLst>
                                          <p:attrName>style.visibility</p:attrName>
                                        </p:attrNameLst>
                                      </p:cBhvr>
                                      <p:to>
                                        <p:strVal val="visible"/>
                                      </p:to>
                                    </p:set>
                                    <p:anim calcmode="lin" valueType="num">
                                      <p:cBhvr additive="base">
                                        <p:cTn id="19" dur="500" fill="hold"/>
                                        <p:tgtEl>
                                          <p:spTgt spid="4945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45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4595">
                                            <p:txEl>
                                              <p:pRg st="3" end="3"/>
                                            </p:txEl>
                                          </p:spTgt>
                                        </p:tgtEl>
                                        <p:attrNameLst>
                                          <p:attrName>style.visibility</p:attrName>
                                        </p:attrNameLst>
                                      </p:cBhvr>
                                      <p:to>
                                        <p:strVal val="visible"/>
                                      </p:to>
                                    </p:set>
                                    <p:anim calcmode="lin" valueType="num">
                                      <p:cBhvr additive="base">
                                        <p:cTn id="25" dur="500" fill="hold"/>
                                        <p:tgtEl>
                                          <p:spTgt spid="4945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45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4595">
                                            <p:txEl>
                                              <p:pRg st="4" end="4"/>
                                            </p:txEl>
                                          </p:spTgt>
                                        </p:tgtEl>
                                        <p:attrNameLst>
                                          <p:attrName>style.visibility</p:attrName>
                                        </p:attrNameLst>
                                      </p:cBhvr>
                                      <p:to>
                                        <p:strVal val="visible"/>
                                      </p:to>
                                    </p:set>
                                    <p:anim calcmode="lin" valueType="num">
                                      <p:cBhvr additive="base">
                                        <p:cTn id="31" dur="500" fill="hold"/>
                                        <p:tgtEl>
                                          <p:spTgt spid="4945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45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4595">
                                            <p:txEl>
                                              <p:pRg st="5" end="5"/>
                                            </p:txEl>
                                          </p:spTgt>
                                        </p:tgtEl>
                                        <p:attrNameLst>
                                          <p:attrName>style.visibility</p:attrName>
                                        </p:attrNameLst>
                                      </p:cBhvr>
                                      <p:to>
                                        <p:strVal val="visible"/>
                                      </p:to>
                                    </p:set>
                                    <p:anim calcmode="lin" valueType="num">
                                      <p:cBhvr additive="base">
                                        <p:cTn id="37" dur="500" fill="hold"/>
                                        <p:tgtEl>
                                          <p:spTgt spid="49459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45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4595">
                                            <p:txEl>
                                              <p:pRg st="6" end="6"/>
                                            </p:txEl>
                                          </p:spTgt>
                                        </p:tgtEl>
                                        <p:attrNameLst>
                                          <p:attrName>style.visibility</p:attrName>
                                        </p:attrNameLst>
                                      </p:cBhvr>
                                      <p:to>
                                        <p:strVal val="visible"/>
                                      </p:to>
                                    </p:set>
                                    <p:anim calcmode="lin" valueType="num">
                                      <p:cBhvr additive="base">
                                        <p:cTn id="43" dur="500" fill="hold"/>
                                        <p:tgtEl>
                                          <p:spTgt spid="49459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45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4595">
                                            <p:txEl>
                                              <p:pRg st="8" end="8"/>
                                            </p:txEl>
                                          </p:spTgt>
                                        </p:tgtEl>
                                        <p:attrNameLst>
                                          <p:attrName>style.visibility</p:attrName>
                                        </p:attrNameLst>
                                      </p:cBhvr>
                                      <p:to>
                                        <p:strVal val="visible"/>
                                      </p:to>
                                    </p:set>
                                    <p:anim calcmode="lin" valueType="num">
                                      <p:cBhvr additive="base">
                                        <p:cTn id="49" dur="500" fill="hold"/>
                                        <p:tgtEl>
                                          <p:spTgt spid="49459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45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4595">
                                            <p:txEl>
                                              <p:pRg st="10" end="10"/>
                                            </p:txEl>
                                          </p:spTgt>
                                        </p:tgtEl>
                                        <p:attrNameLst>
                                          <p:attrName>style.visibility</p:attrName>
                                        </p:attrNameLst>
                                      </p:cBhvr>
                                      <p:to>
                                        <p:strVal val="visible"/>
                                      </p:to>
                                    </p:set>
                                    <p:anim calcmode="lin" valueType="num">
                                      <p:cBhvr additive="base">
                                        <p:cTn id="55" dur="500" fill="hold"/>
                                        <p:tgtEl>
                                          <p:spTgt spid="49459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45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9" name="Text Box 3"/>
          <p:cNvSpPr txBox="1">
            <a:spLocks noChangeArrowheads="1"/>
          </p:cNvSpPr>
          <p:nvPr/>
        </p:nvSpPr>
        <p:spPr bwMode="auto">
          <a:xfrm>
            <a:off x="179388" y="130049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a:t>
            </a:r>
            <a:r>
              <a:rPr lang="de-DE" b="0" dirty="0"/>
              <a:t>Formen:</a:t>
            </a:r>
          </a:p>
          <a:p>
            <a:r>
              <a:rPr lang="de-DE" b="0" dirty="0"/>
              <a:t>	-	„eigentlich“ = Der Hilfsantrag wird gestellt für den Fall der		Erfolglosigkeit des Hauptantrages (Regelfall).</a:t>
            </a:r>
          </a:p>
          <a:p>
            <a:r>
              <a:rPr lang="de-DE" b="0" dirty="0"/>
              <a:t>	-	„uneigentlich“ = Der Hilfsantrag wird gestellt für den Fall		des Erfolges des Hauptantrages (selten).</a:t>
            </a:r>
          </a:p>
          <a:p>
            <a:endParaRPr lang="de-DE" b="0" dirty="0"/>
          </a:p>
          <a:p>
            <a:r>
              <a:rPr lang="de-DE" b="0" dirty="0"/>
              <a:t>●	Wirkungen der Bedingung:</a:t>
            </a:r>
          </a:p>
          <a:p>
            <a:r>
              <a:rPr lang="de-DE" b="0" dirty="0"/>
              <a:t>	-	sofortige, aber auflösend bedingte Rechtshängigkeit</a:t>
            </a:r>
          </a:p>
          <a:p>
            <a:r>
              <a:rPr lang="de-DE" b="0" dirty="0"/>
              <a:t>	-	aufschiebend bedingte Entscheidungsbefugnis</a:t>
            </a:r>
          </a:p>
          <a:p>
            <a:endParaRPr lang="de-DE" b="0" dirty="0"/>
          </a:p>
          <a:p>
            <a:r>
              <a:rPr lang="de-DE" b="0" dirty="0"/>
              <a:t>● 	Urteilsklausur im Vergleich zu kumulativer Klagehäufung:</a:t>
            </a:r>
          </a:p>
          <a:p>
            <a:r>
              <a:rPr lang="de-DE" b="0" dirty="0"/>
              <a:t>	I.	Tatbestand (wie oben, ggf. also Trennung)</a:t>
            </a:r>
          </a:p>
          <a:p>
            <a:r>
              <a:rPr lang="de-DE" b="0" dirty="0"/>
              <a:t>	II.	Entscheidungsgründe:</a:t>
            </a:r>
          </a:p>
          <a:p>
            <a:r>
              <a:rPr lang="de-DE" b="0" dirty="0"/>
              <a:t>		1.	Ggf. Auslegung, ob mehrere Anträge und in welchem			Verhältnis (Problem: verdeckter Hilfsantrag)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4977970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00739">
                                            <p:txEl>
                                              <p:pRg st="0" end="0"/>
                                            </p:txEl>
                                          </p:spTgt>
                                        </p:tgtEl>
                                        <p:attrNameLst>
                                          <p:attrName>style.visibility</p:attrName>
                                        </p:attrNameLst>
                                      </p:cBhvr>
                                      <p:to>
                                        <p:strVal val="visible"/>
                                      </p:to>
                                    </p:set>
                                    <p:anim calcmode="lin" valueType="num">
                                      <p:cBhvr additive="base">
                                        <p:cTn id="7" dur="500" fill="hold"/>
                                        <p:tgtEl>
                                          <p:spTgt spid="5007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07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00739">
                                            <p:txEl>
                                              <p:pRg st="1" end="1"/>
                                            </p:txEl>
                                          </p:spTgt>
                                        </p:tgtEl>
                                        <p:attrNameLst>
                                          <p:attrName>style.visibility</p:attrName>
                                        </p:attrNameLst>
                                      </p:cBhvr>
                                      <p:to>
                                        <p:strVal val="visible"/>
                                      </p:to>
                                    </p:set>
                                    <p:anim calcmode="lin" valueType="num">
                                      <p:cBhvr additive="base">
                                        <p:cTn id="13" dur="500" fill="hold"/>
                                        <p:tgtEl>
                                          <p:spTgt spid="5007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07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00739">
                                            <p:txEl>
                                              <p:pRg st="2" end="2"/>
                                            </p:txEl>
                                          </p:spTgt>
                                        </p:tgtEl>
                                        <p:attrNameLst>
                                          <p:attrName>style.visibility</p:attrName>
                                        </p:attrNameLst>
                                      </p:cBhvr>
                                      <p:to>
                                        <p:strVal val="visible"/>
                                      </p:to>
                                    </p:set>
                                    <p:anim calcmode="lin" valueType="num">
                                      <p:cBhvr additive="base">
                                        <p:cTn id="19" dur="500" fill="hold"/>
                                        <p:tgtEl>
                                          <p:spTgt spid="5007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07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00739">
                                            <p:txEl>
                                              <p:pRg st="4" end="4"/>
                                            </p:txEl>
                                          </p:spTgt>
                                        </p:tgtEl>
                                        <p:attrNameLst>
                                          <p:attrName>style.visibility</p:attrName>
                                        </p:attrNameLst>
                                      </p:cBhvr>
                                      <p:to>
                                        <p:strVal val="visible"/>
                                      </p:to>
                                    </p:set>
                                    <p:anim calcmode="lin" valueType="num">
                                      <p:cBhvr additive="base">
                                        <p:cTn id="25" dur="500" fill="hold"/>
                                        <p:tgtEl>
                                          <p:spTgt spid="50073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07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00739">
                                            <p:txEl>
                                              <p:pRg st="5" end="5"/>
                                            </p:txEl>
                                          </p:spTgt>
                                        </p:tgtEl>
                                        <p:attrNameLst>
                                          <p:attrName>style.visibility</p:attrName>
                                        </p:attrNameLst>
                                      </p:cBhvr>
                                      <p:to>
                                        <p:strVal val="visible"/>
                                      </p:to>
                                    </p:set>
                                    <p:anim calcmode="lin" valueType="num">
                                      <p:cBhvr additive="base">
                                        <p:cTn id="31" dur="500" fill="hold"/>
                                        <p:tgtEl>
                                          <p:spTgt spid="50073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07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00739">
                                            <p:txEl>
                                              <p:pRg st="6" end="6"/>
                                            </p:txEl>
                                          </p:spTgt>
                                        </p:tgtEl>
                                        <p:attrNameLst>
                                          <p:attrName>style.visibility</p:attrName>
                                        </p:attrNameLst>
                                      </p:cBhvr>
                                      <p:to>
                                        <p:strVal val="visible"/>
                                      </p:to>
                                    </p:set>
                                    <p:anim calcmode="lin" valueType="num">
                                      <p:cBhvr additive="base">
                                        <p:cTn id="37" dur="500" fill="hold"/>
                                        <p:tgtEl>
                                          <p:spTgt spid="50073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07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00739">
                                            <p:txEl>
                                              <p:pRg st="8" end="8"/>
                                            </p:txEl>
                                          </p:spTgt>
                                        </p:tgtEl>
                                        <p:attrNameLst>
                                          <p:attrName>style.visibility</p:attrName>
                                        </p:attrNameLst>
                                      </p:cBhvr>
                                      <p:to>
                                        <p:strVal val="visible"/>
                                      </p:to>
                                    </p:set>
                                    <p:anim calcmode="lin" valueType="num">
                                      <p:cBhvr additive="base">
                                        <p:cTn id="43" dur="500" fill="hold"/>
                                        <p:tgtEl>
                                          <p:spTgt spid="500739">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0073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00739">
                                            <p:txEl>
                                              <p:pRg st="9" end="9"/>
                                            </p:txEl>
                                          </p:spTgt>
                                        </p:tgtEl>
                                        <p:attrNameLst>
                                          <p:attrName>style.visibility</p:attrName>
                                        </p:attrNameLst>
                                      </p:cBhvr>
                                      <p:to>
                                        <p:strVal val="visible"/>
                                      </p:to>
                                    </p:set>
                                    <p:anim calcmode="lin" valueType="num">
                                      <p:cBhvr additive="base">
                                        <p:cTn id="49" dur="500" fill="hold"/>
                                        <p:tgtEl>
                                          <p:spTgt spid="500739">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0073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00739">
                                            <p:txEl>
                                              <p:pRg st="10" end="10"/>
                                            </p:txEl>
                                          </p:spTgt>
                                        </p:tgtEl>
                                        <p:attrNameLst>
                                          <p:attrName>style.visibility</p:attrName>
                                        </p:attrNameLst>
                                      </p:cBhvr>
                                      <p:to>
                                        <p:strVal val="visible"/>
                                      </p:to>
                                    </p:set>
                                    <p:anim calcmode="lin" valueType="num">
                                      <p:cBhvr additive="base">
                                        <p:cTn id="55" dur="500" fill="hold"/>
                                        <p:tgtEl>
                                          <p:spTgt spid="500739">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0073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00739">
                                            <p:txEl>
                                              <p:pRg st="11" end="11"/>
                                            </p:txEl>
                                          </p:spTgt>
                                        </p:tgtEl>
                                        <p:attrNameLst>
                                          <p:attrName>style.visibility</p:attrName>
                                        </p:attrNameLst>
                                      </p:cBhvr>
                                      <p:to>
                                        <p:strVal val="visible"/>
                                      </p:to>
                                    </p:set>
                                    <p:anim calcmode="lin" valueType="num">
                                      <p:cBhvr additive="base">
                                        <p:cTn id="61" dur="500" fill="hold"/>
                                        <p:tgtEl>
                                          <p:spTgt spid="500739">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0073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Zulässigkeit des Hauptantrages</a:t>
            </a:r>
          </a:p>
          <a:p>
            <a:r>
              <a:rPr lang="de-DE" b="0" dirty="0"/>
              <a:t>		3.	Begründetheit des Hauptantrages</a:t>
            </a:r>
          </a:p>
          <a:p>
            <a:r>
              <a:rPr lang="de-DE" b="0" dirty="0"/>
              <a:t>		4.	Entscheidung über den Hilfsantrag nur, wenn </a:t>
            </a:r>
            <a:r>
              <a:rPr lang="de-DE" b="0" dirty="0" err="1"/>
              <a:t>Bedin</a:t>
            </a:r>
            <a:r>
              <a:rPr lang="de-DE" b="0" dirty="0"/>
              <a:t>-			</a:t>
            </a:r>
            <a:r>
              <a:rPr lang="de-DE" b="0" dirty="0" err="1"/>
              <a:t>gung</a:t>
            </a:r>
            <a:r>
              <a:rPr lang="de-DE" b="0" dirty="0"/>
              <a:t> eingetreten ist.</a:t>
            </a:r>
          </a:p>
          <a:p>
            <a:r>
              <a:rPr lang="de-DE" b="0" dirty="0"/>
              <a:t>		5.	</a:t>
            </a:r>
            <a:r>
              <a:rPr lang="de-DE" u="sng" dirty="0"/>
              <a:t>Also nur ggf.:</a:t>
            </a:r>
            <a:r>
              <a:rPr lang="de-DE" b="0" dirty="0"/>
              <a:t> Zulässigkeit des Hilfsantrages</a:t>
            </a:r>
          </a:p>
          <a:p>
            <a:r>
              <a:rPr lang="de-DE" b="0" dirty="0"/>
              <a:t>			</a:t>
            </a:r>
            <a:r>
              <a:rPr lang="de-DE" b="0" u="sng" dirty="0"/>
              <a:t>beachte: </a:t>
            </a:r>
            <a:r>
              <a:rPr lang="de-DE" b="0" dirty="0"/>
              <a:t>nachträglich gestellter Hilfsantrag ist nach </a:t>
            </a:r>
            <a:r>
              <a:rPr lang="de-DE" b="0" dirty="0" err="1"/>
              <a:t>hM</a:t>
            </a:r>
            <a:r>
              <a:rPr lang="de-DE" b="0" dirty="0"/>
              <a:t>			Klageänderung, so dass auch §§ 263 ff. ZPO gelten.</a:t>
            </a:r>
          </a:p>
          <a:p>
            <a:r>
              <a:rPr lang="de-DE" b="0" dirty="0"/>
              <a:t>		6.	</a:t>
            </a:r>
            <a:r>
              <a:rPr lang="de-DE" u="sng" dirty="0"/>
              <a:t>Wenn zulässig:</a:t>
            </a:r>
            <a:r>
              <a:rPr lang="de-DE" b="0" dirty="0"/>
              <a:t> § 260 + Begründetheit Hilfsantrag</a:t>
            </a:r>
          </a:p>
          <a:p>
            <a:r>
              <a:rPr lang="de-DE" b="0" dirty="0"/>
              <a:t>		7.	Streitwert:</a:t>
            </a:r>
          </a:p>
          <a:p>
            <a:r>
              <a:rPr lang="de-DE" b="0" dirty="0"/>
              <a:t>			a)	Zuständigkeitsstreitwert: Wert des höchsten Ein-				</a:t>
            </a:r>
            <a:r>
              <a:rPr lang="de-DE" b="0" dirty="0" err="1"/>
              <a:t>zelanspruchs</a:t>
            </a:r>
            <a:r>
              <a:rPr lang="de-DE" b="0" dirty="0"/>
              <a:t>, kein Fall des § 5 ZPO !</a:t>
            </a:r>
          </a:p>
          <a:p>
            <a:r>
              <a:rPr lang="de-DE" b="0" dirty="0"/>
              <a:t>			b)	Gebührenstreitwert: § 45 Abs. 1 S.2, S.3 GKG: der				Hilfsantrag wird nur dann berücksichtigt,						wenn eine Entscheidung über ihn ergeht und er					ein gesondertes wirtschaftliches Interesse betrifft.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3814033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01763">
                                            <p:txEl>
                                              <p:pRg st="0" end="0"/>
                                            </p:txEl>
                                          </p:spTgt>
                                        </p:tgtEl>
                                        <p:attrNameLst>
                                          <p:attrName>style.visibility</p:attrName>
                                        </p:attrNameLst>
                                      </p:cBhvr>
                                      <p:to>
                                        <p:strVal val="visible"/>
                                      </p:to>
                                    </p:set>
                                    <p:anim calcmode="lin" valueType="num">
                                      <p:cBhvr additive="base">
                                        <p:cTn id="7" dur="500" fill="hold"/>
                                        <p:tgtEl>
                                          <p:spTgt spid="5017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7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01763">
                                            <p:txEl>
                                              <p:pRg st="1" end="1"/>
                                            </p:txEl>
                                          </p:spTgt>
                                        </p:tgtEl>
                                        <p:attrNameLst>
                                          <p:attrName>style.visibility</p:attrName>
                                        </p:attrNameLst>
                                      </p:cBhvr>
                                      <p:to>
                                        <p:strVal val="visible"/>
                                      </p:to>
                                    </p:set>
                                    <p:anim calcmode="lin" valueType="num">
                                      <p:cBhvr additive="base">
                                        <p:cTn id="13" dur="500" fill="hold"/>
                                        <p:tgtEl>
                                          <p:spTgt spid="5017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01763">
                                            <p:txEl>
                                              <p:pRg st="2" end="2"/>
                                            </p:txEl>
                                          </p:spTgt>
                                        </p:tgtEl>
                                        <p:attrNameLst>
                                          <p:attrName>style.visibility</p:attrName>
                                        </p:attrNameLst>
                                      </p:cBhvr>
                                      <p:to>
                                        <p:strVal val="visible"/>
                                      </p:to>
                                    </p:set>
                                    <p:anim calcmode="lin" valueType="num">
                                      <p:cBhvr additive="base">
                                        <p:cTn id="19" dur="500" fill="hold"/>
                                        <p:tgtEl>
                                          <p:spTgt spid="5017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01763">
                                            <p:txEl>
                                              <p:pRg st="3" end="3"/>
                                            </p:txEl>
                                          </p:spTgt>
                                        </p:tgtEl>
                                        <p:attrNameLst>
                                          <p:attrName>style.visibility</p:attrName>
                                        </p:attrNameLst>
                                      </p:cBhvr>
                                      <p:to>
                                        <p:strVal val="visible"/>
                                      </p:to>
                                    </p:set>
                                    <p:anim calcmode="lin" valueType="num">
                                      <p:cBhvr additive="base">
                                        <p:cTn id="25" dur="500" fill="hold"/>
                                        <p:tgtEl>
                                          <p:spTgt spid="5017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01763">
                                            <p:txEl>
                                              <p:pRg st="4" end="4"/>
                                            </p:txEl>
                                          </p:spTgt>
                                        </p:tgtEl>
                                        <p:attrNameLst>
                                          <p:attrName>style.visibility</p:attrName>
                                        </p:attrNameLst>
                                      </p:cBhvr>
                                      <p:to>
                                        <p:strVal val="visible"/>
                                      </p:to>
                                    </p:set>
                                    <p:anim calcmode="lin" valueType="num">
                                      <p:cBhvr additive="base">
                                        <p:cTn id="31" dur="500" fill="hold"/>
                                        <p:tgtEl>
                                          <p:spTgt spid="50176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01763">
                                            <p:txEl>
                                              <p:pRg st="5" end="5"/>
                                            </p:txEl>
                                          </p:spTgt>
                                        </p:tgtEl>
                                        <p:attrNameLst>
                                          <p:attrName>style.visibility</p:attrName>
                                        </p:attrNameLst>
                                      </p:cBhvr>
                                      <p:to>
                                        <p:strVal val="visible"/>
                                      </p:to>
                                    </p:set>
                                    <p:anim calcmode="lin" valueType="num">
                                      <p:cBhvr additive="base">
                                        <p:cTn id="37" dur="500" fill="hold"/>
                                        <p:tgtEl>
                                          <p:spTgt spid="50176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17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01763">
                                            <p:txEl>
                                              <p:pRg st="6" end="6"/>
                                            </p:txEl>
                                          </p:spTgt>
                                        </p:tgtEl>
                                        <p:attrNameLst>
                                          <p:attrName>style.visibility</p:attrName>
                                        </p:attrNameLst>
                                      </p:cBhvr>
                                      <p:to>
                                        <p:strVal val="visible"/>
                                      </p:to>
                                    </p:set>
                                    <p:anim calcmode="lin" valueType="num">
                                      <p:cBhvr additive="base">
                                        <p:cTn id="43" dur="500" fill="hold"/>
                                        <p:tgtEl>
                                          <p:spTgt spid="50176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017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01763">
                                            <p:txEl>
                                              <p:pRg st="7" end="7"/>
                                            </p:txEl>
                                          </p:spTgt>
                                        </p:tgtEl>
                                        <p:attrNameLst>
                                          <p:attrName>style.visibility</p:attrName>
                                        </p:attrNameLst>
                                      </p:cBhvr>
                                      <p:to>
                                        <p:strVal val="visible"/>
                                      </p:to>
                                    </p:set>
                                    <p:anim calcmode="lin" valueType="num">
                                      <p:cBhvr additive="base">
                                        <p:cTn id="49" dur="500" fill="hold"/>
                                        <p:tgtEl>
                                          <p:spTgt spid="50176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017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01763">
                                            <p:txEl>
                                              <p:pRg st="8" end="8"/>
                                            </p:txEl>
                                          </p:spTgt>
                                        </p:tgtEl>
                                        <p:attrNameLst>
                                          <p:attrName>style.visibility</p:attrName>
                                        </p:attrNameLst>
                                      </p:cBhvr>
                                      <p:to>
                                        <p:strVal val="visible"/>
                                      </p:to>
                                    </p:set>
                                    <p:anim calcmode="lin" valueType="num">
                                      <p:cBhvr additive="base">
                                        <p:cTn id="55" dur="500" fill="hold"/>
                                        <p:tgtEl>
                                          <p:spTgt spid="50176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0176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err="1"/>
              <a:t>Tenorierung</a:t>
            </a:r>
            <a:r>
              <a:rPr lang="de-DE" u="sng" dirty="0"/>
              <a:t>:</a:t>
            </a:r>
          </a:p>
          <a:p>
            <a:endParaRPr lang="de-DE" sz="1200" b="0" dirty="0"/>
          </a:p>
          <a:p>
            <a:r>
              <a:rPr lang="de-DE" b="0" dirty="0"/>
              <a:t>	Der Beklagte wird verurteilt, an den Kläger ... (es folgt: genaue Bezeichnung des Gegenstandes) herauszugeben. Im Übrigen wird die Klage abgewiesen.</a:t>
            </a:r>
          </a:p>
          <a:p>
            <a:endParaRPr lang="de-DE" sz="1200" b="0" dirty="0"/>
          </a:p>
          <a:p>
            <a:r>
              <a:rPr lang="de-DE" b="0" dirty="0"/>
              <a:t>	Die Kosten des Rechtsstreits haben der Kläger zu 1/3 und der Beklagte zu 2/3 zu tragen.</a:t>
            </a:r>
          </a:p>
          <a:p>
            <a:endParaRPr lang="de-DE" sz="1200" b="0" dirty="0"/>
          </a:p>
          <a:p>
            <a:r>
              <a:rPr lang="de-DE" b="0" dirty="0"/>
              <a:t> 	Das Urteil ist vorläufig vollstreckbar, für den Kläger jedoch nur gegen Sicherheitsleistung in Höhe von Euro 2.700,-. Der Kläger darf die Vollstreckung durch Sicherheitsleistung in Höhe von 110 % des auf Grund des Urteils vollstreckbaren Betrages abwenden, wenn nicht der Beklagte vor der Vollstreckung Sicherheit in Höhe von 110 % des jeweils zu vollstreckenden Betrages leistet.</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10 Haupt- und Hilfsantrag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5597894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3936</Words>
  <Application>Microsoft Macintosh PowerPoint</Application>
  <PresentationFormat>Bildschirmpräsentation (4:3)</PresentationFormat>
  <Paragraphs>280</Paragraphs>
  <Slides>25</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25</vt:i4>
      </vt:variant>
    </vt:vector>
  </HeadingPairs>
  <TitlesOfParts>
    <vt:vector size="31"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190</cp:revision>
  <dcterms:created xsi:type="dcterms:W3CDTF">2001-11-01T00:49:16Z</dcterms:created>
  <dcterms:modified xsi:type="dcterms:W3CDTF">2025-05-19T05:06:31Z</dcterms:modified>
</cp:coreProperties>
</file>