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6"/>
  </p:notesMasterIdLst>
  <p:sldIdLst>
    <p:sldId id="497" r:id="rId3"/>
    <p:sldId id="576" r:id="rId4"/>
    <p:sldId id="413" r:id="rId5"/>
    <p:sldId id="487" r:id="rId6"/>
    <p:sldId id="488" r:id="rId7"/>
    <p:sldId id="489" r:id="rId8"/>
    <p:sldId id="437" r:id="rId9"/>
    <p:sldId id="458" r:id="rId10"/>
    <p:sldId id="459" r:id="rId11"/>
    <p:sldId id="460" r:id="rId12"/>
    <p:sldId id="461" r:id="rId13"/>
    <p:sldId id="462" r:id="rId14"/>
    <p:sldId id="463" r:id="rId15"/>
    <p:sldId id="464" r:id="rId16"/>
    <p:sldId id="465" r:id="rId17"/>
    <p:sldId id="466" r:id="rId18"/>
    <p:sldId id="467" r:id="rId19"/>
    <p:sldId id="468" r:id="rId20"/>
    <p:sldId id="469" r:id="rId21"/>
    <p:sldId id="470" r:id="rId22"/>
    <p:sldId id="471" r:id="rId23"/>
    <p:sldId id="472" r:id="rId24"/>
    <p:sldId id="473" r:id="rId25"/>
    <p:sldId id="475" r:id="rId26"/>
    <p:sldId id="476" r:id="rId27"/>
    <p:sldId id="478" r:id="rId28"/>
    <p:sldId id="474" r:id="rId29"/>
    <p:sldId id="479" r:id="rId30"/>
    <p:sldId id="481" r:id="rId31"/>
    <p:sldId id="482" r:id="rId32"/>
    <p:sldId id="483" r:id="rId33"/>
    <p:sldId id="484" r:id="rId34"/>
    <p:sldId id="486" r:id="rId35"/>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7C21D8-0E08-8A4D-A588-C1E4624FBD09}" v="3" dt="2025-06-30T04:12:26.2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40" autoAdjust="0"/>
    <p:restoredTop sz="93136" autoAdjust="0"/>
  </p:normalViewPr>
  <p:slideViewPr>
    <p:cSldViewPr>
      <p:cViewPr varScale="1">
        <p:scale>
          <a:sx n="93" d="100"/>
          <a:sy n="93" d="100"/>
        </p:scale>
        <p:origin x="2688"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AE7C21D8-0E08-8A4D-A588-C1E4624FBD09}"/>
    <pc:docChg chg="addSld delSld modSld">
      <pc:chgData name="Henning Kiss" userId="a0df8af1cba7f864" providerId="LiveId" clId="{AE7C21D8-0E08-8A4D-A588-C1E4624FBD09}" dt="2025-06-30T04:12:29.873" v="5" actId="2696"/>
      <pc:docMkLst>
        <pc:docMk/>
      </pc:docMkLst>
      <pc:sldChg chg="del">
        <pc:chgData name="Henning Kiss" userId="a0df8af1cba7f864" providerId="LiveId" clId="{AE7C21D8-0E08-8A4D-A588-C1E4624FBD09}" dt="2025-06-30T04:12:29.873" v="5" actId="2696"/>
        <pc:sldMkLst>
          <pc:docMk/>
          <pc:sldMk cId="1072071123" sldId="574"/>
        </pc:sldMkLst>
      </pc:sldChg>
      <pc:sldChg chg="modSp add mod">
        <pc:chgData name="Henning Kiss" userId="a0df8af1cba7f864" providerId="LiveId" clId="{AE7C21D8-0E08-8A4D-A588-C1E4624FBD09}" dt="2025-06-30T04:12:26.234" v="4" actId="207"/>
        <pc:sldMkLst>
          <pc:docMk/>
          <pc:sldMk cId="3681117512" sldId="576"/>
        </pc:sldMkLst>
        <pc:spChg chg="mod">
          <ac:chgData name="Henning Kiss" userId="a0df8af1cba7f864" providerId="LiveId" clId="{AE7C21D8-0E08-8A4D-A588-C1E4624FBD09}" dt="2025-06-30T04:12:21.685" v="2" actId="20577"/>
          <ac:spMkLst>
            <pc:docMk/>
            <pc:sldMk cId="3681117512" sldId="576"/>
            <ac:spMk id="3" creationId="{00000000-0000-0000-0000-000000000000}"/>
          </ac:spMkLst>
        </pc:spChg>
        <pc:spChg chg="mod">
          <ac:chgData name="Henning Kiss" userId="a0df8af1cba7f864" providerId="LiveId" clId="{AE7C21D8-0E08-8A4D-A588-C1E4624FBD09}" dt="2025-06-30T04:12:26.234" v="4" actId="207"/>
          <ac:spMkLst>
            <pc:docMk/>
            <pc:sldMk cId="3681117512" sldId="576"/>
            <ac:spMk id="4" creationId="{00000000-0000-0000-0000-000000000000}"/>
          </ac:spMkLst>
        </pc:spChg>
      </pc:sldChg>
    </pc:docChg>
  </pc:docChgLst>
  <pc:docChgLst>
    <pc:chgData name="Henning Kiss" userId="a0df8af1cba7f864" providerId="LiveId" clId="{D79B5B65-88C6-5645-B41B-C759E1CA14E0}"/>
    <pc:docChg chg="addSld delSld modSld">
      <pc:chgData name="Henning Kiss" userId="a0df8af1cba7f864" providerId="LiveId" clId="{D79B5B65-88C6-5645-B41B-C759E1CA14E0}" dt="2022-07-11T04:10:27.974" v="27" actId="20577"/>
      <pc:docMkLst>
        <pc:docMk/>
      </pc:docMkLst>
      <pc:sldChg chg="modSp">
        <pc:chgData name="Henning Kiss" userId="a0df8af1cba7f864" providerId="LiveId" clId="{D79B5B65-88C6-5645-B41B-C759E1CA14E0}" dt="2022-07-04T04:12:09.372" v="6" actId="20577"/>
        <pc:sldMkLst>
          <pc:docMk/>
          <pc:sldMk cId="2672703535" sldId="466"/>
        </pc:sldMkLst>
      </pc:sldChg>
      <pc:sldChg chg="modSp">
        <pc:chgData name="Henning Kiss" userId="a0df8af1cba7f864" providerId="LiveId" clId="{D79B5B65-88C6-5645-B41B-C759E1CA14E0}" dt="2022-07-04T04:12:20.374" v="8" actId="20577"/>
        <pc:sldMkLst>
          <pc:docMk/>
          <pc:sldMk cId="3760750160" sldId="467"/>
        </pc:sldMkLst>
      </pc:sldChg>
      <pc:sldChg chg="modSp">
        <pc:chgData name="Henning Kiss" userId="a0df8af1cba7f864" providerId="LiveId" clId="{D79B5B65-88C6-5645-B41B-C759E1CA14E0}" dt="2022-07-04T04:12:26.953" v="10" actId="20577"/>
        <pc:sldMkLst>
          <pc:docMk/>
          <pc:sldMk cId="1967031443" sldId="468"/>
        </pc:sldMkLst>
      </pc:sldChg>
      <pc:sldChg chg="modSp">
        <pc:chgData name="Henning Kiss" userId="a0df8af1cba7f864" providerId="LiveId" clId="{D79B5B65-88C6-5645-B41B-C759E1CA14E0}" dt="2022-07-04T04:12:35.441" v="14" actId="20577"/>
        <pc:sldMkLst>
          <pc:docMk/>
          <pc:sldMk cId="1967031443" sldId="469"/>
        </pc:sldMkLst>
      </pc:sldChg>
      <pc:sldChg chg="modSp">
        <pc:chgData name="Henning Kiss" userId="a0df8af1cba7f864" providerId="LiveId" clId="{D79B5B65-88C6-5645-B41B-C759E1CA14E0}" dt="2022-07-04T04:12:45.239" v="15" actId="20577"/>
        <pc:sldMkLst>
          <pc:docMk/>
          <pc:sldMk cId="1967031443" sldId="471"/>
        </pc:sldMkLst>
      </pc:sldChg>
      <pc:sldChg chg="modSp">
        <pc:chgData name="Henning Kiss" userId="a0df8af1cba7f864" providerId="LiveId" clId="{D79B5B65-88C6-5645-B41B-C759E1CA14E0}" dt="2022-07-04T04:15:00.037" v="23" actId="20577"/>
        <pc:sldMkLst>
          <pc:docMk/>
          <pc:sldMk cId="1874297534" sldId="483"/>
        </pc:sldMkLst>
      </pc:sldChg>
      <pc:sldChg chg="modSp">
        <pc:chgData name="Henning Kiss" userId="a0df8af1cba7f864" providerId="LiveId" clId="{D79B5B65-88C6-5645-B41B-C759E1CA14E0}" dt="2022-07-11T04:10:27.974" v="27" actId="20577"/>
        <pc:sldMkLst>
          <pc:docMk/>
          <pc:sldMk cId="3747632662" sldId="486"/>
        </pc:sldMkLst>
      </pc:sldChg>
      <pc:sldChg chg="del">
        <pc:chgData name="Henning Kiss" userId="a0df8af1cba7f864" providerId="LiveId" clId="{D79B5B65-88C6-5645-B41B-C759E1CA14E0}" dt="2022-07-04T04:09:07.966" v="4" actId="2696"/>
        <pc:sldMkLst>
          <pc:docMk/>
          <pc:sldMk cId="222068654" sldId="503"/>
        </pc:sldMkLst>
      </pc:sldChg>
      <pc:sldChg chg="modSp add mod">
        <pc:chgData name="Henning Kiss" userId="a0df8af1cba7f864" providerId="LiveId" clId="{D79B5B65-88C6-5645-B41B-C759E1CA14E0}" dt="2022-07-04T04:09:02.390" v="3" actId="207"/>
        <pc:sldMkLst>
          <pc:docMk/>
          <pc:sldMk cId="1506059514" sldId="504"/>
        </pc:sldMkLst>
      </pc:sldChg>
    </pc:docChg>
  </pc:docChgLst>
  <pc:docChgLst>
    <pc:chgData name="Henning Kiss" userId="a0df8af1cba7f864" providerId="LiveId" clId="{F8253F51-35E0-4B40-B7E9-85686DD6D872}"/>
    <pc:docChg chg="addSld delSld modSld">
      <pc:chgData name="Henning Kiss" userId="a0df8af1cba7f864" providerId="LiveId" clId="{F8253F51-35E0-4B40-B7E9-85686DD6D872}" dt="2023-07-02T07:41:02.184" v="5" actId="2696"/>
      <pc:docMkLst>
        <pc:docMk/>
      </pc:docMkLst>
      <pc:sldChg chg="del">
        <pc:chgData name="Henning Kiss" userId="a0df8af1cba7f864" providerId="LiveId" clId="{F8253F51-35E0-4B40-B7E9-85686DD6D872}" dt="2023-07-02T07:41:02.184" v="5" actId="2696"/>
        <pc:sldMkLst>
          <pc:docMk/>
          <pc:sldMk cId="1506059514" sldId="504"/>
        </pc:sldMkLst>
      </pc:sldChg>
      <pc:sldChg chg="modSp add mod">
        <pc:chgData name="Henning Kiss" userId="a0df8af1cba7f864" providerId="LiveId" clId="{F8253F51-35E0-4B40-B7E9-85686DD6D872}" dt="2023-07-02T07:40:55.497" v="4" actId="207"/>
        <pc:sldMkLst>
          <pc:docMk/>
          <pc:sldMk cId="474475834" sldId="50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55443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11. Woche</a:t>
            </a:r>
          </a:p>
        </p:txBody>
      </p:sp>
    </p:spTree>
    <p:extLst>
      <p:ext uri="{BB962C8B-B14F-4D97-AF65-F5344CB8AC3E}">
        <p14:creationId xmlns:p14="http://schemas.microsoft.com/office/powerpoint/2010/main" val="22479109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B wird verurteilt, dem K [… genaue Bezeichnung des Pferdes…] herauszugeben.</a:t>
            </a:r>
          </a:p>
          <a:p>
            <a:endParaRPr lang="de-DE" b="0" dirty="0"/>
          </a:p>
          <a:p>
            <a:r>
              <a:rPr lang="de-DE" b="0" dirty="0"/>
              <a:t>2. 	Die Kosten des Rechtsstreits hat B zu tragen.</a:t>
            </a:r>
          </a:p>
          <a:p>
            <a:endParaRPr lang="de-DE" b="0" dirty="0"/>
          </a:p>
          <a:p>
            <a:r>
              <a:rPr lang="de-DE" b="0" dirty="0"/>
              <a:t>3. 	Das Urteil ist vorläufig vollstreckbar. Der Beklagte darf die Vollstreckung durch Sicherheitsleistung in Höhe von Euro 55.000,- abwenden, wenn nicht der Kläger vor der Vollstreckung Sicherheit in derselben Höhe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06422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 a</a:t>
            </a:r>
          </a:p>
          <a:p>
            <a:endParaRPr lang="de-DE" b="0" dirty="0"/>
          </a:p>
          <a:p>
            <a:pPr algn="ctr"/>
            <a:r>
              <a:rPr lang="de-DE" b="0" u="sng" dirty="0"/>
              <a:t>Teilurteil</a:t>
            </a:r>
          </a:p>
          <a:p>
            <a:endParaRPr lang="de-DE" b="0" dirty="0"/>
          </a:p>
          <a:p>
            <a:r>
              <a:rPr lang="de-DE" b="0" dirty="0"/>
              <a:t>1. 	B wird verurteilt, dem K [… genaue Bezeichnung des Pferdes…] herauszugeben.</a:t>
            </a:r>
          </a:p>
          <a:p>
            <a:endParaRPr lang="de-DE" b="0" dirty="0"/>
          </a:p>
          <a:p>
            <a:r>
              <a:rPr lang="de-DE" b="0" dirty="0"/>
              <a:t>2. 	Die Kostenentscheidung bleibt dem Schlussurteil vorbehalten.</a:t>
            </a:r>
          </a:p>
          <a:p>
            <a:endParaRPr lang="de-DE" b="0" dirty="0"/>
          </a:p>
          <a:p>
            <a:r>
              <a:rPr lang="de-DE" b="0" dirty="0"/>
              <a:t>3. 	Das Urteil ist vorläufig vollstreckbar. Der Beklagte darf die Vollstreckung gegen Sicherheitsleistung in Höhe von 50.000,- abwenden, wenn nicht der Kläger vor der Vollstreckung Sicherheit in derselben Höhe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382595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 b</a:t>
            </a:r>
          </a:p>
          <a:p>
            <a:endParaRPr lang="de-DE" b="0" dirty="0"/>
          </a:p>
          <a:p>
            <a:r>
              <a:rPr lang="de-DE" b="0" dirty="0"/>
              <a:t>1. 	Die Klage wird abgewiesen. Auf die Widerklage hin wird festgestellt, dass B berechtigt ist, [… genaue Beschreibung des Pferdes…] zu besitzen.</a:t>
            </a:r>
          </a:p>
          <a:p>
            <a:endParaRPr lang="de-DE" b="0" dirty="0"/>
          </a:p>
          <a:p>
            <a:r>
              <a:rPr lang="de-DE" b="0" dirty="0"/>
              <a:t>2. 	Die Kosten des Rechtsstreits hat K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7825632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32398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Die Klage wird abgewiesen.</a:t>
            </a:r>
          </a:p>
          <a:p>
            <a:endParaRPr lang="de-DE" b="0" dirty="0"/>
          </a:p>
          <a:p>
            <a:r>
              <a:rPr lang="de-DE" b="0" dirty="0"/>
              <a:t>2.	Die K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786499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Die Klage wird abgewiesen.</a:t>
            </a:r>
          </a:p>
          <a:p>
            <a:endParaRPr lang="de-DE" b="0" dirty="0"/>
          </a:p>
          <a:p>
            <a:r>
              <a:rPr lang="de-DE" b="0" dirty="0"/>
              <a:t>2.	Die Kosten des Rechtsstreits werden gegeneinander aufgehoben.</a:t>
            </a:r>
          </a:p>
          <a:p>
            <a:endParaRPr lang="de-DE" b="0" dirty="0"/>
          </a:p>
          <a:p>
            <a:r>
              <a:rPr lang="de-DE" b="0" dirty="0"/>
              <a:t>3.	Das Urteil ist vorläufig vollstreckbar. B darf die Vollstreckung durch Sicherheitsleistung in Höhe von 110 % des aufgrund des Urteils vollstreckbaren Betrages abwenden, wenn nicht die K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398666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r>
              <a:rPr lang="de-DE" b="0" dirty="0"/>
              <a:t>1. 	Die Klage wird abgewiesen. Auf die Widerklage des B hin wird festgestellt, dass dem Z keine Ansprüche gegen B aus […genaue Bezeichnung des streitigen Rechtsverhältnisses…] zustehen.</a:t>
            </a:r>
          </a:p>
          <a:p>
            <a:endParaRPr lang="de-DE" b="0" dirty="0"/>
          </a:p>
          <a:p>
            <a:r>
              <a:rPr lang="de-DE" b="0" dirty="0"/>
              <a:t>2.	Die Kosten des Rechtsstreits haben K und Z zu gleichen Teilen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8215642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14313" y="926830"/>
            <a:ext cx="8678862" cy="5958554"/>
          </a:xfrm>
          <a:prstGeom prst="rect">
            <a:avLst/>
          </a:prstGeom>
          <a:noFill/>
          <a:ln w="9525" algn="ctr">
            <a:solidFill>
              <a:schemeClr val="bg1"/>
            </a:solidFill>
            <a:miter lim="800000"/>
            <a:headEnd/>
            <a:tailEnd/>
          </a:ln>
          <a:effec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dirty="0">
                <a:cs typeface="Arial" charset="0"/>
              </a:rPr>
              <a:t>Tatbestand:</a:t>
            </a:r>
          </a:p>
          <a:p>
            <a:pPr>
              <a:spcAft>
                <a:spcPct val="30000"/>
              </a:spcAft>
            </a:pPr>
            <a:r>
              <a:rPr lang="de-DE" sz="2200" b="0" u="sng" dirty="0">
                <a:cs typeface="Arial" charset="0"/>
              </a:rPr>
              <a:t>Die Parteien begehren klagend und widerklagend Schadensersatz aus einem Verkehrsunfall.</a:t>
            </a:r>
          </a:p>
          <a:p>
            <a:pPr>
              <a:spcAft>
                <a:spcPct val="30000"/>
              </a:spcAft>
            </a:pPr>
            <a:r>
              <a:rPr lang="de-DE" sz="2200" b="0" dirty="0">
                <a:cs typeface="Arial" charset="0"/>
              </a:rPr>
              <a:t>Der Kläger befuhr am 21.10.2023 mit seinem bei der Widerbeklagten zu 2) haftpflichtversicherten Pkw Peugeot 307 mit dem amtlichen Kennzeichen B – KZ 2283 die Geschwister-Scholl-Straße in Pots-</a:t>
            </a:r>
            <a:r>
              <a:rPr lang="de-DE" sz="2200" b="0" dirty="0" err="1">
                <a:cs typeface="Arial" charset="0"/>
              </a:rPr>
              <a:t>dam</a:t>
            </a:r>
            <a:r>
              <a:rPr lang="de-DE" sz="2200" b="0" dirty="0">
                <a:cs typeface="Arial" charset="0"/>
              </a:rPr>
              <a:t>, Richtung Bundesstraße 1. Er hatte zunächst vor, nach links in die Hans-Sachs-Straße einzubiegen und ordnete sich zu diesem Zweck am linken Rand seiner Fahrspur mit entsprechend gesetztem Fahrtrichtungsanzeiger ein, um den Gegenverkehr zunächst </a:t>
            </a:r>
            <a:r>
              <a:rPr lang="de-DE" sz="2200" b="0" dirty="0" err="1">
                <a:cs typeface="Arial" charset="0"/>
              </a:rPr>
              <a:t>passie-ren</a:t>
            </a:r>
            <a:r>
              <a:rPr lang="de-DE" sz="2200" b="0" dirty="0">
                <a:cs typeface="Arial" charset="0"/>
              </a:rPr>
              <a:t> zu lassen. Nachdem der ortsfremde Kläger bemerkt hatte, dass er zur Erreichung seines Fahrzieles erst zwei Straßen später in die </a:t>
            </a:r>
            <a:r>
              <a:rPr lang="de-DE" sz="2200" b="0" dirty="0" err="1">
                <a:cs typeface="Arial" charset="0"/>
              </a:rPr>
              <a:t>Nansenstraße</a:t>
            </a:r>
            <a:r>
              <a:rPr lang="de-DE" sz="2200" b="0" dirty="0">
                <a:cs typeface="Arial" charset="0"/>
              </a:rPr>
              <a:t> einbiegen musste und dementsprechend seine Gera-</a:t>
            </a:r>
            <a:r>
              <a:rPr lang="de-DE" sz="2200" b="0" dirty="0" err="1">
                <a:cs typeface="Arial" charset="0"/>
              </a:rPr>
              <a:t>deausfahrt</a:t>
            </a:r>
            <a:r>
              <a:rPr lang="de-DE" sz="2200" b="0" dirty="0">
                <a:cs typeface="Arial" charset="0"/>
              </a:rPr>
              <a:t> fortsetzen wollte, stieß er mit dem Fahrzeug des Beklag-</a:t>
            </a:r>
            <a:r>
              <a:rPr lang="de-DE" sz="2200" b="0" dirty="0" err="1">
                <a:cs typeface="Arial" charset="0"/>
              </a:rPr>
              <a:t>ten</a:t>
            </a:r>
            <a:r>
              <a:rPr lang="de-DE" sz="2200" b="0" dirty="0">
                <a:cs typeface="Arial" charset="0"/>
              </a:rPr>
              <a:t> zu 1), einem VW Polo mit dem amtlichen Kennzeichen HH – TE 421, welches bei der Beklagten zu 2) haftpflichtversichert ist, seitlich zusammen.→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7270353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500" fill="hold"/>
                                        <p:tgtEl>
                                          <p:spTgt spid="4">
                                            <p:bg/>
                                          </p:spTgt>
                                        </p:tgtEl>
                                        <p:attrNameLst>
                                          <p:attrName>ppt_w</p:attrName>
                                        </p:attrNameLst>
                                      </p:cBhvr>
                                      <p:tavLst>
                                        <p:tav tm="0">
                                          <p:val>
                                            <p:strVal val="#ppt_w*0.70"/>
                                          </p:val>
                                        </p:tav>
                                        <p:tav tm="100000">
                                          <p:val>
                                            <p:strVal val="#ppt_w"/>
                                          </p:val>
                                        </p:tav>
                                      </p:tavLst>
                                    </p:anim>
                                    <p:anim calcmode="lin" valueType="num">
                                      <p:cBhvr>
                                        <p:cTn id="8" dur="500" fill="hold"/>
                                        <p:tgtEl>
                                          <p:spTgt spid="4">
                                            <p:bg/>
                                          </p:spTgt>
                                        </p:tgtEl>
                                        <p:attrNameLst>
                                          <p:attrName>ppt_h</p:attrName>
                                        </p:attrNameLst>
                                      </p:cBhvr>
                                      <p:tavLst>
                                        <p:tav tm="0">
                                          <p:val>
                                            <p:strVal val="#ppt_h"/>
                                          </p:val>
                                        </p:tav>
                                        <p:tav tm="100000">
                                          <p:val>
                                            <p:strVal val="#ppt_h"/>
                                          </p:val>
                                        </p:tav>
                                      </p:tavLst>
                                    </p:anim>
                                    <p:animEffect transition="in" filter="fade">
                                      <p:cBhvr>
                                        <p:cTn id="9" dur="500"/>
                                        <p:tgtEl>
                                          <p:spTgt spid="4">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5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5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 calcmode="lin" valueType="num">
                                      <p:cBhvr>
                                        <p:cTn id="26" dur="5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214313" y="1341438"/>
            <a:ext cx="8678862" cy="5233987"/>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(Ob der Kläger zu diesem Zeitpunkt bereits angefahren war, ist </a:t>
            </a:r>
            <a:r>
              <a:rPr lang="de-DE" sz="2200" b="0" dirty="0" err="1">
                <a:cs typeface="Arial" charset="0"/>
              </a:rPr>
              <a:t>zwi-schen</a:t>
            </a:r>
            <a:r>
              <a:rPr lang="de-DE" sz="2200" b="0" dirty="0">
                <a:cs typeface="Arial" charset="0"/>
              </a:rPr>
              <a:t> den Parteien streitig.) Die Fahrspur ist an der Unfallstelle 3,65 m breit und schließt auf der rechten Seite hinter der Bordsteinkante mit einem mit Bäumen bepflanzten Grünstreifen ab. Das Fahrzeug des Klägers hat eine Breite von 1,685 m, das des Beklagten zu 1) eine Breite von 1,58 m. Im Unfallzeitpunkt betrug der Abstand des Fahrzeuges des Klägers hinten maximal 1,65 m vom rechten Bordstein, vorne 1,35 m.</a:t>
            </a:r>
          </a:p>
          <a:p>
            <a:pPr>
              <a:spcAft>
                <a:spcPct val="30000"/>
              </a:spcAft>
            </a:pPr>
            <a:r>
              <a:rPr lang="de-DE" sz="2200" b="0" dirty="0">
                <a:cs typeface="Arial" charset="0"/>
              </a:rPr>
              <a:t>Dem Kläger entstand aus dem Unfall ein Schaden von € 3.293,32, der zu 50 % (= € 1.646,66) von der Beklagten zu 2) reguliert wurde. Mit Schreiben vom 24.11.2023 verweigerte die Beklagte zu 2) eine weitere Regulierung endgültig.</a:t>
            </a:r>
          </a:p>
          <a:p>
            <a:pPr>
              <a:spcAft>
                <a:spcPct val="30000"/>
              </a:spcAft>
            </a:pPr>
            <a:r>
              <a:rPr lang="de-DE" sz="2200" b="0" dirty="0">
                <a:cs typeface="Arial" charset="0"/>
              </a:rPr>
              <a:t>Die Kosten der Reparatur des Fahrzeuges des Beklagten zu 1) betrugen € 2.980,-, der Wiederbeschaffungswert belief sich auf € 2.400,-, der Restwert nach dem Unfall auf € 600,-.→</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607501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p:cTn id="7" dur="500" fill="hold"/>
                                        <p:tgtEl>
                                          <p:spTgt spid="5">
                                            <p:bg/>
                                          </p:spTgt>
                                        </p:tgtEl>
                                        <p:attrNameLst>
                                          <p:attrName>ppt_w</p:attrName>
                                        </p:attrNameLst>
                                      </p:cBhvr>
                                      <p:tavLst>
                                        <p:tav tm="0">
                                          <p:val>
                                            <p:strVal val="#ppt_w*0.70"/>
                                          </p:val>
                                        </p:tav>
                                        <p:tav tm="100000">
                                          <p:val>
                                            <p:strVal val="#ppt_w"/>
                                          </p:val>
                                        </p:tav>
                                      </p:tavLst>
                                    </p:anim>
                                    <p:anim calcmode="lin" valueType="num">
                                      <p:cBhvr>
                                        <p:cTn id="8" dur="500" fill="hold"/>
                                        <p:tgtEl>
                                          <p:spTgt spid="5">
                                            <p:bg/>
                                          </p:spTgt>
                                        </p:tgtEl>
                                        <p:attrNameLst>
                                          <p:attrName>ppt_h</p:attrName>
                                        </p:attrNameLst>
                                      </p:cBhvr>
                                      <p:tavLst>
                                        <p:tav tm="0">
                                          <p:val>
                                            <p:strVal val="#ppt_h"/>
                                          </p:val>
                                        </p:tav>
                                        <p:tav tm="100000">
                                          <p:val>
                                            <p:strVal val="#ppt_h"/>
                                          </p:val>
                                        </p:tav>
                                      </p:tavLst>
                                    </p:anim>
                                    <p:animEffect transition="in" filter="fade">
                                      <p:cBhvr>
                                        <p:cTn id="9" dur="500"/>
                                        <p:tgtEl>
                                          <p:spTgt spid="5">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p:cTn id="12" dur="5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p:cTn id="19" dur="5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 calcmode="lin" valueType="num">
                                      <p:cBhvr>
                                        <p:cTn id="26" dur="5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099050"/>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Die Widerbeklagte zu 2) erstattete dem Beklagten 50 % der Differenz zwischen Wiederbeschaffungs- und Restwert, mithin € 900,-. Weitere Zahlungen verweigerte sie.						     </a:t>
            </a:r>
            <a:r>
              <a:rPr lang="de-DE" sz="800" b="0" dirty="0">
                <a:cs typeface="Arial" charset="0"/>
              </a:rPr>
              <a:t>s</a:t>
            </a:r>
          </a:p>
          <a:p>
            <a:pPr>
              <a:spcAft>
                <a:spcPct val="30000"/>
              </a:spcAft>
            </a:pPr>
            <a:r>
              <a:rPr lang="de-DE" sz="2200" b="0" i="1" dirty="0">
                <a:cs typeface="Arial" charset="0"/>
              </a:rPr>
              <a:t>Der Kläger behauptet, dass er im Zeitpunkt des Unfalls noch nicht wieder angefahren war, sondern lediglich den rechten Fahrtrichtungsanzeiger gesetzt habe.</a:t>
            </a:r>
          </a:p>
          <a:p>
            <a:pPr>
              <a:spcAft>
                <a:spcPct val="30000"/>
              </a:spcAft>
            </a:pPr>
            <a:r>
              <a:rPr lang="de-DE" sz="2200" b="0" i="1" dirty="0">
                <a:cs typeface="Arial" charset="0"/>
              </a:rPr>
              <a:t>Er meint, den Beklagten zu 1) treffe an dem Unfall das alleinige </a:t>
            </a:r>
            <a:r>
              <a:rPr lang="de-DE" sz="2200" b="0" i="1" dirty="0" err="1">
                <a:cs typeface="Arial" charset="0"/>
              </a:rPr>
              <a:t>Ver</a:t>
            </a:r>
            <a:r>
              <a:rPr lang="de-DE" sz="2200" b="0" i="1" dirty="0">
                <a:cs typeface="Arial" charset="0"/>
              </a:rPr>
              <a:t>-schulden, da es aufgrund der Fahrbahnenge und der fehlenden Aus-</a:t>
            </a:r>
            <a:r>
              <a:rPr lang="de-DE" sz="2200" b="0" i="1" dirty="0" err="1">
                <a:cs typeface="Arial" charset="0"/>
              </a:rPr>
              <a:t>weichmöglichkeit</a:t>
            </a:r>
            <a:r>
              <a:rPr lang="de-DE" sz="2200" b="0" i="1" dirty="0">
                <a:cs typeface="Arial" charset="0"/>
              </a:rPr>
              <a:t> rechts der Fahrbahn nicht möglich gewesen sei, ihn ohne einen Zusammenstoß zu überholen. </a:t>
            </a:r>
          </a:p>
          <a:p>
            <a:pPr>
              <a:spcAft>
                <a:spcPct val="30000"/>
              </a:spcAft>
            </a:pPr>
            <a:r>
              <a:rPr lang="de-DE" sz="2200" b="0" dirty="0">
                <a:cs typeface="Arial" charset="0"/>
              </a:rPr>
              <a:t>Er beantragt, </a:t>
            </a:r>
          </a:p>
          <a:p>
            <a:pPr>
              <a:spcAft>
                <a:spcPct val="30000"/>
              </a:spcAft>
            </a:pPr>
            <a:r>
              <a:rPr lang="de-DE" sz="2200" dirty="0">
                <a:cs typeface="Arial" charset="0"/>
              </a:rPr>
              <a:t>	die Beklagten als Gesamtschuldner zu verurteilen, an ihn	€ 1.646,66 nebst Zinsen in Höhe von 5 Prozentpunkten		über dem Basiszinssatz seit dem 25.11.2023 zu zahlen.</a:t>
            </a:r>
            <a:endParaRPr lang="de-DE" sz="2200" b="0" dirty="0">
              <a:cs typeface="Arial" charset="0"/>
            </a:endParaRP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68760"/>
            <a:ext cx="8678862" cy="5146024"/>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Die Beklagten beantragen,</a:t>
            </a:r>
          </a:p>
          <a:p>
            <a:pPr>
              <a:spcAft>
                <a:spcPct val="30000"/>
              </a:spcAft>
            </a:pPr>
            <a:r>
              <a:rPr lang="de-DE" sz="2200" dirty="0">
                <a:cs typeface="Arial" charset="0"/>
              </a:rPr>
              <a:t>	die Klage abzuweisen.</a:t>
            </a:r>
          </a:p>
          <a:p>
            <a:pPr>
              <a:spcAft>
                <a:spcPct val="30000"/>
              </a:spcAft>
            </a:pPr>
            <a:r>
              <a:rPr lang="de-DE" sz="2200" b="0" u="sng" dirty="0">
                <a:cs typeface="Arial" charset="0"/>
              </a:rPr>
              <a:t>Mit dem Kläger und der Widerbeklagten zu 2) am 27.12.2023 </a:t>
            </a:r>
            <a:r>
              <a:rPr lang="de-DE" sz="2200" b="0" u="sng" dirty="0" err="1">
                <a:cs typeface="Arial" charset="0"/>
              </a:rPr>
              <a:t>zuge-stelltem</a:t>
            </a:r>
            <a:r>
              <a:rPr lang="de-DE" sz="2200" b="0" u="sng" dirty="0">
                <a:cs typeface="Arial" charset="0"/>
              </a:rPr>
              <a:t> Schriftsatz hat der Beklagte zu 1) ursprünglich beantragt, </a:t>
            </a:r>
          </a:p>
          <a:p>
            <a:pPr marL="896938">
              <a:spcAft>
                <a:spcPct val="30000"/>
              </a:spcAft>
              <a:tabLst>
                <a:tab pos="900113" algn="l"/>
              </a:tabLst>
            </a:pPr>
            <a:r>
              <a:rPr lang="de-DE" sz="2200" dirty="0">
                <a:cs typeface="Arial" charset="0"/>
              </a:rPr>
              <a:t>den Kläger und die Widerbeklagte zu 2) als Gesamtschuldner zu verurteilen, an ihn € 590,- nebst Zinsen in Höhe von 5 Prozentpunkten über dem Basiszinssatz ab Rechtshängigkeit zu zahlen. </a:t>
            </a:r>
          </a:p>
          <a:p>
            <a:pPr>
              <a:spcAft>
                <a:spcPct val="30000"/>
              </a:spcAft>
            </a:pPr>
            <a:r>
              <a:rPr lang="de-DE" sz="2200" b="0" u="sng" dirty="0">
                <a:cs typeface="Arial" charset="0"/>
              </a:rPr>
              <a:t>Nachdem die Widerbeklagte zu 2) ausweislich der Zustellungsurkunde vom 07.04.2024 trotz Ladung zum Güte- und Verhandlungstermin am 15.05.2024 nicht erschienen ist</a:t>
            </a:r>
            <a:r>
              <a:rPr lang="de-DE" sz="2200" b="0" dirty="0">
                <a:cs typeface="Arial" charset="0"/>
              </a:rPr>
              <a:t>, beantragt der Beklagte zu 1) unter Modifikation seines ursprünglichen Antrages, gegen die Widerbeklagte zu 2) ein Versäumnisurteil zu erlassen.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5"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2"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11. Woche</a:t>
            </a:r>
          </a:p>
        </p:txBody>
      </p:sp>
      <p:sp>
        <p:nvSpPr>
          <p:cNvPr id="4" name="Text Box 2"/>
          <p:cNvSpPr txBox="1">
            <a:spLocks noChangeArrowheads="1"/>
          </p:cNvSpPr>
          <p:nvPr/>
        </p:nvSpPr>
        <p:spPr bwMode="auto">
          <a:xfrm>
            <a:off x="179388" y="134076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1.-4.Woche (ab </a:t>
            </a:r>
            <a:r>
              <a:rPr lang="de-DE" dirty="0">
                <a:solidFill>
                  <a:srgbClr val="F77515"/>
                </a:solidFill>
                <a:latin typeface="Frutiger Linotype" pitchFamily="34" charset="0"/>
              </a:rPr>
              <a:t>07</a:t>
            </a:r>
            <a:r>
              <a:rPr lang="de-DE" sz="2400" b="1" dirty="0">
                <a:solidFill>
                  <a:srgbClr val="F77515"/>
                </a:solidFill>
                <a:latin typeface="Frutiger Linotype" pitchFamily="34" charset="0"/>
              </a:rPr>
              <a:t>.04.): 	Die 3 Klausurtypen</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(12.05.2025):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19</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26</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02</a:t>
            </a:r>
            <a:r>
              <a:rPr lang="de-DE" sz="2400" dirty="0">
                <a:solidFill>
                  <a:srgbClr val="F77515"/>
                </a:solidFill>
                <a:latin typeface="Frutiger Linotype" pitchFamily="34" charset="0"/>
              </a:rPr>
              <a:t>.06.2025):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16</a:t>
            </a:r>
            <a:r>
              <a:rPr lang="de-DE" sz="2400" dirty="0">
                <a:solidFill>
                  <a:srgbClr val="F77515"/>
                </a:solidFill>
                <a:latin typeface="Frutiger Linotype" pitchFamily="34" charset="0"/>
              </a:rPr>
              <a:t>.06.2025):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23</a:t>
            </a:r>
            <a:r>
              <a:rPr lang="de-DE" sz="2400" dirty="0">
                <a:solidFill>
                  <a:srgbClr val="F77515"/>
                </a:solidFill>
                <a:latin typeface="Frutiger Linotype" pitchFamily="34" charset="0"/>
              </a:rPr>
              <a:t>.06.2025):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11.	Woche (30.06.2025):	Widerklagen</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12.	Woche (07.07.2025):	Erledigung und Rücknahme</a:t>
            </a:r>
          </a:p>
          <a:p>
            <a:pPr>
              <a:spcBef>
                <a:spcPts val="600"/>
              </a:spcBef>
            </a:pPr>
            <a:r>
              <a:rPr lang="de-DE" b="0" dirty="0">
                <a:solidFill>
                  <a:schemeClr val="tx1">
                    <a:lumMod val="65000"/>
                    <a:lumOff val="35000"/>
                  </a:schemeClr>
                </a:solidFill>
                <a:latin typeface="Frutiger Linotype" pitchFamily="34" charset="0"/>
              </a:rPr>
              <a:t>	13.	Woche (14.07.2025):	Besondere Prozesssituationen I</a:t>
            </a:r>
          </a:p>
          <a:p>
            <a:pPr>
              <a:spcBef>
                <a:spcPts val="600"/>
              </a:spcBef>
            </a:pPr>
            <a:r>
              <a:rPr lang="de-DE" b="0" dirty="0">
                <a:solidFill>
                  <a:schemeClr val="tx1">
                    <a:lumMod val="65000"/>
                    <a:lumOff val="35000"/>
                  </a:schemeClr>
                </a:solidFill>
                <a:latin typeface="Frutiger Linotype" pitchFamily="34" charset="0"/>
              </a:rPr>
              <a:t>	14. Woche (21.07.2025):	Besondere Prozesssituationen II</a:t>
            </a:r>
          </a:p>
        </p:txBody>
      </p:sp>
    </p:spTree>
    <p:extLst>
      <p:ext uri="{BB962C8B-B14F-4D97-AF65-F5344CB8AC3E}">
        <p14:creationId xmlns:p14="http://schemas.microsoft.com/office/powerpoint/2010/main" val="36811175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383012"/>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Der Kläger beantragt,</a:t>
            </a:r>
          </a:p>
          <a:p>
            <a:pPr>
              <a:spcAft>
                <a:spcPct val="30000"/>
              </a:spcAft>
            </a:pPr>
            <a:r>
              <a:rPr lang="de-DE" sz="2200" dirty="0">
                <a:cs typeface="Arial" charset="0"/>
              </a:rPr>
              <a:t>	die Widerklage abzuweisen.			                </a:t>
            </a:r>
            <a:r>
              <a:rPr lang="de-DE" sz="800" b="0" dirty="0">
                <a:cs typeface="Arial" charset="0"/>
              </a:rPr>
              <a:t>s</a:t>
            </a:r>
          </a:p>
          <a:p>
            <a:pPr>
              <a:spcAft>
                <a:spcPct val="30000"/>
              </a:spcAft>
            </a:pPr>
            <a:r>
              <a:rPr lang="de-DE" sz="2200" b="0" i="1" dirty="0">
                <a:cs typeface="Arial" charset="0"/>
              </a:rPr>
              <a:t>Die Beklagten zu 1. und 2. behaupten, dass es zu dem Unfall nur gekommen sei, weil der Kläger völlig unvermittelt und nicht vorher-</a:t>
            </a:r>
            <a:r>
              <a:rPr lang="de-DE" sz="2200" b="0" i="1" dirty="0" err="1">
                <a:cs typeface="Arial" charset="0"/>
              </a:rPr>
              <a:t>sehbar</a:t>
            </a:r>
            <a:r>
              <a:rPr lang="de-DE" sz="2200" b="0" i="1" dirty="0">
                <a:cs typeface="Arial" charset="0"/>
              </a:rPr>
              <a:t> nach rechts lenkte, als sich der Beklagte zu 1) direkt neben dem Fahrzeug des Klägers befand. Hätte der Kläger noch </a:t>
            </a:r>
            <a:r>
              <a:rPr lang="de-DE" sz="2200" b="0" i="1" dirty="0" err="1">
                <a:cs typeface="Arial" charset="0"/>
              </a:rPr>
              <a:t>gestan</a:t>
            </a:r>
            <a:r>
              <a:rPr lang="de-DE" sz="2200" b="0" i="1" dirty="0">
                <a:cs typeface="Arial" charset="0"/>
              </a:rPr>
              <a:t>-den, wäre zwischen seinem Fahrzeug und dem rechten Bordstein noch genügend Platz gewesen, um rechts vorbeizufahren. Der Kläger habe den nachfolgenden Verkehr nicht ausreichend beachtet.</a:t>
            </a:r>
          </a:p>
          <a:p>
            <a:pPr>
              <a:spcAft>
                <a:spcPct val="30000"/>
              </a:spcAft>
            </a:pPr>
            <a:r>
              <a:rPr lang="de-DE" sz="2200" b="0" i="1" dirty="0">
                <a:cs typeface="Arial" charset="0"/>
              </a:rPr>
              <a:t>Die Beklagten zu 1. und 2. meinen, den Kläger treffe wenigstens ein hälftiges Mitverschulden an dem Unfall, so dass er klagend nichts mehr verlangen könne. Darüber hinaus sei der Schaden des Beklagten zu 1. durch den Kläger und die Widerbeklagte zu 2) nicht vollständig ausgeglichen worden. Der Beklagte zu 1) habe sehr wohl sein Fahrzeug reparieren dürfen.</a:t>
            </a:r>
            <a:r>
              <a:rPr lang="de-DE" sz="2200" b="0" dirty="0">
                <a:cs typeface="Arial" charset="0"/>
              </a:rPr>
              <a: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2119312"/>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Zu einer Ersatzbeschaffung sei er aufgrund der unstreitig zugrunde zu legenden Beträge rechtlich nicht verpflichtet gewesen.</a:t>
            </a:r>
          </a:p>
          <a:p>
            <a:pPr>
              <a:spcAft>
                <a:spcPct val="30000"/>
              </a:spcAft>
            </a:pPr>
            <a:r>
              <a:rPr lang="de-DE" sz="2200" b="0" u="sng" dirty="0">
                <a:cs typeface="Arial" charset="0"/>
              </a:rPr>
              <a:t>Das Gericht hat durch Vernehmung der Zeugen </a:t>
            </a:r>
            <a:r>
              <a:rPr lang="de-DE" sz="2200" b="0" u="sng" dirty="0" err="1">
                <a:cs typeface="Arial" charset="0"/>
              </a:rPr>
              <a:t>Liesegang</a:t>
            </a:r>
            <a:r>
              <a:rPr lang="de-DE" sz="2200" b="0" u="sng" dirty="0">
                <a:cs typeface="Arial" charset="0"/>
              </a:rPr>
              <a:t> und Erhardt Beweis erhoben über den Unfallhergang. Bezüglich des Ergebnisses der Beweisaufnahme wird auf das Sitzungsprotokoll vom 15.05.2024 Bezug genommen.</a:t>
            </a:r>
            <a:r>
              <a:rPr lang="de-DE" sz="2200" b="0" dirty="0">
                <a:cs typeface="Arial" charset="0"/>
              </a:rPr>
              <a:t> - -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u="sng" dirty="0">
                <a:cs typeface="Arial" charset="0"/>
              </a:rPr>
              <a:t>1. Teil: Zur Klage</a:t>
            </a:r>
          </a:p>
          <a:p>
            <a:pPr>
              <a:spcAft>
                <a:spcPts val="0"/>
              </a:spcAft>
            </a:pPr>
            <a:r>
              <a:rPr lang="de-DE" sz="2200" dirty="0">
                <a:cs typeface="Arial" charset="0"/>
              </a:rPr>
              <a:t>A.	Antragsstation</a:t>
            </a:r>
          </a:p>
          <a:p>
            <a:pPr>
              <a:spcAft>
                <a:spcPts val="0"/>
              </a:spcAft>
            </a:pPr>
            <a:r>
              <a:rPr lang="de-DE" sz="2200" b="0" dirty="0">
                <a:cs typeface="Arial" charset="0"/>
              </a:rPr>
              <a:t>	unproblematisch; Kläger begehrt Verurteilung der Beklagten zu 1.	und zu 2. </a:t>
            </a:r>
            <a:r>
              <a:rPr lang="de-DE" sz="2200" b="0" dirty="0" err="1">
                <a:cs typeface="Arial" charset="0"/>
              </a:rPr>
              <a:t>iHv</a:t>
            </a:r>
            <a:r>
              <a:rPr lang="de-DE" sz="2200" b="0" dirty="0">
                <a:cs typeface="Arial" charset="0"/>
              </a:rPr>
              <a:t> weiteren (noch nicht gezahlten) Euro 1.646,66.</a:t>
            </a:r>
          </a:p>
          <a:p>
            <a:pPr>
              <a:spcAft>
                <a:spcPts val="0"/>
              </a:spcAft>
            </a:pPr>
            <a:endParaRPr lang="de-DE" sz="2200" b="0" dirty="0">
              <a:cs typeface="Arial" charset="0"/>
            </a:endParaRPr>
          </a:p>
          <a:p>
            <a:pPr>
              <a:spcAft>
                <a:spcPts val="0"/>
              </a:spcAft>
            </a:pPr>
            <a:r>
              <a:rPr lang="de-DE" sz="2200" dirty="0">
                <a:cs typeface="Arial" charset="0"/>
              </a:rPr>
              <a:t>B. Verfahrensstation (= Zulässigkeit der Klage) gegen beide 		Beklagten (zusammengefasst)</a:t>
            </a:r>
          </a:p>
          <a:p>
            <a:pPr>
              <a:spcAft>
                <a:spcPts val="0"/>
              </a:spcAft>
            </a:pPr>
            <a:r>
              <a:rPr lang="de-DE" sz="2200" b="0" dirty="0">
                <a:cs typeface="Arial" charset="0"/>
              </a:rPr>
              <a:t>	I.	Zuständigkeit des Amtsgerichts Potsdam</a:t>
            </a:r>
          </a:p>
          <a:p>
            <a:pPr>
              <a:spcAft>
                <a:spcPts val="0"/>
              </a:spcAft>
            </a:pPr>
            <a:r>
              <a:rPr lang="de-DE" sz="2200" b="0" dirty="0">
                <a:cs typeface="Arial" charset="0"/>
              </a:rPr>
              <a:t>		1.	Gegen den Beklagten zu 1.?</a:t>
            </a:r>
          </a:p>
          <a:p>
            <a:pPr>
              <a:spcAft>
                <a:spcPts val="0"/>
              </a:spcAft>
            </a:pPr>
            <a:r>
              <a:rPr lang="de-DE" sz="2200" b="0" dirty="0">
                <a:cs typeface="Arial" charset="0"/>
              </a:rPr>
              <a:t>			(+), sachlich nach § 23 Nr. 1 GVG, örtlich nach § 20 StVG.</a:t>
            </a:r>
          </a:p>
          <a:p>
            <a:pPr>
              <a:spcAft>
                <a:spcPts val="0"/>
              </a:spcAft>
            </a:pPr>
            <a:r>
              <a:rPr lang="de-DE" sz="2200" b="0" dirty="0">
                <a:cs typeface="Arial" charset="0"/>
              </a:rPr>
              <a:t>		2.	Gegen die Beklagte zu 2.?</a:t>
            </a:r>
          </a:p>
          <a:p>
            <a:pPr>
              <a:spcAft>
                <a:spcPts val="0"/>
              </a:spcAft>
            </a:pPr>
            <a:r>
              <a:rPr lang="de-DE" sz="2200" b="0" dirty="0">
                <a:cs typeface="Arial" charset="0"/>
              </a:rPr>
              <a:t>			(+), sachlich nach § 23 Nr. 1 GVG, örtlich nach dem Auf-				fangtatbestand des § 32 ZPO.</a:t>
            </a:r>
          </a:p>
          <a:p>
            <a:pPr>
              <a:spcAft>
                <a:spcPts val="0"/>
              </a:spcAft>
            </a:pPr>
            <a:r>
              <a:rPr lang="de-DE" sz="2200" b="0" dirty="0">
                <a:cs typeface="Arial" charset="0"/>
              </a:rPr>
              <a:t>	II.	Weitere Zulässigkeitsbedenken</a:t>
            </a:r>
          </a:p>
          <a:p>
            <a:pPr>
              <a:spcAft>
                <a:spcPts val="0"/>
              </a:spcAft>
            </a:pPr>
            <a:r>
              <a:rPr lang="de-DE" sz="2200" b="0" dirty="0">
                <a:cs typeface="Arial" charset="0"/>
              </a:rPr>
              <a:t>		bestehen nicht.</a:t>
            </a:r>
          </a:p>
          <a:p>
            <a:pPr>
              <a:spcAft>
                <a:spcPts val="0"/>
              </a:spcAft>
            </a:pPr>
            <a:r>
              <a:rPr lang="de-DE" sz="2200" b="0" dirty="0">
                <a:cs typeface="Arial" charset="0"/>
              </a:rPr>
              <a:t>	=&gt;	Klagen sind zulässig.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p:cTn id="54"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p:cTn id="61"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8" end="8"/>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2" end="12"/>
                                            </p:txEl>
                                          </p:spTgt>
                                        </p:tgtEl>
                                        <p:attrNameLst>
                                          <p:attrName>style.visibility</p:attrName>
                                        </p:attrNameLst>
                                      </p:cBhvr>
                                      <p:to>
                                        <p:strVal val="visible"/>
                                      </p:to>
                                    </p:set>
                                    <p:anim calcmode="lin" valueType="num">
                                      <p:cBhvr>
                                        <p:cTn id="89"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dirty="0">
                <a:cs typeface="Arial" charset="0"/>
              </a:rPr>
              <a:t>C.	Begründetheit der Klagen gegen die Beklagten zu 1. und zu 2.</a:t>
            </a:r>
          </a:p>
          <a:p>
            <a:pPr>
              <a:spcAft>
                <a:spcPts val="0"/>
              </a:spcAft>
            </a:pPr>
            <a:r>
              <a:rPr lang="de-DE" sz="2200" b="0" dirty="0">
                <a:cs typeface="Arial" charset="0"/>
              </a:rPr>
              <a:t>	I.	Gegen den Beklagten zu 1.</a:t>
            </a:r>
          </a:p>
          <a:p>
            <a:pPr>
              <a:spcAft>
                <a:spcPts val="0"/>
              </a:spcAft>
            </a:pPr>
            <a:r>
              <a:rPr lang="de-DE" sz="2200" b="0" dirty="0">
                <a:cs typeface="Arial" charset="0"/>
              </a:rPr>
              <a:t>		1. 	Anspruch aus § 7 Abs. 1 StVG?</a:t>
            </a:r>
          </a:p>
          <a:p>
            <a:pPr>
              <a:spcAft>
                <a:spcPts val="0"/>
              </a:spcAft>
            </a:pPr>
            <a:r>
              <a:rPr lang="de-DE" sz="2200" b="0" dirty="0">
                <a:cs typeface="Arial" charset="0"/>
              </a:rPr>
              <a:t>			a)	Erfolg eingetreten?</a:t>
            </a:r>
          </a:p>
          <a:p>
            <a:pPr>
              <a:spcAft>
                <a:spcPts val="0"/>
              </a:spcAft>
            </a:pPr>
            <a:r>
              <a:rPr lang="de-DE" sz="2200" b="0" dirty="0">
                <a:cs typeface="Arial" charset="0"/>
              </a:rPr>
              <a:t>				(+), Sache beschädigt.</a:t>
            </a:r>
          </a:p>
          <a:p>
            <a:pPr>
              <a:spcAft>
                <a:spcPts val="0"/>
              </a:spcAft>
            </a:pPr>
            <a:r>
              <a:rPr lang="de-DE" sz="2200" b="0" dirty="0">
                <a:cs typeface="Arial" charset="0"/>
              </a:rPr>
              <a:t>			b)	„bei dem Betrieb“ eines Kfz?</a:t>
            </a:r>
          </a:p>
          <a:p>
            <a:pPr>
              <a:spcAft>
                <a:spcPts val="0"/>
              </a:spcAft>
            </a:pPr>
            <a:r>
              <a:rPr lang="de-DE" sz="2200" b="0" dirty="0">
                <a:cs typeface="Arial" charset="0"/>
              </a:rPr>
              <a:t>				(+), Verwirklichung zumindest auch der Betriebsgefahr				des Fahrzeuges des Beklagten zu 1., da „normaler					Verkehrsunfall“.</a:t>
            </a:r>
          </a:p>
          <a:p>
            <a:pPr>
              <a:spcAft>
                <a:spcPts val="0"/>
              </a:spcAft>
            </a:pPr>
            <a:r>
              <a:rPr lang="de-DE" sz="2200" b="0" dirty="0">
                <a:cs typeface="Arial" charset="0"/>
              </a:rPr>
              <a:t>			c)	Beklagter zu 1. = „Halter“?</a:t>
            </a:r>
          </a:p>
          <a:p>
            <a:pPr>
              <a:spcAft>
                <a:spcPts val="0"/>
              </a:spcAft>
            </a:pPr>
            <a:r>
              <a:rPr lang="de-DE" sz="2200" b="0" dirty="0">
                <a:cs typeface="Arial" charset="0"/>
              </a:rPr>
              <a:t>				(+), nutzt Fahrzeug in eigener Verantwortung, trägt Las-				</a:t>
            </a:r>
            <a:r>
              <a:rPr lang="de-DE" sz="2200" b="0" dirty="0" err="1">
                <a:cs typeface="Arial" charset="0"/>
              </a:rPr>
              <a:t>ten</a:t>
            </a:r>
            <a:r>
              <a:rPr lang="de-DE" sz="2200" b="0" dirty="0">
                <a:cs typeface="Arial" charset="0"/>
              </a:rPr>
              <a:t> und Kosten.</a:t>
            </a:r>
          </a:p>
          <a:p>
            <a:pPr>
              <a:spcAft>
                <a:spcPts val="0"/>
              </a:spcAft>
            </a:pPr>
            <a:r>
              <a:rPr lang="de-DE" sz="2200" b="0" dirty="0">
                <a:cs typeface="Arial" charset="0"/>
              </a:rPr>
              <a:t>			d)	Kein Ausschluss des Anspruches?</a:t>
            </a:r>
          </a:p>
          <a:p>
            <a:pPr>
              <a:spcAft>
                <a:spcPts val="0"/>
              </a:spcAft>
            </a:pPr>
            <a:r>
              <a:rPr lang="de-DE" sz="2200" b="0" dirty="0">
                <a:cs typeface="Arial" charset="0"/>
              </a:rPr>
              <a:t>				</a:t>
            </a:r>
            <a:r>
              <a:rPr lang="de-DE" sz="2200" b="0" dirty="0" err="1">
                <a:cs typeface="Arial" charset="0"/>
              </a:rPr>
              <a:t>aa</a:t>
            </a:r>
            <a:r>
              <a:rPr lang="de-DE" sz="2200" b="0" dirty="0">
                <a:cs typeface="Arial" charset="0"/>
              </a:rPr>
              <a:t>)	§ 7 Abs. 2 StVG?</a:t>
            </a:r>
          </a:p>
          <a:p>
            <a:pPr>
              <a:spcAft>
                <a:spcPts val="0"/>
              </a:spcAft>
            </a:pPr>
            <a:r>
              <a:rPr lang="de-DE" sz="2200" b="0" dirty="0">
                <a:cs typeface="Arial" charset="0"/>
              </a:rPr>
              <a:t>						(-), keine „höhere Gewalt“.</a:t>
            </a:r>
          </a:p>
          <a:p>
            <a:pPr>
              <a:spcAft>
                <a:spcPts val="0"/>
              </a:spcAft>
            </a:pPr>
            <a:r>
              <a:rPr lang="de-DE" sz="2200" b="0" dirty="0">
                <a:cs typeface="Arial" charset="0"/>
              </a:rPr>
              <a:t>				</a:t>
            </a:r>
            <a:r>
              <a:rPr lang="de-DE" sz="2200" b="0" dirty="0" err="1">
                <a:cs typeface="Arial" charset="0"/>
              </a:rPr>
              <a:t>bb</a:t>
            </a:r>
            <a:r>
              <a:rPr lang="de-DE" sz="2200" b="0" dirty="0">
                <a:cs typeface="Arial" charset="0"/>
              </a:rPr>
              <a:t>)	§ 17 Abs. 3 S.1 StVG?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0" end="10"/>
                                            </p:txEl>
                                          </p:spTgt>
                                        </p:tgtEl>
                                        <p:attrNameLst>
                                          <p:attrName>style.visibility</p:attrName>
                                        </p:attrNameLst>
                                      </p:cBhvr>
                                      <p:to>
                                        <p:strVal val="visible"/>
                                      </p:to>
                                    </p:set>
                                    <p:anim calcmode="lin" valueType="num">
                                      <p:cBhvr>
                                        <p:cTn id="82"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0" end="1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1" end="11"/>
                                            </p:txEl>
                                          </p:spTgt>
                                        </p:tgtEl>
                                        <p:attrNameLst>
                                          <p:attrName>style.visibility</p:attrName>
                                        </p:attrNameLst>
                                      </p:cBhvr>
                                      <p:to>
                                        <p:strVal val="visible"/>
                                      </p:to>
                                    </p:set>
                                    <p:anim calcmode="lin" valueType="num">
                                      <p:cBhvr>
                                        <p:cTn id="89"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1" end="11"/>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2" end="12"/>
                                            </p:txEl>
                                          </p:spTgt>
                                        </p:tgtEl>
                                        <p:attrNameLst>
                                          <p:attrName>style.visibility</p:attrName>
                                        </p:attrNameLst>
                                      </p:cBhvr>
                                      <p:to>
                                        <p:strVal val="visible"/>
                                      </p:to>
                                    </p:set>
                                    <p:anim calcmode="lin" valueType="num">
                                      <p:cBhvr>
                                        <p:cTn id="96"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 Idealfahrer hätte den Unfall ohne Weiteres							vermieden, da unstreitig enges Vorbeifahren.</a:t>
            </a:r>
          </a:p>
          <a:p>
            <a:pPr>
              <a:spcAft>
                <a:spcPts val="0"/>
              </a:spcAft>
            </a:pPr>
            <a:r>
              <a:rPr lang="de-DE" sz="2200" b="0" dirty="0">
                <a:cs typeface="Arial" charset="0"/>
              </a:rPr>
              <a:t>			e)	Kausaler und ersatzfähiger Schaden des Klägers?</a:t>
            </a:r>
          </a:p>
          <a:p>
            <a:pPr>
              <a:spcAft>
                <a:spcPts val="0"/>
              </a:spcAft>
            </a:pPr>
            <a:r>
              <a:rPr lang="de-DE" sz="2200" b="0" dirty="0">
                <a:cs typeface="Arial" charset="0"/>
              </a:rPr>
              <a:t>				</a:t>
            </a:r>
            <a:r>
              <a:rPr lang="de-DE" sz="2200" b="0" dirty="0" err="1">
                <a:cs typeface="Arial" charset="0"/>
              </a:rPr>
              <a:t>aa</a:t>
            </a:r>
            <a:r>
              <a:rPr lang="de-DE" sz="2200" b="0" dirty="0">
                <a:cs typeface="Arial" charset="0"/>
              </a:rPr>
              <a:t>)	Schaden?</a:t>
            </a:r>
          </a:p>
          <a:p>
            <a:pPr>
              <a:spcAft>
                <a:spcPts val="0"/>
              </a:spcAft>
            </a:pPr>
            <a:r>
              <a:rPr lang="de-DE" sz="2200" b="0" dirty="0">
                <a:cs typeface="Arial" charset="0"/>
              </a:rPr>
              <a:t>						(+), Reparaturkosten, merkantiler Minderwert, Gut-						achterkosten, Nutzungsausfall und „Pauschale“.</a:t>
            </a:r>
          </a:p>
          <a:p>
            <a:pPr>
              <a:spcAft>
                <a:spcPts val="0"/>
              </a:spcAft>
            </a:pPr>
            <a:r>
              <a:rPr lang="de-DE" sz="2200" b="0" dirty="0">
                <a:cs typeface="Arial" charset="0"/>
              </a:rPr>
              <a:t>				</a:t>
            </a:r>
            <a:r>
              <a:rPr lang="de-DE" sz="2200" b="0" dirty="0" err="1">
                <a:cs typeface="Arial" charset="0"/>
              </a:rPr>
              <a:t>bb</a:t>
            </a:r>
            <a:r>
              <a:rPr lang="de-DE" sz="2200" b="0" dirty="0">
                <a:cs typeface="Arial" charset="0"/>
              </a:rPr>
              <a:t>)	haftungsausfüllende Zurechnung?</a:t>
            </a:r>
          </a:p>
          <a:p>
            <a:pPr>
              <a:spcAft>
                <a:spcPts val="0"/>
              </a:spcAft>
            </a:pPr>
            <a:r>
              <a:rPr lang="de-DE" sz="2200" b="0" dirty="0">
                <a:cs typeface="Arial" charset="0"/>
              </a:rPr>
              <a:t>						(+), Schaden beruht auf dem Erfolgseintritt.</a:t>
            </a:r>
          </a:p>
          <a:p>
            <a:pPr>
              <a:spcAft>
                <a:spcPts val="0"/>
              </a:spcAft>
            </a:pPr>
            <a:r>
              <a:rPr lang="de-DE" sz="2200" b="0" dirty="0">
                <a:cs typeface="Arial" charset="0"/>
              </a:rPr>
              <a:t>				cc)	Art, Inhalt und Umfang des Ersatzes?</a:t>
            </a:r>
          </a:p>
          <a:p>
            <a:pPr>
              <a:spcAft>
                <a:spcPts val="0"/>
              </a:spcAft>
            </a:pPr>
            <a:r>
              <a:rPr lang="de-DE" sz="2200" b="0" dirty="0">
                <a:cs typeface="Arial" charset="0"/>
              </a:rPr>
              <a:t>						(1)	Naturalrestitution bezüglich Reparatur- und								und Gutachterkosten sowie </a:t>
            </a:r>
            <a:r>
              <a:rPr lang="de-DE" sz="2200" b="0" dirty="0" err="1">
                <a:cs typeface="Arial" charset="0"/>
              </a:rPr>
              <a:t>Auslagenpauscha</a:t>
            </a:r>
            <a:r>
              <a:rPr lang="de-DE" sz="2200" b="0" dirty="0">
                <a:cs typeface="Arial" charset="0"/>
              </a:rPr>
              <a:t>-							le (§ 249 Abs. 2 S.1 BGB).</a:t>
            </a:r>
          </a:p>
          <a:p>
            <a:pPr>
              <a:spcAft>
                <a:spcPts val="0"/>
              </a:spcAft>
            </a:pPr>
            <a:r>
              <a:rPr lang="de-DE" sz="2200" b="0" dirty="0">
                <a:cs typeface="Arial" charset="0"/>
              </a:rPr>
              <a:t>						(2)	nicht möglich bezüglich merkantilem Minder-							wert und Nutzungsausfall.</a:t>
            </a:r>
          </a:p>
          <a:p>
            <a:pPr>
              <a:spcAft>
                <a:spcPts val="0"/>
              </a:spcAft>
            </a:pPr>
            <a:r>
              <a:rPr lang="de-DE" sz="2200" b="0" dirty="0">
                <a:cs typeface="Arial" charset="0"/>
              </a:rPr>
              <a:t>							diesbezüglich aber § 251 Abs. 1 BGB („</a:t>
            </a:r>
            <a:r>
              <a:rPr lang="de-DE" sz="2200" b="0" dirty="0" err="1">
                <a:cs typeface="Arial" charset="0"/>
              </a:rPr>
              <a:t>Kom</a:t>
            </a:r>
            <a:r>
              <a:rPr lang="de-DE" sz="2200" b="0" dirty="0">
                <a:cs typeface="Arial" charset="0"/>
              </a:rPr>
              <a:t>-							</a:t>
            </a:r>
            <a:r>
              <a:rPr lang="de-DE" sz="2200" b="0" dirty="0" err="1">
                <a:cs typeface="Arial" charset="0"/>
              </a:rPr>
              <a:t>merzialisierungsgedanke</a:t>
            </a:r>
            <a:r>
              <a:rPr lang="de-DE" sz="2200" b="0" dirty="0">
                <a:cs typeface="Arial" charset="0"/>
              </a:rPr>
              <a:t>“): Ausgleich in Geld.</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(3)	Kürzung des Anspruches?</a:t>
            </a:r>
          </a:p>
          <a:p>
            <a:pPr>
              <a:spcAft>
                <a:spcPts val="0"/>
              </a:spcAft>
            </a:pPr>
            <a:r>
              <a:rPr lang="de-DE" sz="2200" b="0" dirty="0">
                <a:cs typeface="Arial" charset="0"/>
              </a:rPr>
              <a:t>							Im Straßenverkehrsrecht kommen </a:t>
            </a:r>
            <a:r>
              <a:rPr lang="de-DE" sz="2200" b="0" dirty="0" err="1">
                <a:cs typeface="Arial" charset="0"/>
              </a:rPr>
              <a:t>diesbezügl</a:t>
            </a:r>
            <a:r>
              <a:rPr lang="de-DE" sz="2200" b="0" dirty="0">
                <a:cs typeface="Arial" charset="0"/>
              </a:rPr>
              <a:t>.							§ 254 BGB, § 9 und § 17 Abs. 2 StVG								in Betracht.	</a:t>
            </a:r>
          </a:p>
          <a:p>
            <a:pPr>
              <a:spcAft>
                <a:spcPts val="0"/>
              </a:spcAft>
            </a:pPr>
            <a:r>
              <a:rPr lang="de-DE" sz="2200" b="0" dirty="0">
                <a:cs typeface="Arial" charset="0"/>
              </a:rPr>
              <a:t>							Hier § 17 Abs. 2 </a:t>
            </a:r>
            <a:r>
              <a:rPr lang="de-DE" sz="2200" b="0" dirty="0" err="1">
                <a:cs typeface="Arial" charset="0"/>
              </a:rPr>
              <a:t>iVm</a:t>
            </a:r>
            <a:r>
              <a:rPr lang="de-DE" sz="2200" b="0" dirty="0">
                <a:cs typeface="Arial" charset="0"/>
              </a:rPr>
              <a:t> Abs. 1 StVG?</a:t>
            </a:r>
          </a:p>
          <a:p>
            <a:pPr>
              <a:spcAft>
                <a:spcPts val="0"/>
              </a:spcAft>
            </a:pPr>
            <a:r>
              <a:rPr lang="de-DE" sz="2200" b="0" dirty="0">
                <a:cs typeface="Arial" charset="0"/>
              </a:rPr>
              <a:t>							Grundsätzlich hierzu </a:t>
            </a:r>
            <a:r>
              <a:rPr lang="de-DE" sz="2200" dirty="0">
                <a:cs typeface="Arial" charset="0"/>
              </a:rPr>
              <a:t>BGH NJW 1996, 1405 ff.</a:t>
            </a:r>
            <a:r>
              <a:rPr lang="de-DE" sz="2200" b="0" dirty="0">
                <a:cs typeface="Arial" charset="0"/>
              </a:rPr>
              <a:t>:</a:t>
            </a:r>
          </a:p>
          <a:p>
            <a:pPr>
              <a:spcAft>
                <a:spcPts val="0"/>
              </a:spcAft>
            </a:pPr>
            <a:r>
              <a:rPr lang="de-DE" sz="2200" b="0" i="1" u="sng" dirty="0">
                <a:cs typeface="Arial" charset="0"/>
              </a:rPr>
              <a:t>„Nach ständiger Rechtsprechung des Senats dürfen bei der Ausgleichspflicht mehrerer Unfallbeteiligter gem. § 17 StVG nur tat-sächlich bewiesene Umstände herangezogen werden; für Verschul-</a:t>
            </a:r>
            <a:r>
              <a:rPr lang="de-DE" sz="2200" b="0" i="1" u="sng" dirty="0" err="1">
                <a:cs typeface="Arial" charset="0"/>
              </a:rPr>
              <a:t>densvermutungen</a:t>
            </a:r>
            <a:r>
              <a:rPr lang="de-DE" sz="2200" b="0" i="1" u="sng" dirty="0">
                <a:cs typeface="Arial" charset="0"/>
              </a:rPr>
              <a:t> ist dabei kein Raum... Daraus folgt nach </a:t>
            </a:r>
            <a:r>
              <a:rPr lang="de-DE" sz="2200" b="0" i="1" u="sng" dirty="0" err="1">
                <a:cs typeface="Arial" charset="0"/>
              </a:rPr>
              <a:t>allgemei-nen</a:t>
            </a:r>
            <a:r>
              <a:rPr lang="de-DE" sz="2200" b="0" i="1" u="sng" dirty="0">
                <a:cs typeface="Arial" charset="0"/>
              </a:rPr>
              <a:t> Beweisgrundsätzen, dass im Rahmen der nach § 17 StVG vorzunehmenden Abwägung jeweils der eine Halter die Umstände zu beweisen hat, die dem anderen zum Verschulden gereichen...“</a:t>
            </a:r>
          </a:p>
          <a:p>
            <a:pPr>
              <a:spcAft>
                <a:spcPts val="0"/>
              </a:spcAft>
            </a:pPr>
            <a:r>
              <a:rPr lang="de-DE" sz="2200" b="0" dirty="0">
                <a:cs typeface="Arial" charset="0"/>
              </a:rPr>
              <a:t>							</a:t>
            </a:r>
            <a:r>
              <a:rPr lang="de-DE" sz="2200" dirty="0">
                <a:cs typeface="Arial" charset="0"/>
              </a:rPr>
              <a:t>Daraus folgt:</a:t>
            </a:r>
            <a:r>
              <a:rPr lang="de-DE" sz="2200" b="0" dirty="0">
                <a:cs typeface="Arial" charset="0"/>
              </a:rPr>
              <a:t> Bei VU durch zwei Pkw </a:t>
            </a:r>
            <a:r>
              <a:rPr lang="de-DE" sz="2200" b="0" dirty="0" err="1">
                <a:cs typeface="Arial" charset="0"/>
              </a:rPr>
              <a:t>grds</a:t>
            </a:r>
            <a:r>
              <a:rPr lang="de-DE" sz="2200" b="0" dirty="0">
                <a:cs typeface="Arial" charset="0"/>
              </a:rPr>
              <a:t>. auf 							beiden Seiten Betriebsgefahr zu 50 % </a:t>
            </a:r>
            <a:r>
              <a:rPr lang="de-DE" sz="2200" b="0" dirty="0" err="1">
                <a:cs typeface="Arial" charset="0"/>
              </a:rPr>
              <a:t>anrech</a:t>
            </a:r>
            <a:r>
              <a:rPr lang="de-DE" sz="2200" b="0" dirty="0">
                <a:cs typeface="Arial" charset="0"/>
              </a:rPr>
              <a:t>- 							</a:t>
            </a:r>
            <a:r>
              <a:rPr lang="de-DE" sz="2200" b="0" dirty="0" err="1">
                <a:cs typeface="Arial" charset="0"/>
              </a:rPr>
              <a:t>nen</a:t>
            </a:r>
            <a:r>
              <a:rPr lang="de-DE" sz="2200" b="0" dirty="0">
                <a:cs typeface="Arial" charset="0"/>
              </a:rPr>
              <a:t>. Jede Abweichung ist zu beweisen.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Da dem Kläger bereits 50 % seines Schadens							ersetzt wurden, trägt er die Darlegungs- und							Beweislast für ein Verschulden des Beklagten							zu 1., das eine von der Grundregel abweichen-							de Quotenbildung </a:t>
            </a:r>
            <a:r>
              <a:rPr lang="de-DE" sz="2200" b="0" dirty="0" err="1">
                <a:cs typeface="Arial" charset="0"/>
              </a:rPr>
              <a:t>iRd</a:t>
            </a:r>
            <a:r>
              <a:rPr lang="de-DE" sz="2200" b="0" dirty="0">
                <a:cs typeface="Arial" charset="0"/>
              </a:rPr>
              <a:t> § 17 Abs. 2 StVG recht-							fertigt.</a:t>
            </a:r>
          </a:p>
          <a:p>
            <a:pPr>
              <a:spcAft>
                <a:spcPts val="0"/>
              </a:spcAft>
            </a:pPr>
            <a:r>
              <a:rPr lang="de-DE" sz="2200" b="0" dirty="0">
                <a:cs typeface="Arial" charset="0"/>
              </a:rPr>
              <a:t>							(a)	rechts überholen des Beklagten zu 1.									generell schuldhaft?</a:t>
            </a:r>
          </a:p>
          <a:p>
            <a:pPr>
              <a:spcAft>
                <a:spcPts val="0"/>
              </a:spcAft>
            </a:pPr>
            <a:r>
              <a:rPr lang="de-DE" sz="2200" b="0" dirty="0">
                <a:cs typeface="Arial" charset="0"/>
              </a:rPr>
              <a:t>								(-), §§ 5 Abs. 7 </a:t>
            </a:r>
            <a:r>
              <a:rPr lang="de-DE" sz="2200" b="0" dirty="0" err="1">
                <a:cs typeface="Arial" charset="0"/>
              </a:rPr>
              <a:t>iVm</a:t>
            </a:r>
            <a:r>
              <a:rPr lang="de-DE" sz="2200" b="0" dirty="0">
                <a:cs typeface="Arial" charset="0"/>
              </a:rPr>
              <a:t> Abs. 4 S.2 StVO, wenn								ausreichender Sicherheitsabstand bestand.</a:t>
            </a:r>
          </a:p>
          <a:p>
            <a:pPr>
              <a:spcAft>
                <a:spcPts val="0"/>
              </a:spcAft>
            </a:pPr>
            <a:r>
              <a:rPr lang="de-DE" sz="2200" b="0" dirty="0">
                <a:cs typeface="Arial" charset="0"/>
              </a:rPr>
              <a:t>							(b)	Bestand ausreichender </a:t>
            </a:r>
            <a:r>
              <a:rPr lang="de-DE" sz="2200" b="0" dirty="0" err="1">
                <a:cs typeface="Arial" charset="0"/>
              </a:rPr>
              <a:t>Sicherheitsab</a:t>
            </a:r>
            <a:r>
              <a:rPr lang="de-DE" sz="2200" b="0" dirty="0">
                <a:cs typeface="Arial" charset="0"/>
              </a:rPr>
              <a:t>-									stand?</a:t>
            </a:r>
          </a:p>
          <a:p>
            <a:pPr>
              <a:spcAft>
                <a:spcPts val="0"/>
              </a:spcAft>
            </a:pPr>
            <a:r>
              <a:rPr lang="de-DE" sz="2200" b="0" dirty="0">
                <a:cs typeface="Arial" charset="0"/>
              </a:rPr>
              <a:t>								bei Unfall (-), maßgebend ist aber der Zeit-								punkt der Einleitung des Überholvorgangs.</a:t>
            </a:r>
          </a:p>
          <a:p>
            <a:pPr>
              <a:spcAft>
                <a:spcPts val="0"/>
              </a:spcAft>
            </a:pPr>
            <a:r>
              <a:rPr lang="de-DE" sz="2200" b="0" dirty="0">
                <a:cs typeface="Arial" charset="0"/>
              </a:rPr>
              <a:t>								Damit entscheidend, ob Kläger im </a:t>
            </a:r>
            <a:r>
              <a:rPr lang="de-DE" sz="2200" b="0" dirty="0" err="1">
                <a:cs typeface="Arial" charset="0"/>
              </a:rPr>
              <a:t>maßgeb</a:t>
            </a:r>
            <a:r>
              <a:rPr lang="de-DE" sz="2200" b="0" dirty="0">
                <a:cs typeface="Arial" charset="0"/>
              </a:rPr>
              <a:t>-								</a:t>
            </a:r>
            <a:r>
              <a:rPr lang="de-DE" sz="2200" b="0" dirty="0" err="1">
                <a:cs typeface="Arial" charset="0"/>
              </a:rPr>
              <a:t>lichen</a:t>
            </a:r>
            <a:r>
              <a:rPr lang="de-DE" sz="2200" b="0" dirty="0">
                <a:cs typeface="Arial" charset="0"/>
              </a:rPr>
              <a:t> Zeitpunkt schon wieder angefahren.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a:t>
            </a:r>
            <a:r>
              <a:rPr lang="de-DE" sz="2200" b="0" dirty="0" err="1">
                <a:cs typeface="Arial" charset="0"/>
              </a:rPr>
              <a:t>aa</a:t>
            </a:r>
            <a:r>
              <a:rPr lang="de-DE" sz="2200" b="0" dirty="0">
                <a:cs typeface="Arial" charset="0"/>
              </a:rPr>
              <a:t>)	Aussage der Zeugin </a:t>
            </a:r>
            <a:r>
              <a:rPr lang="de-DE" sz="2200" b="0" dirty="0" err="1">
                <a:cs typeface="Arial" charset="0"/>
              </a:rPr>
              <a:t>Liesegang</a:t>
            </a:r>
            <a:r>
              <a:rPr lang="de-DE" sz="2200" b="0" dirty="0">
                <a:cs typeface="Arial" charset="0"/>
              </a:rPr>
              <a:t>?</a:t>
            </a:r>
          </a:p>
          <a:p>
            <a:pPr>
              <a:spcAft>
                <a:spcPts val="0"/>
              </a:spcAft>
            </a:pPr>
            <a:r>
              <a:rPr lang="de-DE" sz="2200" b="0" dirty="0">
                <a:cs typeface="Arial" charset="0"/>
              </a:rPr>
              <a:t>									(-), unergiebig.</a:t>
            </a:r>
          </a:p>
          <a:p>
            <a:pPr>
              <a:spcAft>
                <a:spcPts val="0"/>
              </a:spcAft>
            </a:pPr>
            <a:r>
              <a:rPr lang="de-DE" sz="2200" b="0" dirty="0">
                <a:cs typeface="Arial" charset="0"/>
              </a:rPr>
              <a:t>								(</a:t>
            </a:r>
            <a:r>
              <a:rPr lang="de-DE" sz="2200" b="0" dirty="0" err="1">
                <a:cs typeface="Arial" charset="0"/>
              </a:rPr>
              <a:t>bb</a:t>
            </a:r>
            <a:r>
              <a:rPr lang="de-DE" sz="2200" b="0" dirty="0">
                <a:cs typeface="Arial" charset="0"/>
              </a:rPr>
              <a:t>)	Aussage des Zeugen Erhardt?</a:t>
            </a:r>
          </a:p>
          <a:p>
            <a:pPr>
              <a:spcAft>
                <a:spcPts val="0"/>
              </a:spcAft>
            </a:pPr>
            <a:r>
              <a:rPr lang="de-DE" sz="2200" b="0" dirty="0">
                <a:cs typeface="Arial" charset="0"/>
              </a:rPr>
              <a:t>									(1)	Was sagt der Zeuge?</a:t>
            </a:r>
          </a:p>
          <a:p>
            <a:pPr>
              <a:spcAft>
                <a:spcPts val="0"/>
              </a:spcAft>
            </a:pPr>
            <a:r>
              <a:rPr lang="de-DE" sz="2200" b="0" dirty="0">
                <a:cs typeface="Arial" charset="0"/>
              </a:rPr>
              <a:t>										Kläger war bereits wieder </a:t>
            </a:r>
            <a:r>
              <a:rPr lang="de-DE" sz="2200" b="0" dirty="0" err="1">
                <a:cs typeface="Arial" charset="0"/>
              </a:rPr>
              <a:t>angefah</a:t>
            </a:r>
            <a:r>
              <a:rPr lang="de-DE" sz="2200" b="0" dirty="0">
                <a:cs typeface="Arial" charset="0"/>
              </a:rPr>
              <a:t>-										</a:t>
            </a:r>
            <a:r>
              <a:rPr lang="de-DE" sz="2200" b="0" dirty="0" err="1">
                <a:cs typeface="Arial" charset="0"/>
              </a:rPr>
              <a:t>ren</a:t>
            </a:r>
            <a:r>
              <a:rPr lang="de-DE" sz="2200" b="0" dirty="0">
                <a:cs typeface="Arial" charset="0"/>
              </a:rPr>
              <a:t>; Lücke für Beklagten zu 1. war										zwar eng, hätte aber sonst gepasst.</a:t>
            </a:r>
          </a:p>
          <a:p>
            <a:pPr>
              <a:spcAft>
                <a:spcPts val="0"/>
              </a:spcAft>
            </a:pPr>
            <a:r>
              <a:rPr lang="de-DE" sz="2200" b="0" dirty="0">
                <a:cs typeface="Arial" charset="0"/>
              </a:rPr>
              <a:t>									(2)	Ergiebig?</a:t>
            </a:r>
          </a:p>
          <a:p>
            <a:pPr>
              <a:spcAft>
                <a:spcPts val="0"/>
              </a:spcAft>
            </a:pPr>
            <a:r>
              <a:rPr lang="de-DE" sz="2200" b="0" dirty="0">
                <a:cs typeface="Arial" charset="0"/>
              </a:rPr>
              <a:t>										(+), beseitigte überwiegendes </a:t>
            </a:r>
            <a:r>
              <a:rPr lang="de-DE" sz="2200" b="0" dirty="0" err="1">
                <a:cs typeface="Arial" charset="0"/>
              </a:rPr>
              <a:t>Ver</a:t>
            </a:r>
            <a:r>
              <a:rPr lang="de-DE" sz="2200" b="0" dirty="0">
                <a:cs typeface="Arial" charset="0"/>
              </a:rPr>
              <a:t>-										schulden des Beklagten zu 1.</a:t>
            </a:r>
          </a:p>
          <a:p>
            <a:pPr>
              <a:spcAft>
                <a:spcPts val="0"/>
              </a:spcAft>
            </a:pPr>
            <a:r>
              <a:rPr lang="de-DE" sz="2200" b="0" dirty="0">
                <a:cs typeface="Arial" charset="0"/>
              </a:rPr>
              <a:t>									(3)	Überzeugungskraft?</a:t>
            </a:r>
          </a:p>
          <a:p>
            <a:pPr>
              <a:spcAft>
                <a:spcPts val="0"/>
              </a:spcAft>
            </a:pPr>
            <a:r>
              <a:rPr lang="de-DE" sz="2200" b="0" dirty="0">
                <a:cs typeface="Arial" charset="0"/>
              </a:rPr>
              <a:t>										Aussage ist glaubhaft...												Zeuge ist glaubwürdig...</a:t>
            </a:r>
          </a:p>
          <a:p>
            <a:pPr>
              <a:spcAft>
                <a:spcPts val="0"/>
              </a:spcAft>
            </a:pPr>
            <a:r>
              <a:rPr lang="de-DE" sz="2200" b="0" dirty="0">
                <a:cs typeface="Arial" charset="0"/>
              </a:rPr>
              <a:t>							(c)	Damit ist ein (überwiegendes) Verschulden 								des Beklagten zu 1. gerade nicht bewiesen;								ob Kl. ein solches traf, ist hier irrelevant.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47847"/>
            <a:ext cx="8678862" cy="5601533"/>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f)	Damit Anspruch aus § 7 Abs. 1 StVG (-).</a:t>
            </a:r>
          </a:p>
          <a:p>
            <a:pPr>
              <a:spcAft>
                <a:spcPts val="0"/>
              </a:spcAft>
            </a:pPr>
            <a:r>
              <a:rPr lang="de-DE" sz="2200" b="0" dirty="0">
                <a:cs typeface="Arial" charset="0"/>
              </a:rPr>
              <a:t>		2.	Anspruch aus § 18 Abs. 1 S.1 StVG</a:t>
            </a:r>
          </a:p>
          <a:p>
            <a:pPr>
              <a:spcAft>
                <a:spcPts val="0"/>
              </a:spcAft>
            </a:pPr>
            <a:r>
              <a:rPr lang="de-DE" sz="2200" b="0" dirty="0">
                <a:cs typeface="Arial" charset="0"/>
              </a:rPr>
              <a:t>			damit ebenfalls für den Betrag über 50 % jedenfalls (-).</a:t>
            </a:r>
          </a:p>
          <a:p>
            <a:pPr>
              <a:spcAft>
                <a:spcPts val="0"/>
              </a:spcAft>
            </a:pPr>
            <a:r>
              <a:rPr lang="de-DE" sz="2200" b="0" dirty="0">
                <a:cs typeface="Arial" charset="0"/>
              </a:rPr>
              <a:t>		3.	Anspruch aus § 823 Abs. 1 oder Abs. 2 </a:t>
            </a:r>
            <a:r>
              <a:rPr lang="de-DE" sz="2200" b="0" dirty="0" err="1">
                <a:cs typeface="Arial" charset="0"/>
              </a:rPr>
              <a:t>iVm</a:t>
            </a:r>
            <a:r>
              <a:rPr lang="de-DE" sz="2200" b="0" dirty="0">
                <a:cs typeface="Arial" charset="0"/>
              </a:rPr>
              <a:t> § 5 StVO</a:t>
            </a:r>
          </a:p>
          <a:p>
            <a:pPr>
              <a:spcAft>
                <a:spcPts val="0"/>
              </a:spcAft>
            </a:pPr>
            <a:r>
              <a:rPr lang="de-DE" sz="2200" b="0" dirty="0">
                <a:cs typeface="Arial" charset="0"/>
              </a:rPr>
              <a:t>			ebenso (-), kein überwiegendes Verschulden (§ 254 BGB).</a:t>
            </a:r>
          </a:p>
          <a:p>
            <a:pPr>
              <a:spcAft>
                <a:spcPts val="0"/>
              </a:spcAft>
            </a:pPr>
            <a:r>
              <a:rPr lang="de-DE" sz="2200" b="0" dirty="0">
                <a:cs typeface="Arial" charset="0"/>
              </a:rPr>
              <a:t>		4.	also Klage gegen den Beklagten zu 1. unbegründet.</a:t>
            </a:r>
          </a:p>
          <a:p>
            <a:pPr>
              <a:spcAft>
                <a:spcPts val="0"/>
              </a:spcAft>
            </a:pPr>
            <a:r>
              <a:rPr lang="de-DE" sz="2200" b="0" dirty="0">
                <a:cs typeface="Arial" charset="0"/>
              </a:rPr>
              <a:t>	II.	Klage gegen die Beklagte zu 2.</a:t>
            </a:r>
          </a:p>
          <a:p>
            <a:pPr>
              <a:spcAft>
                <a:spcPts val="0"/>
              </a:spcAft>
            </a:pPr>
            <a:r>
              <a:rPr lang="de-DE" sz="2200" b="0" dirty="0">
                <a:cs typeface="Arial" charset="0"/>
              </a:rPr>
              <a:t>		damit ebenfalls (-), zwar Direktanspruch gemäß § 115 Abs. 1		Nr. 1 VVG, jedoch kein zugrunde liegender Anspruch.</a:t>
            </a:r>
          </a:p>
          <a:p>
            <a:pPr>
              <a:spcAft>
                <a:spcPts val="0"/>
              </a:spcAft>
            </a:pPr>
            <a:endParaRPr lang="de-DE" sz="1200" b="0" dirty="0">
              <a:cs typeface="Arial" charset="0"/>
            </a:endParaRPr>
          </a:p>
          <a:p>
            <a:pPr>
              <a:spcAft>
                <a:spcPts val="0"/>
              </a:spcAft>
            </a:pPr>
            <a:r>
              <a:rPr lang="de-DE" sz="2200" u="sng" dirty="0">
                <a:cs typeface="Arial" charset="0"/>
              </a:rPr>
              <a:t>2.	Teil: Zur Widerklage gegen den Kläger</a:t>
            </a:r>
          </a:p>
          <a:p>
            <a:pPr>
              <a:spcAft>
                <a:spcPts val="0"/>
              </a:spcAft>
            </a:pPr>
            <a:r>
              <a:rPr lang="de-DE" sz="2200" dirty="0">
                <a:cs typeface="Arial" charset="0"/>
              </a:rPr>
              <a:t>A.	Verfahrensstation (= Zulässigkeit der Widerklage)</a:t>
            </a:r>
          </a:p>
          <a:p>
            <a:pPr>
              <a:spcAft>
                <a:spcPts val="0"/>
              </a:spcAft>
            </a:pPr>
            <a:r>
              <a:rPr lang="de-DE" sz="2200" b="0" dirty="0">
                <a:cs typeface="Arial" charset="0"/>
              </a:rPr>
              <a:t>	I.	Allgemeine Prozessvoraussetzungen</a:t>
            </a:r>
          </a:p>
          <a:p>
            <a:pPr>
              <a:spcAft>
                <a:spcPts val="0"/>
              </a:spcAft>
            </a:pPr>
            <a:r>
              <a:rPr lang="de-DE" sz="2200" b="0" dirty="0">
                <a:cs typeface="Arial" charset="0"/>
              </a:rPr>
              <a:t>		(+), keine Bedenken, insbesondere Zuständigkeit des Gerichts</a:t>
            </a:r>
          </a:p>
          <a:p>
            <a:pPr>
              <a:spcAft>
                <a:spcPts val="0"/>
              </a:spcAft>
            </a:pPr>
            <a:r>
              <a:rPr lang="de-DE" sz="2200" b="0" dirty="0">
                <a:cs typeface="Arial" charset="0"/>
              </a:rPr>
              <a:t>	II.	Besondere Prozessvoraussetzungen der Widerklage</a:t>
            </a:r>
          </a:p>
          <a:p>
            <a:pPr>
              <a:spcAft>
                <a:spcPts val="0"/>
              </a:spcAft>
            </a:pPr>
            <a:r>
              <a:rPr lang="de-DE" sz="2200" b="0" dirty="0">
                <a:cs typeface="Arial" charset="0"/>
              </a:rPr>
              <a:t>		1.	Hauptklage rechtshängig</a:t>
            </a:r>
          </a:p>
          <a:p>
            <a:pPr>
              <a:spcAft>
                <a:spcPts val="0"/>
              </a:spcAft>
            </a:pPr>
            <a:r>
              <a:rPr lang="de-DE" sz="2200" b="0" dirty="0">
                <a:cs typeface="Arial" charset="0"/>
              </a:rPr>
              <a: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2" end="12"/>
                                            </p:txEl>
                                          </p:spTgt>
                                        </p:tgtEl>
                                        <p:attrNameLst>
                                          <p:attrName>style.visibility</p:attrName>
                                        </p:attrNameLst>
                                      </p:cBhvr>
                                      <p:to>
                                        <p:strVal val="visible"/>
                                      </p:to>
                                    </p:set>
                                    <p:anim calcmode="lin" valueType="num">
                                      <p:cBhvr>
                                        <p:cTn id="89"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2" end="1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3" end="13"/>
                                            </p:txEl>
                                          </p:spTgt>
                                        </p:tgtEl>
                                        <p:attrNameLst>
                                          <p:attrName>style.visibility</p:attrName>
                                        </p:attrNameLst>
                                      </p:cBhvr>
                                      <p:to>
                                        <p:strVal val="visible"/>
                                      </p:to>
                                    </p:set>
                                    <p:anim calcmode="lin" valueType="num">
                                      <p:cBhvr>
                                        <p:cTn id="96" dur="5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3" end="13"/>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grpId="0" nodeType="clickEffect">
                                  <p:stCondLst>
                                    <p:cond delay="0"/>
                                  </p:stCondLst>
                                  <p:childTnLst>
                                    <p:set>
                                      <p:cBhvr>
                                        <p:cTn id="102" dur="1" fill="hold">
                                          <p:stCondLst>
                                            <p:cond delay="0"/>
                                          </p:stCondLst>
                                        </p:cTn>
                                        <p:tgtEl>
                                          <p:spTgt spid="3">
                                            <p:txEl>
                                              <p:pRg st="14" end="14"/>
                                            </p:txEl>
                                          </p:spTgt>
                                        </p:tgtEl>
                                        <p:attrNameLst>
                                          <p:attrName>style.visibility</p:attrName>
                                        </p:attrNameLst>
                                      </p:cBhvr>
                                      <p:to>
                                        <p:strVal val="visible"/>
                                      </p:to>
                                    </p:set>
                                    <p:anim calcmode="lin" valueType="num">
                                      <p:cBhvr>
                                        <p:cTn id="103" dur="500" fill="hold"/>
                                        <p:tgtEl>
                                          <p:spTgt spid="3">
                                            <p:txEl>
                                              <p:pRg st="14" end="14"/>
                                            </p:txEl>
                                          </p:spTgt>
                                        </p:tgtEl>
                                        <p:attrNameLst>
                                          <p:attrName>ppt_w</p:attrName>
                                        </p:attrNameLst>
                                      </p:cBhvr>
                                      <p:tavLst>
                                        <p:tav tm="0">
                                          <p:val>
                                            <p:strVal val="#ppt_w*0.70"/>
                                          </p:val>
                                        </p:tav>
                                        <p:tav tm="100000">
                                          <p:val>
                                            <p:strVal val="#ppt_w"/>
                                          </p:val>
                                        </p:tav>
                                      </p:tavLst>
                                    </p:anim>
                                    <p:anim calcmode="lin" valueType="num">
                                      <p:cBhvr>
                                        <p:cTn id="104" dur="500" fill="hold"/>
                                        <p:tgtEl>
                                          <p:spTgt spid="3">
                                            <p:txEl>
                                              <p:pRg st="14" end="14"/>
                                            </p:txEl>
                                          </p:spTgt>
                                        </p:tgtEl>
                                        <p:attrNameLst>
                                          <p:attrName>ppt_h</p:attrName>
                                        </p:attrNameLst>
                                      </p:cBhvr>
                                      <p:tavLst>
                                        <p:tav tm="0">
                                          <p:val>
                                            <p:strVal val="#ppt_h"/>
                                          </p:val>
                                        </p:tav>
                                        <p:tav tm="100000">
                                          <p:val>
                                            <p:strVal val="#ppt_h"/>
                                          </p:val>
                                        </p:tav>
                                      </p:tavLst>
                                    </p:anim>
                                    <p:animEffect transition="in" filter="fade">
                                      <p:cBhvr>
                                        <p:cTn id="105" dur="500"/>
                                        <p:tgtEl>
                                          <p:spTgt spid="3">
                                            <p:txEl>
                                              <p:pRg st="14" end="14"/>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grpId="0" nodeType="clickEffect">
                                  <p:stCondLst>
                                    <p:cond delay="0"/>
                                  </p:stCondLst>
                                  <p:childTnLst>
                                    <p:set>
                                      <p:cBhvr>
                                        <p:cTn id="109" dur="1" fill="hold">
                                          <p:stCondLst>
                                            <p:cond delay="0"/>
                                          </p:stCondLst>
                                        </p:cTn>
                                        <p:tgtEl>
                                          <p:spTgt spid="3">
                                            <p:txEl>
                                              <p:pRg st="15" end="15"/>
                                            </p:txEl>
                                          </p:spTgt>
                                        </p:tgtEl>
                                        <p:attrNameLst>
                                          <p:attrName>style.visibility</p:attrName>
                                        </p:attrNameLst>
                                      </p:cBhvr>
                                      <p:to>
                                        <p:strVal val="visible"/>
                                      </p:to>
                                    </p:set>
                                    <p:anim calcmode="lin" valueType="num">
                                      <p:cBhvr>
                                        <p:cTn id="110" dur="500" fill="hold"/>
                                        <p:tgtEl>
                                          <p:spTgt spid="3">
                                            <p:txEl>
                                              <p:pRg st="15" end="15"/>
                                            </p:txEl>
                                          </p:spTgt>
                                        </p:tgtEl>
                                        <p:attrNameLst>
                                          <p:attrName>ppt_w</p:attrName>
                                        </p:attrNameLst>
                                      </p:cBhvr>
                                      <p:tavLst>
                                        <p:tav tm="0">
                                          <p:val>
                                            <p:strVal val="#ppt_w*0.70"/>
                                          </p:val>
                                        </p:tav>
                                        <p:tav tm="100000">
                                          <p:val>
                                            <p:strVal val="#ppt_w"/>
                                          </p:val>
                                        </p:tav>
                                      </p:tavLst>
                                    </p:anim>
                                    <p:anim calcmode="lin" valueType="num">
                                      <p:cBhvr>
                                        <p:cTn id="111" dur="5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11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2.	Identität der Parteien</a:t>
            </a:r>
          </a:p>
          <a:p>
            <a:pPr>
              <a:spcAft>
                <a:spcPts val="0"/>
              </a:spcAft>
            </a:pPr>
            <a:r>
              <a:rPr lang="de-DE" sz="2200" b="0" dirty="0">
                <a:cs typeface="Arial" charset="0"/>
              </a:rPr>
              <a:t>			(+), jedenfalls im Verhältnis zum Kläger.</a:t>
            </a:r>
          </a:p>
          <a:p>
            <a:pPr>
              <a:spcAft>
                <a:spcPts val="0"/>
              </a:spcAft>
            </a:pPr>
            <a:r>
              <a:rPr lang="de-DE" sz="2200" b="0" dirty="0">
                <a:cs typeface="Arial" charset="0"/>
              </a:rPr>
              <a:t>		3.	Keine bloße Verneinung des Klagebegehrens?</a:t>
            </a:r>
          </a:p>
          <a:p>
            <a:pPr>
              <a:spcAft>
                <a:spcPts val="0"/>
              </a:spcAft>
            </a:pPr>
            <a:r>
              <a:rPr lang="de-DE" sz="2200" b="0" dirty="0">
                <a:cs typeface="Arial" charset="0"/>
              </a:rPr>
              <a:t>			(+), selbständiger Streitgegenstand.</a:t>
            </a:r>
          </a:p>
          <a:p>
            <a:pPr>
              <a:spcAft>
                <a:spcPts val="0"/>
              </a:spcAft>
            </a:pPr>
            <a:r>
              <a:rPr lang="de-DE" sz="2200" b="0" dirty="0">
                <a:cs typeface="Arial" charset="0"/>
              </a:rPr>
              <a:t>		4.	Sachzusammenhang zur Klage?</a:t>
            </a:r>
          </a:p>
          <a:p>
            <a:pPr>
              <a:spcAft>
                <a:spcPts val="0"/>
              </a:spcAft>
            </a:pPr>
            <a:r>
              <a:rPr lang="de-DE" sz="2200" b="0" dirty="0">
                <a:cs typeface="Arial" charset="0"/>
              </a:rPr>
              <a:t>			(+), Ansprüche aus dem Verkehrsunfall.</a:t>
            </a:r>
          </a:p>
          <a:p>
            <a:pPr>
              <a:spcAft>
                <a:spcPts val="0"/>
              </a:spcAft>
            </a:pPr>
            <a:r>
              <a:rPr lang="de-DE" sz="2200" b="0" dirty="0">
                <a:cs typeface="Arial" charset="0"/>
              </a:rPr>
              <a:t>		5.	Dieselbe Prozessart?</a:t>
            </a:r>
          </a:p>
          <a:p>
            <a:pPr>
              <a:spcAft>
                <a:spcPts val="0"/>
              </a:spcAft>
            </a:pPr>
            <a:r>
              <a:rPr lang="de-DE" sz="2200" b="0" dirty="0">
                <a:cs typeface="Arial" charset="0"/>
              </a:rPr>
              <a:t>			(+).</a:t>
            </a:r>
          </a:p>
          <a:p>
            <a:pPr>
              <a:spcAft>
                <a:spcPts val="0"/>
              </a:spcAft>
            </a:pPr>
            <a:r>
              <a:rPr lang="de-DE" sz="2200" b="0" dirty="0">
                <a:cs typeface="Arial" charset="0"/>
              </a:rPr>
              <a:t>	=&gt;	also Widerklage gegen den Kläger zulässig.</a:t>
            </a:r>
          </a:p>
          <a:p>
            <a:pPr>
              <a:spcAft>
                <a:spcPts val="0"/>
              </a:spcAft>
            </a:pPr>
            <a:r>
              <a:rPr lang="de-DE" sz="2200" dirty="0">
                <a:cs typeface="Arial" charset="0"/>
              </a:rPr>
              <a:t>B.	Begründetheit der Widerklage gegen den Kläger</a:t>
            </a:r>
          </a:p>
          <a:p>
            <a:pPr>
              <a:spcAft>
                <a:spcPts val="0"/>
              </a:spcAft>
            </a:pPr>
            <a:r>
              <a:rPr lang="de-DE" sz="2200" b="0" dirty="0">
                <a:cs typeface="Arial" charset="0"/>
              </a:rPr>
              <a:t>	I.	Anspruch aus § 7 Abs. 1 StVG?</a:t>
            </a:r>
          </a:p>
          <a:p>
            <a:pPr>
              <a:spcAft>
                <a:spcPts val="0"/>
              </a:spcAft>
            </a:pPr>
            <a:r>
              <a:rPr lang="de-DE" sz="2200" b="0" dirty="0">
                <a:cs typeface="Arial" charset="0"/>
              </a:rPr>
              <a:t>		1.	Haftungsbegründender Tatbestand</a:t>
            </a:r>
          </a:p>
          <a:p>
            <a:pPr>
              <a:spcAft>
                <a:spcPts val="0"/>
              </a:spcAft>
            </a:pPr>
            <a:r>
              <a:rPr lang="de-DE" sz="2200" b="0" dirty="0">
                <a:cs typeface="Arial" charset="0"/>
              </a:rPr>
              <a:t>			(+)</a:t>
            </a:r>
          </a:p>
          <a:p>
            <a:pPr>
              <a:spcAft>
                <a:spcPts val="0"/>
              </a:spcAft>
            </a:pPr>
            <a:r>
              <a:rPr lang="de-DE" sz="2200" b="0" dirty="0">
                <a:cs typeface="Arial" charset="0"/>
              </a:rPr>
              <a:t>		2.	Haftungsausfüllender Tatbestand</a:t>
            </a:r>
          </a:p>
          <a:p>
            <a:pPr>
              <a:spcAft>
                <a:spcPts val="0"/>
              </a:spcAft>
            </a:pPr>
            <a:r>
              <a:rPr lang="de-DE" sz="2200" b="0" dirty="0">
                <a:cs typeface="Arial" charset="0"/>
              </a:rPr>
              <a:t>			a)	Schaden des Beklagten zu 1.</a:t>
            </a:r>
          </a:p>
          <a:p>
            <a:pPr>
              <a:spcAft>
                <a:spcPts val="0"/>
              </a:spcAft>
            </a:pPr>
            <a:r>
              <a:rPr lang="de-DE" sz="2200" b="0" dirty="0">
                <a:cs typeface="Arial" charset="0"/>
              </a:rPr>
              <a:t>				(+), Reparaturkosten.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0" end="10"/>
                                            </p:txEl>
                                          </p:spTgt>
                                        </p:tgtEl>
                                        <p:attrNameLst>
                                          <p:attrName>style.visibility</p:attrName>
                                        </p:attrNameLst>
                                      </p:cBhvr>
                                      <p:to>
                                        <p:strVal val="visible"/>
                                      </p:to>
                                    </p:set>
                                    <p:anim calcmode="lin" valueType="num">
                                      <p:cBhvr>
                                        <p:cTn id="82"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0" end="1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1" end="11"/>
                                            </p:txEl>
                                          </p:spTgt>
                                        </p:tgtEl>
                                        <p:attrNameLst>
                                          <p:attrName>style.visibility</p:attrName>
                                        </p:attrNameLst>
                                      </p:cBhvr>
                                      <p:to>
                                        <p:strVal val="visible"/>
                                      </p:to>
                                    </p:set>
                                    <p:anim calcmode="lin" valueType="num">
                                      <p:cBhvr>
                                        <p:cTn id="89"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1" end="11"/>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2" end="12"/>
                                            </p:txEl>
                                          </p:spTgt>
                                        </p:tgtEl>
                                        <p:attrNameLst>
                                          <p:attrName>style.visibility</p:attrName>
                                        </p:attrNameLst>
                                      </p:cBhvr>
                                      <p:to>
                                        <p:strVal val="visible"/>
                                      </p:to>
                                    </p:set>
                                    <p:anim calcmode="lin" valueType="num">
                                      <p:cBhvr>
                                        <p:cTn id="96"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2" end="12"/>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grpId="0" nodeType="clickEffect">
                                  <p:stCondLst>
                                    <p:cond delay="0"/>
                                  </p:stCondLst>
                                  <p:childTnLst>
                                    <p:set>
                                      <p:cBhvr>
                                        <p:cTn id="102" dur="1" fill="hold">
                                          <p:stCondLst>
                                            <p:cond delay="0"/>
                                          </p:stCondLst>
                                        </p:cTn>
                                        <p:tgtEl>
                                          <p:spTgt spid="3">
                                            <p:txEl>
                                              <p:pRg st="13" end="13"/>
                                            </p:txEl>
                                          </p:spTgt>
                                        </p:tgtEl>
                                        <p:attrNameLst>
                                          <p:attrName>style.visibility</p:attrName>
                                        </p:attrNameLst>
                                      </p:cBhvr>
                                      <p:to>
                                        <p:strVal val="visible"/>
                                      </p:to>
                                    </p:set>
                                    <p:anim calcmode="lin" valueType="num">
                                      <p:cBhvr>
                                        <p:cTn id="103" dur="5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104" dur="5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105" dur="500"/>
                                        <p:tgtEl>
                                          <p:spTgt spid="3">
                                            <p:txEl>
                                              <p:pRg st="13" end="13"/>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grpId="0" nodeType="clickEffect">
                                  <p:stCondLst>
                                    <p:cond delay="0"/>
                                  </p:stCondLst>
                                  <p:childTnLst>
                                    <p:set>
                                      <p:cBhvr>
                                        <p:cTn id="109" dur="1" fill="hold">
                                          <p:stCondLst>
                                            <p:cond delay="0"/>
                                          </p:stCondLst>
                                        </p:cTn>
                                        <p:tgtEl>
                                          <p:spTgt spid="3">
                                            <p:txEl>
                                              <p:pRg st="14" end="14"/>
                                            </p:txEl>
                                          </p:spTgt>
                                        </p:tgtEl>
                                        <p:attrNameLst>
                                          <p:attrName>style.visibility</p:attrName>
                                        </p:attrNameLst>
                                      </p:cBhvr>
                                      <p:to>
                                        <p:strVal val="visible"/>
                                      </p:to>
                                    </p:set>
                                    <p:anim calcmode="lin" valueType="num">
                                      <p:cBhvr>
                                        <p:cTn id="110" dur="500" fill="hold"/>
                                        <p:tgtEl>
                                          <p:spTgt spid="3">
                                            <p:txEl>
                                              <p:pRg st="14" end="14"/>
                                            </p:txEl>
                                          </p:spTgt>
                                        </p:tgtEl>
                                        <p:attrNameLst>
                                          <p:attrName>ppt_w</p:attrName>
                                        </p:attrNameLst>
                                      </p:cBhvr>
                                      <p:tavLst>
                                        <p:tav tm="0">
                                          <p:val>
                                            <p:strVal val="#ppt_w*0.70"/>
                                          </p:val>
                                        </p:tav>
                                        <p:tav tm="100000">
                                          <p:val>
                                            <p:strVal val="#ppt_w"/>
                                          </p:val>
                                        </p:tav>
                                      </p:tavLst>
                                    </p:anim>
                                    <p:anim calcmode="lin" valueType="num">
                                      <p:cBhvr>
                                        <p:cTn id="111" dur="500" fill="hold"/>
                                        <p:tgtEl>
                                          <p:spTgt spid="3">
                                            <p:txEl>
                                              <p:pRg st="14" end="14"/>
                                            </p:txEl>
                                          </p:spTgt>
                                        </p:tgtEl>
                                        <p:attrNameLst>
                                          <p:attrName>ppt_h</p:attrName>
                                        </p:attrNameLst>
                                      </p:cBhvr>
                                      <p:tavLst>
                                        <p:tav tm="0">
                                          <p:val>
                                            <p:strVal val="#ppt_h"/>
                                          </p:val>
                                        </p:tav>
                                        <p:tav tm="100000">
                                          <p:val>
                                            <p:strVal val="#ppt_h"/>
                                          </p:val>
                                        </p:tav>
                                      </p:tavLst>
                                    </p:anim>
                                    <p:animEffect transition="in" filter="fade">
                                      <p:cBhvr>
                                        <p:cTn id="112" dur="500"/>
                                        <p:tgtEl>
                                          <p:spTgt spid="3">
                                            <p:txEl>
                                              <p:pRg st="14" end="14"/>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55" presetClass="entr" presetSubtype="0" fill="hold" grpId="0" nodeType="clickEffect">
                                  <p:stCondLst>
                                    <p:cond delay="0"/>
                                  </p:stCondLst>
                                  <p:childTnLst>
                                    <p:set>
                                      <p:cBhvr>
                                        <p:cTn id="116" dur="1" fill="hold">
                                          <p:stCondLst>
                                            <p:cond delay="0"/>
                                          </p:stCondLst>
                                        </p:cTn>
                                        <p:tgtEl>
                                          <p:spTgt spid="3">
                                            <p:txEl>
                                              <p:pRg st="15" end="15"/>
                                            </p:txEl>
                                          </p:spTgt>
                                        </p:tgtEl>
                                        <p:attrNameLst>
                                          <p:attrName>style.visibility</p:attrName>
                                        </p:attrNameLst>
                                      </p:cBhvr>
                                      <p:to>
                                        <p:strVal val="visible"/>
                                      </p:to>
                                    </p:set>
                                    <p:anim calcmode="lin" valueType="num">
                                      <p:cBhvr>
                                        <p:cTn id="117" dur="500" fill="hold"/>
                                        <p:tgtEl>
                                          <p:spTgt spid="3">
                                            <p:txEl>
                                              <p:pRg st="15" end="15"/>
                                            </p:txEl>
                                          </p:spTgt>
                                        </p:tgtEl>
                                        <p:attrNameLst>
                                          <p:attrName>ppt_w</p:attrName>
                                        </p:attrNameLst>
                                      </p:cBhvr>
                                      <p:tavLst>
                                        <p:tav tm="0">
                                          <p:val>
                                            <p:strVal val="#ppt_w*0.70"/>
                                          </p:val>
                                        </p:tav>
                                        <p:tav tm="100000">
                                          <p:val>
                                            <p:strVal val="#ppt_w"/>
                                          </p:val>
                                        </p:tav>
                                      </p:tavLst>
                                    </p:anim>
                                    <p:anim calcmode="lin" valueType="num">
                                      <p:cBhvr>
                                        <p:cTn id="118" dur="5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119"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79388" y="966782"/>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1.	Rubrum</a:t>
            </a:r>
          </a:p>
          <a:p>
            <a:pPr eaLnBrk="1" hangingPunct="1"/>
            <a:r>
              <a:rPr lang="de-DE" b="0" dirty="0">
                <a:solidFill>
                  <a:schemeClr val="tx1"/>
                </a:solidFill>
                <a:latin typeface="Arial" charset="0"/>
              </a:rPr>
              <a:t>	hier einmalig volle Nennung der Parteien als „Kläger und		Widerbeklagter“ und „Beklagter und Widerkläger“</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2.	Tenor</a:t>
            </a:r>
          </a:p>
          <a:p>
            <a:pPr eaLnBrk="1" hangingPunct="1"/>
            <a:r>
              <a:rPr lang="de-DE" dirty="0">
                <a:solidFill>
                  <a:schemeClr val="tx1"/>
                </a:solidFill>
                <a:latin typeface="Arial" charset="0"/>
              </a:rPr>
              <a:t>	</a:t>
            </a:r>
            <a:r>
              <a:rPr lang="de-DE" b="0" dirty="0">
                <a:solidFill>
                  <a:schemeClr val="tx1"/>
                </a:solidFill>
                <a:latin typeface="Arial" charset="0"/>
              </a:rPr>
              <a:t>volle Entscheidung über Klage und Widerklage, für die Kos-	</a:t>
            </a:r>
            <a:r>
              <a:rPr lang="de-DE" b="0" dirty="0" err="1">
                <a:solidFill>
                  <a:schemeClr val="tx1"/>
                </a:solidFill>
                <a:latin typeface="Arial" charset="0"/>
              </a:rPr>
              <a:t>tenentscheidung</a:t>
            </a:r>
            <a:r>
              <a:rPr lang="de-DE" b="0" dirty="0">
                <a:solidFill>
                  <a:schemeClr val="tx1"/>
                </a:solidFill>
                <a:latin typeface="Arial" charset="0"/>
              </a:rPr>
              <a:t> ist § 45 Abs. 1 S.1, S.3 GKG zu beachten. </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3.	Aufbau des Tatbestandes</a:t>
            </a:r>
          </a:p>
          <a:p>
            <a:pPr eaLnBrk="1" hangingPunct="1"/>
            <a:r>
              <a:rPr lang="de-DE" b="0" dirty="0">
                <a:solidFill>
                  <a:schemeClr val="tx1"/>
                </a:solidFill>
                <a:latin typeface="Arial" charset="0"/>
              </a:rPr>
              <a:t>	a)	(im Wesentlichen) derselbe Lebenssachverhalt:</a:t>
            </a:r>
          </a:p>
          <a:p>
            <a:pPr eaLnBrk="1" hangingPunct="1"/>
            <a:r>
              <a:rPr lang="de-DE" b="0" dirty="0">
                <a:solidFill>
                  <a:schemeClr val="tx1"/>
                </a:solidFill>
                <a:latin typeface="Arial" charset="0"/>
              </a:rPr>
              <a:t>		-	Einleitungssatz zu Klage und Widerklage</a:t>
            </a:r>
          </a:p>
          <a:p>
            <a:pPr eaLnBrk="1" hangingPunct="1"/>
            <a:r>
              <a:rPr lang="de-DE" b="0" dirty="0">
                <a:solidFill>
                  <a:schemeClr val="tx1"/>
                </a:solidFill>
                <a:latin typeface="Arial" charset="0"/>
              </a:rPr>
              <a:t>		-	Sachstand zu Klage und Widerklage</a:t>
            </a:r>
          </a:p>
          <a:p>
            <a:pPr eaLnBrk="1" hangingPunct="1"/>
            <a:r>
              <a:rPr lang="de-DE" b="0" dirty="0">
                <a:solidFill>
                  <a:schemeClr val="tx1"/>
                </a:solidFill>
                <a:latin typeface="Arial" charset="0"/>
              </a:rPr>
              <a:t>		-	Streitstand Kläger zur 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Klage </a:t>
            </a:r>
          </a:p>
          <a:p>
            <a:pPr eaLnBrk="1" hangingPunct="1"/>
            <a:r>
              <a:rPr lang="de-DE" b="0" dirty="0">
                <a:solidFill>
                  <a:schemeClr val="tx1"/>
                </a:solidFill>
                <a:latin typeface="Arial" charset="0"/>
              </a:rPr>
              <a:t>		-	Zuletzt gestellte Anträge zur Widerklage</a:t>
            </a:r>
          </a:p>
          <a:p>
            <a:pPr eaLnBrk="1" hangingPunct="1"/>
            <a:r>
              <a:rPr lang="de-DE" b="0" dirty="0">
                <a:solidFill>
                  <a:schemeClr val="tx1"/>
                </a:solidFill>
                <a:latin typeface="Arial" charset="0"/>
              </a:rPr>
              <a:t>		-	Streitstand Beklagter zur Klage und zur Widerklage</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9" end="9"/>
                                            </p:txEl>
                                          </p:spTgt>
                                        </p:tgtEl>
                                        <p:attrNameLst>
                                          <p:attrName>style.visibility</p:attrName>
                                        </p:attrNameLst>
                                      </p:cBhvr>
                                      <p:to>
                                        <p:strVal val="visible"/>
                                      </p:to>
                                    </p:set>
                                    <p:anim calcmode="lin" valueType="num">
                                      <p:cBhvr additive="base">
                                        <p:cTn id="4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10" end="10"/>
                                            </p:txEl>
                                          </p:spTgt>
                                        </p:tgtEl>
                                        <p:attrNameLst>
                                          <p:attrName>style.visibility</p:attrName>
                                        </p:attrNameLst>
                                      </p:cBhvr>
                                      <p:to>
                                        <p:strVal val="visible"/>
                                      </p:to>
                                    </p:set>
                                    <p:anim calcmode="lin" valueType="num">
                                      <p:cBhvr additive="base">
                                        <p:cTn id="5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11" end="11"/>
                                            </p:txEl>
                                          </p:spTgt>
                                        </p:tgtEl>
                                        <p:attrNameLst>
                                          <p:attrName>style.visibility</p:attrName>
                                        </p:attrNameLst>
                                      </p:cBhvr>
                                      <p:to>
                                        <p:strVal val="visible"/>
                                      </p:to>
                                    </p:set>
                                    <p:anim calcmode="lin" valueType="num">
                                      <p:cBhvr additive="base">
                                        <p:cTn id="6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 calcmode="lin" valueType="num">
                                      <p:cBhvr additive="base">
                                        <p:cTn id="6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13" end="13"/>
                                            </p:txEl>
                                          </p:spTgt>
                                        </p:tgtEl>
                                        <p:attrNameLst>
                                          <p:attrName>style.visibility</p:attrName>
                                        </p:attrNameLst>
                                      </p:cBhvr>
                                      <p:to>
                                        <p:strVal val="visible"/>
                                      </p:to>
                                    </p:set>
                                    <p:anim calcmode="lin" valueType="num">
                                      <p:cBhvr additive="base">
                                        <p:cTn id="7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14" end="14"/>
                                            </p:txEl>
                                          </p:spTgt>
                                        </p:tgtEl>
                                        <p:attrNameLst>
                                          <p:attrName>style.visibility</p:attrName>
                                        </p:attrNameLst>
                                      </p:cBhvr>
                                      <p:to>
                                        <p:strVal val="visible"/>
                                      </p:to>
                                    </p:set>
                                    <p:anim calcmode="lin" valueType="num">
                                      <p:cBhvr additive="base">
                                        <p:cTn id="7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68760"/>
            <a:ext cx="8678862" cy="5601533"/>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b)	Haftungsausfüllende Zurechnung</a:t>
            </a:r>
          </a:p>
          <a:p>
            <a:pPr>
              <a:spcAft>
                <a:spcPts val="0"/>
              </a:spcAft>
            </a:pPr>
            <a:r>
              <a:rPr lang="de-DE" sz="2200" b="0" dirty="0">
                <a:cs typeface="Arial" charset="0"/>
              </a:rPr>
              <a:t>				(+), unproblematisch.</a:t>
            </a:r>
          </a:p>
          <a:p>
            <a:pPr>
              <a:spcAft>
                <a:spcPts val="0"/>
              </a:spcAft>
            </a:pPr>
            <a:r>
              <a:rPr lang="de-DE" sz="2200" b="0" dirty="0">
                <a:cs typeface="Arial" charset="0"/>
              </a:rPr>
              <a:t>			c)	Art, Inhalt und Umfang des Ersatzes</a:t>
            </a:r>
          </a:p>
          <a:p>
            <a:pPr>
              <a:spcAft>
                <a:spcPts val="0"/>
              </a:spcAft>
            </a:pPr>
            <a:r>
              <a:rPr lang="de-DE" sz="2200" b="0" dirty="0">
                <a:cs typeface="Arial" charset="0"/>
              </a:rPr>
              <a:t>				</a:t>
            </a:r>
            <a:r>
              <a:rPr lang="de-DE" sz="2200" b="0" dirty="0" err="1">
                <a:cs typeface="Arial" charset="0"/>
              </a:rPr>
              <a:t>aa</a:t>
            </a:r>
            <a:r>
              <a:rPr lang="de-DE" sz="2200" b="0" dirty="0">
                <a:cs typeface="Arial" charset="0"/>
              </a:rPr>
              <a:t>)	Abrechnung auf Reparaturkostenbasis?</a:t>
            </a:r>
          </a:p>
          <a:p>
            <a:pPr>
              <a:spcAft>
                <a:spcPts val="0"/>
              </a:spcAft>
            </a:pPr>
            <a:r>
              <a:rPr lang="de-DE" sz="2200" b="0" dirty="0">
                <a:cs typeface="Arial" charset="0"/>
              </a:rPr>
              <a:t>						(+), sog. 130 % - Regel, da Reparaturkosten nicht						größer als 130 % vom nicht um den Restwert </a:t>
            </a:r>
            <a:r>
              <a:rPr lang="de-DE" sz="2200" b="0" dirty="0" err="1">
                <a:cs typeface="Arial" charset="0"/>
              </a:rPr>
              <a:t>re</a:t>
            </a:r>
            <a:r>
              <a:rPr lang="de-DE" sz="2200" b="0" dirty="0">
                <a:cs typeface="Arial" charset="0"/>
              </a:rPr>
              <a:t>-						</a:t>
            </a:r>
            <a:r>
              <a:rPr lang="de-DE" sz="2200" b="0" dirty="0" err="1">
                <a:cs typeface="Arial" charset="0"/>
              </a:rPr>
              <a:t>duzierten</a:t>
            </a:r>
            <a:r>
              <a:rPr lang="de-DE" sz="2200" b="0" dirty="0">
                <a:cs typeface="Arial" charset="0"/>
              </a:rPr>
              <a:t> Wiederbeschaffungswert (€ 2.400,-).</a:t>
            </a:r>
          </a:p>
          <a:p>
            <a:pPr>
              <a:spcAft>
                <a:spcPts val="0"/>
              </a:spcAft>
            </a:pPr>
            <a:r>
              <a:rPr lang="de-DE" sz="2200" b="0" dirty="0">
                <a:cs typeface="Arial" charset="0"/>
              </a:rPr>
              <a:t>				</a:t>
            </a:r>
            <a:r>
              <a:rPr lang="de-DE" sz="2200" b="0" dirty="0" err="1">
                <a:cs typeface="Arial" charset="0"/>
              </a:rPr>
              <a:t>bb</a:t>
            </a:r>
            <a:r>
              <a:rPr lang="de-DE" sz="2200" b="0" dirty="0">
                <a:cs typeface="Arial" charset="0"/>
              </a:rPr>
              <a:t>)	Kürzung nach § 17 Abs. 2 StVG?</a:t>
            </a:r>
          </a:p>
          <a:p>
            <a:pPr>
              <a:spcAft>
                <a:spcPts val="0"/>
              </a:spcAft>
            </a:pPr>
            <a:r>
              <a:rPr lang="de-DE" sz="2200" b="0" dirty="0">
                <a:cs typeface="Arial" charset="0"/>
              </a:rPr>
              <a:t>						nach dem oben Gesagten (+), aber nur </a:t>
            </a:r>
            <a:r>
              <a:rPr lang="de-DE" sz="2200" b="0" dirty="0" err="1">
                <a:cs typeface="Arial" charset="0"/>
              </a:rPr>
              <a:t>iHv</a:t>
            </a:r>
            <a:r>
              <a:rPr lang="de-DE" sz="2200" b="0" dirty="0">
                <a:cs typeface="Arial" charset="0"/>
              </a:rPr>
              <a:t> 50 %,						mehr macht der Beklagte zu 1. jedoch auch nicht						geltend.</a:t>
            </a:r>
          </a:p>
          <a:p>
            <a:pPr>
              <a:spcAft>
                <a:spcPts val="0"/>
              </a:spcAft>
            </a:pPr>
            <a:r>
              <a:rPr lang="de-DE" sz="2200" b="0" dirty="0">
                <a:cs typeface="Arial" charset="0"/>
              </a:rPr>
              <a:t>	II.	also Widerklage gegen Kl. aus § 7 Abs. 1 StVG begründet.</a:t>
            </a:r>
          </a:p>
          <a:p>
            <a:pPr>
              <a:spcAft>
                <a:spcPts val="0"/>
              </a:spcAft>
            </a:pPr>
            <a:endParaRPr lang="de-DE" sz="1200" b="0" dirty="0">
              <a:cs typeface="Arial" charset="0"/>
            </a:endParaRPr>
          </a:p>
          <a:p>
            <a:pPr>
              <a:spcAft>
                <a:spcPts val="0"/>
              </a:spcAft>
            </a:pPr>
            <a:r>
              <a:rPr lang="de-DE" sz="2200" u="sng" dirty="0">
                <a:cs typeface="Arial" charset="0"/>
              </a:rPr>
              <a:t>3. Teil: Widerklage gegen die Widerbeklagte zu 2.</a:t>
            </a:r>
          </a:p>
          <a:p>
            <a:pPr>
              <a:spcAft>
                <a:spcPts val="0"/>
              </a:spcAft>
            </a:pPr>
            <a:r>
              <a:rPr lang="de-DE" sz="2200" dirty="0">
                <a:cs typeface="Arial" charset="0"/>
              </a:rPr>
              <a:t>A.	Antragsstation</a:t>
            </a:r>
          </a:p>
          <a:p>
            <a:pPr>
              <a:spcAft>
                <a:spcPts val="0"/>
              </a:spcAft>
            </a:pPr>
            <a:r>
              <a:rPr lang="de-DE" sz="2200" b="0" dirty="0">
                <a:cs typeface="Arial" charset="0"/>
              </a:rPr>
              <a:t>	Beklagter zu 1. beantragt gegen Widerbeklagte zu 2. Erlass eines	Versäumnisurteils.</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981300"/>
            <a:ext cx="8678862" cy="5940088"/>
          </a:xfrm>
          <a:prstGeom prst="rect">
            <a:avLst/>
          </a:prstGeom>
          <a:noFill/>
          <a:ln w="9525" algn="ctr">
            <a:noFill/>
            <a:miter lim="800000"/>
            <a:headEnd/>
            <a:tailEnd/>
          </a:ln>
          <a:effec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dirty="0">
                <a:cs typeface="Arial" charset="0"/>
              </a:rPr>
              <a:t>B.	Zulässigkeit dieser (Dritt-) Widerklage</a:t>
            </a:r>
          </a:p>
          <a:p>
            <a:pPr>
              <a:spcAft>
                <a:spcPts val="0"/>
              </a:spcAft>
            </a:pPr>
            <a:r>
              <a:rPr lang="de-DE" sz="2200" b="0" dirty="0">
                <a:cs typeface="Arial" charset="0"/>
              </a:rPr>
              <a:t>	I.	Besondere Prozessvoraussetzungen der Widerklage?</a:t>
            </a:r>
          </a:p>
          <a:p>
            <a:pPr>
              <a:spcAft>
                <a:spcPts val="0"/>
              </a:spcAft>
            </a:pPr>
            <a:r>
              <a:rPr lang="de-DE" sz="2200" b="0" dirty="0">
                <a:cs typeface="Arial" charset="0"/>
              </a:rPr>
              <a:t>		</a:t>
            </a:r>
            <a:r>
              <a:rPr lang="de-DE" sz="2200" u="sng" dirty="0">
                <a:cs typeface="Arial" charset="0"/>
              </a:rPr>
              <a:t>Problem:</a:t>
            </a:r>
            <a:r>
              <a:rPr lang="de-DE" sz="2200" b="0" dirty="0">
                <a:cs typeface="Arial" charset="0"/>
              </a:rPr>
              <a:t> Drittwiderbeklagte ist nicht Klägerin, sondern tritt 		neben diesen. Sog. „parteierweiternde Drittwiderklage“</a:t>
            </a:r>
          </a:p>
          <a:p>
            <a:pPr>
              <a:spcAft>
                <a:spcPts val="0"/>
              </a:spcAft>
            </a:pPr>
            <a:r>
              <a:rPr lang="de-DE" sz="2200" b="0" dirty="0">
                <a:cs typeface="Arial" charset="0"/>
              </a:rPr>
              <a:t>		</a:t>
            </a:r>
            <a:r>
              <a:rPr lang="de-DE" sz="2200" dirty="0">
                <a:cs typeface="Arial" charset="0"/>
              </a:rPr>
              <a:t>BGH</a:t>
            </a:r>
            <a:r>
              <a:rPr lang="de-DE" sz="2200" b="0" dirty="0">
                <a:cs typeface="Arial" charset="0"/>
              </a:rPr>
              <a:t> (+), wenn die Voraussetzungen einer Parteierweiterung		analog §§ 263 ff. ZPO („Klageänderungstheorie“) für die </a:t>
            </a:r>
            <a:r>
              <a:rPr lang="de-DE" sz="2200" b="0" dirty="0" err="1">
                <a:cs typeface="Arial" charset="0"/>
              </a:rPr>
              <a:t>Wi</a:t>
            </a:r>
            <a:r>
              <a:rPr lang="de-DE" sz="2200" b="0" dirty="0">
                <a:cs typeface="Arial" charset="0"/>
              </a:rPr>
              <a:t>-		</a:t>
            </a:r>
            <a:r>
              <a:rPr lang="de-DE" sz="2200" b="0" dirty="0" err="1">
                <a:cs typeface="Arial" charset="0"/>
              </a:rPr>
              <a:t>derklage</a:t>
            </a:r>
            <a:r>
              <a:rPr lang="de-DE" sz="2200" b="0" dirty="0">
                <a:cs typeface="Arial" charset="0"/>
              </a:rPr>
              <a:t> vorliegen.</a:t>
            </a:r>
          </a:p>
          <a:p>
            <a:pPr>
              <a:spcAft>
                <a:spcPts val="0"/>
              </a:spcAft>
            </a:pPr>
            <a:r>
              <a:rPr lang="de-DE" sz="2200" b="0" dirty="0">
                <a:cs typeface="Arial" charset="0"/>
              </a:rPr>
              <a:t>		hier (+), § 263, 2.Var. ZPO (=sachdienlich)</a:t>
            </a:r>
          </a:p>
          <a:p>
            <a:pPr>
              <a:spcAft>
                <a:spcPts val="0"/>
              </a:spcAft>
            </a:pPr>
            <a:r>
              <a:rPr lang="de-DE" sz="2200" b="0" dirty="0">
                <a:cs typeface="Arial" charset="0"/>
              </a:rPr>
              <a:t>	II.	Allgemeine Prozessvoraussetzungen?</a:t>
            </a:r>
          </a:p>
          <a:p>
            <a:pPr>
              <a:spcAft>
                <a:spcPts val="0"/>
              </a:spcAft>
            </a:pPr>
            <a:r>
              <a:rPr lang="de-DE" sz="2200" b="0" dirty="0">
                <a:cs typeface="Arial" charset="0"/>
              </a:rPr>
              <a:t>		(+), Zuständigkeit des Gerichts gemäß § 23 Nr. 1 GVG und			- wie bei Beklagter zu 2. – gemäß § 32 ZPO (nach BGH NJW		2011, 460 – wohl – auch § 33 ZPO analog (+)).</a:t>
            </a:r>
          </a:p>
          <a:p>
            <a:pPr>
              <a:spcAft>
                <a:spcPts val="0"/>
              </a:spcAft>
            </a:pPr>
            <a:r>
              <a:rPr lang="de-DE" sz="2200" b="0" dirty="0">
                <a:cs typeface="Arial" charset="0"/>
              </a:rPr>
              <a:t>	=&gt;	also ist die parteierweiternde Drittwiderklage hier wegen § 263		2.Var. ZPO analog zulässig.</a:t>
            </a:r>
          </a:p>
          <a:p>
            <a:pPr>
              <a:spcAft>
                <a:spcPts val="0"/>
              </a:spcAft>
            </a:pPr>
            <a:endParaRPr lang="de-DE" sz="1200" b="0" dirty="0">
              <a:cs typeface="Arial" charset="0"/>
            </a:endParaRPr>
          </a:p>
          <a:p>
            <a:pPr>
              <a:spcAft>
                <a:spcPts val="0"/>
              </a:spcAft>
            </a:pPr>
            <a:r>
              <a:rPr lang="de-DE" sz="2200" dirty="0">
                <a:cs typeface="Arial" charset="0"/>
              </a:rPr>
              <a:t>C.	Schlüssigkeit der Drittwiderklage</a:t>
            </a:r>
          </a:p>
          <a:p>
            <a:pPr>
              <a:spcAft>
                <a:spcPts val="0"/>
              </a:spcAft>
            </a:pPr>
            <a:r>
              <a:rPr lang="de-DE" sz="2200" b="0" dirty="0">
                <a:cs typeface="Arial" charset="0"/>
              </a:rPr>
              <a:t>	(+), aus §§ 7 Abs. 1 StVG, 115 Abs. 1 Nr. 1 VVG nebst Rechts-	</a:t>
            </a:r>
            <a:r>
              <a:rPr lang="de-DE" sz="2200" b="0" dirty="0" err="1">
                <a:cs typeface="Arial" charset="0"/>
              </a:rPr>
              <a:t>hängigkeitszinsen</a:t>
            </a:r>
            <a:r>
              <a:rPr lang="de-DE" sz="2200" b="0" dirty="0">
                <a:cs typeface="Arial" charset="0"/>
              </a:rPr>
              <a:t> gemäß §§ 291 S.1, 288 Abs. 1 BGB (vgl. oben).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4"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65" dur="500"/>
                                        <p:tgtEl>
                                          <p:spTgt spid="3">
                                            <p:txEl>
                                              <p:pRg st="9" end="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 calcmode="lin" valueType="num">
                                      <p:cBhvr>
                                        <p:cTn id="70"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1"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2708434"/>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dirty="0">
                <a:cs typeface="Arial" charset="0"/>
              </a:rPr>
              <a:t>D.	Voraussetzungen für den Erlass eines Versäumnisurteils</a:t>
            </a:r>
          </a:p>
          <a:p>
            <a:pPr>
              <a:spcAft>
                <a:spcPts val="0"/>
              </a:spcAft>
            </a:pPr>
            <a:r>
              <a:rPr lang="de-DE" sz="2200" b="0" dirty="0">
                <a:cs typeface="Arial" charset="0"/>
              </a:rPr>
              <a:t>	(+), wenn Widerbeklagte zu 2. säumig war, da Antrag gestellt und	kein Ausschlusstatbestand gemäß §§ 335, 337 ZPO.</a:t>
            </a:r>
          </a:p>
          <a:p>
            <a:pPr>
              <a:spcAft>
                <a:spcPts val="0"/>
              </a:spcAft>
            </a:pPr>
            <a:r>
              <a:rPr lang="de-DE" sz="2200" b="0" dirty="0">
                <a:cs typeface="Arial" charset="0"/>
              </a:rPr>
              <a:t>	War Widerbeklagte zu 2. säumig?</a:t>
            </a:r>
          </a:p>
          <a:p>
            <a:pPr>
              <a:spcAft>
                <a:spcPts val="0"/>
              </a:spcAft>
            </a:pPr>
            <a:r>
              <a:rPr lang="de-DE" sz="2200" b="0" dirty="0">
                <a:cs typeface="Arial" charset="0"/>
              </a:rPr>
              <a:t>	(+), sie gilt nicht gemäß § 62 Abs. 1, 1. </a:t>
            </a:r>
            <a:r>
              <a:rPr lang="de-DE" sz="2200" b="0" dirty="0" err="1">
                <a:cs typeface="Arial" charset="0"/>
              </a:rPr>
              <a:t>Var</a:t>
            </a:r>
            <a:r>
              <a:rPr lang="de-DE" sz="2200" b="0" dirty="0">
                <a:cs typeface="Arial" charset="0"/>
              </a:rPr>
              <a:t>. ZPO als von dem		Kläger vertreten, da keine notwendige Streitgenossenschaft		vorliegt (trotz § 124 VVG; </a:t>
            </a:r>
            <a:r>
              <a:rPr lang="de-DE" sz="2200" b="0" dirty="0" err="1">
                <a:cs typeface="Arial" charset="0"/>
              </a:rPr>
              <a:t>str.</a:t>
            </a:r>
            <a:r>
              <a:rPr lang="de-DE" sz="2200" b="0" dirty="0">
                <a:cs typeface="Arial" charset="0"/>
              </a:rPr>
              <a:t>, s. </a:t>
            </a:r>
            <a:r>
              <a:rPr lang="de-DE" sz="2200" b="0" dirty="0" err="1">
                <a:cs typeface="Arial" charset="0"/>
              </a:rPr>
              <a:t>AssKurs</a:t>
            </a:r>
            <a:r>
              <a:rPr lang="de-DE" sz="2200" b="0" dirty="0">
                <a:cs typeface="Arial" charset="0"/>
              </a:rPr>
              <a:t> Woche 7)</a:t>
            </a:r>
          </a:p>
          <a:p>
            <a:pPr>
              <a:spcAft>
                <a:spcPts val="0"/>
              </a:spcAft>
            </a:pPr>
            <a:r>
              <a:rPr lang="de-DE" sz="2200" b="0" dirty="0">
                <a:cs typeface="Arial" charset="0"/>
              </a:rPr>
              <a:t>	=&gt; also VU gegen die Widerbeklagte zu 2.</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9"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6"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3"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4829175"/>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ct val="30000"/>
              </a:spcAft>
            </a:pPr>
            <a:r>
              <a:rPr lang="de-DE" sz="2200" dirty="0">
                <a:cs typeface="Arial" charset="0"/>
              </a:rPr>
              <a:t>E.	</a:t>
            </a:r>
            <a:r>
              <a:rPr lang="de-DE" sz="2200" dirty="0" err="1">
                <a:cs typeface="Arial" charset="0"/>
              </a:rPr>
              <a:t>Tenorierung</a:t>
            </a:r>
            <a:endParaRPr lang="de-DE" sz="2200" dirty="0">
              <a:cs typeface="Arial" charset="0"/>
            </a:endParaRPr>
          </a:p>
          <a:p>
            <a:pPr>
              <a:spcAft>
                <a:spcPct val="30000"/>
              </a:spcAft>
            </a:pPr>
            <a:endParaRPr lang="de-DE" sz="2200" dirty="0">
              <a:cs typeface="Arial" charset="0"/>
            </a:endParaRPr>
          </a:p>
          <a:p>
            <a:pPr algn="ctr">
              <a:spcAft>
                <a:spcPct val="30000"/>
              </a:spcAft>
            </a:pPr>
            <a:r>
              <a:rPr lang="de-DE" sz="2200" dirty="0">
                <a:cs typeface="Arial" charset="0"/>
              </a:rPr>
              <a:t>Versäumnis- und Endurteil</a:t>
            </a:r>
          </a:p>
          <a:p>
            <a:pPr>
              <a:spcAft>
                <a:spcPct val="30000"/>
              </a:spcAft>
            </a:pPr>
            <a:endParaRPr lang="de-DE" sz="2200" dirty="0">
              <a:cs typeface="Arial" charset="0"/>
            </a:endParaRPr>
          </a:p>
          <a:p>
            <a:pPr>
              <a:spcAft>
                <a:spcPct val="30000"/>
              </a:spcAft>
            </a:pPr>
            <a:r>
              <a:rPr lang="de-DE" sz="2200" b="0" dirty="0">
                <a:cs typeface="Arial" charset="0"/>
              </a:rPr>
              <a:t>	Die Klage wird abgewiesen. Auf die Widerklage hin werden der		Kläger und die Widerbeklagte zu 2) als Gesamtschuldner zur 	Zahlung von € 590,- nebst Zinsen in Höhe von 5 Prozentpunkten	über dem Basiszinssatz seit dem 28.12.2023 verurteilt.</a:t>
            </a:r>
          </a:p>
          <a:p>
            <a:pPr>
              <a:spcAft>
                <a:spcPct val="30000"/>
              </a:spcAft>
            </a:pPr>
            <a:endParaRPr lang="de-DE" sz="2200" b="0" dirty="0">
              <a:cs typeface="Arial" charset="0"/>
            </a:endParaRPr>
          </a:p>
          <a:p>
            <a:pPr>
              <a:spcAft>
                <a:spcPct val="30000"/>
              </a:spcAft>
            </a:pPr>
            <a:r>
              <a:rPr lang="de-DE" sz="2200" b="0" dirty="0">
                <a:cs typeface="Arial" charset="0"/>
              </a:rPr>
              <a:t>	[Kostenentscheidung erlassen.]</a:t>
            </a:r>
          </a:p>
          <a:p>
            <a:pPr>
              <a:spcAft>
                <a:spcPct val="30000"/>
              </a:spcAft>
            </a:pPr>
            <a:endParaRPr lang="de-DE" sz="2200" b="0" dirty="0">
              <a:cs typeface="Arial" charset="0"/>
            </a:endParaRPr>
          </a:p>
          <a:p>
            <a:pPr>
              <a:spcAft>
                <a:spcPct val="30000"/>
              </a:spcAft>
            </a:pPr>
            <a:r>
              <a:rPr lang="de-DE" sz="2200" b="0" dirty="0">
                <a:cs typeface="Arial" charset="0"/>
              </a:rPr>
              <a:t>	[Entscheidung über die vorläufige Vollstreckbarkeit erlassen.]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4763266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6" end="6"/>
                                            </p:txEl>
                                          </p:spTgt>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p:cTn id="3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179388" y="980728"/>
            <a:ext cx="8712200" cy="606319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	Streitstand Kläger zur Widerklage</a:t>
            </a:r>
          </a:p>
          <a:p>
            <a:pPr eaLnBrk="1" hangingPunct="1"/>
            <a:r>
              <a:rPr lang="de-DE" b="0" dirty="0">
                <a:solidFill>
                  <a:schemeClr val="tx1"/>
                </a:solidFill>
                <a:latin typeface="Arial" charset="0"/>
              </a:rPr>
              <a:t>		-	(weitere) Prozessgeschichte </a:t>
            </a:r>
          </a:p>
          <a:p>
            <a:pPr eaLnBrk="1" hangingPunct="1"/>
            <a:r>
              <a:rPr lang="de-DE" b="0" dirty="0">
                <a:solidFill>
                  <a:schemeClr val="tx1"/>
                </a:solidFill>
                <a:latin typeface="Arial" charset="0"/>
              </a:rPr>
              <a:t>	b)	Unterschiedliche Lebenssachverhalte:</a:t>
            </a:r>
          </a:p>
          <a:p>
            <a:pPr eaLnBrk="1" hangingPunct="1"/>
            <a:r>
              <a:rPr lang="de-DE" b="0" dirty="0">
                <a:solidFill>
                  <a:schemeClr val="tx1"/>
                </a:solidFill>
                <a:latin typeface="Arial" charset="0"/>
              </a:rPr>
              <a:t>		-	Einleitungssatz zur Klage</a:t>
            </a:r>
          </a:p>
          <a:p>
            <a:pPr eaLnBrk="1" hangingPunct="1"/>
            <a:r>
              <a:rPr lang="de-DE" b="0" dirty="0">
                <a:solidFill>
                  <a:schemeClr val="tx1"/>
                </a:solidFill>
                <a:latin typeface="Arial" charset="0"/>
              </a:rPr>
              <a:t>		-	Sachstand zur Klage</a:t>
            </a:r>
          </a:p>
          <a:p>
            <a:pPr eaLnBrk="1" hangingPunct="1"/>
            <a:r>
              <a:rPr lang="de-DE" b="0" dirty="0">
                <a:solidFill>
                  <a:schemeClr val="tx1"/>
                </a:solidFill>
                <a:latin typeface="Arial" charset="0"/>
              </a:rPr>
              <a:t>		-	Streitstand Kläger zur 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Klage</a:t>
            </a:r>
          </a:p>
          <a:p>
            <a:pPr eaLnBrk="1" hangingPunct="1"/>
            <a:r>
              <a:rPr lang="de-DE" b="0" dirty="0">
                <a:solidFill>
                  <a:schemeClr val="tx1"/>
                </a:solidFill>
                <a:latin typeface="Arial" charset="0"/>
              </a:rPr>
              <a:t>		-	Streitstand Beklagter zur Klage</a:t>
            </a:r>
          </a:p>
          <a:p>
            <a:pPr eaLnBrk="1" hangingPunct="1"/>
            <a:r>
              <a:rPr lang="de-DE" b="0" dirty="0">
                <a:solidFill>
                  <a:schemeClr val="tx1"/>
                </a:solidFill>
                <a:latin typeface="Arial" charset="0"/>
              </a:rPr>
              <a:t>		-	Überleitungssatz zur Widerklage (neue Einleitung)</a:t>
            </a:r>
          </a:p>
          <a:p>
            <a:pPr eaLnBrk="1" hangingPunct="1"/>
            <a:r>
              <a:rPr lang="de-DE" b="0" dirty="0">
                <a:solidFill>
                  <a:schemeClr val="tx1"/>
                </a:solidFill>
                <a:latin typeface="Arial" charset="0"/>
              </a:rPr>
              <a:t>		-	Sachstand zur Widerklage</a:t>
            </a:r>
          </a:p>
          <a:p>
            <a:pPr eaLnBrk="1" hangingPunct="1"/>
            <a:r>
              <a:rPr lang="de-DE" b="0" dirty="0">
                <a:solidFill>
                  <a:schemeClr val="tx1"/>
                </a:solidFill>
                <a:latin typeface="Arial" charset="0"/>
              </a:rPr>
              <a:t>		-	Streitstand Beklagter zur Widerklage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Widerklage</a:t>
            </a:r>
          </a:p>
          <a:p>
            <a:pPr eaLnBrk="1" hangingPunct="1"/>
            <a:r>
              <a:rPr lang="de-DE" b="0" dirty="0">
                <a:solidFill>
                  <a:schemeClr val="tx1"/>
                </a:solidFill>
                <a:latin typeface="Arial" charset="0"/>
              </a:rPr>
              <a:t>		-	Streitstand Kläger zur Widerklage</a:t>
            </a:r>
          </a:p>
          <a:p>
            <a:pPr eaLnBrk="1" hangingPunct="1"/>
            <a:r>
              <a:rPr lang="de-DE" b="0" dirty="0">
                <a:solidFill>
                  <a:schemeClr val="tx1"/>
                </a:solidFill>
                <a:latin typeface="Arial" charset="0"/>
              </a:rPr>
              <a:t>		-	(weitere) Prozessgeschichte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90162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
                                            <p:txEl>
                                              <p:pRg st="12" end="12"/>
                                            </p:txEl>
                                          </p:spTgt>
                                        </p:tgtEl>
                                        <p:attrNameLst>
                                          <p:attrName>style.visibility</p:attrName>
                                        </p:attrNameLst>
                                      </p:cBhvr>
                                      <p:to>
                                        <p:strVal val="visible"/>
                                      </p:to>
                                    </p:set>
                                    <p:anim calcmode="lin" valueType="num">
                                      <p:cBhvr additive="base">
                                        <p:cTn id="7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
                                            <p:txEl>
                                              <p:pRg st="13" end="13"/>
                                            </p:txEl>
                                          </p:spTgt>
                                        </p:tgtEl>
                                        <p:attrNameLst>
                                          <p:attrName>style.visibility</p:attrName>
                                        </p:attrNameLst>
                                      </p:cBhvr>
                                      <p:to>
                                        <p:strVal val="visible"/>
                                      </p:to>
                                    </p:set>
                                    <p:anim calcmode="lin" valueType="num">
                                      <p:cBhvr additive="base">
                                        <p:cTn id="8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
                                            <p:txEl>
                                              <p:pRg st="14" end="14"/>
                                            </p:txEl>
                                          </p:spTgt>
                                        </p:tgtEl>
                                        <p:attrNameLst>
                                          <p:attrName>style.visibility</p:attrName>
                                        </p:attrNameLst>
                                      </p:cBhvr>
                                      <p:to>
                                        <p:strVal val="visible"/>
                                      </p:to>
                                    </p:set>
                                    <p:anim calcmode="lin" valueType="num">
                                      <p:cBhvr additive="base">
                                        <p:cTn id="91"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
                                            <p:txEl>
                                              <p:pRg st="15" end="15"/>
                                            </p:txEl>
                                          </p:spTgt>
                                        </p:tgtEl>
                                        <p:attrNameLst>
                                          <p:attrName>style.visibility</p:attrName>
                                        </p:attrNameLst>
                                      </p:cBhvr>
                                      <p:to>
                                        <p:strVal val="visible"/>
                                      </p:to>
                                    </p:set>
                                    <p:anim calcmode="lin" valueType="num">
                                      <p:cBhvr additive="base">
                                        <p:cTn id="9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9388" y="1268760"/>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3.	Aufbau der Entscheidungsgründe</a:t>
            </a:r>
          </a:p>
          <a:p>
            <a:pPr eaLnBrk="1" hangingPunct="1"/>
            <a:r>
              <a:rPr lang="de-DE" b="0" dirty="0">
                <a:solidFill>
                  <a:schemeClr val="tx1"/>
                </a:solidFill>
                <a:latin typeface="Arial" charset="0"/>
              </a:rPr>
              <a:t>	a)	Zulässigkeit der Klage</a:t>
            </a:r>
          </a:p>
          <a:p>
            <a:pPr eaLnBrk="1" hangingPunct="1"/>
            <a:r>
              <a:rPr lang="de-DE" b="0" dirty="0">
                <a:solidFill>
                  <a:schemeClr val="tx1"/>
                </a:solidFill>
                <a:latin typeface="Arial" charset="0"/>
              </a:rPr>
              <a:t>	b)	Begründetheit der Klage</a:t>
            </a:r>
          </a:p>
          <a:p>
            <a:pPr eaLnBrk="1" hangingPunct="1"/>
            <a:r>
              <a:rPr lang="de-DE" b="0" dirty="0">
                <a:solidFill>
                  <a:schemeClr val="tx1"/>
                </a:solidFill>
                <a:latin typeface="Arial" charset="0"/>
              </a:rPr>
              <a:t>	c)	Zulässigkeit der Widerklage</a:t>
            </a:r>
          </a:p>
          <a:p>
            <a:pPr eaLnBrk="1" hangingPunct="1"/>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Allgemeine </a:t>
            </a:r>
            <a:r>
              <a:rPr lang="de-DE" b="0" dirty="0" err="1">
                <a:solidFill>
                  <a:schemeClr val="tx1"/>
                </a:solidFill>
                <a:latin typeface="Arial" charset="0"/>
              </a:rPr>
              <a:t>ProzessVorauss</a:t>
            </a:r>
            <a:endParaRPr lang="de-DE" b="0" dirty="0">
              <a:solidFill>
                <a:schemeClr val="tx1"/>
              </a:solidFill>
              <a:latin typeface="Arial" charset="0"/>
            </a:endParaRPr>
          </a:p>
          <a:p>
            <a:pPr eaLnBrk="1" hangingPunct="1"/>
            <a:r>
              <a:rPr lang="de-DE" b="0" dirty="0">
                <a:solidFill>
                  <a:schemeClr val="tx1"/>
                </a:solidFill>
                <a:latin typeface="Arial" charset="0"/>
              </a:rPr>
              <a:t>		</a:t>
            </a:r>
            <a:r>
              <a:rPr lang="de-DE" b="0" dirty="0" err="1">
                <a:solidFill>
                  <a:schemeClr val="tx1"/>
                </a:solidFill>
                <a:latin typeface="Arial" charset="0"/>
              </a:rPr>
              <a:t>bb</a:t>
            </a:r>
            <a:r>
              <a:rPr lang="de-DE" b="0" dirty="0">
                <a:solidFill>
                  <a:schemeClr val="tx1"/>
                </a:solidFill>
                <a:latin typeface="Arial" charset="0"/>
              </a:rPr>
              <a:t>) </a:t>
            </a:r>
            <a:r>
              <a:rPr lang="de-DE" dirty="0">
                <a:solidFill>
                  <a:schemeClr val="tx1"/>
                </a:solidFill>
                <a:latin typeface="Arial" charset="0"/>
              </a:rPr>
              <a:t>Besondere </a:t>
            </a:r>
            <a:r>
              <a:rPr lang="de-DE" dirty="0" err="1">
                <a:solidFill>
                  <a:schemeClr val="tx1"/>
                </a:solidFill>
                <a:latin typeface="Arial" charset="0"/>
              </a:rPr>
              <a:t>ProzessVorauss</a:t>
            </a:r>
            <a:r>
              <a:rPr lang="de-DE" dirty="0">
                <a:solidFill>
                  <a:schemeClr val="tx1"/>
                </a:solidFill>
                <a:latin typeface="Arial" charset="0"/>
              </a:rPr>
              <a:t> der Widerklage</a:t>
            </a:r>
          </a:p>
          <a:p>
            <a:pPr eaLnBrk="1" hangingPunct="1"/>
            <a:r>
              <a:rPr lang="de-DE" b="0" dirty="0">
                <a:solidFill>
                  <a:schemeClr val="tx1"/>
                </a:solidFill>
                <a:latin typeface="Arial" charset="0"/>
              </a:rPr>
              <a:t>	d)	Begründetheit der Widerklage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ggf. können Klage und Widerklage im Aufbau der </a:t>
            </a:r>
            <a:r>
              <a:rPr lang="de-DE" b="0" dirty="0" err="1">
                <a:solidFill>
                  <a:schemeClr val="tx1"/>
                </a:solidFill>
                <a:latin typeface="Arial" charset="0"/>
              </a:rPr>
              <a:t>Entschei</a:t>
            </a:r>
            <a:r>
              <a:rPr lang="de-DE" b="0" dirty="0">
                <a:solidFill>
                  <a:schemeClr val="tx1"/>
                </a:solidFill>
                <a:latin typeface="Arial" charset="0"/>
              </a:rPr>
              <a:t>-	</a:t>
            </a:r>
            <a:r>
              <a:rPr lang="de-DE" b="0" dirty="0" err="1">
                <a:solidFill>
                  <a:schemeClr val="tx1"/>
                </a:solidFill>
                <a:latin typeface="Arial" charset="0"/>
              </a:rPr>
              <a:t>dungsgründe</a:t>
            </a:r>
            <a:r>
              <a:rPr lang="de-DE" b="0" dirty="0">
                <a:solidFill>
                  <a:schemeClr val="tx1"/>
                </a:solidFill>
                <a:latin typeface="Arial" charset="0"/>
              </a:rPr>
              <a:t> vertauscht werden, wenn die Widerklage weiter	geht oder präjudiziell ist.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510016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Besondere </a:t>
            </a:r>
            <a:r>
              <a:rPr lang="de-DE" dirty="0" err="1">
                <a:solidFill>
                  <a:schemeClr val="tx1"/>
                </a:solidFill>
                <a:latin typeface="Arial" charset="0"/>
              </a:rPr>
              <a:t>ProzessVorauss</a:t>
            </a:r>
            <a:r>
              <a:rPr lang="de-DE" dirty="0">
                <a:solidFill>
                  <a:schemeClr val="tx1"/>
                </a:solidFill>
                <a:latin typeface="Arial" charset="0"/>
              </a:rPr>
              <a:t> der Widerklage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	Rechtshängigkeit der Hauptklage im Zeitpunkt der			Erhebung der Widerklage</a:t>
            </a:r>
          </a:p>
          <a:p>
            <a:pPr eaLnBrk="1" hangingPunct="1"/>
            <a:r>
              <a:rPr lang="de-DE" b="0" dirty="0">
                <a:solidFill>
                  <a:schemeClr val="tx1"/>
                </a:solidFill>
                <a:latin typeface="Arial" charset="0"/>
              </a:rPr>
              <a:t>	b)	Identität der Parteien (nur selten zulässig: Drittwiderklage)</a:t>
            </a:r>
          </a:p>
          <a:p>
            <a:pPr eaLnBrk="1" hangingPunct="1"/>
            <a:r>
              <a:rPr lang="de-DE" b="0" dirty="0">
                <a:solidFill>
                  <a:schemeClr val="tx1"/>
                </a:solidFill>
                <a:latin typeface="Arial" charset="0"/>
              </a:rPr>
              <a:t>	c) 	Selbständiger Streitgegenstand (nicht nur eine </a:t>
            </a:r>
            <a:r>
              <a:rPr lang="de-DE" b="0" dirty="0" err="1">
                <a:solidFill>
                  <a:schemeClr val="tx1"/>
                </a:solidFill>
                <a:latin typeface="Arial" charset="0"/>
              </a:rPr>
              <a:t>Vernei</a:t>
            </a:r>
            <a:r>
              <a:rPr lang="de-DE" b="0" dirty="0">
                <a:solidFill>
                  <a:schemeClr val="tx1"/>
                </a:solidFill>
                <a:latin typeface="Arial" charset="0"/>
              </a:rPr>
              <a:t>-			</a:t>
            </a:r>
            <a:r>
              <a:rPr lang="de-DE" b="0" dirty="0" err="1">
                <a:solidFill>
                  <a:schemeClr val="tx1"/>
                </a:solidFill>
                <a:latin typeface="Arial" charset="0"/>
              </a:rPr>
              <a:t>nung</a:t>
            </a:r>
            <a:r>
              <a:rPr lang="de-DE" b="0" dirty="0">
                <a:solidFill>
                  <a:schemeClr val="tx1"/>
                </a:solidFill>
                <a:latin typeface="Arial" charset="0"/>
              </a:rPr>
              <a:t> des Klagebegehrens)</a:t>
            </a:r>
          </a:p>
          <a:p>
            <a:pPr eaLnBrk="1" hangingPunct="1"/>
            <a:r>
              <a:rPr lang="de-DE" b="0" dirty="0">
                <a:solidFill>
                  <a:schemeClr val="tx1"/>
                </a:solidFill>
                <a:latin typeface="Arial" charset="0"/>
              </a:rPr>
              <a:t>	d) 	Sachzusammenhang zwischen Widerklage und Klage 			- falls als Prozessvoraussetzung der Widerklage			  anzusehen – (so </a:t>
            </a:r>
            <a:r>
              <a:rPr lang="de-DE" u="sng" dirty="0">
                <a:solidFill>
                  <a:schemeClr val="tx1"/>
                </a:solidFill>
                <a:latin typeface="Arial" charset="0"/>
              </a:rPr>
              <a:t>BGHZ 40, 185 ff.</a:t>
            </a:r>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a:t>
            </a:r>
            <a:r>
              <a:rPr lang="de-DE" b="0" dirty="0" err="1">
                <a:solidFill>
                  <a:schemeClr val="tx1"/>
                </a:solidFill>
                <a:latin typeface="Arial" charset="0"/>
              </a:rPr>
              <a:t>hL</a:t>
            </a:r>
            <a:r>
              <a:rPr lang="de-DE" b="0" dirty="0">
                <a:solidFill>
                  <a:schemeClr val="tx1"/>
                </a:solidFill>
                <a:latin typeface="Arial" charset="0"/>
              </a:rPr>
              <a:t>: lediglich 			  Voraussetzung für örtliche Zuständigkeit nach § 33 ZPO)</a:t>
            </a:r>
          </a:p>
          <a:p>
            <a:pPr eaLnBrk="1" hangingPunct="1"/>
            <a:r>
              <a:rPr lang="de-DE" b="0" dirty="0">
                <a:solidFill>
                  <a:schemeClr val="tx1"/>
                </a:solidFill>
                <a:latin typeface="Arial" charset="0"/>
              </a:rPr>
              <a:t>	e) 	Dieselbe Prozessart wie die Hauptklage</a:t>
            </a:r>
          </a:p>
          <a:p>
            <a:pPr eaLnBrk="1" hangingPunct="1"/>
            <a:endParaRPr lang="de-DE" b="0" dirty="0">
              <a:solidFill>
                <a:schemeClr val="tx1"/>
              </a:solidFill>
              <a:latin typeface="Arial" charset="0"/>
            </a:endParaRPr>
          </a:p>
          <a:p>
            <a:pPr algn="ctr" eaLnBrk="1" hangingPunct="1"/>
            <a:r>
              <a:rPr lang="de-DE" dirty="0">
                <a:solidFill>
                  <a:schemeClr val="tx1"/>
                </a:solidFill>
                <a:latin typeface="Arial" charset="0"/>
              </a:rPr>
              <a:t>wenn (-), Abweisung als unzulässig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Widerklagevoraussetzungen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510016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Der Beklagte wird verurteilt, an den Kläger Euro 6.000,- zu zahlen. Die Widerklage wird abgewiesen (alternativ: Unter Abweisung der Widerklage wird der Beklagte verurteilt, an den Kläger Euro 6.000,- zu zahlen.)</a:t>
            </a:r>
          </a:p>
          <a:p>
            <a:endParaRPr lang="de-DE" b="0" dirty="0"/>
          </a:p>
          <a:p>
            <a:r>
              <a:rPr lang="de-DE" b="0" dirty="0"/>
              <a:t>2.	Der Beklagte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Unter Abweisung der Klage wird der Kläger auf die Widerklage hin verurteilt, an den Beklagten Euro 10.500,- zu zahlen. </a:t>
            </a:r>
          </a:p>
          <a:p>
            <a:endParaRPr lang="de-DE" b="0" dirty="0"/>
          </a:p>
          <a:p>
            <a:r>
              <a:rPr lang="de-DE" b="0" dirty="0"/>
              <a:t>2.	Der Kläger hat die Kosten des Rechtsstreits zu tragen. </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7828058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r>
              <a:rPr lang="de-DE" b="0" dirty="0"/>
              <a:t>1. 	Der Beklagte wird verurteilt, an den Kläger Euro 4.000,- zu zahlen. Auf die Widerklage hin wird der Kläger verurteilt, an den Beklagten Euro 3.500,- zu zahlen. Im Übrigen werden Klage und Widerklage abgewiesen. (Alt.: Unter Abweisung von Klage und Widerklage im Übrigen werden der Beklagte zur Zahlung von Euro 4.000,- an den Kläger, der Kläger zur Zahlung von Euro 3.500,- an den Beklagten verurteilt.)</a:t>
            </a:r>
          </a:p>
          <a:p>
            <a:endParaRPr lang="de-DE" sz="1200" b="0" dirty="0"/>
          </a:p>
          <a:p>
            <a:r>
              <a:rPr lang="de-DE" b="0" dirty="0"/>
              <a:t>2.	Die Kosten des Rechtsstreits haben der Kläger zu 1/3 und der Beklagte zu 2/3 zu tragen.</a:t>
            </a:r>
          </a:p>
          <a:p>
            <a:endParaRPr lang="de-DE" sz="1200"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06744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4469</Words>
  <Application>Microsoft Macintosh PowerPoint</Application>
  <PresentationFormat>Bildschirmpräsentation (4:3)</PresentationFormat>
  <Paragraphs>313</Paragraphs>
  <Slides>33</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33</vt:i4>
      </vt:variant>
    </vt:vector>
  </HeadingPairs>
  <TitlesOfParts>
    <vt:vector size="39"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248</cp:revision>
  <dcterms:created xsi:type="dcterms:W3CDTF">2001-11-01T00:49:16Z</dcterms:created>
  <dcterms:modified xsi:type="dcterms:W3CDTF">2025-06-30T04:12:39Z</dcterms:modified>
</cp:coreProperties>
</file>