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33"/>
  </p:notesMasterIdLst>
  <p:sldIdLst>
    <p:sldId id="521" r:id="rId3"/>
    <p:sldId id="576" r:id="rId4"/>
    <p:sldId id="490" r:id="rId5"/>
    <p:sldId id="491" r:id="rId6"/>
    <p:sldId id="492" r:id="rId7"/>
    <p:sldId id="493" r:id="rId8"/>
    <p:sldId id="494" r:id="rId9"/>
    <p:sldId id="531" r:id="rId10"/>
    <p:sldId id="437" r:id="rId11"/>
    <p:sldId id="495" r:id="rId12"/>
    <p:sldId id="496" r:id="rId13"/>
    <p:sldId id="497" r:id="rId14"/>
    <p:sldId id="498" r:id="rId15"/>
    <p:sldId id="499" r:id="rId16"/>
    <p:sldId id="500" r:id="rId17"/>
    <p:sldId id="501" r:id="rId18"/>
    <p:sldId id="502" r:id="rId19"/>
    <p:sldId id="503" r:id="rId20"/>
    <p:sldId id="504" r:id="rId21"/>
    <p:sldId id="533" r:id="rId22"/>
    <p:sldId id="505" r:id="rId23"/>
    <p:sldId id="506" r:id="rId24"/>
    <p:sldId id="507" r:id="rId25"/>
    <p:sldId id="508" r:id="rId26"/>
    <p:sldId id="509" r:id="rId27"/>
    <p:sldId id="510" r:id="rId28"/>
    <p:sldId id="511" r:id="rId29"/>
    <p:sldId id="512" r:id="rId30"/>
    <p:sldId id="513" r:id="rId31"/>
    <p:sldId id="514" r:id="rId32"/>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5A5A5A"/>
    <a:srgbClr val="978CE8"/>
    <a:srgbClr val="000080"/>
    <a:srgbClr val="F60208"/>
    <a:srgbClr val="A8A3ED"/>
    <a:srgbClr val="D1CEF6"/>
    <a:srgbClr val="EBE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83B1AE-B72E-214A-BC2A-4ED352221F1F}" v="3" dt="2025-07-07T04:07:37.3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94" autoAdjust="0"/>
    <p:restoredTop sz="92836" autoAdjust="0"/>
  </p:normalViewPr>
  <p:slideViewPr>
    <p:cSldViewPr>
      <p:cViewPr varScale="1">
        <p:scale>
          <a:sx n="92" d="100"/>
          <a:sy n="92" d="100"/>
        </p:scale>
        <p:origin x="2608" y="4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microsoft.com/office/2015/10/relationships/revisionInfo" Target="revisionInfo.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B45E945E-961D-B948-9523-BF4435ED92AF}"/>
    <pc:docChg chg="addSld delSld modSld">
      <pc:chgData name="Henning Kiss" userId="a0df8af1cba7f864" providerId="LiveId" clId="{B45E945E-961D-B948-9523-BF4435ED92AF}" dt="2022-07-11T04:10:03.770" v="5" actId="2696"/>
      <pc:docMkLst>
        <pc:docMk/>
      </pc:docMkLst>
      <pc:sldChg chg="del">
        <pc:chgData name="Henning Kiss" userId="a0df8af1cba7f864" providerId="LiveId" clId="{B45E945E-961D-B948-9523-BF4435ED92AF}" dt="2022-07-11T04:10:03.770" v="5" actId="2696"/>
        <pc:sldMkLst>
          <pc:docMk/>
          <pc:sldMk cId="82256276" sldId="538"/>
        </pc:sldMkLst>
      </pc:sldChg>
      <pc:sldChg chg="modSp add mod">
        <pc:chgData name="Henning Kiss" userId="a0df8af1cba7f864" providerId="LiveId" clId="{B45E945E-961D-B948-9523-BF4435ED92AF}" dt="2022-07-11T04:09:59.849" v="4" actId="207"/>
        <pc:sldMkLst>
          <pc:docMk/>
          <pc:sldMk cId="1506059514" sldId="539"/>
        </pc:sldMkLst>
      </pc:sldChg>
    </pc:docChg>
  </pc:docChgLst>
  <pc:docChgLst>
    <pc:chgData name="Henning Kiss" userId="a0df8af1cba7f864" providerId="LiveId" clId="{0F622C2C-4FBA-684B-AC7C-2BB262BD4517}"/>
    <pc:docChg chg="addSld delSld modSld">
      <pc:chgData name="Henning Kiss" userId="a0df8af1cba7f864" providerId="LiveId" clId="{0F622C2C-4FBA-684B-AC7C-2BB262BD4517}" dt="2023-07-10T04:09:55.177" v="5" actId="2696"/>
      <pc:docMkLst>
        <pc:docMk/>
      </pc:docMkLst>
      <pc:sldChg chg="del">
        <pc:chgData name="Henning Kiss" userId="a0df8af1cba7f864" providerId="LiveId" clId="{0F622C2C-4FBA-684B-AC7C-2BB262BD4517}" dt="2023-07-10T04:09:55.177" v="5" actId="2696"/>
        <pc:sldMkLst>
          <pc:docMk/>
          <pc:sldMk cId="1506059514" sldId="539"/>
        </pc:sldMkLst>
      </pc:sldChg>
      <pc:sldChg chg="modSp add mod">
        <pc:chgData name="Henning Kiss" userId="a0df8af1cba7f864" providerId="LiveId" clId="{0F622C2C-4FBA-684B-AC7C-2BB262BD4517}" dt="2023-07-10T04:09:49.616" v="4" actId="113"/>
        <pc:sldMkLst>
          <pc:docMk/>
          <pc:sldMk cId="474475834" sldId="540"/>
        </pc:sldMkLst>
      </pc:sldChg>
    </pc:docChg>
  </pc:docChgLst>
  <pc:docChgLst>
    <pc:chgData name="Henning Kiss" userId="a0df8af1cba7f864" providerId="LiveId" clId="{29A05557-2CFB-E047-86F7-F540494A6287}"/>
    <pc:docChg chg="addSld delSld modSld">
      <pc:chgData name="Henning Kiss" userId="a0df8af1cba7f864" providerId="LiveId" clId="{29A05557-2CFB-E047-86F7-F540494A6287}" dt="2024-07-15T04:08:56.870" v="42" actId="20577"/>
      <pc:docMkLst>
        <pc:docMk/>
      </pc:docMkLst>
      <pc:sldChg chg="modSp">
        <pc:chgData name="Henning Kiss" userId="a0df8af1cba7f864" providerId="LiveId" clId="{29A05557-2CFB-E047-86F7-F540494A6287}" dt="2024-07-15T04:08:12.898" v="21" actId="20577"/>
        <pc:sldMkLst>
          <pc:docMk/>
          <pc:sldMk cId="3422892468" sldId="501"/>
        </pc:sldMkLst>
      </pc:sldChg>
      <pc:sldChg chg="modSp">
        <pc:chgData name="Henning Kiss" userId="a0df8af1cba7f864" providerId="LiveId" clId="{29A05557-2CFB-E047-86F7-F540494A6287}" dt="2024-07-15T04:08:21.852" v="25" actId="20577"/>
        <pc:sldMkLst>
          <pc:docMk/>
          <pc:sldMk cId="3922394845" sldId="502"/>
        </pc:sldMkLst>
      </pc:sldChg>
      <pc:sldChg chg="modSp">
        <pc:chgData name="Henning Kiss" userId="a0df8af1cba7f864" providerId="LiveId" clId="{29A05557-2CFB-E047-86F7-F540494A6287}" dt="2024-07-15T04:08:35.639" v="34" actId="20577"/>
        <pc:sldMkLst>
          <pc:docMk/>
          <pc:sldMk cId="1580006033" sldId="503"/>
        </pc:sldMkLst>
      </pc:sldChg>
      <pc:sldChg chg="modSp">
        <pc:chgData name="Henning Kiss" userId="a0df8af1cba7f864" providerId="LiveId" clId="{29A05557-2CFB-E047-86F7-F540494A6287}" dt="2024-07-15T04:08:41.658" v="36" actId="20577"/>
        <pc:sldMkLst>
          <pc:docMk/>
          <pc:sldMk cId="3515982706" sldId="504"/>
        </pc:sldMkLst>
      </pc:sldChg>
      <pc:sldChg chg="modSp">
        <pc:chgData name="Henning Kiss" userId="a0df8af1cba7f864" providerId="LiveId" clId="{29A05557-2CFB-E047-86F7-F540494A6287}" dt="2024-07-15T04:08:56.870" v="42" actId="20577"/>
        <pc:sldMkLst>
          <pc:docMk/>
          <pc:sldMk cId="762463306" sldId="506"/>
        </pc:sldMkLst>
      </pc:sldChg>
      <pc:sldChg chg="modSp">
        <pc:chgData name="Henning Kiss" userId="a0df8af1cba7f864" providerId="LiveId" clId="{29A05557-2CFB-E047-86F7-F540494A6287}" dt="2024-07-15T04:08:48.076" v="40" actId="20577"/>
        <pc:sldMkLst>
          <pc:docMk/>
          <pc:sldMk cId="1531113027" sldId="533"/>
        </pc:sldMkLst>
      </pc:sldChg>
      <pc:sldChg chg="del">
        <pc:chgData name="Henning Kiss" userId="a0df8af1cba7f864" providerId="LiveId" clId="{29A05557-2CFB-E047-86F7-F540494A6287}" dt="2024-07-15T04:06:44.524" v="5" actId="2696"/>
        <pc:sldMkLst>
          <pc:docMk/>
          <pc:sldMk cId="474475834" sldId="540"/>
        </pc:sldMkLst>
      </pc:sldChg>
      <pc:sldChg chg="modSp add mod">
        <pc:chgData name="Henning Kiss" userId="a0df8af1cba7f864" providerId="LiveId" clId="{29A05557-2CFB-E047-86F7-F540494A6287}" dt="2024-07-15T04:06:38.923" v="4" actId="207"/>
        <pc:sldMkLst>
          <pc:docMk/>
          <pc:sldMk cId="1072071123" sldId="574"/>
        </pc:sldMkLst>
      </pc:sldChg>
    </pc:docChg>
  </pc:docChgLst>
  <pc:docChgLst>
    <pc:chgData name="Henning Kiss" userId="a0df8af1cba7f864" providerId="LiveId" clId="{B383B1AE-B72E-214A-BC2A-4ED352221F1F}"/>
    <pc:docChg chg="addSld delSld modSld">
      <pc:chgData name="Henning Kiss" userId="a0df8af1cba7f864" providerId="LiveId" clId="{B383B1AE-B72E-214A-BC2A-4ED352221F1F}" dt="2025-07-07T04:07:50.100" v="11" actId="2696"/>
      <pc:docMkLst>
        <pc:docMk/>
      </pc:docMkLst>
      <pc:sldChg chg="del">
        <pc:chgData name="Henning Kiss" userId="a0df8af1cba7f864" providerId="LiveId" clId="{B383B1AE-B72E-214A-BC2A-4ED352221F1F}" dt="2025-07-07T04:07:50.100" v="11" actId="2696"/>
        <pc:sldMkLst>
          <pc:docMk/>
          <pc:sldMk cId="1072071123" sldId="574"/>
        </pc:sldMkLst>
      </pc:sldChg>
      <pc:sldChg chg="modSp add mod">
        <pc:chgData name="Henning Kiss" userId="a0df8af1cba7f864" providerId="LiveId" clId="{B383B1AE-B72E-214A-BC2A-4ED352221F1F}" dt="2025-07-07T04:07:37.398" v="10" actId="207"/>
        <pc:sldMkLst>
          <pc:docMk/>
          <pc:sldMk cId="3681117512" sldId="576"/>
        </pc:sldMkLst>
        <pc:spChg chg="mod">
          <ac:chgData name="Henning Kiss" userId="a0df8af1cba7f864" providerId="LiveId" clId="{B383B1AE-B72E-214A-BC2A-4ED352221F1F}" dt="2025-07-07T04:07:31.677" v="8" actId="20577"/>
          <ac:spMkLst>
            <pc:docMk/>
            <pc:sldMk cId="3681117512" sldId="576"/>
            <ac:spMk id="3" creationId="{00000000-0000-0000-0000-000000000000}"/>
          </ac:spMkLst>
        </pc:spChg>
        <pc:spChg chg="mod">
          <ac:chgData name="Henning Kiss" userId="a0df8af1cba7f864" providerId="LiveId" clId="{B383B1AE-B72E-214A-BC2A-4ED352221F1F}" dt="2025-07-07T04:07:37.398" v="10" actId="207"/>
          <ac:spMkLst>
            <pc:docMk/>
            <pc:sldMk cId="3681117512" sldId="576"/>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CA1B46E7-A699-409A-9A12-0C1F0AEE876B}" type="slidenum">
              <a:rPr lang="de-DE" smtClean="0"/>
              <a:pPr/>
              <a:t>20</a:t>
            </a:fld>
            <a:endParaRPr lang="de-DE"/>
          </a:p>
        </p:txBody>
      </p:sp>
    </p:spTree>
    <p:extLst>
      <p:ext uri="{BB962C8B-B14F-4D97-AF65-F5344CB8AC3E}">
        <p14:creationId xmlns:p14="http://schemas.microsoft.com/office/powerpoint/2010/main" val="4855025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227819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Berlin</a:t>
            </a:r>
          </a:p>
          <a:p>
            <a:r>
              <a:rPr lang="de-DE" sz="2600" dirty="0">
                <a:solidFill>
                  <a:schemeClr val="bg1"/>
                </a:solidFill>
                <a:latin typeface="Frutiger LT 57 Cn" pitchFamily="34" charset="0"/>
              </a:rPr>
              <a:t>12. Woche</a:t>
            </a:r>
          </a:p>
        </p:txBody>
      </p:sp>
    </p:spTree>
    <p:extLst>
      <p:ext uri="{BB962C8B-B14F-4D97-AF65-F5344CB8AC3E}">
        <p14:creationId xmlns:p14="http://schemas.microsoft.com/office/powerpoint/2010/main" val="341361902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43198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b="0" dirty="0"/>
          </a:p>
          <a:p>
            <a:r>
              <a:rPr lang="de-DE" b="0" dirty="0"/>
              <a:t>1. 	Die Klage wird abgewiesen.</a:t>
            </a:r>
          </a:p>
          <a:p>
            <a:endParaRPr lang="de-DE" b="0" dirty="0"/>
          </a:p>
          <a:p>
            <a:r>
              <a:rPr lang="de-DE" b="0" dirty="0"/>
              <a:t>2.	Die Kosten des Rechtsstreits haben der Kläger zu 3/5 und der Beklagte zu 2/5 zu tragen.</a:t>
            </a:r>
          </a:p>
          <a:p>
            <a:endParaRPr lang="de-DE" b="0" dirty="0"/>
          </a:p>
          <a:p>
            <a:r>
              <a:rPr lang="de-DE" b="0" dirty="0"/>
              <a:t>3.	Das Urteil ist vorläufig vollstreckbar. Der Kläger darf die Vollstreckung durch Sicherheitsleistung </a:t>
            </a:r>
            <a:r>
              <a:rPr lang="de-DE" b="0" dirty="0" err="1"/>
              <a:t>iHv</a:t>
            </a:r>
            <a:r>
              <a:rPr lang="de-DE" b="0" dirty="0"/>
              <a:t> 110 % des auf Grund des Urteils vollstreckbaren Betrages abwenden, wenn nicht der Beklagte vor der Vollstreckung Sicherheit </a:t>
            </a:r>
            <a:r>
              <a:rPr lang="de-DE" b="0" dirty="0" err="1"/>
              <a:t>iHv</a:t>
            </a:r>
            <a:r>
              <a:rPr lang="de-DE" b="0" dirty="0"/>
              <a:t> 110 % des jeweils zu vollstreckenden Betrages leistet.</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25 Erledigung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8483012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0626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endParaRPr lang="de-DE" b="0" dirty="0"/>
          </a:p>
          <a:p>
            <a:r>
              <a:rPr lang="de-DE" b="0" dirty="0"/>
              <a:t>1. 	Der Beklagte wird verurteilt, an den Kläger Euro 10.000,- zu zahlen. Es wird festgestellt, dass der Rechtsstreit in der Hauptsache im Übrigen erledigt ist. (alt: Der Rechtsstreit hat sich in der Hauptsache im Übrigen erledigt.)</a:t>
            </a:r>
          </a:p>
          <a:p>
            <a:endParaRPr lang="de-DE" b="0" dirty="0"/>
          </a:p>
          <a:p>
            <a:r>
              <a:rPr lang="de-DE" b="0" dirty="0"/>
              <a:t>2.	Der Beklagte hat die Kosten des Rechtsstreits zu tragen.</a:t>
            </a:r>
          </a:p>
          <a:p>
            <a:endParaRPr lang="de-DE" b="0" dirty="0"/>
          </a:p>
          <a:p>
            <a:r>
              <a:rPr lang="de-DE" b="0" dirty="0"/>
              <a:t>3.	Das Urteil ist gegen Sicherheitsleistung in Höhe von 110 % des jeweils zu vollstreckenden Betrages vorläufig vollstreckbar.</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26 Erledigung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98467881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537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221599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b="0" dirty="0"/>
          </a:p>
          <a:p>
            <a:pPr algn="ctr"/>
            <a:r>
              <a:rPr lang="de-DE" b="0" u="sng" dirty="0"/>
              <a:t>Beschluss</a:t>
            </a:r>
          </a:p>
          <a:p>
            <a:endParaRPr lang="de-DE" b="0" dirty="0"/>
          </a:p>
          <a:p>
            <a:pPr marL="0" indent="0">
              <a:tabLst>
                <a:tab pos="0" algn="l"/>
                <a:tab pos="808038" algn="l"/>
                <a:tab pos="1249363" algn="l"/>
                <a:tab pos="1798638" algn="l"/>
                <a:tab pos="2332038" algn="l"/>
                <a:tab pos="2865438" algn="l"/>
                <a:tab pos="3413125" algn="l"/>
                <a:tab pos="3946525" algn="l"/>
                <a:tab pos="4572000" algn="l"/>
                <a:tab pos="5197475" algn="l"/>
              </a:tabLst>
            </a:pPr>
            <a:r>
              <a:rPr lang="de-DE" b="0" dirty="0"/>
              <a:t>Der Beklagte hat die Kosten des Rechtsstreits zu tragen (§ 269 Abs. 4 </a:t>
            </a:r>
            <a:r>
              <a:rPr lang="de-DE" b="0" dirty="0" err="1"/>
              <a:t>iVm</a:t>
            </a:r>
            <a:r>
              <a:rPr lang="de-DE" b="0" dirty="0"/>
              <a:t> § 269 Abs. 3 S.3 ZPO).</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27 Rücknahme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31029160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221599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b="0" dirty="0"/>
          </a:p>
          <a:p>
            <a:pPr algn="ctr"/>
            <a:r>
              <a:rPr lang="de-DE" b="0" u="sng" dirty="0"/>
              <a:t>Beschluss</a:t>
            </a:r>
          </a:p>
          <a:p>
            <a:endParaRPr lang="de-DE" b="0" dirty="0"/>
          </a:p>
          <a:p>
            <a:pPr marL="0" indent="0">
              <a:tabLst>
                <a:tab pos="0" algn="l"/>
                <a:tab pos="808038" algn="l"/>
                <a:tab pos="1249363" algn="l"/>
                <a:tab pos="1798638" algn="l"/>
                <a:tab pos="2332038" algn="l"/>
                <a:tab pos="2865438" algn="l"/>
                <a:tab pos="3413125" algn="l"/>
                <a:tab pos="3946525" algn="l"/>
                <a:tab pos="4572000" algn="l"/>
                <a:tab pos="5197475" algn="l"/>
              </a:tabLst>
            </a:pPr>
            <a:r>
              <a:rPr lang="de-DE" b="0" dirty="0"/>
              <a:t>Der Beklagte hat die Kosten des Rechtsstreits zu tragen (§ 269 Abs. 4 </a:t>
            </a:r>
            <a:r>
              <a:rPr lang="de-DE" b="0" dirty="0" err="1"/>
              <a:t>iVm</a:t>
            </a:r>
            <a:r>
              <a:rPr lang="de-DE" b="0" dirty="0"/>
              <a:t> § 269 Abs. 3 S.3 ZPO).</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27 Rücknahme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76182488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221599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3</a:t>
            </a:r>
          </a:p>
          <a:p>
            <a:endParaRPr lang="de-DE" b="0" dirty="0"/>
          </a:p>
          <a:p>
            <a:pPr algn="ctr"/>
            <a:r>
              <a:rPr lang="de-DE" b="0" u="sng" dirty="0"/>
              <a:t>Beschluss</a:t>
            </a:r>
          </a:p>
          <a:p>
            <a:endParaRPr lang="de-DE" b="0" dirty="0"/>
          </a:p>
          <a:p>
            <a:pPr marL="0" indent="0">
              <a:tabLst>
                <a:tab pos="0" algn="l"/>
                <a:tab pos="808038" algn="l"/>
                <a:tab pos="1249363" algn="l"/>
                <a:tab pos="1798638" algn="l"/>
                <a:tab pos="2332038" algn="l"/>
                <a:tab pos="2865438" algn="l"/>
                <a:tab pos="3413125" algn="l"/>
                <a:tab pos="3946525" algn="l"/>
                <a:tab pos="4572000" algn="l"/>
                <a:tab pos="5197475" algn="l"/>
              </a:tabLst>
            </a:pPr>
            <a:r>
              <a:rPr lang="de-DE" b="0" dirty="0"/>
              <a:t>Der Kläger hat die Kosten des Rechtsstreits zu tragen (§ 269 Abs. 4 </a:t>
            </a:r>
            <a:r>
              <a:rPr lang="de-DE" b="0" dirty="0" err="1"/>
              <a:t>iVm</a:t>
            </a:r>
            <a:r>
              <a:rPr lang="de-DE" b="0" dirty="0"/>
              <a:t> § 269 Abs. 3 S.2 ZPO).</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27 Rücknahme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24153219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17064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0" indent="0">
              <a:tabLst>
                <a:tab pos="0" algn="l"/>
                <a:tab pos="808038" algn="l"/>
                <a:tab pos="1249363" algn="l"/>
                <a:tab pos="1798638" algn="l"/>
                <a:tab pos="2332038" algn="l"/>
                <a:tab pos="2865438" algn="l"/>
                <a:tab pos="3413125" algn="l"/>
                <a:tab pos="3946525" algn="l"/>
                <a:tab pos="4572000" algn="l"/>
                <a:tab pos="5197475" algn="l"/>
              </a:tabLst>
            </a:pPr>
            <a:endParaRPr lang="de-DE" b="0" dirty="0"/>
          </a:p>
          <a:p>
            <a:pPr marL="450850" indent="-450850">
              <a:tabLst>
                <a:tab pos="450850" algn="l"/>
                <a:tab pos="808038" algn="l"/>
                <a:tab pos="1249363" algn="l"/>
                <a:tab pos="1798638" algn="l"/>
                <a:tab pos="2332038" algn="l"/>
                <a:tab pos="2865438" algn="l"/>
                <a:tab pos="3413125" algn="l"/>
                <a:tab pos="3946525" algn="l"/>
                <a:tab pos="4572000" algn="l"/>
                <a:tab pos="5197475" algn="l"/>
              </a:tabLst>
            </a:pPr>
            <a:r>
              <a:rPr lang="de-DE" b="0" dirty="0"/>
              <a:t>1.	Die Zwangsvollstreckung aus dem Kostenfestsetzungs-beschluss vom… [genaue Bezeichnung] wird für unzulässig erklärt.</a:t>
            </a:r>
          </a:p>
          <a:p>
            <a:pPr marL="450850" indent="-450850">
              <a:tabLst>
                <a:tab pos="450850" algn="l"/>
                <a:tab pos="808038" algn="l"/>
                <a:tab pos="1249363" algn="l"/>
                <a:tab pos="1798638" algn="l"/>
                <a:tab pos="2332038" algn="l"/>
                <a:tab pos="2865438" algn="l"/>
                <a:tab pos="3413125" algn="l"/>
                <a:tab pos="3946525" algn="l"/>
                <a:tab pos="4572000" algn="l"/>
                <a:tab pos="5197475" algn="l"/>
              </a:tabLst>
            </a:pPr>
            <a:endParaRPr lang="de-DE" b="0" dirty="0"/>
          </a:p>
          <a:p>
            <a:pPr marL="450850" indent="-450850">
              <a:tabLst>
                <a:tab pos="450850" algn="l"/>
                <a:tab pos="808038" algn="l"/>
                <a:tab pos="1249363" algn="l"/>
                <a:tab pos="1798638" algn="l"/>
                <a:tab pos="2332038" algn="l"/>
                <a:tab pos="2865438" algn="l"/>
                <a:tab pos="3413125" algn="l"/>
                <a:tab pos="3946525" algn="l"/>
                <a:tab pos="4572000" algn="l"/>
                <a:tab pos="5197475" algn="l"/>
              </a:tabLst>
            </a:pPr>
            <a:r>
              <a:rPr lang="de-DE" b="0" dirty="0"/>
              <a:t>2.	Der Beklagte hat die Kosten des Rechtsstreits zu tragen     (§ 91 Abs. 1 ZPO).</a:t>
            </a:r>
          </a:p>
          <a:p>
            <a:pPr marL="450850" indent="-450850">
              <a:tabLst>
                <a:tab pos="450850" algn="l"/>
                <a:tab pos="808038" algn="l"/>
                <a:tab pos="1249363" algn="l"/>
                <a:tab pos="1798638" algn="l"/>
                <a:tab pos="2332038" algn="l"/>
                <a:tab pos="2865438" algn="l"/>
                <a:tab pos="3413125" algn="l"/>
                <a:tab pos="3946525" algn="l"/>
                <a:tab pos="4572000" algn="l"/>
                <a:tab pos="5197475" algn="l"/>
              </a:tabLst>
            </a:pPr>
            <a:endParaRPr lang="de-DE" b="0" dirty="0"/>
          </a:p>
          <a:p>
            <a:pPr marL="450850" indent="-450850">
              <a:tabLst>
                <a:tab pos="450850" algn="l"/>
                <a:tab pos="808038" algn="l"/>
                <a:tab pos="1249363" algn="l"/>
                <a:tab pos="1798638" algn="l"/>
                <a:tab pos="2332038" algn="l"/>
                <a:tab pos="2865438" algn="l"/>
                <a:tab pos="3413125" algn="l"/>
                <a:tab pos="3946525" algn="l"/>
                <a:tab pos="4572000" algn="l"/>
                <a:tab pos="5197475" algn="l"/>
              </a:tabLst>
            </a:pPr>
            <a:r>
              <a:rPr lang="de-DE" b="0" dirty="0"/>
              <a:t>3.	Das Urteil ist vorläufig vollstreckbar. Der Beklagte darf die Vollstreckung durch Sicherheitsleistung in Höhe von Euro 750,- abwenden, wenn nicht der Kläger vor der Vollstreckung Sicherheit in derselben Höhe leistet (§§ 708 Nr. 11, 711 S.1 ZPO).</a:t>
            </a:r>
          </a:p>
          <a:p>
            <a:pPr marL="450850" indent="-450850">
              <a:tabLst>
                <a:tab pos="450850" algn="l"/>
                <a:tab pos="808038" algn="l"/>
                <a:tab pos="1249363" algn="l"/>
                <a:tab pos="1798638" algn="l"/>
                <a:tab pos="2332038" algn="l"/>
                <a:tab pos="2865438" algn="l"/>
                <a:tab pos="3413125" algn="l"/>
                <a:tab pos="3946525" algn="l"/>
                <a:tab pos="4572000" algn="l"/>
                <a:tab pos="5197475" algn="l"/>
              </a:tabLst>
            </a:pPr>
            <a:endParaRPr lang="de-DE" b="0" dirty="0"/>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28 Rücknahme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22293327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85379">
                                            <p:txEl>
                                              <p:pRg st="1" end="1"/>
                                            </p:txEl>
                                          </p:spTgt>
                                        </p:tgtEl>
                                        <p:attrNameLst>
                                          <p:attrName>style.visibility</p:attrName>
                                        </p:attrNameLst>
                                      </p:cBhvr>
                                      <p:to>
                                        <p:strVal val="visible"/>
                                      </p:to>
                                    </p:set>
                                    <p:animEffect transition="in" filter="fade">
                                      <p:cBhvr>
                                        <p:cTn id="7" dur="500"/>
                                        <p:tgtEl>
                                          <p:spTgt spid="48537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3" end="3"/>
                                            </p:txEl>
                                          </p:spTgt>
                                        </p:tgtEl>
                                        <p:attrNameLst>
                                          <p:attrName>style.visibility</p:attrName>
                                        </p:attrNameLst>
                                      </p:cBhvr>
                                      <p:to>
                                        <p:strVal val="visible"/>
                                      </p:to>
                                    </p:set>
                                    <p:animEffect transition="in" filter="fade">
                                      <p:cBhvr>
                                        <p:cTn id="12" dur="500"/>
                                        <p:tgtEl>
                                          <p:spTgt spid="485379">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5" end="5"/>
                                            </p:txEl>
                                          </p:spTgt>
                                        </p:tgtEl>
                                        <p:attrNameLst>
                                          <p:attrName>style.visibility</p:attrName>
                                        </p:attrNameLst>
                                      </p:cBhvr>
                                      <p:to>
                                        <p:strVal val="visible"/>
                                      </p:to>
                                    </p:set>
                                    <p:animEffect transition="in" filter="fade">
                                      <p:cBhvr>
                                        <p:cTn id="17" dur="500"/>
                                        <p:tgtEl>
                                          <p:spTgt spid="4853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5" name="Text Box 3"/>
          <p:cNvSpPr txBox="1">
            <a:spLocks noChangeArrowheads="1"/>
          </p:cNvSpPr>
          <p:nvPr/>
        </p:nvSpPr>
        <p:spPr bwMode="auto">
          <a:xfrm>
            <a:off x="179388" y="1047750"/>
            <a:ext cx="8712200" cy="5786199"/>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u="sng" dirty="0">
                <a:solidFill>
                  <a:schemeClr val="tx1"/>
                </a:solidFill>
                <a:latin typeface="Arial" charset="0"/>
              </a:rPr>
              <a:t>Tatbestand</a:t>
            </a:r>
          </a:p>
          <a:p>
            <a:pPr eaLnBrk="1" hangingPunct="1"/>
            <a:endParaRPr lang="de-DE" sz="1200" u="sng" dirty="0">
              <a:solidFill>
                <a:schemeClr val="tx1"/>
              </a:solidFill>
              <a:latin typeface="Arial" charset="0"/>
            </a:endParaRPr>
          </a:p>
          <a:p>
            <a:pPr eaLnBrk="1" hangingPunct="1"/>
            <a:r>
              <a:rPr lang="de-DE" sz="2000" b="0" dirty="0">
                <a:solidFill>
                  <a:schemeClr val="tx1"/>
                </a:solidFill>
                <a:latin typeface="Arial" charset="0"/>
              </a:rPr>
              <a:t>Die Parteien streiten klagend und widerklagend über die Pflicht zur Herausgabe verschiedener Kunstgegenstände.</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Im Juni 2023 verkaufte der Kläger an den Beklagten zwei Gemälde und eine Porzellantischuhr. Den Kaufvertrag über die Porzellantischuhr der Porzellanmanufaktur KPM schlossen die Parteien mündlich am 22.06.2023 bei gleichzeitiger Vereinbarung eines Eigentumsvorbehaltes. Der Beklagte verpflichtete sich bei Übergabe der Uhr, den Kaufpreis in Höhe von 2.000,- € in zwei Raten am 01.07. und 10.07.2023 bar zu bezahlen. Nachdem der Kläger weder am 01.07. noch am 10.07.2023 entsprechende Zahlungseingänge feststellen konnte, forderte er den Beklagten unter Setzung einer Frist von 7 Tagen mit Schreiben vom 20.07.2023 zur Zahlung auf. Die Frist verstrich ergebnislos, so dass der Kläger den Rücktritt vom Vertrag erklärte. Am 27.08.2023 gab der Beklagte die Uhr zurück. </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Den schriftlichen Kaufvertrag bezüglich des Bildes „Die Birkenallee nach Westen“ von Max Liebermann zum Preis von 78.000,- € schlossen die Parteien am 14.06.2023.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42289246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86755">
                                            <p:txEl>
                                              <p:pRg st="0" end="0"/>
                                            </p:txEl>
                                          </p:spTgt>
                                        </p:tgtEl>
                                        <p:attrNameLst>
                                          <p:attrName>style.visibility</p:attrName>
                                        </p:attrNameLst>
                                      </p:cBhvr>
                                      <p:to>
                                        <p:strVal val="visible"/>
                                      </p:to>
                                    </p:set>
                                    <p:anim calcmode="lin" valueType="num">
                                      <p:cBhvr additive="base">
                                        <p:cTn id="7" dur="500" fill="hold"/>
                                        <p:tgtEl>
                                          <p:spTgt spid="5867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67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86755">
                                            <p:txEl>
                                              <p:pRg st="2" end="2"/>
                                            </p:txEl>
                                          </p:spTgt>
                                        </p:tgtEl>
                                        <p:attrNameLst>
                                          <p:attrName>style.visibility</p:attrName>
                                        </p:attrNameLst>
                                      </p:cBhvr>
                                      <p:to>
                                        <p:strVal val="visible"/>
                                      </p:to>
                                    </p:set>
                                    <p:anim calcmode="lin" valueType="num">
                                      <p:cBhvr additive="base">
                                        <p:cTn id="13" dur="500" fill="hold"/>
                                        <p:tgtEl>
                                          <p:spTgt spid="58675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867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86755">
                                            <p:txEl>
                                              <p:pRg st="4" end="4"/>
                                            </p:txEl>
                                          </p:spTgt>
                                        </p:tgtEl>
                                        <p:attrNameLst>
                                          <p:attrName>style.visibility</p:attrName>
                                        </p:attrNameLst>
                                      </p:cBhvr>
                                      <p:to>
                                        <p:strVal val="visible"/>
                                      </p:to>
                                    </p:set>
                                    <p:anim calcmode="lin" valueType="num">
                                      <p:cBhvr additive="base">
                                        <p:cTn id="19" dur="500" fill="hold"/>
                                        <p:tgtEl>
                                          <p:spTgt spid="58675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8675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86755">
                                            <p:txEl>
                                              <p:pRg st="6" end="6"/>
                                            </p:txEl>
                                          </p:spTgt>
                                        </p:tgtEl>
                                        <p:attrNameLst>
                                          <p:attrName>style.visibility</p:attrName>
                                        </p:attrNameLst>
                                      </p:cBhvr>
                                      <p:to>
                                        <p:strVal val="visible"/>
                                      </p:to>
                                    </p:set>
                                    <p:anim calcmode="lin" valueType="num">
                                      <p:cBhvr additive="base">
                                        <p:cTn id="25" dur="500" fill="hold"/>
                                        <p:tgtEl>
                                          <p:spTgt spid="586755">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8675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7779" name="Text Box 3"/>
          <p:cNvSpPr txBox="1">
            <a:spLocks noChangeArrowheads="1"/>
          </p:cNvSpPr>
          <p:nvPr/>
        </p:nvSpPr>
        <p:spPr bwMode="auto">
          <a:xfrm>
            <a:off x="179388" y="1319274"/>
            <a:ext cx="8712200" cy="538609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Vor der Unterzeichnung fragte der Kläger den Beklagten,                              ob das Bild nicht mehr Wert sei. Hierauf antwortete der Beklagte wörtlich: „Mehr? - nein, nein - 78.000,- € sind schon ein absoluter Spitzenpreis. Ich habe mich bei der Liebermann Stiftung sachkundig gemacht; eigentlich hat das Bild lediglich einen Wert von rund 60.000,- €.“</a:t>
            </a:r>
          </a:p>
          <a:p>
            <a:pPr eaLnBrk="1" hangingPunct="1"/>
            <a:r>
              <a:rPr lang="de-DE" sz="1000" b="0" dirty="0">
                <a:solidFill>
                  <a:schemeClr val="tx1"/>
                </a:solidFill>
                <a:latin typeface="Arial" charset="0"/>
              </a:rPr>
              <a:t> </a:t>
            </a:r>
          </a:p>
          <a:p>
            <a:pPr eaLnBrk="1" hangingPunct="1"/>
            <a:r>
              <a:rPr lang="de-DE" sz="2000" b="0" dirty="0">
                <a:solidFill>
                  <a:schemeClr val="tx1"/>
                </a:solidFill>
                <a:latin typeface="Arial" charset="0"/>
              </a:rPr>
              <a:t>Nachdem der Kläger erfuhr, dass der Wert des Bildes mindestens 160.000,- € betrug, focht er mit Anwaltsschreiben vom 25.06.2023 sämtliche dem Ver-kauf und der Übereignung zugrunde liegenden Rechtsgeschäfte an, erstatte-</a:t>
            </a:r>
            <a:r>
              <a:rPr lang="de-DE" sz="2000" b="0" dirty="0" err="1">
                <a:solidFill>
                  <a:schemeClr val="tx1"/>
                </a:solidFill>
                <a:latin typeface="Arial" charset="0"/>
              </a:rPr>
              <a:t>te</a:t>
            </a:r>
            <a:r>
              <a:rPr lang="de-DE" sz="2000" b="0" dirty="0">
                <a:solidFill>
                  <a:schemeClr val="tx1"/>
                </a:solidFill>
                <a:latin typeface="Arial" charset="0"/>
              </a:rPr>
              <a:t> gegen den Beklagten Strafanzeige und forderte ihn auf, das Bild </a:t>
            </a:r>
            <a:r>
              <a:rPr lang="de-DE" sz="2000" b="0" dirty="0" err="1">
                <a:solidFill>
                  <a:schemeClr val="tx1"/>
                </a:solidFill>
                <a:latin typeface="Arial" charset="0"/>
              </a:rPr>
              <a:t>herauszu</a:t>
            </a:r>
            <a:r>
              <a:rPr lang="de-DE" sz="2000" b="0" dirty="0">
                <a:solidFill>
                  <a:schemeClr val="tx1"/>
                </a:solidFill>
                <a:latin typeface="Arial" charset="0"/>
              </a:rPr>
              <a:t>-geben. Am 13.09. wurde dem Kläger das Bild von der Polizei zurückgegeben.</a:t>
            </a:r>
          </a:p>
          <a:p>
            <a:pPr eaLnBrk="1" hangingPunct="1"/>
            <a:endParaRPr lang="de-DE" sz="1000" b="0" dirty="0">
              <a:solidFill>
                <a:schemeClr val="tx1"/>
              </a:solidFill>
              <a:latin typeface="Arial" charset="0"/>
            </a:endParaRPr>
          </a:p>
          <a:p>
            <a:pPr eaLnBrk="1" hangingPunct="1"/>
            <a:r>
              <a:rPr lang="de-DE" sz="2000" b="0" i="1" dirty="0">
                <a:solidFill>
                  <a:schemeClr val="tx1"/>
                </a:solidFill>
                <a:latin typeface="Arial" charset="0"/>
              </a:rPr>
              <a:t>Der Kläger behauptet diesbezüglich, dass der Beklagte den tatsächlichen Wert des Gemäldes von Max Liebermann in Höhe von Euro 160.000,- bei den Kaufverhandlungen gekannt habe.</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Mit schriftlichem Vertrag vom 18.06.2023 verkaufte der Kläger dem Beklag-</a:t>
            </a:r>
            <a:r>
              <a:rPr lang="de-DE" sz="2000" b="0" dirty="0" err="1">
                <a:solidFill>
                  <a:schemeClr val="tx1"/>
                </a:solidFill>
                <a:latin typeface="Arial" charset="0"/>
              </a:rPr>
              <a:t>ten</a:t>
            </a:r>
            <a:r>
              <a:rPr lang="de-DE" sz="2000" b="0" dirty="0">
                <a:solidFill>
                  <a:schemeClr val="tx1"/>
                </a:solidFill>
                <a:latin typeface="Arial" charset="0"/>
              </a:rPr>
              <a:t> ein Gemälde mit dem Titel „Wasserfall“ von </a:t>
            </a:r>
            <a:r>
              <a:rPr lang="de-DE" sz="2000" b="0" dirty="0" err="1">
                <a:solidFill>
                  <a:schemeClr val="tx1"/>
                </a:solidFill>
                <a:latin typeface="Arial" charset="0"/>
              </a:rPr>
              <a:t>Arshile</a:t>
            </a:r>
            <a:r>
              <a:rPr lang="de-DE" sz="2000" b="0" dirty="0">
                <a:solidFill>
                  <a:schemeClr val="tx1"/>
                </a:solidFill>
                <a:latin typeface="Arial" charset="0"/>
              </a:rPr>
              <a:t> Gorky zum Preis von 28.000,- €. →</a:t>
            </a:r>
            <a:endParaRPr lang="de-DE" sz="800" b="0" dirty="0">
              <a:solidFill>
                <a:schemeClr val="tx1"/>
              </a:solidFill>
              <a:latin typeface="Arial" charset="0"/>
            </a:endParaRP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2239484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87779">
                                            <p:txEl>
                                              <p:pRg st="0" end="0"/>
                                            </p:txEl>
                                          </p:spTgt>
                                        </p:tgtEl>
                                        <p:attrNameLst>
                                          <p:attrName>style.visibility</p:attrName>
                                        </p:attrNameLst>
                                      </p:cBhvr>
                                      <p:to>
                                        <p:strVal val="visible"/>
                                      </p:to>
                                    </p:set>
                                    <p:anim calcmode="lin" valueType="num">
                                      <p:cBhvr additive="base">
                                        <p:cTn id="7" dur="500" fill="hold"/>
                                        <p:tgtEl>
                                          <p:spTgt spid="587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77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87779">
                                            <p:txEl>
                                              <p:pRg st="2" end="2"/>
                                            </p:txEl>
                                          </p:spTgt>
                                        </p:tgtEl>
                                        <p:attrNameLst>
                                          <p:attrName>style.visibility</p:attrName>
                                        </p:attrNameLst>
                                      </p:cBhvr>
                                      <p:to>
                                        <p:strVal val="visible"/>
                                      </p:to>
                                    </p:set>
                                    <p:anim calcmode="lin" valueType="num">
                                      <p:cBhvr additive="base">
                                        <p:cTn id="13" dur="500" fill="hold"/>
                                        <p:tgtEl>
                                          <p:spTgt spid="58777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877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87779">
                                            <p:txEl>
                                              <p:pRg st="4" end="4"/>
                                            </p:txEl>
                                          </p:spTgt>
                                        </p:tgtEl>
                                        <p:attrNameLst>
                                          <p:attrName>style.visibility</p:attrName>
                                        </p:attrNameLst>
                                      </p:cBhvr>
                                      <p:to>
                                        <p:strVal val="visible"/>
                                      </p:to>
                                    </p:set>
                                    <p:anim calcmode="lin" valueType="num">
                                      <p:cBhvr additive="base">
                                        <p:cTn id="19" dur="500" fill="hold"/>
                                        <p:tgtEl>
                                          <p:spTgt spid="58777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877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87779">
                                            <p:txEl>
                                              <p:pRg st="6" end="6"/>
                                            </p:txEl>
                                          </p:spTgt>
                                        </p:tgtEl>
                                        <p:attrNameLst>
                                          <p:attrName>style.visibility</p:attrName>
                                        </p:attrNameLst>
                                      </p:cBhvr>
                                      <p:to>
                                        <p:strVal val="visible"/>
                                      </p:to>
                                    </p:set>
                                    <p:anim calcmode="lin" valueType="num">
                                      <p:cBhvr additive="base">
                                        <p:cTn id="25" dur="500" fill="hold"/>
                                        <p:tgtEl>
                                          <p:spTgt spid="587779">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8777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8803" name="Text Box 3"/>
          <p:cNvSpPr txBox="1">
            <a:spLocks noChangeArrowheads="1"/>
          </p:cNvSpPr>
          <p:nvPr/>
        </p:nvSpPr>
        <p:spPr bwMode="auto">
          <a:xfrm>
            <a:off x="179388" y="1174750"/>
            <a:ext cx="8712200" cy="569386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Später stellte sich heraus, dass dieses Gemälde nicht von dem amerikanischen Maler </a:t>
            </a:r>
            <a:r>
              <a:rPr lang="de-DE" sz="2000" b="0" dirty="0" err="1">
                <a:solidFill>
                  <a:schemeClr val="tx1"/>
                </a:solidFill>
                <a:latin typeface="Arial" charset="0"/>
              </a:rPr>
              <a:t>Arshile</a:t>
            </a:r>
            <a:r>
              <a:rPr lang="de-DE" sz="2000" b="0" dirty="0">
                <a:solidFill>
                  <a:schemeClr val="tx1"/>
                </a:solidFill>
                <a:latin typeface="Arial" charset="0"/>
              </a:rPr>
              <a:t> Gorky, sondern von dem russischen Maler Wassily Kandinsky stammte. Mit Anwaltsschreiben vom 25.06.2023 focht der Kläger den Kaufvertrag vom 18.06.2023 an und forderte den Beklagten auf, das von diesem zwischenzeitlich an die Berlin Galerie veräußerte und übergebene Bild mit dem Titel „Landschaft bei Murnau“ herauszugeben. </a:t>
            </a:r>
          </a:p>
          <a:p>
            <a:pPr eaLnBrk="1" hangingPunct="1"/>
            <a:endParaRPr lang="de-DE" sz="1000" b="0" i="1" dirty="0">
              <a:solidFill>
                <a:schemeClr val="tx1"/>
              </a:solidFill>
              <a:latin typeface="Arial" charset="0"/>
            </a:endParaRPr>
          </a:p>
          <a:p>
            <a:pPr eaLnBrk="1" hangingPunct="1"/>
            <a:r>
              <a:rPr lang="de-DE" sz="2000" b="0" i="1" dirty="0">
                <a:solidFill>
                  <a:schemeClr val="tx1"/>
                </a:solidFill>
                <a:latin typeface="Arial" charset="0"/>
              </a:rPr>
              <a:t>Der Kläger behauptet insoweit, die Weiterveräußerung des Gemäldes Wassily Kandinskys sei nur zum Schein erfolgt.			      </a:t>
            </a:r>
            <a:r>
              <a:rPr lang="de-DE" sz="800" b="0" dirty="0">
                <a:solidFill>
                  <a:schemeClr val="tx1"/>
                </a:solidFill>
                <a:latin typeface="Arial" charset="0"/>
              </a:rPr>
              <a:t>p</a:t>
            </a:r>
          </a:p>
          <a:p>
            <a:pPr eaLnBrk="1" hangingPunct="1"/>
            <a:endParaRPr lang="de-DE" sz="1000" b="0" i="1" dirty="0">
              <a:solidFill>
                <a:schemeClr val="tx1"/>
              </a:solidFill>
              <a:latin typeface="Arial" charset="0"/>
            </a:endParaRPr>
          </a:p>
          <a:p>
            <a:pPr eaLnBrk="1" hangingPunct="1"/>
            <a:r>
              <a:rPr lang="de-DE" sz="2000" b="0" u="sng" dirty="0">
                <a:solidFill>
                  <a:schemeClr val="tx1"/>
                </a:solidFill>
                <a:latin typeface="Arial" charset="0"/>
              </a:rPr>
              <a:t>Nachdem der Kläger in der bei Gericht am 25.08.23 eingegangenen, dem Beklagten am 30.08.23 zugestellten Klageschrift zunächst angekündigt hatte, zu beantragen, den Beklagten zu verurteilen, ihm die Porzellantischuhr der Porzellanmanufaktur KPM, das Bild „Die Birkenallee nach Westen“ von Max Liebermann sowie das Bild „Landschaft bei Murnau“ von Wassily Kandinsky herauszugeben, hat er mit Schriftsatz vom 07.10.2023 die Klage wegen der Herausgabe der Porzellantischuhr zurückgenommen und den Rechtsstreit wegen des Bildes von Max Liebermann für erledigt erklärt.</a:t>
            </a:r>
            <a:r>
              <a:rPr lang="de-DE" sz="2000" b="0" dirty="0">
                <a:solidFill>
                  <a:schemeClr val="tx1"/>
                </a:solidFill>
                <a:latin typeface="Arial" charset="0"/>
              </a:rPr>
              <a:t> 		      </a:t>
            </a:r>
            <a:r>
              <a:rPr lang="de-DE" sz="800" b="0" dirty="0">
                <a:solidFill>
                  <a:schemeClr val="tx1"/>
                </a:solidFill>
                <a:latin typeface="Arial" charset="0"/>
              </a:rPr>
              <a:t>a</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Er beantragt nunmehr,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580006033"/>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88803">
                                            <p:txEl>
                                              <p:pRg st="0" end="0"/>
                                            </p:txEl>
                                          </p:spTgt>
                                        </p:tgtEl>
                                        <p:attrNameLst>
                                          <p:attrName>style.visibility</p:attrName>
                                        </p:attrNameLst>
                                      </p:cBhvr>
                                      <p:to>
                                        <p:strVal val="visible"/>
                                      </p:to>
                                    </p:set>
                                    <p:anim calcmode="lin" valueType="num">
                                      <p:cBhvr additive="base">
                                        <p:cTn id="7" dur="500" fill="hold"/>
                                        <p:tgtEl>
                                          <p:spTgt spid="5888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88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88803">
                                            <p:txEl>
                                              <p:pRg st="2" end="2"/>
                                            </p:txEl>
                                          </p:spTgt>
                                        </p:tgtEl>
                                        <p:attrNameLst>
                                          <p:attrName>style.visibility</p:attrName>
                                        </p:attrNameLst>
                                      </p:cBhvr>
                                      <p:to>
                                        <p:strVal val="visible"/>
                                      </p:to>
                                    </p:set>
                                    <p:anim calcmode="lin" valueType="num">
                                      <p:cBhvr additive="base">
                                        <p:cTn id="13" dur="500" fill="hold"/>
                                        <p:tgtEl>
                                          <p:spTgt spid="58880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8880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88803">
                                            <p:txEl>
                                              <p:pRg st="4" end="4"/>
                                            </p:txEl>
                                          </p:spTgt>
                                        </p:tgtEl>
                                        <p:attrNameLst>
                                          <p:attrName>style.visibility</p:attrName>
                                        </p:attrNameLst>
                                      </p:cBhvr>
                                      <p:to>
                                        <p:strVal val="visible"/>
                                      </p:to>
                                    </p:set>
                                    <p:anim calcmode="lin" valueType="num">
                                      <p:cBhvr additive="base">
                                        <p:cTn id="19" dur="500" fill="hold"/>
                                        <p:tgtEl>
                                          <p:spTgt spid="58880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8880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88803">
                                            <p:txEl>
                                              <p:pRg st="6" end="6"/>
                                            </p:txEl>
                                          </p:spTgt>
                                        </p:tgtEl>
                                        <p:attrNameLst>
                                          <p:attrName>style.visibility</p:attrName>
                                        </p:attrNameLst>
                                      </p:cBhvr>
                                      <p:to>
                                        <p:strVal val="visible"/>
                                      </p:to>
                                    </p:set>
                                    <p:anim calcmode="lin" valueType="num">
                                      <p:cBhvr additive="base">
                                        <p:cTn id="25" dur="500" fill="hold"/>
                                        <p:tgtEl>
                                          <p:spTgt spid="58880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8880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827" name="Text Box 3"/>
          <p:cNvSpPr txBox="1">
            <a:spLocks noChangeArrowheads="1"/>
          </p:cNvSpPr>
          <p:nvPr/>
        </p:nvSpPr>
        <p:spPr bwMode="auto">
          <a:xfrm>
            <a:off x="179388" y="1298575"/>
            <a:ext cx="8712200" cy="492442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a:t>
            </a:r>
            <a:r>
              <a:rPr lang="de-DE" sz="2000" dirty="0">
                <a:solidFill>
                  <a:schemeClr val="tx1"/>
                </a:solidFill>
                <a:latin typeface="Arial" charset="0"/>
              </a:rPr>
              <a:t>festzustellen, dass die Hauptsache hinsichtlich des Bildes von Max 	Liebermann erledigt ist und den Bekl. zu verurteilen, ihm das Bild	„Landschaft bei Murnau", 1938, Öl auf Leinwand, 154x113 cm, von 	Wassily Kandinsky herauszugeben.</a:t>
            </a:r>
            <a:r>
              <a:rPr lang="de-DE" sz="2000" b="0" dirty="0">
                <a:solidFill>
                  <a:schemeClr val="tx1"/>
                </a:solidFill>
                <a:latin typeface="Arial" charset="0"/>
              </a:rPr>
              <a:t>→</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Der Beklagte beantragt,</a:t>
            </a:r>
          </a:p>
          <a:p>
            <a:pPr eaLnBrk="1" hangingPunct="1"/>
            <a:r>
              <a:rPr lang="de-DE" sz="2000" dirty="0">
                <a:solidFill>
                  <a:schemeClr val="tx1"/>
                </a:solidFill>
                <a:latin typeface="Arial" charset="0"/>
              </a:rPr>
              <a:t>	die Klage abzuweisen.</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Widerklagend beantragt er,</a:t>
            </a:r>
          </a:p>
          <a:p>
            <a:pPr eaLnBrk="1" hangingPunct="1"/>
            <a:r>
              <a:rPr lang="de-DE" sz="2000" dirty="0">
                <a:solidFill>
                  <a:schemeClr val="tx1"/>
                </a:solidFill>
                <a:latin typeface="Arial" charset="0"/>
              </a:rPr>
              <a:t>	den Kläger zu verurteilen, ihm das Bild „Die Birkenallee nach Wes-	</a:t>
            </a:r>
            <a:r>
              <a:rPr lang="de-DE" sz="2000" dirty="0" err="1">
                <a:solidFill>
                  <a:schemeClr val="tx1"/>
                </a:solidFill>
                <a:latin typeface="Arial" charset="0"/>
              </a:rPr>
              <a:t>ten</a:t>
            </a:r>
            <a:r>
              <a:rPr lang="de-DE" sz="2000" dirty="0">
                <a:solidFill>
                  <a:schemeClr val="tx1"/>
                </a:solidFill>
                <a:latin typeface="Arial" charset="0"/>
              </a:rPr>
              <a:t>", 1919, Öl auf Leinwand, 66x82 cm, von Max Liebermann heraus-	zugeben.</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Der Kläger beantragt,</a:t>
            </a:r>
          </a:p>
          <a:p>
            <a:pPr eaLnBrk="1" hangingPunct="1"/>
            <a:r>
              <a:rPr lang="de-DE" sz="2000" b="0" dirty="0">
                <a:solidFill>
                  <a:schemeClr val="tx1"/>
                </a:solidFill>
                <a:latin typeface="Arial" charset="0"/>
              </a:rPr>
              <a:t>	</a:t>
            </a:r>
            <a:r>
              <a:rPr lang="de-DE" sz="2000" dirty="0">
                <a:solidFill>
                  <a:schemeClr val="tx1"/>
                </a:solidFill>
                <a:latin typeface="Arial" charset="0"/>
              </a:rPr>
              <a:t>die Widerklage abzuweisen.</a:t>
            </a:r>
          </a:p>
          <a:p>
            <a:pPr eaLnBrk="1" hangingPunct="1"/>
            <a:endParaRPr lang="de-DE" sz="1000" b="0" dirty="0">
              <a:solidFill>
                <a:schemeClr val="tx1"/>
              </a:solidFill>
              <a:latin typeface="Arial" charset="0"/>
            </a:endParaRPr>
          </a:p>
          <a:p>
            <a:pPr eaLnBrk="1" hangingPunct="1"/>
            <a:r>
              <a:rPr lang="de-DE" sz="2000" b="0" i="1" dirty="0">
                <a:solidFill>
                  <a:schemeClr val="tx1"/>
                </a:solidFill>
                <a:latin typeface="Arial" charset="0"/>
              </a:rPr>
              <a:t>Der Beklagte behauptet, dass der Kläger ihn am 23.06.2023 angerufen und mitgeteilt habe, dass er auf den Kaufpreis für die Porzellantischuhr verzichte.</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515982706"/>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89827">
                                            <p:txEl>
                                              <p:pRg st="0" end="0"/>
                                            </p:txEl>
                                          </p:spTgt>
                                        </p:tgtEl>
                                        <p:attrNameLst>
                                          <p:attrName>style.visibility</p:attrName>
                                        </p:attrNameLst>
                                      </p:cBhvr>
                                      <p:to>
                                        <p:strVal val="visible"/>
                                      </p:to>
                                    </p:set>
                                    <p:anim calcmode="lin" valueType="num">
                                      <p:cBhvr additive="base">
                                        <p:cTn id="7" dur="500" fill="hold"/>
                                        <p:tgtEl>
                                          <p:spTgt spid="5898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98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89827">
                                            <p:txEl>
                                              <p:pRg st="2" end="2"/>
                                            </p:txEl>
                                          </p:spTgt>
                                        </p:tgtEl>
                                        <p:attrNameLst>
                                          <p:attrName>style.visibility</p:attrName>
                                        </p:attrNameLst>
                                      </p:cBhvr>
                                      <p:to>
                                        <p:strVal val="visible"/>
                                      </p:to>
                                    </p:set>
                                    <p:anim calcmode="lin" valueType="num">
                                      <p:cBhvr additive="base">
                                        <p:cTn id="13" dur="500" fill="hold"/>
                                        <p:tgtEl>
                                          <p:spTgt spid="58982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89827">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89827">
                                            <p:txEl>
                                              <p:pRg st="3" end="3"/>
                                            </p:txEl>
                                          </p:spTgt>
                                        </p:tgtEl>
                                        <p:attrNameLst>
                                          <p:attrName>style.visibility</p:attrName>
                                        </p:attrNameLst>
                                      </p:cBhvr>
                                      <p:to>
                                        <p:strVal val="visible"/>
                                      </p:to>
                                    </p:set>
                                    <p:anim calcmode="lin" valueType="num">
                                      <p:cBhvr additive="base">
                                        <p:cTn id="17" dur="500" fill="hold"/>
                                        <p:tgtEl>
                                          <p:spTgt spid="589827">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898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589827">
                                            <p:txEl>
                                              <p:pRg st="5" end="5"/>
                                            </p:txEl>
                                          </p:spTgt>
                                        </p:tgtEl>
                                        <p:attrNameLst>
                                          <p:attrName>style.visibility</p:attrName>
                                        </p:attrNameLst>
                                      </p:cBhvr>
                                      <p:to>
                                        <p:strVal val="visible"/>
                                      </p:to>
                                    </p:set>
                                    <p:anim calcmode="lin" valueType="num">
                                      <p:cBhvr additive="base">
                                        <p:cTn id="23" dur="500" fill="hold"/>
                                        <p:tgtEl>
                                          <p:spTgt spid="589827">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89827">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89827">
                                            <p:txEl>
                                              <p:pRg st="6" end="6"/>
                                            </p:txEl>
                                          </p:spTgt>
                                        </p:tgtEl>
                                        <p:attrNameLst>
                                          <p:attrName>style.visibility</p:attrName>
                                        </p:attrNameLst>
                                      </p:cBhvr>
                                      <p:to>
                                        <p:strVal val="visible"/>
                                      </p:to>
                                    </p:set>
                                    <p:anim calcmode="lin" valueType="num">
                                      <p:cBhvr additive="base">
                                        <p:cTn id="27" dur="500" fill="hold"/>
                                        <p:tgtEl>
                                          <p:spTgt spid="589827">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898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589827">
                                            <p:txEl>
                                              <p:pRg st="8" end="8"/>
                                            </p:txEl>
                                          </p:spTgt>
                                        </p:tgtEl>
                                        <p:attrNameLst>
                                          <p:attrName>style.visibility</p:attrName>
                                        </p:attrNameLst>
                                      </p:cBhvr>
                                      <p:to>
                                        <p:strVal val="visible"/>
                                      </p:to>
                                    </p:set>
                                    <p:anim calcmode="lin" valueType="num">
                                      <p:cBhvr additive="base">
                                        <p:cTn id="33" dur="500" fill="hold"/>
                                        <p:tgtEl>
                                          <p:spTgt spid="589827">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89827">
                                            <p:txEl>
                                              <p:pRg st="8" end="8"/>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589827">
                                            <p:txEl>
                                              <p:pRg st="9" end="9"/>
                                            </p:txEl>
                                          </p:spTgt>
                                        </p:tgtEl>
                                        <p:attrNameLst>
                                          <p:attrName>style.visibility</p:attrName>
                                        </p:attrNameLst>
                                      </p:cBhvr>
                                      <p:to>
                                        <p:strVal val="visible"/>
                                      </p:to>
                                    </p:set>
                                    <p:anim calcmode="lin" valueType="num">
                                      <p:cBhvr additive="base">
                                        <p:cTn id="37" dur="500" fill="hold"/>
                                        <p:tgtEl>
                                          <p:spTgt spid="589827">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8982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89827">
                                            <p:txEl>
                                              <p:pRg st="11" end="11"/>
                                            </p:txEl>
                                          </p:spTgt>
                                        </p:tgtEl>
                                        <p:attrNameLst>
                                          <p:attrName>style.visibility</p:attrName>
                                        </p:attrNameLst>
                                      </p:cBhvr>
                                      <p:to>
                                        <p:strVal val="visible"/>
                                      </p:to>
                                    </p:set>
                                    <p:anim calcmode="lin" valueType="num">
                                      <p:cBhvr additive="base">
                                        <p:cTn id="43" dur="500" fill="hold"/>
                                        <p:tgtEl>
                                          <p:spTgt spid="589827">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89827">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12. Woche</a:t>
            </a:r>
          </a:p>
        </p:txBody>
      </p:sp>
      <p:sp>
        <p:nvSpPr>
          <p:cNvPr id="4" name="Text Box 2"/>
          <p:cNvSpPr txBox="1">
            <a:spLocks noChangeArrowheads="1"/>
          </p:cNvSpPr>
          <p:nvPr/>
        </p:nvSpPr>
        <p:spPr bwMode="auto">
          <a:xfrm>
            <a:off x="179388" y="134076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endParaRPr lang="de-DE" sz="12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1.-4.Woche (ab </a:t>
            </a:r>
            <a:r>
              <a:rPr lang="de-DE" dirty="0">
                <a:solidFill>
                  <a:srgbClr val="F77515"/>
                </a:solidFill>
                <a:latin typeface="Frutiger Linotype" pitchFamily="34" charset="0"/>
              </a:rPr>
              <a:t>07</a:t>
            </a:r>
            <a:r>
              <a:rPr lang="de-DE" sz="2400" b="1" dirty="0">
                <a:solidFill>
                  <a:srgbClr val="F77515"/>
                </a:solidFill>
                <a:latin typeface="Frutiger Linotype" pitchFamily="34" charset="0"/>
              </a:rPr>
              <a:t>.04.): 	Die 3 Klausurtypen</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5.	Woche (12.05.2025):	Die Zulässigkeit von Klagen</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6</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19</a:t>
            </a:r>
            <a:r>
              <a:rPr lang="de-DE" sz="2400" dirty="0">
                <a:solidFill>
                  <a:srgbClr val="F77515"/>
                </a:solidFill>
                <a:latin typeface="Frutiger Linotype" pitchFamily="34" charset="0"/>
              </a:rPr>
              <a:t>.05.2025):	Objektive Klagehäufung</a:t>
            </a:r>
            <a:endParaRPr lang="de-DE"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7</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26</a:t>
            </a:r>
            <a:r>
              <a:rPr lang="de-DE" sz="2400" dirty="0">
                <a:solidFill>
                  <a:srgbClr val="F77515"/>
                </a:solidFill>
                <a:latin typeface="Frutiger Linotype" pitchFamily="34" charset="0"/>
              </a:rPr>
              <a:t>.05.2025): 	Subjektive Klagehäufung 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8</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02</a:t>
            </a:r>
            <a:r>
              <a:rPr lang="de-DE" sz="2400" dirty="0">
                <a:solidFill>
                  <a:srgbClr val="F77515"/>
                </a:solidFill>
                <a:latin typeface="Frutiger Linotype" pitchFamily="34" charset="0"/>
              </a:rPr>
              <a:t>.06.2025): 	Subjektive Klagehäufung II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9</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16</a:t>
            </a:r>
            <a:r>
              <a:rPr lang="de-DE" sz="2400" dirty="0">
                <a:solidFill>
                  <a:srgbClr val="F77515"/>
                </a:solidFill>
                <a:latin typeface="Frutiger Linotype" pitchFamily="34" charset="0"/>
              </a:rPr>
              <a:t>.06.2025):	Säumnis einer Partei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10</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23</a:t>
            </a:r>
            <a:r>
              <a:rPr lang="de-DE" sz="2400" dirty="0">
                <a:solidFill>
                  <a:srgbClr val="F77515"/>
                </a:solidFill>
                <a:latin typeface="Frutiger Linotype" pitchFamily="34" charset="0"/>
              </a:rPr>
              <a:t>.06.2025):	</a:t>
            </a:r>
            <a:r>
              <a:rPr lang="de-DE" dirty="0">
                <a:solidFill>
                  <a:srgbClr val="F77515"/>
                </a:solidFill>
                <a:latin typeface="Frutiger Linotype" pitchFamily="34" charset="0"/>
              </a:rPr>
              <a:t>Anerkenntnis und Verzicht</a:t>
            </a:r>
          </a:p>
          <a:p>
            <a:pPr>
              <a:spcBef>
                <a:spcPts val="600"/>
              </a:spcBef>
            </a:pPr>
            <a:r>
              <a:rPr lang="de-DE" dirty="0">
                <a:solidFill>
                  <a:srgbClr val="F77515"/>
                </a:solidFill>
                <a:latin typeface="Frutiger Linotype" pitchFamily="34" charset="0"/>
              </a:rPr>
              <a:t>	11.	Woche (30.06.2025):	Widerklagen</a:t>
            </a:r>
          </a:p>
          <a:p>
            <a:pPr>
              <a:spcBef>
                <a:spcPts val="600"/>
              </a:spcBef>
            </a:pPr>
            <a:r>
              <a:rPr lang="de-DE" dirty="0">
                <a:solidFill>
                  <a:srgbClr val="F77515"/>
                </a:solidFill>
                <a:latin typeface="Frutiger Linotype" pitchFamily="34" charset="0"/>
              </a:rPr>
              <a:t>	12.	Woche (07.07.2025):	Erledigung und Rücknahme</a:t>
            </a:r>
          </a:p>
          <a:p>
            <a:pPr>
              <a:spcBef>
                <a:spcPts val="600"/>
              </a:spcBef>
            </a:pPr>
            <a:r>
              <a:rPr lang="de-DE"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13.	Woche (14.07.2025):	Besondere Prozesssituationen I</a:t>
            </a:r>
          </a:p>
          <a:p>
            <a:pPr>
              <a:spcBef>
                <a:spcPts val="600"/>
              </a:spcBef>
            </a:pPr>
            <a:r>
              <a:rPr lang="de-DE" b="0" dirty="0">
                <a:solidFill>
                  <a:schemeClr val="tx1">
                    <a:lumMod val="65000"/>
                    <a:lumOff val="35000"/>
                  </a:schemeClr>
                </a:solidFill>
                <a:latin typeface="Frutiger Linotype" pitchFamily="34" charset="0"/>
              </a:rPr>
              <a:t>	14. Woche (21.07.2025):	Besondere Prozesssituationen II</a:t>
            </a:r>
          </a:p>
        </p:txBody>
      </p:sp>
    </p:spTree>
    <p:extLst>
      <p:ext uri="{BB962C8B-B14F-4D97-AF65-F5344CB8AC3E}">
        <p14:creationId xmlns:p14="http://schemas.microsoft.com/office/powerpoint/2010/main" val="368111751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fade">
                                      <p:cBhvr>
                                        <p:cTn id="31" dur="500"/>
                                        <p:tgtEl>
                                          <p:spTgt spid="4">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fade">
                                      <p:cBhvr>
                                        <p:cTn id="34" dur="500"/>
                                        <p:tgtEl>
                                          <p:spTgt spid="4">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fade">
                                      <p:cBhvr>
                                        <p:cTn id="37" dur="500"/>
                                        <p:tgtEl>
                                          <p:spTgt spid="4">
                                            <p:txEl>
                                              <p:pRg st="11" end="11"/>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4">
                                            <p:txEl>
                                              <p:pRg st="12" end="12"/>
                                            </p:txEl>
                                          </p:spTgt>
                                        </p:tgtEl>
                                        <p:attrNameLst>
                                          <p:attrName>style.visibility</p:attrName>
                                        </p:attrNameLst>
                                      </p:cBhvr>
                                      <p:to>
                                        <p:strVal val="visible"/>
                                      </p:to>
                                    </p:set>
                                    <p:animEffect transition="in" filter="fade">
                                      <p:cBhvr>
                                        <p:cTn id="40"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827" name="Text Box 3"/>
          <p:cNvSpPr txBox="1">
            <a:spLocks noChangeArrowheads="1"/>
          </p:cNvSpPr>
          <p:nvPr/>
        </p:nvSpPr>
        <p:spPr bwMode="auto">
          <a:xfrm>
            <a:off x="179388" y="1366317"/>
            <a:ext cx="8712200" cy="1846659"/>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u="sng" dirty="0">
                <a:solidFill>
                  <a:schemeClr val="tx1"/>
                </a:solidFill>
                <a:latin typeface="Arial" charset="0"/>
              </a:rPr>
              <a:t>Das Gericht hat durch Vernehmung des Zeugen von </a:t>
            </a:r>
            <a:r>
              <a:rPr lang="de-DE" sz="2000" b="0" u="sng" dirty="0" err="1">
                <a:solidFill>
                  <a:schemeClr val="tx1"/>
                </a:solidFill>
                <a:latin typeface="Arial" charset="0"/>
              </a:rPr>
              <a:t>Laufenberg</a:t>
            </a:r>
            <a:r>
              <a:rPr lang="de-DE" sz="2000" b="0" u="sng" dirty="0">
                <a:solidFill>
                  <a:schemeClr val="tx1"/>
                </a:solidFill>
                <a:latin typeface="Arial" charset="0"/>
              </a:rPr>
              <a:t> Beweis über die Frage erhoben, ob der Beklagte den tatsächlichen Wert des Bildes von Max Liebermann „Die Birkenallee nach Westen“ bei den Verhandlungen gekannt hat. Hinsichtlich des Ergebnisses der Beweisaufnahme wird auf das Sitzungsprotokoll vom 29.01.2024 Bezug genommen. Die Widerklage ist dem Kläger am 22.10.2023 zugestellt worden.</a:t>
            </a:r>
            <a:r>
              <a:rPr lang="de-DE" sz="2000" b="0" dirty="0">
                <a:solidFill>
                  <a:schemeClr val="tx1"/>
                </a:solidFill>
                <a:latin typeface="Arial" charset="0"/>
              </a:rPr>
              <a:t> - -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53111302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89827">
                                            <p:txEl>
                                              <p:pRg st="0" end="0"/>
                                            </p:txEl>
                                          </p:spTgt>
                                        </p:tgtEl>
                                        <p:attrNameLst>
                                          <p:attrName>style.visibility</p:attrName>
                                        </p:attrNameLst>
                                      </p:cBhvr>
                                      <p:to>
                                        <p:strVal val="visible"/>
                                      </p:to>
                                    </p:set>
                                    <p:anim calcmode="lin" valueType="num">
                                      <p:cBhvr additive="base">
                                        <p:cTn id="7" dur="500" fill="hold"/>
                                        <p:tgtEl>
                                          <p:spTgt spid="5898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982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0" name="Text Box 2"/>
          <p:cNvSpPr txBox="1">
            <a:spLocks noChangeArrowheads="1"/>
          </p:cNvSpPr>
          <p:nvPr/>
        </p:nvSpPr>
        <p:spPr bwMode="auto">
          <a:xfrm>
            <a:off x="179388" y="1160748"/>
            <a:ext cx="8712200" cy="569386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dirty="0">
                <a:solidFill>
                  <a:schemeClr val="tx1"/>
                </a:solidFill>
                <a:latin typeface="Arial" charset="0"/>
              </a:rPr>
              <a:t>A.	Klage- und Widerklageziel(e)</a:t>
            </a:r>
          </a:p>
          <a:p>
            <a:pPr eaLnBrk="1" hangingPunct="1"/>
            <a:r>
              <a:rPr lang="de-DE" sz="2000" b="0" dirty="0">
                <a:solidFill>
                  <a:schemeClr val="tx1"/>
                </a:solidFill>
                <a:latin typeface="Arial" charset="0"/>
              </a:rPr>
              <a:t>I.	Porzellantischuhr</a:t>
            </a:r>
          </a:p>
          <a:p>
            <a:pPr eaLnBrk="1" hangingPunct="1"/>
            <a:r>
              <a:rPr lang="de-DE" sz="2000" b="0" dirty="0">
                <a:solidFill>
                  <a:schemeClr val="tx1"/>
                </a:solidFill>
                <a:latin typeface="Arial" charset="0"/>
              </a:rPr>
              <a:t>	Klage zurückgenommen; also § 269 ZPO.</a:t>
            </a:r>
          </a:p>
          <a:p>
            <a:pPr eaLnBrk="1" hangingPunct="1"/>
            <a:r>
              <a:rPr lang="de-DE" sz="2000" b="0" dirty="0">
                <a:solidFill>
                  <a:schemeClr val="tx1"/>
                </a:solidFill>
                <a:latin typeface="Arial" charset="0"/>
              </a:rPr>
              <a:t>II.	Bild von Max Liebermann</a:t>
            </a:r>
          </a:p>
          <a:p>
            <a:pPr eaLnBrk="1" hangingPunct="1"/>
            <a:r>
              <a:rPr lang="de-DE" sz="2000" b="0" dirty="0">
                <a:solidFill>
                  <a:schemeClr val="tx1"/>
                </a:solidFill>
                <a:latin typeface="Arial" charset="0"/>
              </a:rPr>
              <a:t>	Kläger hat für erledigt erklärt; Beklagter hat sich nicht angeschlossen.		Also Feststellung, ob Rechtsstreit erledigt sei (§ 264 Nr. 2 ZPO).</a:t>
            </a:r>
          </a:p>
          <a:p>
            <a:pPr eaLnBrk="1" hangingPunct="1"/>
            <a:r>
              <a:rPr lang="de-DE" sz="2000" b="0" dirty="0">
                <a:solidFill>
                  <a:schemeClr val="tx1"/>
                </a:solidFill>
                <a:latin typeface="Arial" charset="0"/>
              </a:rPr>
              <a:t>III.	Bild von Wassily Kandinsky</a:t>
            </a:r>
          </a:p>
          <a:p>
            <a:pPr eaLnBrk="1" hangingPunct="1"/>
            <a:r>
              <a:rPr lang="de-DE" sz="2000" b="0" dirty="0">
                <a:solidFill>
                  <a:schemeClr val="tx1"/>
                </a:solidFill>
                <a:latin typeface="Arial" charset="0"/>
              </a:rPr>
              <a:t>	Weiterhin Leistungsantrag auf Herausgabe des Bildes.</a:t>
            </a:r>
          </a:p>
          <a:p>
            <a:pPr eaLnBrk="1" hangingPunct="1"/>
            <a:r>
              <a:rPr lang="de-DE" sz="2000" b="0" dirty="0">
                <a:solidFill>
                  <a:schemeClr val="tx1"/>
                </a:solidFill>
                <a:latin typeface="Arial" charset="0"/>
              </a:rPr>
              <a:t>IV.	Widerklage</a:t>
            </a:r>
          </a:p>
          <a:p>
            <a:pPr eaLnBrk="1" hangingPunct="1"/>
            <a:r>
              <a:rPr lang="de-DE" sz="2000" b="0" dirty="0">
                <a:solidFill>
                  <a:schemeClr val="tx1"/>
                </a:solidFill>
                <a:latin typeface="Arial" charset="0"/>
              </a:rPr>
              <a:t>	Leistungsantrag auf Herausgabe des Bildes von Max Liebermann.</a:t>
            </a:r>
          </a:p>
          <a:p>
            <a:pPr eaLnBrk="1" hangingPunct="1"/>
            <a:endParaRPr lang="de-DE" sz="1000" b="0" dirty="0">
              <a:solidFill>
                <a:schemeClr val="tx1"/>
              </a:solidFill>
              <a:latin typeface="Arial" charset="0"/>
            </a:endParaRPr>
          </a:p>
          <a:p>
            <a:pPr eaLnBrk="1" hangingPunct="1"/>
            <a:r>
              <a:rPr lang="de-DE" sz="2000" dirty="0">
                <a:solidFill>
                  <a:schemeClr val="tx1"/>
                </a:solidFill>
                <a:latin typeface="Arial" charset="0"/>
              </a:rPr>
              <a:t>B.	Gutachterliche Vorbereitung der Entscheidung zur Klage</a:t>
            </a:r>
          </a:p>
          <a:p>
            <a:pPr eaLnBrk="1" hangingPunct="1"/>
            <a:r>
              <a:rPr lang="de-DE" sz="2000" dirty="0">
                <a:solidFill>
                  <a:schemeClr val="tx1"/>
                </a:solidFill>
                <a:latin typeface="Arial" charset="0"/>
              </a:rPr>
              <a:t>I.	Zur Porzellantischuhr</a:t>
            </a:r>
            <a:endParaRPr lang="de-DE" sz="2000" b="0" dirty="0">
              <a:solidFill>
                <a:schemeClr val="tx1"/>
              </a:solidFill>
              <a:latin typeface="Arial" charset="0"/>
            </a:endParaRPr>
          </a:p>
          <a:p>
            <a:pPr eaLnBrk="1" hangingPunct="1"/>
            <a:r>
              <a:rPr lang="de-DE" sz="2000" b="0" dirty="0">
                <a:solidFill>
                  <a:schemeClr val="tx1"/>
                </a:solidFill>
                <a:latin typeface="Arial" charset="0"/>
              </a:rPr>
              <a:t>	1.	Antragsstation</a:t>
            </a:r>
          </a:p>
          <a:p>
            <a:pPr eaLnBrk="1" hangingPunct="1"/>
            <a:r>
              <a:rPr lang="de-DE" sz="2000" b="0" dirty="0">
                <a:solidFill>
                  <a:schemeClr val="tx1"/>
                </a:solidFill>
                <a:latin typeface="Arial" charset="0"/>
              </a:rPr>
              <a:t>		Kläger hat die Klage wirksam zurückgenommen, § 269 Abs. 1 ZPO.</a:t>
            </a:r>
          </a:p>
          <a:p>
            <a:pPr eaLnBrk="1" hangingPunct="1"/>
            <a:r>
              <a:rPr lang="de-DE" sz="2000" b="0" dirty="0">
                <a:solidFill>
                  <a:schemeClr val="tx1"/>
                </a:solidFill>
                <a:latin typeface="Arial" charset="0"/>
              </a:rPr>
              <a:t>		also nur Kostenentscheidung nach § 269 Abs. 3, hier nach S.3 ZPO</a:t>
            </a:r>
          </a:p>
          <a:p>
            <a:pPr eaLnBrk="1" hangingPunct="1"/>
            <a:r>
              <a:rPr lang="de-DE" sz="2000" b="0" dirty="0">
                <a:solidFill>
                  <a:schemeClr val="tx1"/>
                </a:solidFill>
                <a:latin typeface="Arial" charset="0"/>
              </a:rPr>
              <a:t>		=&gt; 	es hat derjenige die Kosten zu tragen, der nach bisherigem Sach-			und Streitstand voraussichtlich verloren hätte (wie § 91a).</a:t>
            </a:r>
          </a:p>
          <a:p>
            <a:pPr eaLnBrk="1" hangingPunct="1"/>
            <a:r>
              <a:rPr lang="de-DE" sz="2000" b="0" dirty="0">
                <a:solidFill>
                  <a:schemeClr val="tx1"/>
                </a:solidFill>
                <a:latin typeface="Arial" charset="0"/>
              </a:rPr>
              <a:t>	2.	Verfahrensstation (= Zulässigkeit der ursprünglichen Klage)</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74040820"/>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90850">
                                            <p:txEl>
                                              <p:pRg st="0" end="0"/>
                                            </p:txEl>
                                          </p:spTgt>
                                        </p:tgtEl>
                                        <p:attrNameLst>
                                          <p:attrName>style.visibility</p:attrName>
                                        </p:attrNameLst>
                                      </p:cBhvr>
                                      <p:to>
                                        <p:strVal val="visible"/>
                                      </p:to>
                                    </p:set>
                                    <p:anim calcmode="lin" valueType="num">
                                      <p:cBhvr additive="base">
                                        <p:cTn id="7" dur="500" fill="hold"/>
                                        <p:tgtEl>
                                          <p:spTgt spid="59085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085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90850">
                                            <p:txEl>
                                              <p:pRg st="1" end="1"/>
                                            </p:txEl>
                                          </p:spTgt>
                                        </p:tgtEl>
                                        <p:attrNameLst>
                                          <p:attrName>style.visibility</p:attrName>
                                        </p:attrNameLst>
                                      </p:cBhvr>
                                      <p:to>
                                        <p:strVal val="visible"/>
                                      </p:to>
                                    </p:set>
                                    <p:anim calcmode="lin" valueType="num">
                                      <p:cBhvr additive="base">
                                        <p:cTn id="13" dur="500" fill="hold"/>
                                        <p:tgtEl>
                                          <p:spTgt spid="59085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085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90850">
                                            <p:txEl>
                                              <p:pRg st="2" end="2"/>
                                            </p:txEl>
                                          </p:spTgt>
                                        </p:tgtEl>
                                        <p:attrNameLst>
                                          <p:attrName>style.visibility</p:attrName>
                                        </p:attrNameLst>
                                      </p:cBhvr>
                                      <p:to>
                                        <p:strVal val="visible"/>
                                      </p:to>
                                    </p:set>
                                    <p:anim calcmode="lin" valueType="num">
                                      <p:cBhvr additive="base">
                                        <p:cTn id="19" dur="500" fill="hold"/>
                                        <p:tgtEl>
                                          <p:spTgt spid="59085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9085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90850">
                                            <p:txEl>
                                              <p:pRg st="3" end="3"/>
                                            </p:txEl>
                                          </p:spTgt>
                                        </p:tgtEl>
                                        <p:attrNameLst>
                                          <p:attrName>style.visibility</p:attrName>
                                        </p:attrNameLst>
                                      </p:cBhvr>
                                      <p:to>
                                        <p:strVal val="visible"/>
                                      </p:to>
                                    </p:set>
                                    <p:anim calcmode="lin" valueType="num">
                                      <p:cBhvr additive="base">
                                        <p:cTn id="25" dur="500" fill="hold"/>
                                        <p:tgtEl>
                                          <p:spTgt spid="59085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9085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90850">
                                            <p:txEl>
                                              <p:pRg st="4" end="4"/>
                                            </p:txEl>
                                          </p:spTgt>
                                        </p:tgtEl>
                                        <p:attrNameLst>
                                          <p:attrName>style.visibility</p:attrName>
                                        </p:attrNameLst>
                                      </p:cBhvr>
                                      <p:to>
                                        <p:strVal val="visible"/>
                                      </p:to>
                                    </p:set>
                                    <p:anim calcmode="lin" valueType="num">
                                      <p:cBhvr additive="base">
                                        <p:cTn id="31" dur="500" fill="hold"/>
                                        <p:tgtEl>
                                          <p:spTgt spid="59085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9085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90850">
                                            <p:txEl>
                                              <p:pRg st="5" end="5"/>
                                            </p:txEl>
                                          </p:spTgt>
                                        </p:tgtEl>
                                        <p:attrNameLst>
                                          <p:attrName>style.visibility</p:attrName>
                                        </p:attrNameLst>
                                      </p:cBhvr>
                                      <p:to>
                                        <p:strVal val="visible"/>
                                      </p:to>
                                    </p:set>
                                    <p:anim calcmode="lin" valueType="num">
                                      <p:cBhvr additive="base">
                                        <p:cTn id="37" dur="500" fill="hold"/>
                                        <p:tgtEl>
                                          <p:spTgt spid="59085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9085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90850">
                                            <p:txEl>
                                              <p:pRg st="6" end="6"/>
                                            </p:txEl>
                                          </p:spTgt>
                                        </p:tgtEl>
                                        <p:attrNameLst>
                                          <p:attrName>style.visibility</p:attrName>
                                        </p:attrNameLst>
                                      </p:cBhvr>
                                      <p:to>
                                        <p:strVal val="visible"/>
                                      </p:to>
                                    </p:set>
                                    <p:anim calcmode="lin" valueType="num">
                                      <p:cBhvr additive="base">
                                        <p:cTn id="43" dur="500" fill="hold"/>
                                        <p:tgtEl>
                                          <p:spTgt spid="590850">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9085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90850">
                                            <p:txEl>
                                              <p:pRg st="7" end="7"/>
                                            </p:txEl>
                                          </p:spTgt>
                                        </p:tgtEl>
                                        <p:attrNameLst>
                                          <p:attrName>style.visibility</p:attrName>
                                        </p:attrNameLst>
                                      </p:cBhvr>
                                      <p:to>
                                        <p:strVal val="visible"/>
                                      </p:to>
                                    </p:set>
                                    <p:anim calcmode="lin" valueType="num">
                                      <p:cBhvr additive="base">
                                        <p:cTn id="49" dur="500" fill="hold"/>
                                        <p:tgtEl>
                                          <p:spTgt spid="590850">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9085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90850">
                                            <p:txEl>
                                              <p:pRg st="8" end="8"/>
                                            </p:txEl>
                                          </p:spTgt>
                                        </p:tgtEl>
                                        <p:attrNameLst>
                                          <p:attrName>style.visibility</p:attrName>
                                        </p:attrNameLst>
                                      </p:cBhvr>
                                      <p:to>
                                        <p:strVal val="visible"/>
                                      </p:to>
                                    </p:set>
                                    <p:anim calcmode="lin" valueType="num">
                                      <p:cBhvr additive="base">
                                        <p:cTn id="55" dur="500" fill="hold"/>
                                        <p:tgtEl>
                                          <p:spTgt spid="590850">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9085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90850">
                                            <p:txEl>
                                              <p:pRg st="10" end="10"/>
                                            </p:txEl>
                                          </p:spTgt>
                                        </p:tgtEl>
                                        <p:attrNameLst>
                                          <p:attrName>style.visibility</p:attrName>
                                        </p:attrNameLst>
                                      </p:cBhvr>
                                      <p:to>
                                        <p:strVal val="visible"/>
                                      </p:to>
                                    </p:set>
                                    <p:anim calcmode="lin" valueType="num">
                                      <p:cBhvr additive="base">
                                        <p:cTn id="61" dur="500" fill="hold"/>
                                        <p:tgtEl>
                                          <p:spTgt spid="590850">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90850">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90850">
                                            <p:txEl>
                                              <p:pRg st="11" end="11"/>
                                            </p:txEl>
                                          </p:spTgt>
                                        </p:tgtEl>
                                        <p:attrNameLst>
                                          <p:attrName>style.visibility</p:attrName>
                                        </p:attrNameLst>
                                      </p:cBhvr>
                                      <p:to>
                                        <p:strVal val="visible"/>
                                      </p:to>
                                    </p:set>
                                    <p:anim calcmode="lin" valueType="num">
                                      <p:cBhvr additive="base">
                                        <p:cTn id="67" dur="500" fill="hold"/>
                                        <p:tgtEl>
                                          <p:spTgt spid="590850">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90850">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90850">
                                            <p:txEl>
                                              <p:pRg st="12" end="12"/>
                                            </p:txEl>
                                          </p:spTgt>
                                        </p:tgtEl>
                                        <p:attrNameLst>
                                          <p:attrName>style.visibility</p:attrName>
                                        </p:attrNameLst>
                                      </p:cBhvr>
                                      <p:to>
                                        <p:strVal val="visible"/>
                                      </p:to>
                                    </p:set>
                                    <p:anim calcmode="lin" valueType="num">
                                      <p:cBhvr additive="base">
                                        <p:cTn id="73" dur="500" fill="hold"/>
                                        <p:tgtEl>
                                          <p:spTgt spid="590850">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90850">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590850">
                                            <p:txEl>
                                              <p:pRg st="13" end="13"/>
                                            </p:txEl>
                                          </p:spTgt>
                                        </p:tgtEl>
                                        <p:attrNameLst>
                                          <p:attrName>style.visibility</p:attrName>
                                        </p:attrNameLst>
                                      </p:cBhvr>
                                      <p:to>
                                        <p:strVal val="visible"/>
                                      </p:to>
                                    </p:set>
                                    <p:anim calcmode="lin" valueType="num">
                                      <p:cBhvr additive="base">
                                        <p:cTn id="79" dur="500" fill="hold"/>
                                        <p:tgtEl>
                                          <p:spTgt spid="590850">
                                            <p:txEl>
                                              <p:pRg st="13" end="13"/>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90850">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590850">
                                            <p:txEl>
                                              <p:pRg st="14" end="14"/>
                                            </p:txEl>
                                          </p:spTgt>
                                        </p:tgtEl>
                                        <p:attrNameLst>
                                          <p:attrName>style.visibility</p:attrName>
                                        </p:attrNameLst>
                                      </p:cBhvr>
                                      <p:to>
                                        <p:strVal val="visible"/>
                                      </p:to>
                                    </p:set>
                                    <p:anim calcmode="lin" valueType="num">
                                      <p:cBhvr additive="base">
                                        <p:cTn id="85" dur="500" fill="hold"/>
                                        <p:tgtEl>
                                          <p:spTgt spid="590850">
                                            <p:txEl>
                                              <p:pRg st="14" end="14"/>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90850">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590850">
                                            <p:txEl>
                                              <p:pRg st="15" end="15"/>
                                            </p:txEl>
                                          </p:spTgt>
                                        </p:tgtEl>
                                        <p:attrNameLst>
                                          <p:attrName>style.visibility</p:attrName>
                                        </p:attrNameLst>
                                      </p:cBhvr>
                                      <p:to>
                                        <p:strVal val="visible"/>
                                      </p:to>
                                    </p:set>
                                    <p:anim calcmode="lin" valueType="num">
                                      <p:cBhvr additive="base">
                                        <p:cTn id="91" dur="500" fill="hold"/>
                                        <p:tgtEl>
                                          <p:spTgt spid="590850">
                                            <p:txEl>
                                              <p:pRg st="15" end="15"/>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90850">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4" fill="hold" nodeType="clickEffect">
                                  <p:stCondLst>
                                    <p:cond delay="0"/>
                                  </p:stCondLst>
                                  <p:childTnLst>
                                    <p:set>
                                      <p:cBhvr>
                                        <p:cTn id="96" dur="1" fill="hold">
                                          <p:stCondLst>
                                            <p:cond delay="0"/>
                                          </p:stCondLst>
                                        </p:cTn>
                                        <p:tgtEl>
                                          <p:spTgt spid="590850">
                                            <p:txEl>
                                              <p:pRg st="16" end="16"/>
                                            </p:txEl>
                                          </p:spTgt>
                                        </p:tgtEl>
                                        <p:attrNameLst>
                                          <p:attrName>style.visibility</p:attrName>
                                        </p:attrNameLst>
                                      </p:cBhvr>
                                      <p:to>
                                        <p:strVal val="visible"/>
                                      </p:to>
                                    </p:set>
                                    <p:anim calcmode="lin" valueType="num">
                                      <p:cBhvr additive="base">
                                        <p:cTn id="97" dur="500" fill="hold"/>
                                        <p:tgtEl>
                                          <p:spTgt spid="590850">
                                            <p:txEl>
                                              <p:pRg st="16" end="16"/>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590850">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8" name="Text Box 2"/>
          <p:cNvSpPr txBox="1">
            <a:spLocks noChangeArrowheads="1"/>
          </p:cNvSpPr>
          <p:nvPr/>
        </p:nvSpPr>
        <p:spPr bwMode="auto">
          <a:xfrm>
            <a:off x="179388" y="1289657"/>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 Zuständigkeit aufgrund zulässiger objektiver Klagehäufung </a:t>
            </a:r>
            <a:r>
              <a:rPr lang="de-DE" sz="2000" b="0" dirty="0" err="1">
                <a:solidFill>
                  <a:schemeClr val="tx1"/>
                </a:solidFill>
                <a:latin typeface="Arial" charset="0"/>
              </a:rPr>
              <a:t>ge</a:t>
            </a:r>
            <a:r>
              <a:rPr lang="de-DE" sz="2000" b="0" dirty="0">
                <a:solidFill>
                  <a:schemeClr val="tx1"/>
                </a:solidFill>
                <a:latin typeface="Arial" charset="0"/>
              </a:rPr>
              <a:t>-		</a:t>
            </a:r>
            <a:r>
              <a:rPr lang="de-DE" sz="2000" b="0" dirty="0" err="1">
                <a:solidFill>
                  <a:schemeClr val="tx1"/>
                </a:solidFill>
                <a:latin typeface="Arial" charset="0"/>
              </a:rPr>
              <a:t>mäß</a:t>
            </a:r>
            <a:r>
              <a:rPr lang="de-DE" sz="2000" b="0" dirty="0">
                <a:solidFill>
                  <a:schemeClr val="tx1"/>
                </a:solidFill>
                <a:latin typeface="Arial" charset="0"/>
              </a:rPr>
              <a:t> § 260 ZPO (daher Zusammenrechnung gemäß § 5 ZPO).</a:t>
            </a:r>
          </a:p>
          <a:p>
            <a:pPr eaLnBrk="1" hangingPunct="1"/>
            <a:r>
              <a:rPr lang="de-DE" sz="2000" b="0" dirty="0">
                <a:solidFill>
                  <a:schemeClr val="tx1"/>
                </a:solidFill>
                <a:latin typeface="Arial" charset="0"/>
              </a:rPr>
              <a:t>	3.	Klägerstation (= Schlüssigkeit der ursprünglichen Klage auf			Herausgabe der Porzellantischuhr nach bisherigem Erkenntnisstand)</a:t>
            </a:r>
          </a:p>
          <a:p>
            <a:pPr eaLnBrk="1" hangingPunct="1"/>
            <a:r>
              <a:rPr lang="de-DE" sz="2000" b="0" dirty="0">
                <a:solidFill>
                  <a:schemeClr val="tx1"/>
                </a:solidFill>
                <a:latin typeface="Arial" charset="0"/>
              </a:rPr>
              <a:t>		a)	Anspruch des Klägers auf Herausgabe gemäß § 346 Abs. 1				</a:t>
            </a:r>
            <a:r>
              <a:rPr lang="de-DE" sz="2000" b="0" dirty="0" err="1">
                <a:solidFill>
                  <a:schemeClr val="tx1"/>
                </a:solidFill>
                <a:latin typeface="Arial" charset="0"/>
              </a:rPr>
              <a:t>iVm</a:t>
            </a:r>
            <a:r>
              <a:rPr lang="de-DE" sz="2000" b="0" dirty="0">
                <a:solidFill>
                  <a:schemeClr val="tx1"/>
                </a:solidFill>
                <a:latin typeface="Arial" charset="0"/>
              </a:rPr>
              <a:t> § 323 Abs. 1 BGB	</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Vertrag</a:t>
            </a:r>
          </a:p>
          <a:p>
            <a:pPr eaLnBrk="1" hangingPunct="1"/>
            <a:r>
              <a:rPr lang="de-DE" sz="2000" b="0" dirty="0">
                <a:solidFill>
                  <a:schemeClr val="tx1"/>
                </a:solidFill>
                <a:latin typeface="Arial" charset="0"/>
              </a:rPr>
              <a:t>				(+), Kaufvertrag über die Porzellantischuhr schlüssig.</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Rücktritt des Klägers auf der </a:t>
            </a:r>
            <a:r>
              <a:rPr lang="de-DE" sz="2000" b="0" dirty="0" err="1">
                <a:solidFill>
                  <a:schemeClr val="tx1"/>
                </a:solidFill>
                <a:latin typeface="Arial" charset="0"/>
              </a:rPr>
              <a:t>Grdl</a:t>
            </a:r>
            <a:r>
              <a:rPr lang="de-DE" sz="2000" b="0" dirty="0">
                <a:solidFill>
                  <a:schemeClr val="tx1"/>
                </a:solidFill>
                <a:latin typeface="Arial" charset="0"/>
              </a:rPr>
              <a:t>. des § 323 Abs. 1 BGB</a:t>
            </a:r>
          </a:p>
          <a:p>
            <a:pPr eaLnBrk="1" hangingPunct="1"/>
            <a:r>
              <a:rPr lang="de-DE" sz="2000" b="0" dirty="0">
                <a:solidFill>
                  <a:schemeClr val="tx1"/>
                </a:solidFill>
                <a:latin typeface="Arial" charset="0"/>
              </a:rPr>
              <a:t>				(1)	Rücktrittserklärung, § 349 BGB</a:t>
            </a:r>
          </a:p>
          <a:p>
            <a:pPr eaLnBrk="1" hangingPunct="1"/>
            <a:r>
              <a:rPr lang="de-DE" sz="2000" b="0" dirty="0">
                <a:solidFill>
                  <a:schemeClr val="tx1"/>
                </a:solidFill>
                <a:latin typeface="Arial" charset="0"/>
              </a:rPr>
              <a:t>					(+), schlüssig vorgetragen.</a:t>
            </a:r>
          </a:p>
          <a:p>
            <a:pPr eaLnBrk="1" hangingPunct="1"/>
            <a:r>
              <a:rPr lang="de-DE" sz="2000" b="0" dirty="0">
                <a:solidFill>
                  <a:schemeClr val="tx1"/>
                </a:solidFill>
                <a:latin typeface="Arial" charset="0"/>
              </a:rPr>
              <a:t>				(2)	Rücktrittsgrund, § 323 Abs. 1 BGB</a:t>
            </a:r>
          </a:p>
          <a:p>
            <a:pPr eaLnBrk="1" hangingPunct="1"/>
            <a:r>
              <a:rPr lang="de-DE" sz="2000" b="0" dirty="0">
                <a:solidFill>
                  <a:schemeClr val="tx1"/>
                </a:solidFill>
                <a:latin typeface="Arial" charset="0"/>
              </a:rPr>
              <a:t>					(+), fällige Leistungen am 01.07. und 10.07.2023 nicht					erbracht; Fristsetzung von einer Woche war </a:t>
            </a:r>
            <a:r>
              <a:rPr lang="de-DE" sz="2000" b="0" dirty="0" err="1">
                <a:solidFill>
                  <a:schemeClr val="tx1"/>
                </a:solidFill>
                <a:latin typeface="Arial" charset="0"/>
              </a:rPr>
              <a:t>angemes</a:t>
            </a:r>
            <a:r>
              <a:rPr lang="de-DE" sz="2000" b="0" dirty="0">
                <a:solidFill>
                  <a:schemeClr val="tx1"/>
                </a:solidFill>
                <a:latin typeface="Arial" charset="0"/>
              </a:rPr>
              <a:t>-					</a:t>
            </a:r>
            <a:r>
              <a:rPr lang="de-DE" sz="2000" b="0" dirty="0" err="1">
                <a:solidFill>
                  <a:schemeClr val="tx1"/>
                </a:solidFill>
                <a:latin typeface="Arial" charset="0"/>
              </a:rPr>
              <a:t>sen</a:t>
            </a:r>
            <a:r>
              <a:rPr lang="de-DE" sz="2000" b="0" dirty="0">
                <a:solidFill>
                  <a:schemeClr val="tx1"/>
                </a:solidFill>
                <a:latin typeface="Arial" charset="0"/>
              </a:rPr>
              <a:t> und erfolglos verstrichen.</a:t>
            </a:r>
          </a:p>
          <a:p>
            <a:pPr eaLnBrk="1" hangingPunct="1"/>
            <a:r>
              <a:rPr lang="de-DE" sz="2000" b="0" dirty="0">
                <a:solidFill>
                  <a:schemeClr val="tx1"/>
                </a:solidFill>
                <a:latin typeface="Arial" charset="0"/>
              </a:rPr>
              <a:t>			cc)	also ist der Anspruch aus § 346 Abs. 1 BGB schlüssig					vorgetragen.</a:t>
            </a:r>
          </a:p>
          <a:p>
            <a:pPr eaLnBrk="1" hangingPunct="1"/>
            <a:r>
              <a:rPr lang="de-DE" sz="2000" b="0" dirty="0">
                <a:solidFill>
                  <a:schemeClr val="tx1"/>
                </a:solidFill>
                <a:latin typeface="Arial" charset="0"/>
              </a:rPr>
              <a:t>		b)	Weitere Ansprüche</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62463306"/>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92898">
                                            <p:txEl>
                                              <p:pRg st="0" end="0"/>
                                            </p:txEl>
                                          </p:spTgt>
                                        </p:tgtEl>
                                        <p:attrNameLst>
                                          <p:attrName>style.visibility</p:attrName>
                                        </p:attrNameLst>
                                      </p:cBhvr>
                                      <p:to>
                                        <p:strVal val="visible"/>
                                      </p:to>
                                    </p:set>
                                    <p:anim calcmode="lin" valueType="num">
                                      <p:cBhvr additive="base">
                                        <p:cTn id="7" dur="500" fill="hold"/>
                                        <p:tgtEl>
                                          <p:spTgt spid="59289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289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92898">
                                            <p:txEl>
                                              <p:pRg st="1" end="1"/>
                                            </p:txEl>
                                          </p:spTgt>
                                        </p:tgtEl>
                                        <p:attrNameLst>
                                          <p:attrName>style.visibility</p:attrName>
                                        </p:attrNameLst>
                                      </p:cBhvr>
                                      <p:to>
                                        <p:strVal val="visible"/>
                                      </p:to>
                                    </p:set>
                                    <p:anim calcmode="lin" valueType="num">
                                      <p:cBhvr additive="base">
                                        <p:cTn id="13" dur="500" fill="hold"/>
                                        <p:tgtEl>
                                          <p:spTgt spid="59289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289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92898">
                                            <p:txEl>
                                              <p:pRg st="2" end="2"/>
                                            </p:txEl>
                                          </p:spTgt>
                                        </p:tgtEl>
                                        <p:attrNameLst>
                                          <p:attrName>style.visibility</p:attrName>
                                        </p:attrNameLst>
                                      </p:cBhvr>
                                      <p:to>
                                        <p:strVal val="visible"/>
                                      </p:to>
                                    </p:set>
                                    <p:anim calcmode="lin" valueType="num">
                                      <p:cBhvr additive="base">
                                        <p:cTn id="19" dur="500" fill="hold"/>
                                        <p:tgtEl>
                                          <p:spTgt spid="59289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9289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92898">
                                            <p:txEl>
                                              <p:pRg st="3" end="3"/>
                                            </p:txEl>
                                          </p:spTgt>
                                        </p:tgtEl>
                                        <p:attrNameLst>
                                          <p:attrName>style.visibility</p:attrName>
                                        </p:attrNameLst>
                                      </p:cBhvr>
                                      <p:to>
                                        <p:strVal val="visible"/>
                                      </p:to>
                                    </p:set>
                                    <p:anim calcmode="lin" valueType="num">
                                      <p:cBhvr additive="base">
                                        <p:cTn id="25" dur="500" fill="hold"/>
                                        <p:tgtEl>
                                          <p:spTgt spid="59289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9289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92898">
                                            <p:txEl>
                                              <p:pRg st="4" end="4"/>
                                            </p:txEl>
                                          </p:spTgt>
                                        </p:tgtEl>
                                        <p:attrNameLst>
                                          <p:attrName>style.visibility</p:attrName>
                                        </p:attrNameLst>
                                      </p:cBhvr>
                                      <p:to>
                                        <p:strVal val="visible"/>
                                      </p:to>
                                    </p:set>
                                    <p:anim calcmode="lin" valueType="num">
                                      <p:cBhvr additive="base">
                                        <p:cTn id="31" dur="500" fill="hold"/>
                                        <p:tgtEl>
                                          <p:spTgt spid="59289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9289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92898">
                                            <p:txEl>
                                              <p:pRg st="5" end="5"/>
                                            </p:txEl>
                                          </p:spTgt>
                                        </p:tgtEl>
                                        <p:attrNameLst>
                                          <p:attrName>style.visibility</p:attrName>
                                        </p:attrNameLst>
                                      </p:cBhvr>
                                      <p:to>
                                        <p:strVal val="visible"/>
                                      </p:to>
                                    </p:set>
                                    <p:anim calcmode="lin" valueType="num">
                                      <p:cBhvr additive="base">
                                        <p:cTn id="37" dur="500" fill="hold"/>
                                        <p:tgtEl>
                                          <p:spTgt spid="59289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9289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92898">
                                            <p:txEl>
                                              <p:pRg st="6" end="6"/>
                                            </p:txEl>
                                          </p:spTgt>
                                        </p:tgtEl>
                                        <p:attrNameLst>
                                          <p:attrName>style.visibility</p:attrName>
                                        </p:attrNameLst>
                                      </p:cBhvr>
                                      <p:to>
                                        <p:strVal val="visible"/>
                                      </p:to>
                                    </p:set>
                                    <p:anim calcmode="lin" valueType="num">
                                      <p:cBhvr additive="base">
                                        <p:cTn id="43" dur="500" fill="hold"/>
                                        <p:tgtEl>
                                          <p:spTgt spid="59289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9289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92898">
                                            <p:txEl>
                                              <p:pRg st="7" end="7"/>
                                            </p:txEl>
                                          </p:spTgt>
                                        </p:tgtEl>
                                        <p:attrNameLst>
                                          <p:attrName>style.visibility</p:attrName>
                                        </p:attrNameLst>
                                      </p:cBhvr>
                                      <p:to>
                                        <p:strVal val="visible"/>
                                      </p:to>
                                    </p:set>
                                    <p:anim calcmode="lin" valueType="num">
                                      <p:cBhvr additive="base">
                                        <p:cTn id="49" dur="500" fill="hold"/>
                                        <p:tgtEl>
                                          <p:spTgt spid="592898">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9289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92898">
                                            <p:txEl>
                                              <p:pRg st="8" end="8"/>
                                            </p:txEl>
                                          </p:spTgt>
                                        </p:tgtEl>
                                        <p:attrNameLst>
                                          <p:attrName>style.visibility</p:attrName>
                                        </p:attrNameLst>
                                      </p:cBhvr>
                                      <p:to>
                                        <p:strVal val="visible"/>
                                      </p:to>
                                    </p:set>
                                    <p:anim calcmode="lin" valueType="num">
                                      <p:cBhvr additive="base">
                                        <p:cTn id="55" dur="500" fill="hold"/>
                                        <p:tgtEl>
                                          <p:spTgt spid="592898">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9289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92898">
                                            <p:txEl>
                                              <p:pRg st="9" end="9"/>
                                            </p:txEl>
                                          </p:spTgt>
                                        </p:tgtEl>
                                        <p:attrNameLst>
                                          <p:attrName>style.visibility</p:attrName>
                                        </p:attrNameLst>
                                      </p:cBhvr>
                                      <p:to>
                                        <p:strVal val="visible"/>
                                      </p:to>
                                    </p:set>
                                    <p:anim calcmode="lin" valueType="num">
                                      <p:cBhvr additive="base">
                                        <p:cTn id="61" dur="500" fill="hold"/>
                                        <p:tgtEl>
                                          <p:spTgt spid="592898">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9289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92898">
                                            <p:txEl>
                                              <p:pRg st="10" end="10"/>
                                            </p:txEl>
                                          </p:spTgt>
                                        </p:tgtEl>
                                        <p:attrNameLst>
                                          <p:attrName>style.visibility</p:attrName>
                                        </p:attrNameLst>
                                      </p:cBhvr>
                                      <p:to>
                                        <p:strVal val="visible"/>
                                      </p:to>
                                    </p:set>
                                    <p:anim calcmode="lin" valueType="num">
                                      <p:cBhvr additive="base">
                                        <p:cTn id="67" dur="500" fill="hold"/>
                                        <p:tgtEl>
                                          <p:spTgt spid="592898">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92898">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92898">
                                            <p:txEl>
                                              <p:pRg st="11" end="11"/>
                                            </p:txEl>
                                          </p:spTgt>
                                        </p:tgtEl>
                                        <p:attrNameLst>
                                          <p:attrName>style.visibility</p:attrName>
                                        </p:attrNameLst>
                                      </p:cBhvr>
                                      <p:to>
                                        <p:strVal val="visible"/>
                                      </p:to>
                                    </p:set>
                                    <p:anim calcmode="lin" valueType="num">
                                      <p:cBhvr additive="base">
                                        <p:cTn id="73" dur="500" fill="hold"/>
                                        <p:tgtEl>
                                          <p:spTgt spid="592898">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92898">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Text Box 2"/>
          <p:cNvSpPr txBox="1">
            <a:spLocks noChangeArrowheads="1"/>
          </p:cNvSpPr>
          <p:nvPr/>
        </p:nvSpPr>
        <p:spPr bwMode="auto">
          <a:xfrm>
            <a:off x="179388" y="1290638"/>
            <a:ext cx="8712200" cy="538609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 aus § 985 BGB (aufgrund EV, Besitzrecht des Bekl. ist durch			wirksamen Rücktritt erloschen, vgl. §§ 449 Abs. 2, 986 Abs. 1).</a:t>
            </a:r>
          </a:p>
          <a:p>
            <a:pPr eaLnBrk="1" hangingPunct="1"/>
            <a:r>
              <a:rPr lang="de-DE" sz="2000" b="0" dirty="0">
                <a:solidFill>
                  <a:schemeClr val="tx1"/>
                </a:solidFill>
                <a:latin typeface="Arial" charset="0"/>
              </a:rPr>
              <a:t>	4.	Beklagtenstation (= Erhebliches Vorbringen)</a:t>
            </a:r>
          </a:p>
          <a:p>
            <a:pPr eaLnBrk="1" hangingPunct="1"/>
            <a:r>
              <a:rPr lang="de-DE" sz="2000" b="0" dirty="0">
                <a:solidFill>
                  <a:schemeClr val="tx1"/>
                </a:solidFill>
                <a:latin typeface="Arial" charset="0"/>
              </a:rPr>
              <a:t>		Erlassvertrag hinsichtlich der Kaufpreisforderung würde Rück-			</a:t>
            </a:r>
            <a:r>
              <a:rPr lang="de-DE" sz="2000" b="0" dirty="0" err="1">
                <a:solidFill>
                  <a:schemeClr val="tx1"/>
                </a:solidFill>
                <a:latin typeface="Arial" charset="0"/>
              </a:rPr>
              <a:t>trittsrecht</a:t>
            </a:r>
            <a:r>
              <a:rPr lang="de-DE" sz="2000" b="0" dirty="0">
                <a:solidFill>
                  <a:schemeClr val="tx1"/>
                </a:solidFill>
                <a:latin typeface="Arial" charset="0"/>
              </a:rPr>
              <a:t> aus § 323 Abs. 1 BGB beseitigen, schlüssig vorgetragen</a:t>
            </a:r>
          </a:p>
          <a:p>
            <a:pPr eaLnBrk="1" hangingPunct="1"/>
            <a:r>
              <a:rPr lang="de-DE" sz="2000" b="0" dirty="0">
                <a:solidFill>
                  <a:schemeClr val="tx1"/>
                </a:solidFill>
                <a:latin typeface="Arial" charset="0"/>
              </a:rPr>
              <a:t>	5.	Beweisstation</a:t>
            </a:r>
          </a:p>
          <a:p>
            <a:pPr eaLnBrk="1" hangingPunct="1"/>
            <a:r>
              <a:rPr lang="de-DE" sz="2000" b="0" dirty="0">
                <a:solidFill>
                  <a:schemeClr val="tx1"/>
                </a:solidFill>
                <a:latin typeface="Arial" charset="0"/>
              </a:rPr>
              <a:t>		a)	Beweislast</a:t>
            </a:r>
          </a:p>
          <a:p>
            <a:pPr eaLnBrk="1" hangingPunct="1"/>
            <a:r>
              <a:rPr lang="de-DE" sz="2000" b="0" dirty="0">
                <a:solidFill>
                  <a:schemeClr val="tx1"/>
                </a:solidFill>
                <a:latin typeface="Arial" charset="0"/>
              </a:rPr>
              <a:t>			Beklagter, Erlassvertrag ist Einwendung, vgl. § 397 BGB.</a:t>
            </a:r>
          </a:p>
          <a:p>
            <a:pPr eaLnBrk="1" hangingPunct="1"/>
            <a:r>
              <a:rPr lang="de-DE" sz="2000" b="0" dirty="0">
                <a:solidFill>
                  <a:schemeClr val="tx1"/>
                </a:solidFill>
                <a:latin typeface="Arial" charset="0"/>
              </a:rPr>
              <a:t>		b)	Bewiesen ?</a:t>
            </a:r>
          </a:p>
          <a:p>
            <a:pPr eaLnBrk="1" hangingPunct="1"/>
            <a:r>
              <a:rPr lang="de-DE" sz="2000" b="0" dirty="0">
                <a:solidFill>
                  <a:schemeClr val="tx1"/>
                </a:solidFill>
                <a:latin typeface="Arial" charset="0"/>
              </a:rPr>
              <a:t>			(-), Beklagter ist beweisfällig geblieben.</a:t>
            </a:r>
          </a:p>
          <a:p>
            <a:pPr eaLnBrk="1" hangingPunct="1"/>
            <a:r>
              <a:rPr lang="de-DE" sz="2000" b="0" dirty="0">
                <a:solidFill>
                  <a:schemeClr val="tx1"/>
                </a:solidFill>
                <a:latin typeface="Arial" charset="0"/>
              </a:rPr>
              <a:t>	6.	also hätte der Kläger den Prozess ohne Rückgabe voraussichtlich 		gewonnen, damit </a:t>
            </a:r>
            <a:r>
              <a:rPr lang="de-DE" sz="2000" b="0" dirty="0" err="1">
                <a:solidFill>
                  <a:schemeClr val="tx1"/>
                </a:solidFill>
                <a:latin typeface="Arial" charset="0"/>
              </a:rPr>
              <a:t>Kostentragungspflicht</a:t>
            </a:r>
            <a:r>
              <a:rPr lang="de-DE" sz="2000" b="0" dirty="0">
                <a:solidFill>
                  <a:schemeClr val="tx1"/>
                </a:solidFill>
                <a:latin typeface="Arial" charset="0"/>
              </a:rPr>
              <a:t> nach billigem Ermessen auf		Seiten des Beklagten, § 269 Abs. 3 S.3 ZPO.</a:t>
            </a:r>
          </a:p>
          <a:p>
            <a:pPr eaLnBrk="1" hangingPunct="1"/>
            <a:endParaRPr lang="de-DE" sz="1000" b="0" dirty="0">
              <a:solidFill>
                <a:schemeClr val="tx1"/>
              </a:solidFill>
              <a:latin typeface="Arial" charset="0"/>
            </a:endParaRPr>
          </a:p>
          <a:p>
            <a:pPr eaLnBrk="1" hangingPunct="1"/>
            <a:r>
              <a:rPr lang="de-DE" sz="2000" dirty="0">
                <a:solidFill>
                  <a:schemeClr val="tx1"/>
                </a:solidFill>
                <a:latin typeface="Arial" charset="0"/>
              </a:rPr>
              <a:t>II.	Zum Bild von Max Liebermann</a:t>
            </a:r>
          </a:p>
          <a:p>
            <a:pPr eaLnBrk="1" hangingPunct="1"/>
            <a:r>
              <a:rPr lang="de-DE" sz="2000" b="0" dirty="0">
                <a:solidFill>
                  <a:schemeClr val="tx1"/>
                </a:solidFill>
                <a:latin typeface="Arial" charset="0"/>
              </a:rPr>
              <a:t>	Kläger hat einseitig für erledigt erklärt.</a:t>
            </a:r>
          </a:p>
          <a:p>
            <a:pPr eaLnBrk="1" hangingPunct="1"/>
            <a:r>
              <a:rPr lang="de-DE" sz="2000" b="0" dirty="0">
                <a:solidFill>
                  <a:schemeClr val="tx1"/>
                </a:solidFill>
                <a:latin typeface="Arial" charset="0"/>
              </a:rPr>
              <a:t>	1.	Auslegung des Antrages: Feststellungsantrag (hinsichtlich Erledigung)</a:t>
            </a:r>
          </a:p>
          <a:p>
            <a:pPr eaLnBrk="1" hangingPunct="1"/>
            <a:r>
              <a:rPr lang="de-DE" sz="2000" b="0" dirty="0">
                <a:solidFill>
                  <a:schemeClr val="tx1"/>
                </a:solidFill>
                <a:latin typeface="Arial" charset="0"/>
              </a:rPr>
              <a:t>	2.	Prozessstation (= Zulässigkeit der Feststellungsklage)</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35980385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93922">
                                            <p:txEl>
                                              <p:pRg st="0" end="0"/>
                                            </p:txEl>
                                          </p:spTgt>
                                        </p:tgtEl>
                                        <p:attrNameLst>
                                          <p:attrName>style.visibility</p:attrName>
                                        </p:attrNameLst>
                                      </p:cBhvr>
                                      <p:to>
                                        <p:strVal val="visible"/>
                                      </p:to>
                                    </p:set>
                                    <p:anim calcmode="lin" valueType="num">
                                      <p:cBhvr additive="base">
                                        <p:cTn id="7" dur="500" fill="hold"/>
                                        <p:tgtEl>
                                          <p:spTgt spid="59392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392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93922">
                                            <p:txEl>
                                              <p:pRg st="1" end="1"/>
                                            </p:txEl>
                                          </p:spTgt>
                                        </p:tgtEl>
                                        <p:attrNameLst>
                                          <p:attrName>style.visibility</p:attrName>
                                        </p:attrNameLst>
                                      </p:cBhvr>
                                      <p:to>
                                        <p:strVal val="visible"/>
                                      </p:to>
                                    </p:set>
                                    <p:anim calcmode="lin" valueType="num">
                                      <p:cBhvr additive="base">
                                        <p:cTn id="13" dur="500" fill="hold"/>
                                        <p:tgtEl>
                                          <p:spTgt spid="59392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392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93922">
                                            <p:txEl>
                                              <p:pRg st="2" end="2"/>
                                            </p:txEl>
                                          </p:spTgt>
                                        </p:tgtEl>
                                        <p:attrNameLst>
                                          <p:attrName>style.visibility</p:attrName>
                                        </p:attrNameLst>
                                      </p:cBhvr>
                                      <p:to>
                                        <p:strVal val="visible"/>
                                      </p:to>
                                    </p:set>
                                    <p:anim calcmode="lin" valueType="num">
                                      <p:cBhvr additive="base">
                                        <p:cTn id="19" dur="500" fill="hold"/>
                                        <p:tgtEl>
                                          <p:spTgt spid="59392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9392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93922">
                                            <p:txEl>
                                              <p:pRg st="3" end="3"/>
                                            </p:txEl>
                                          </p:spTgt>
                                        </p:tgtEl>
                                        <p:attrNameLst>
                                          <p:attrName>style.visibility</p:attrName>
                                        </p:attrNameLst>
                                      </p:cBhvr>
                                      <p:to>
                                        <p:strVal val="visible"/>
                                      </p:to>
                                    </p:set>
                                    <p:anim calcmode="lin" valueType="num">
                                      <p:cBhvr additive="base">
                                        <p:cTn id="25" dur="500" fill="hold"/>
                                        <p:tgtEl>
                                          <p:spTgt spid="59392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9392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93922">
                                            <p:txEl>
                                              <p:pRg st="4" end="4"/>
                                            </p:txEl>
                                          </p:spTgt>
                                        </p:tgtEl>
                                        <p:attrNameLst>
                                          <p:attrName>style.visibility</p:attrName>
                                        </p:attrNameLst>
                                      </p:cBhvr>
                                      <p:to>
                                        <p:strVal val="visible"/>
                                      </p:to>
                                    </p:set>
                                    <p:anim calcmode="lin" valueType="num">
                                      <p:cBhvr additive="base">
                                        <p:cTn id="31" dur="500" fill="hold"/>
                                        <p:tgtEl>
                                          <p:spTgt spid="59392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9392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93922">
                                            <p:txEl>
                                              <p:pRg st="5" end="5"/>
                                            </p:txEl>
                                          </p:spTgt>
                                        </p:tgtEl>
                                        <p:attrNameLst>
                                          <p:attrName>style.visibility</p:attrName>
                                        </p:attrNameLst>
                                      </p:cBhvr>
                                      <p:to>
                                        <p:strVal val="visible"/>
                                      </p:to>
                                    </p:set>
                                    <p:anim calcmode="lin" valueType="num">
                                      <p:cBhvr additive="base">
                                        <p:cTn id="37" dur="500" fill="hold"/>
                                        <p:tgtEl>
                                          <p:spTgt spid="59392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9392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93922">
                                            <p:txEl>
                                              <p:pRg st="6" end="6"/>
                                            </p:txEl>
                                          </p:spTgt>
                                        </p:tgtEl>
                                        <p:attrNameLst>
                                          <p:attrName>style.visibility</p:attrName>
                                        </p:attrNameLst>
                                      </p:cBhvr>
                                      <p:to>
                                        <p:strVal val="visible"/>
                                      </p:to>
                                    </p:set>
                                    <p:anim calcmode="lin" valueType="num">
                                      <p:cBhvr additive="base">
                                        <p:cTn id="43" dur="500" fill="hold"/>
                                        <p:tgtEl>
                                          <p:spTgt spid="59392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9392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93922">
                                            <p:txEl>
                                              <p:pRg st="7" end="7"/>
                                            </p:txEl>
                                          </p:spTgt>
                                        </p:tgtEl>
                                        <p:attrNameLst>
                                          <p:attrName>style.visibility</p:attrName>
                                        </p:attrNameLst>
                                      </p:cBhvr>
                                      <p:to>
                                        <p:strVal val="visible"/>
                                      </p:to>
                                    </p:set>
                                    <p:anim calcmode="lin" valueType="num">
                                      <p:cBhvr additive="base">
                                        <p:cTn id="49" dur="500" fill="hold"/>
                                        <p:tgtEl>
                                          <p:spTgt spid="59392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9392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93922">
                                            <p:txEl>
                                              <p:pRg st="8" end="8"/>
                                            </p:txEl>
                                          </p:spTgt>
                                        </p:tgtEl>
                                        <p:attrNameLst>
                                          <p:attrName>style.visibility</p:attrName>
                                        </p:attrNameLst>
                                      </p:cBhvr>
                                      <p:to>
                                        <p:strVal val="visible"/>
                                      </p:to>
                                    </p:set>
                                    <p:anim calcmode="lin" valueType="num">
                                      <p:cBhvr additive="base">
                                        <p:cTn id="55" dur="500" fill="hold"/>
                                        <p:tgtEl>
                                          <p:spTgt spid="59392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9392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93922">
                                            <p:txEl>
                                              <p:pRg st="10" end="10"/>
                                            </p:txEl>
                                          </p:spTgt>
                                        </p:tgtEl>
                                        <p:attrNameLst>
                                          <p:attrName>style.visibility</p:attrName>
                                        </p:attrNameLst>
                                      </p:cBhvr>
                                      <p:to>
                                        <p:strVal val="visible"/>
                                      </p:to>
                                    </p:set>
                                    <p:anim calcmode="lin" valueType="num">
                                      <p:cBhvr additive="base">
                                        <p:cTn id="61" dur="500" fill="hold"/>
                                        <p:tgtEl>
                                          <p:spTgt spid="593922">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9392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93922">
                                            <p:txEl>
                                              <p:pRg st="11" end="11"/>
                                            </p:txEl>
                                          </p:spTgt>
                                        </p:tgtEl>
                                        <p:attrNameLst>
                                          <p:attrName>style.visibility</p:attrName>
                                        </p:attrNameLst>
                                      </p:cBhvr>
                                      <p:to>
                                        <p:strVal val="visible"/>
                                      </p:to>
                                    </p:set>
                                    <p:anim calcmode="lin" valueType="num">
                                      <p:cBhvr additive="base">
                                        <p:cTn id="67" dur="500" fill="hold"/>
                                        <p:tgtEl>
                                          <p:spTgt spid="593922">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9392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93922">
                                            <p:txEl>
                                              <p:pRg st="12" end="12"/>
                                            </p:txEl>
                                          </p:spTgt>
                                        </p:tgtEl>
                                        <p:attrNameLst>
                                          <p:attrName>style.visibility</p:attrName>
                                        </p:attrNameLst>
                                      </p:cBhvr>
                                      <p:to>
                                        <p:strVal val="visible"/>
                                      </p:to>
                                    </p:set>
                                    <p:anim calcmode="lin" valueType="num">
                                      <p:cBhvr additive="base">
                                        <p:cTn id="73" dur="500" fill="hold"/>
                                        <p:tgtEl>
                                          <p:spTgt spid="593922">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9392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93922">
                                            <p:txEl>
                                              <p:pRg st="13" end="13"/>
                                            </p:txEl>
                                          </p:spTgt>
                                        </p:tgtEl>
                                        <p:attrNameLst>
                                          <p:attrName>style.visibility</p:attrName>
                                        </p:attrNameLst>
                                      </p:cBhvr>
                                      <p:to>
                                        <p:strVal val="visible"/>
                                      </p:to>
                                    </p:set>
                                    <p:anim calcmode="lin" valueType="num">
                                      <p:cBhvr additive="base">
                                        <p:cTn id="79" dur="500" fill="hold"/>
                                        <p:tgtEl>
                                          <p:spTgt spid="593922">
                                            <p:txEl>
                                              <p:pRg st="13" end="13"/>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93922">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6" name="Text Box 2"/>
          <p:cNvSpPr txBox="1">
            <a:spLocks noChangeArrowheads="1"/>
          </p:cNvSpPr>
          <p:nvPr/>
        </p:nvSpPr>
        <p:spPr bwMode="auto">
          <a:xfrm>
            <a:off x="179388" y="1022350"/>
            <a:ext cx="8712200" cy="58477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a)	Zulässigkeit der Klageänderung?</a:t>
            </a:r>
          </a:p>
          <a:p>
            <a:pPr eaLnBrk="1" hangingPunct="1"/>
            <a:r>
              <a:rPr lang="de-DE" sz="2000" b="0" dirty="0">
                <a:solidFill>
                  <a:schemeClr val="tx1"/>
                </a:solidFill>
                <a:latin typeface="Arial" charset="0"/>
              </a:rPr>
              <a:t>			(+), § 264 Nr. 2 ZPO.</a:t>
            </a:r>
          </a:p>
          <a:p>
            <a:pPr eaLnBrk="1" hangingPunct="1"/>
            <a:r>
              <a:rPr lang="de-DE" sz="2000" b="0" dirty="0">
                <a:solidFill>
                  <a:schemeClr val="tx1"/>
                </a:solidFill>
                <a:latin typeface="Arial" charset="0"/>
              </a:rPr>
              <a:t>		b)	Zuständigkeit des Landgerichts Berlin</a:t>
            </a:r>
          </a:p>
          <a:p>
            <a:pPr eaLnBrk="1" hangingPunct="1"/>
            <a:r>
              <a:rPr lang="de-DE" sz="2000" b="0" dirty="0">
                <a:solidFill>
                  <a:schemeClr val="tx1"/>
                </a:solidFill>
                <a:latin typeface="Arial" charset="0"/>
              </a:rPr>
              <a:t>			(+), insbesondere Streitwert (s.o.).</a:t>
            </a:r>
          </a:p>
          <a:p>
            <a:pPr eaLnBrk="1" hangingPunct="1"/>
            <a:r>
              <a:rPr lang="de-DE" sz="2000" b="0" dirty="0">
                <a:solidFill>
                  <a:schemeClr val="tx1"/>
                </a:solidFill>
                <a:latin typeface="Arial" charset="0"/>
              </a:rPr>
              <a:t>		c)	Feststellungsinteresse ?</a:t>
            </a:r>
          </a:p>
          <a:p>
            <a:pPr eaLnBrk="1" hangingPunct="1"/>
            <a:r>
              <a:rPr lang="de-DE" sz="2000" b="0" dirty="0">
                <a:solidFill>
                  <a:schemeClr val="tx1"/>
                </a:solidFill>
                <a:latin typeface="Arial" charset="0"/>
              </a:rPr>
              <a:t>			(+), da keine andere Möglichkeit, Kostentragung zu entgehen.</a:t>
            </a:r>
          </a:p>
          <a:p>
            <a:pPr eaLnBrk="1" hangingPunct="1"/>
            <a:r>
              <a:rPr lang="de-DE" sz="2000" b="0" dirty="0">
                <a:solidFill>
                  <a:schemeClr val="tx1"/>
                </a:solidFill>
                <a:latin typeface="Arial" charset="0"/>
              </a:rPr>
              <a:t>	4.	Klägerstation (= Schlüssigkeit der Feststellungsklage)</a:t>
            </a:r>
          </a:p>
          <a:p>
            <a:pPr eaLnBrk="1" hangingPunct="1"/>
            <a:r>
              <a:rPr lang="de-DE" sz="2000" b="0" dirty="0">
                <a:solidFill>
                  <a:schemeClr val="tx1"/>
                </a:solidFill>
                <a:latin typeface="Arial" charset="0"/>
              </a:rPr>
              <a:t>		a)	Erledigendes Ereignis</a:t>
            </a:r>
          </a:p>
          <a:p>
            <a:pPr eaLnBrk="1" hangingPunct="1"/>
            <a:r>
              <a:rPr lang="de-DE" sz="2000" b="0" dirty="0">
                <a:solidFill>
                  <a:schemeClr val="tx1"/>
                </a:solidFill>
                <a:latin typeface="Arial" charset="0"/>
              </a:rPr>
              <a:t>			Rückerhalt des Bildes kann ein nach Klageerhebung den ur-				</a:t>
            </a:r>
            <a:r>
              <a:rPr lang="de-DE" sz="2000" b="0" dirty="0" err="1">
                <a:solidFill>
                  <a:schemeClr val="tx1"/>
                </a:solidFill>
                <a:latin typeface="Arial" charset="0"/>
              </a:rPr>
              <a:t>sprünglichen</a:t>
            </a:r>
            <a:r>
              <a:rPr lang="de-DE" sz="2000" b="0" dirty="0">
                <a:solidFill>
                  <a:schemeClr val="tx1"/>
                </a:solidFill>
                <a:latin typeface="Arial" charset="0"/>
              </a:rPr>
              <a:t> Herausgabeantrag erledigendes Ereignis darstellen			(problematisch übrigens bei zwangsweiser Rückgewähr im Rah-			</a:t>
            </a:r>
            <a:r>
              <a:rPr lang="de-DE" sz="2000" b="0" dirty="0" err="1">
                <a:solidFill>
                  <a:schemeClr val="tx1"/>
                </a:solidFill>
                <a:latin typeface="Arial" charset="0"/>
              </a:rPr>
              <a:t>men</a:t>
            </a:r>
            <a:r>
              <a:rPr lang="de-DE" sz="2000" b="0" dirty="0">
                <a:solidFill>
                  <a:schemeClr val="tx1"/>
                </a:solidFill>
                <a:latin typeface="Arial" charset="0"/>
              </a:rPr>
              <a:t> der ZV: siehe dort BGH NJW 2014, 2199: keine Erledigung).</a:t>
            </a:r>
          </a:p>
          <a:p>
            <a:pPr eaLnBrk="1" hangingPunct="1"/>
            <a:r>
              <a:rPr lang="de-DE" sz="2000" b="0" dirty="0">
                <a:solidFill>
                  <a:schemeClr val="tx1"/>
                </a:solidFill>
                <a:latin typeface="Arial" charset="0"/>
              </a:rPr>
              <a:t>		b)	Zulässigkeit und Begründetheit der Klage im Zeitpunkt des Ein-			</a:t>
            </a:r>
            <a:r>
              <a:rPr lang="de-DE" sz="2000" b="0" dirty="0" err="1">
                <a:solidFill>
                  <a:schemeClr val="tx1"/>
                </a:solidFill>
                <a:latin typeface="Arial" charset="0"/>
              </a:rPr>
              <a:t>tritts</a:t>
            </a:r>
            <a:r>
              <a:rPr lang="de-DE" sz="2000" b="0" dirty="0">
                <a:solidFill>
                  <a:schemeClr val="tx1"/>
                </a:solidFill>
                <a:latin typeface="Arial" charset="0"/>
              </a:rPr>
              <a:t> des (dann erledigenden) Ereignisses ?</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Zulässigkeit des Leistungsantrages ?</a:t>
            </a:r>
          </a:p>
          <a:p>
            <a:pPr eaLnBrk="1" hangingPunct="1"/>
            <a:r>
              <a:rPr lang="de-DE" sz="2000" b="0" dirty="0">
                <a:solidFill>
                  <a:schemeClr val="tx1"/>
                </a:solidFill>
                <a:latin typeface="Arial" charset="0"/>
              </a:rPr>
              <a:t>				(+), unproblematisch.</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Schlüssigkeit des Leistungsantrages ?</a:t>
            </a:r>
          </a:p>
          <a:p>
            <a:pPr eaLnBrk="1" hangingPunct="1"/>
            <a:r>
              <a:rPr lang="de-DE" sz="2000" b="0" dirty="0">
                <a:solidFill>
                  <a:schemeClr val="tx1"/>
                </a:solidFill>
                <a:latin typeface="Arial" charset="0"/>
              </a:rPr>
              <a:t>				(1)	Anspruch aus § 985 BGB ?</a:t>
            </a:r>
          </a:p>
          <a:p>
            <a:pPr eaLnBrk="1" hangingPunct="1"/>
            <a:r>
              <a:rPr lang="de-DE" sz="2000" b="0" dirty="0">
                <a:solidFill>
                  <a:schemeClr val="tx1"/>
                </a:solidFill>
                <a:latin typeface="Arial" charset="0"/>
              </a:rPr>
              <a:t>					(a)	Beklagter = Besitzer des Bildes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1742310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94946">
                                            <p:txEl>
                                              <p:pRg st="0" end="0"/>
                                            </p:txEl>
                                          </p:spTgt>
                                        </p:tgtEl>
                                        <p:attrNameLst>
                                          <p:attrName>style.visibility</p:attrName>
                                        </p:attrNameLst>
                                      </p:cBhvr>
                                      <p:to>
                                        <p:strVal val="visible"/>
                                      </p:to>
                                    </p:set>
                                    <p:anim calcmode="lin" valueType="num">
                                      <p:cBhvr additive="base">
                                        <p:cTn id="7" dur="500" fill="hold"/>
                                        <p:tgtEl>
                                          <p:spTgt spid="59494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494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94946">
                                            <p:txEl>
                                              <p:pRg st="1" end="1"/>
                                            </p:txEl>
                                          </p:spTgt>
                                        </p:tgtEl>
                                        <p:attrNameLst>
                                          <p:attrName>style.visibility</p:attrName>
                                        </p:attrNameLst>
                                      </p:cBhvr>
                                      <p:to>
                                        <p:strVal val="visible"/>
                                      </p:to>
                                    </p:set>
                                    <p:anim calcmode="lin" valueType="num">
                                      <p:cBhvr additive="base">
                                        <p:cTn id="11" dur="500" fill="hold"/>
                                        <p:tgtEl>
                                          <p:spTgt spid="59494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9494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594946">
                                            <p:txEl>
                                              <p:pRg st="2" end="2"/>
                                            </p:txEl>
                                          </p:spTgt>
                                        </p:tgtEl>
                                        <p:attrNameLst>
                                          <p:attrName>style.visibility</p:attrName>
                                        </p:attrNameLst>
                                      </p:cBhvr>
                                      <p:to>
                                        <p:strVal val="visible"/>
                                      </p:to>
                                    </p:set>
                                    <p:anim calcmode="lin" valueType="num">
                                      <p:cBhvr additive="base">
                                        <p:cTn id="17" dur="500" fill="hold"/>
                                        <p:tgtEl>
                                          <p:spTgt spid="594946">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949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594946">
                                            <p:txEl>
                                              <p:pRg st="3" end="3"/>
                                            </p:txEl>
                                          </p:spTgt>
                                        </p:tgtEl>
                                        <p:attrNameLst>
                                          <p:attrName>style.visibility</p:attrName>
                                        </p:attrNameLst>
                                      </p:cBhvr>
                                      <p:to>
                                        <p:strVal val="visible"/>
                                      </p:to>
                                    </p:set>
                                    <p:anim calcmode="lin" valueType="num">
                                      <p:cBhvr additive="base">
                                        <p:cTn id="23" dur="500" fill="hold"/>
                                        <p:tgtEl>
                                          <p:spTgt spid="594946">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9494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594946">
                                            <p:txEl>
                                              <p:pRg st="4" end="4"/>
                                            </p:txEl>
                                          </p:spTgt>
                                        </p:tgtEl>
                                        <p:attrNameLst>
                                          <p:attrName>style.visibility</p:attrName>
                                        </p:attrNameLst>
                                      </p:cBhvr>
                                      <p:to>
                                        <p:strVal val="visible"/>
                                      </p:to>
                                    </p:set>
                                    <p:anim calcmode="lin" valueType="num">
                                      <p:cBhvr additive="base">
                                        <p:cTn id="29" dur="500" fill="hold"/>
                                        <p:tgtEl>
                                          <p:spTgt spid="594946">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9494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nodeType="clickEffect">
                                  <p:stCondLst>
                                    <p:cond delay="0"/>
                                  </p:stCondLst>
                                  <p:childTnLst>
                                    <p:set>
                                      <p:cBhvr>
                                        <p:cTn id="34" dur="1" fill="hold">
                                          <p:stCondLst>
                                            <p:cond delay="0"/>
                                          </p:stCondLst>
                                        </p:cTn>
                                        <p:tgtEl>
                                          <p:spTgt spid="594946">
                                            <p:txEl>
                                              <p:pRg st="5" end="5"/>
                                            </p:txEl>
                                          </p:spTgt>
                                        </p:tgtEl>
                                        <p:attrNameLst>
                                          <p:attrName>style.visibility</p:attrName>
                                        </p:attrNameLst>
                                      </p:cBhvr>
                                      <p:to>
                                        <p:strVal val="visible"/>
                                      </p:to>
                                    </p:set>
                                    <p:anim calcmode="lin" valueType="num">
                                      <p:cBhvr additive="base">
                                        <p:cTn id="35" dur="500" fill="hold"/>
                                        <p:tgtEl>
                                          <p:spTgt spid="594946">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9494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4" fill="hold" nodeType="clickEffect">
                                  <p:stCondLst>
                                    <p:cond delay="0"/>
                                  </p:stCondLst>
                                  <p:childTnLst>
                                    <p:set>
                                      <p:cBhvr>
                                        <p:cTn id="40" dur="1" fill="hold">
                                          <p:stCondLst>
                                            <p:cond delay="0"/>
                                          </p:stCondLst>
                                        </p:cTn>
                                        <p:tgtEl>
                                          <p:spTgt spid="594946">
                                            <p:txEl>
                                              <p:pRg st="6" end="6"/>
                                            </p:txEl>
                                          </p:spTgt>
                                        </p:tgtEl>
                                        <p:attrNameLst>
                                          <p:attrName>style.visibility</p:attrName>
                                        </p:attrNameLst>
                                      </p:cBhvr>
                                      <p:to>
                                        <p:strVal val="visible"/>
                                      </p:to>
                                    </p:set>
                                    <p:anim calcmode="lin" valueType="num">
                                      <p:cBhvr additive="base">
                                        <p:cTn id="41" dur="500" fill="hold"/>
                                        <p:tgtEl>
                                          <p:spTgt spid="594946">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59494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4" fill="hold" nodeType="clickEffect">
                                  <p:stCondLst>
                                    <p:cond delay="0"/>
                                  </p:stCondLst>
                                  <p:childTnLst>
                                    <p:set>
                                      <p:cBhvr>
                                        <p:cTn id="46" dur="1" fill="hold">
                                          <p:stCondLst>
                                            <p:cond delay="0"/>
                                          </p:stCondLst>
                                        </p:cTn>
                                        <p:tgtEl>
                                          <p:spTgt spid="594946">
                                            <p:txEl>
                                              <p:pRg st="7" end="7"/>
                                            </p:txEl>
                                          </p:spTgt>
                                        </p:tgtEl>
                                        <p:attrNameLst>
                                          <p:attrName>style.visibility</p:attrName>
                                        </p:attrNameLst>
                                      </p:cBhvr>
                                      <p:to>
                                        <p:strVal val="visible"/>
                                      </p:to>
                                    </p:set>
                                    <p:anim calcmode="lin" valueType="num">
                                      <p:cBhvr additive="base">
                                        <p:cTn id="47" dur="500" fill="hold"/>
                                        <p:tgtEl>
                                          <p:spTgt spid="594946">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59494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4" fill="hold" nodeType="clickEffect">
                                  <p:stCondLst>
                                    <p:cond delay="0"/>
                                  </p:stCondLst>
                                  <p:childTnLst>
                                    <p:set>
                                      <p:cBhvr>
                                        <p:cTn id="52" dur="1" fill="hold">
                                          <p:stCondLst>
                                            <p:cond delay="0"/>
                                          </p:stCondLst>
                                        </p:cTn>
                                        <p:tgtEl>
                                          <p:spTgt spid="594946">
                                            <p:txEl>
                                              <p:pRg st="8" end="8"/>
                                            </p:txEl>
                                          </p:spTgt>
                                        </p:tgtEl>
                                        <p:attrNameLst>
                                          <p:attrName>style.visibility</p:attrName>
                                        </p:attrNameLst>
                                      </p:cBhvr>
                                      <p:to>
                                        <p:strVal val="visible"/>
                                      </p:to>
                                    </p:set>
                                    <p:anim calcmode="lin" valueType="num">
                                      <p:cBhvr additive="base">
                                        <p:cTn id="53" dur="500" fill="hold"/>
                                        <p:tgtEl>
                                          <p:spTgt spid="594946">
                                            <p:txEl>
                                              <p:pRg st="8" end="8"/>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59494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2" presetClass="entr" presetSubtype="4" fill="hold" nodeType="clickEffect">
                                  <p:stCondLst>
                                    <p:cond delay="0"/>
                                  </p:stCondLst>
                                  <p:childTnLst>
                                    <p:set>
                                      <p:cBhvr>
                                        <p:cTn id="58" dur="1" fill="hold">
                                          <p:stCondLst>
                                            <p:cond delay="0"/>
                                          </p:stCondLst>
                                        </p:cTn>
                                        <p:tgtEl>
                                          <p:spTgt spid="594946">
                                            <p:txEl>
                                              <p:pRg st="9" end="9"/>
                                            </p:txEl>
                                          </p:spTgt>
                                        </p:tgtEl>
                                        <p:attrNameLst>
                                          <p:attrName>style.visibility</p:attrName>
                                        </p:attrNameLst>
                                      </p:cBhvr>
                                      <p:to>
                                        <p:strVal val="visible"/>
                                      </p:to>
                                    </p:set>
                                    <p:anim calcmode="lin" valueType="num">
                                      <p:cBhvr additive="base">
                                        <p:cTn id="59" dur="500" fill="hold"/>
                                        <p:tgtEl>
                                          <p:spTgt spid="594946">
                                            <p:txEl>
                                              <p:pRg st="9" end="9"/>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59494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2" presetClass="entr" presetSubtype="4" fill="hold" nodeType="clickEffect">
                                  <p:stCondLst>
                                    <p:cond delay="0"/>
                                  </p:stCondLst>
                                  <p:childTnLst>
                                    <p:set>
                                      <p:cBhvr>
                                        <p:cTn id="64" dur="1" fill="hold">
                                          <p:stCondLst>
                                            <p:cond delay="0"/>
                                          </p:stCondLst>
                                        </p:cTn>
                                        <p:tgtEl>
                                          <p:spTgt spid="594946">
                                            <p:txEl>
                                              <p:pRg st="10" end="10"/>
                                            </p:txEl>
                                          </p:spTgt>
                                        </p:tgtEl>
                                        <p:attrNameLst>
                                          <p:attrName>style.visibility</p:attrName>
                                        </p:attrNameLst>
                                      </p:cBhvr>
                                      <p:to>
                                        <p:strVal val="visible"/>
                                      </p:to>
                                    </p:set>
                                    <p:anim calcmode="lin" valueType="num">
                                      <p:cBhvr additive="base">
                                        <p:cTn id="65" dur="500" fill="hold"/>
                                        <p:tgtEl>
                                          <p:spTgt spid="594946">
                                            <p:txEl>
                                              <p:pRg st="10" end="10"/>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59494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2" presetClass="entr" presetSubtype="4" fill="hold" nodeType="clickEffect">
                                  <p:stCondLst>
                                    <p:cond delay="0"/>
                                  </p:stCondLst>
                                  <p:childTnLst>
                                    <p:set>
                                      <p:cBhvr>
                                        <p:cTn id="70" dur="1" fill="hold">
                                          <p:stCondLst>
                                            <p:cond delay="0"/>
                                          </p:stCondLst>
                                        </p:cTn>
                                        <p:tgtEl>
                                          <p:spTgt spid="594946">
                                            <p:txEl>
                                              <p:pRg st="11" end="11"/>
                                            </p:txEl>
                                          </p:spTgt>
                                        </p:tgtEl>
                                        <p:attrNameLst>
                                          <p:attrName>style.visibility</p:attrName>
                                        </p:attrNameLst>
                                      </p:cBhvr>
                                      <p:to>
                                        <p:strVal val="visible"/>
                                      </p:to>
                                    </p:set>
                                    <p:anim calcmode="lin" valueType="num">
                                      <p:cBhvr additive="base">
                                        <p:cTn id="71" dur="500" fill="hold"/>
                                        <p:tgtEl>
                                          <p:spTgt spid="594946">
                                            <p:txEl>
                                              <p:pRg st="11" end="11"/>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594946">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2" presetClass="entr" presetSubtype="4" fill="hold" nodeType="clickEffect">
                                  <p:stCondLst>
                                    <p:cond delay="0"/>
                                  </p:stCondLst>
                                  <p:childTnLst>
                                    <p:set>
                                      <p:cBhvr>
                                        <p:cTn id="76" dur="1" fill="hold">
                                          <p:stCondLst>
                                            <p:cond delay="0"/>
                                          </p:stCondLst>
                                        </p:cTn>
                                        <p:tgtEl>
                                          <p:spTgt spid="594946">
                                            <p:txEl>
                                              <p:pRg st="12" end="12"/>
                                            </p:txEl>
                                          </p:spTgt>
                                        </p:tgtEl>
                                        <p:attrNameLst>
                                          <p:attrName>style.visibility</p:attrName>
                                        </p:attrNameLst>
                                      </p:cBhvr>
                                      <p:to>
                                        <p:strVal val="visible"/>
                                      </p:to>
                                    </p:set>
                                    <p:anim calcmode="lin" valueType="num">
                                      <p:cBhvr additive="base">
                                        <p:cTn id="77" dur="500" fill="hold"/>
                                        <p:tgtEl>
                                          <p:spTgt spid="594946">
                                            <p:txEl>
                                              <p:pRg st="12" end="12"/>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594946">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79" fill="hold" nodeType="clickPar">
                      <p:stCondLst>
                        <p:cond delay="indefinite"/>
                      </p:stCondLst>
                      <p:childTnLst>
                        <p:par>
                          <p:cTn id="80" fill="hold" nodeType="withGroup">
                            <p:stCondLst>
                              <p:cond delay="0"/>
                            </p:stCondLst>
                            <p:childTnLst>
                              <p:par>
                                <p:cTn id="81" presetID="2" presetClass="entr" presetSubtype="4" fill="hold" nodeType="clickEffect">
                                  <p:stCondLst>
                                    <p:cond delay="0"/>
                                  </p:stCondLst>
                                  <p:childTnLst>
                                    <p:set>
                                      <p:cBhvr>
                                        <p:cTn id="82" dur="1" fill="hold">
                                          <p:stCondLst>
                                            <p:cond delay="0"/>
                                          </p:stCondLst>
                                        </p:cTn>
                                        <p:tgtEl>
                                          <p:spTgt spid="594946">
                                            <p:txEl>
                                              <p:pRg st="13" end="13"/>
                                            </p:txEl>
                                          </p:spTgt>
                                        </p:tgtEl>
                                        <p:attrNameLst>
                                          <p:attrName>style.visibility</p:attrName>
                                        </p:attrNameLst>
                                      </p:cBhvr>
                                      <p:to>
                                        <p:strVal val="visible"/>
                                      </p:to>
                                    </p:set>
                                    <p:anim calcmode="lin" valueType="num">
                                      <p:cBhvr additive="base">
                                        <p:cTn id="83" dur="500" fill="hold"/>
                                        <p:tgtEl>
                                          <p:spTgt spid="594946">
                                            <p:txEl>
                                              <p:pRg st="13" end="13"/>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594946">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5" fill="hold" nodeType="clickPar">
                      <p:stCondLst>
                        <p:cond delay="indefinite"/>
                      </p:stCondLst>
                      <p:childTnLst>
                        <p:par>
                          <p:cTn id="86" fill="hold" nodeType="withGroup">
                            <p:stCondLst>
                              <p:cond delay="0"/>
                            </p:stCondLst>
                            <p:childTnLst>
                              <p:par>
                                <p:cTn id="87" presetID="2" presetClass="entr" presetSubtype="4" fill="hold" nodeType="clickEffect">
                                  <p:stCondLst>
                                    <p:cond delay="0"/>
                                  </p:stCondLst>
                                  <p:childTnLst>
                                    <p:set>
                                      <p:cBhvr>
                                        <p:cTn id="88" dur="1" fill="hold">
                                          <p:stCondLst>
                                            <p:cond delay="0"/>
                                          </p:stCondLst>
                                        </p:cTn>
                                        <p:tgtEl>
                                          <p:spTgt spid="594946">
                                            <p:txEl>
                                              <p:pRg st="14" end="14"/>
                                            </p:txEl>
                                          </p:spTgt>
                                        </p:tgtEl>
                                        <p:attrNameLst>
                                          <p:attrName>style.visibility</p:attrName>
                                        </p:attrNameLst>
                                      </p:cBhvr>
                                      <p:to>
                                        <p:strVal val="visible"/>
                                      </p:to>
                                    </p:set>
                                    <p:anim calcmode="lin" valueType="num">
                                      <p:cBhvr additive="base">
                                        <p:cTn id="89" dur="500" fill="hold"/>
                                        <p:tgtEl>
                                          <p:spTgt spid="594946">
                                            <p:txEl>
                                              <p:pRg st="14" end="14"/>
                                            </p:txEl>
                                          </p:spTgt>
                                        </p:tgtEl>
                                        <p:attrNameLst>
                                          <p:attrName>ppt_x</p:attrName>
                                        </p:attrNameLst>
                                      </p:cBhvr>
                                      <p:tavLst>
                                        <p:tav tm="0">
                                          <p:val>
                                            <p:strVal val="#ppt_x"/>
                                          </p:val>
                                        </p:tav>
                                        <p:tav tm="100000">
                                          <p:val>
                                            <p:strVal val="#ppt_x"/>
                                          </p:val>
                                        </p:tav>
                                      </p:tavLst>
                                    </p:anim>
                                    <p:anim calcmode="lin" valueType="num">
                                      <p:cBhvr additive="base">
                                        <p:cTn id="90" dur="500" fill="hold"/>
                                        <p:tgtEl>
                                          <p:spTgt spid="594946">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70" name="Text Box 2"/>
          <p:cNvSpPr txBox="1">
            <a:spLocks noChangeArrowheads="1"/>
          </p:cNvSpPr>
          <p:nvPr/>
        </p:nvSpPr>
        <p:spPr bwMode="auto">
          <a:xfrm>
            <a:off x="179388" y="1268413"/>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a:solidFill>
                  <a:schemeClr val="tx1"/>
                </a:solidFill>
                <a:latin typeface="Arial" charset="0"/>
              </a:rPr>
              <a:t>						(+), schlüssig vorgetragen.</a:t>
            </a:r>
          </a:p>
          <a:p>
            <a:pPr eaLnBrk="1" hangingPunct="1"/>
            <a:r>
              <a:rPr lang="de-DE" sz="2000" b="0">
                <a:solidFill>
                  <a:schemeClr val="tx1"/>
                </a:solidFill>
                <a:latin typeface="Arial" charset="0"/>
              </a:rPr>
              <a:t>					(b)	Kläger Eigentümer des Bildes ?</a:t>
            </a:r>
          </a:p>
          <a:p>
            <a:pPr eaLnBrk="1" hangingPunct="1"/>
            <a:r>
              <a:rPr lang="de-DE" sz="2000" b="0">
                <a:solidFill>
                  <a:schemeClr val="tx1"/>
                </a:solidFill>
                <a:latin typeface="Arial" charset="0"/>
              </a:rPr>
              <a:t>						(aa)	Kläger trägt vor, ursprünglich Eigentümer des							Bildes gewesen zu sein.</a:t>
            </a:r>
          </a:p>
          <a:p>
            <a:pPr eaLnBrk="1" hangingPunct="1"/>
            <a:r>
              <a:rPr lang="de-DE" sz="2000" b="0">
                <a:solidFill>
                  <a:schemeClr val="tx1"/>
                </a:solidFill>
                <a:latin typeface="Arial" charset="0"/>
              </a:rPr>
              <a:t>						(bb)	Kläger trägt aber Übereignung an den Beklag-							ten vor, § 929 S.1 BGB, in Erfüllung des								ursprünglich geschlossenen Kaufvertrages.</a:t>
            </a:r>
          </a:p>
          <a:p>
            <a:pPr eaLnBrk="1" hangingPunct="1"/>
            <a:r>
              <a:rPr lang="de-DE" sz="2000" b="0">
                <a:solidFill>
                  <a:schemeClr val="tx1"/>
                </a:solidFill>
                <a:latin typeface="Arial" charset="0"/>
              </a:rPr>
              <a:t>						(cc)	Unwirksamkeit der Übereignung ?</a:t>
            </a:r>
          </a:p>
          <a:p>
            <a:pPr eaLnBrk="1" hangingPunct="1"/>
            <a:r>
              <a:rPr lang="de-DE" sz="2000" b="0">
                <a:solidFill>
                  <a:schemeClr val="tx1"/>
                </a:solidFill>
                <a:latin typeface="Arial" charset="0"/>
              </a:rPr>
              <a:t>							(+), durch Anfechtung gemäß § 142 Abs. 1 							BGB vom Kläger schlüssig vorgetragen (Fall							der sog. Fehleridentität iRd § 123 Abs. 1).</a:t>
            </a:r>
          </a:p>
          <a:p>
            <a:pPr eaLnBrk="1" hangingPunct="1"/>
            <a:r>
              <a:rPr lang="de-DE" sz="2000" b="0">
                <a:solidFill>
                  <a:schemeClr val="tx1"/>
                </a:solidFill>
                <a:latin typeface="Arial" charset="0"/>
              </a:rPr>
              <a:t>				(2)	also Anspruch aus § 985 BGB schlüssig vorgetragen.</a:t>
            </a:r>
          </a:p>
          <a:p>
            <a:pPr eaLnBrk="1" hangingPunct="1"/>
            <a:r>
              <a:rPr lang="de-DE" sz="2000" b="0">
                <a:solidFill>
                  <a:schemeClr val="tx1"/>
                </a:solidFill>
                <a:latin typeface="Arial" charset="0"/>
              </a:rPr>
              <a:t>			cc)	Beklagtenstation (= Erheblichkeit des Beklagtenvorbringens)</a:t>
            </a:r>
          </a:p>
          <a:p>
            <a:pPr eaLnBrk="1" hangingPunct="1"/>
            <a:r>
              <a:rPr lang="de-DE" sz="2000" b="0">
                <a:solidFill>
                  <a:schemeClr val="tx1"/>
                </a:solidFill>
                <a:latin typeface="Arial" charset="0"/>
              </a:rPr>
              <a:t>				Beklagter bestreitet arglistige Täuschung; erheblich, da 					§ 123 Abs. 1 BGB entfiele.</a:t>
            </a:r>
          </a:p>
          <a:p>
            <a:pPr eaLnBrk="1" hangingPunct="1"/>
            <a:r>
              <a:rPr lang="de-DE" sz="2000" b="0">
                <a:solidFill>
                  <a:schemeClr val="tx1"/>
                </a:solidFill>
                <a:latin typeface="Arial" charset="0"/>
              </a:rPr>
              <a:t>			dd)	Beweisstation</a:t>
            </a:r>
          </a:p>
          <a:p>
            <a:pPr eaLnBrk="1" hangingPunct="1"/>
            <a:r>
              <a:rPr lang="de-DE" sz="2000" b="0">
                <a:solidFill>
                  <a:schemeClr val="tx1"/>
                </a:solidFill>
                <a:latin typeface="Arial" charset="0"/>
              </a:rPr>
              <a:t>				Kläger hat arglistige Täuschung bewiesen: Vernehmung des				Zeugen von Laufenberg, der Klägervortrag bestätigt.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0799343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95970">
                                            <p:txEl>
                                              <p:pRg st="0" end="0"/>
                                            </p:txEl>
                                          </p:spTgt>
                                        </p:tgtEl>
                                        <p:attrNameLst>
                                          <p:attrName>style.visibility</p:attrName>
                                        </p:attrNameLst>
                                      </p:cBhvr>
                                      <p:to>
                                        <p:strVal val="visible"/>
                                      </p:to>
                                    </p:set>
                                    <p:anim calcmode="lin" valueType="num">
                                      <p:cBhvr additive="base">
                                        <p:cTn id="7" dur="500" fill="hold"/>
                                        <p:tgtEl>
                                          <p:spTgt spid="59597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597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95970">
                                            <p:txEl>
                                              <p:pRg st="1" end="1"/>
                                            </p:txEl>
                                          </p:spTgt>
                                        </p:tgtEl>
                                        <p:attrNameLst>
                                          <p:attrName>style.visibility</p:attrName>
                                        </p:attrNameLst>
                                      </p:cBhvr>
                                      <p:to>
                                        <p:strVal val="visible"/>
                                      </p:to>
                                    </p:set>
                                    <p:anim calcmode="lin" valueType="num">
                                      <p:cBhvr additive="base">
                                        <p:cTn id="13" dur="500" fill="hold"/>
                                        <p:tgtEl>
                                          <p:spTgt spid="59597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597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95970">
                                            <p:txEl>
                                              <p:pRg st="2" end="2"/>
                                            </p:txEl>
                                          </p:spTgt>
                                        </p:tgtEl>
                                        <p:attrNameLst>
                                          <p:attrName>style.visibility</p:attrName>
                                        </p:attrNameLst>
                                      </p:cBhvr>
                                      <p:to>
                                        <p:strVal val="visible"/>
                                      </p:to>
                                    </p:set>
                                    <p:anim calcmode="lin" valueType="num">
                                      <p:cBhvr additive="base">
                                        <p:cTn id="19" dur="500" fill="hold"/>
                                        <p:tgtEl>
                                          <p:spTgt spid="59597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9597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95970">
                                            <p:txEl>
                                              <p:pRg st="3" end="3"/>
                                            </p:txEl>
                                          </p:spTgt>
                                        </p:tgtEl>
                                        <p:attrNameLst>
                                          <p:attrName>style.visibility</p:attrName>
                                        </p:attrNameLst>
                                      </p:cBhvr>
                                      <p:to>
                                        <p:strVal val="visible"/>
                                      </p:to>
                                    </p:set>
                                    <p:anim calcmode="lin" valueType="num">
                                      <p:cBhvr additive="base">
                                        <p:cTn id="25" dur="500" fill="hold"/>
                                        <p:tgtEl>
                                          <p:spTgt spid="59597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9597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95970">
                                            <p:txEl>
                                              <p:pRg st="4" end="4"/>
                                            </p:txEl>
                                          </p:spTgt>
                                        </p:tgtEl>
                                        <p:attrNameLst>
                                          <p:attrName>style.visibility</p:attrName>
                                        </p:attrNameLst>
                                      </p:cBhvr>
                                      <p:to>
                                        <p:strVal val="visible"/>
                                      </p:to>
                                    </p:set>
                                    <p:anim calcmode="lin" valueType="num">
                                      <p:cBhvr additive="base">
                                        <p:cTn id="31" dur="500" fill="hold"/>
                                        <p:tgtEl>
                                          <p:spTgt spid="59597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9597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95970">
                                            <p:txEl>
                                              <p:pRg st="5" end="5"/>
                                            </p:txEl>
                                          </p:spTgt>
                                        </p:tgtEl>
                                        <p:attrNameLst>
                                          <p:attrName>style.visibility</p:attrName>
                                        </p:attrNameLst>
                                      </p:cBhvr>
                                      <p:to>
                                        <p:strVal val="visible"/>
                                      </p:to>
                                    </p:set>
                                    <p:anim calcmode="lin" valueType="num">
                                      <p:cBhvr additive="base">
                                        <p:cTn id="37" dur="500" fill="hold"/>
                                        <p:tgtEl>
                                          <p:spTgt spid="59597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9597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95970">
                                            <p:txEl>
                                              <p:pRg st="6" end="6"/>
                                            </p:txEl>
                                          </p:spTgt>
                                        </p:tgtEl>
                                        <p:attrNameLst>
                                          <p:attrName>style.visibility</p:attrName>
                                        </p:attrNameLst>
                                      </p:cBhvr>
                                      <p:to>
                                        <p:strVal val="visible"/>
                                      </p:to>
                                    </p:set>
                                    <p:anim calcmode="lin" valueType="num">
                                      <p:cBhvr additive="base">
                                        <p:cTn id="43" dur="500" fill="hold"/>
                                        <p:tgtEl>
                                          <p:spTgt spid="595970">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9597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95970">
                                            <p:txEl>
                                              <p:pRg st="7" end="7"/>
                                            </p:txEl>
                                          </p:spTgt>
                                        </p:tgtEl>
                                        <p:attrNameLst>
                                          <p:attrName>style.visibility</p:attrName>
                                        </p:attrNameLst>
                                      </p:cBhvr>
                                      <p:to>
                                        <p:strVal val="visible"/>
                                      </p:to>
                                    </p:set>
                                    <p:anim calcmode="lin" valueType="num">
                                      <p:cBhvr additive="base">
                                        <p:cTn id="49" dur="500" fill="hold"/>
                                        <p:tgtEl>
                                          <p:spTgt spid="595970">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9597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95970">
                                            <p:txEl>
                                              <p:pRg st="8" end="8"/>
                                            </p:txEl>
                                          </p:spTgt>
                                        </p:tgtEl>
                                        <p:attrNameLst>
                                          <p:attrName>style.visibility</p:attrName>
                                        </p:attrNameLst>
                                      </p:cBhvr>
                                      <p:to>
                                        <p:strVal val="visible"/>
                                      </p:to>
                                    </p:set>
                                    <p:anim calcmode="lin" valueType="num">
                                      <p:cBhvr additive="base">
                                        <p:cTn id="55" dur="500" fill="hold"/>
                                        <p:tgtEl>
                                          <p:spTgt spid="595970">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9597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95970">
                                            <p:txEl>
                                              <p:pRg st="9" end="9"/>
                                            </p:txEl>
                                          </p:spTgt>
                                        </p:tgtEl>
                                        <p:attrNameLst>
                                          <p:attrName>style.visibility</p:attrName>
                                        </p:attrNameLst>
                                      </p:cBhvr>
                                      <p:to>
                                        <p:strVal val="visible"/>
                                      </p:to>
                                    </p:set>
                                    <p:anim calcmode="lin" valueType="num">
                                      <p:cBhvr additive="base">
                                        <p:cTn id="61" dur="500" fill="hold"/>
                                        <p:tgtEl>
                                          <p:spTgt spid="595970">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95970">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95970">
                                            <p:txEl>
                                              <p:pRg st="10" end="10"/>
                                            </p:txEl>
                                          </p:spTgt>
                                        </p:tgtEl>
                                        <p:attrNameLst>
                                          <p:attrName>style.visibility</p:attrName>
                                        </p:attrNameLst>
                                      </p:cBhvr>
                                      <p:to>
                                        <p:strVal val="visible"/>
                                      </p:to>
                                    </p:set>
                                    <p:anim calcmode="lin" valueType="num">
                                      <p:cBhvr additive="base">
                                        <p:cTn id="67" dur="500" fill="hold"/>
                                        <p:tgtEl>
                                          <p:spTgt spid="595970">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95970">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994" name="Text Box 2"/>
          <p:cNvSpPr txBox="1">
            <a:spLocks noChangeArrowheads="1"/>
          </p:cNvSpPr>
          <p:nvPr/>
        </p:nvSpPr>
        <p:spPr bwMode="auto">
          <a:xfrm>
            <a:off x="179388" y="1268413"/>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a:solidFill>
                  <a:schemeClr val="tx1"/>
                </a:solidFill>
                <a:latin typeface="Arial" charset="0"/>
              </a:rPr>
              <a:t>	5.	Beklagtenstation hinsichtlich Feststellungsklage</a:t>
            </a:r>
          </a:p>
          <a:p>
            <a:pPr eaLnBrk="1" hangingPunct="1"/>
            <a:r>
              <a:rPr lang="de-DE" sz="2000" b="0">
                <a:solidFill>
                  <a:schemeClr val="tx1"/>
                </a:solidFill>
                <a:latin typeface="Arial" charset="0"/>
              </a:rPr>
              <a:t>		hinsichtlich der Erledigung selbst wird nicht weiter bestritten.</a:t>
            </a:r>
          </a:p>
          <a:p>
            <a:pPr eaLnBrk="1" hangingPunct="1"/>
            <a:r>
              <a:rPr lang="de-DE" sz="2000" b="0">
                <a:solidFill>
                  <a:schemeClr val="tx1"/>
                </a:solidFill>
                <a:latin typeface="Arial" charset="0"/>
              </a:rPr>
              <a:t>	6.	Ergebnis</a:t>
            </a:r>
          </a:p>
          <a:p>
            <a:pPr eaLnBrk="1" hangingPunct="1"/>
            <a:r>
              <a:rPr lang="de-DE" sz="2000" b="0">
                <a:solidFill>
                  <a:schemeClr val="tx1"/>
                </a:solidFill>
                <a:latin typeface="Arial" charset="0"/>
              </a:rPr>
              <a:t>		also Feststellungsantrag begründet.</a:t>
            </a:r>
          </a:p>
          <a:p>
            <a:pPr eaLnBrk="1" hangingPunct="1"/>
            <a:r>
              <a:rPr lang="de-DE" sz="2000">
                <a:solidFill>
                  <a:schemeClr val="tx1"/>
                </a:solidFill>
                <a:latin typeface="Arial" charset="0"/>
              </a:rPr>
              <a:t>III.	Zum Bild von Wassily Kandinsky</a:t>
            </a:r>
          </a:p>
          <a:p>
            <a:pPr eaLnBrk="1" hangingPunct="1"/>
            <a:r>
              <a:rPr lang="de-DE" sz="2000" b="0">
                <a:solidFill>
                  <a:schemeClr val="tx1"/>
                </a:solidFill>
                <a:latin typeface="Arial" charset="0"/>
              </a:rPr>
              <a:t>	Kläger hält an seinem ursprünglichen Herausgabeantrag fest.</a:t>
            </a:r>
          </a:p>
          <a:p>
            <a:pPr eaLnBrk="1" hangingPunct="1"/>
            <a:r>
              <a:rPr lang="de-DE" sz="2000" b="0">
                <a:solidFill>
                  <a:schemeClr val="tx1"/>
                </a:solidFill>
                <a:latin typeface="Arial" charset="0"/>
              </a:rPr>
              <a:t>	1.	Prozessstation (= Zulässigkeit der Klage)</a:t>
            </a:r>
          </a:p>
          <a:p>
            <a:pPr eaLnBrk="1" hangingPunct="1"/>
            <a:r>
              <a:rPr lang="de-DE" sz="2000" b="0">
                <a:solidFill>
                  <a:schemeClr val="tx1"/>
                </a:solidFill>
                <a:latin typeface="Arial" charset="0"/>
              </a:rPr>
              <a:t>		(+), unproblematisch.</a:t>
            </a:r>
          </a:p>
          <a:p>
            <a:pPr eaLnBrk="1" hangingPunct="1"/>
            <a:r>
              <a:rPr lang="de-DE" sz="2000" b="0">
                <a:solidFill>
                  <a:schemeClr val="tx1"/>
                </a:solidFill>
                <a:latin typeface="Arial" charset="0"/>
              </a:rPr>
              <a:t>	2.	Klägerstation (= Schlüssigkeit der Klage)</a:t>
            </a:r>
          </a:p>
          <a:p>
            <a:pPr eaLnBrk="1" hangingPunct="1"/>
            <a:r>
              <a:rPr lang="de-DE" sz="2000" b="0">
                <a:solidFill>
                  <a:schemeClr val="tx1"/>
                </a:solidFill>
                <a:latin typeface="Arial" charset="0"/>
              </a:rPr>
              <a:t>		a)	Anspruch aus § 985 BGB</a:t>
            </a:r>
          </a:p>
          <a:p>
            <a:pPr eaLnBrk="1" hangingPunct="1"/>
            <a:r>
              <a:rPr lang="de-DE" sz="2000" b="0">
                <a:solidFill>
                  <a:schemeClr val="tx1"/>
                </a:solidFill>
                <a:latin typeface="Arial" charset="0"/>
              </a:rPr>
              <a:t>			(-), schon unschlüssig, da Kläger Übereignung an den Beklagten			vorträgt, keinen Anfechtungsgrund hinsichtlich des Erfüllungsge-			schäftes geltend macht und der Beklagte unstreitig nicht mehr				Besitzer des Bildes ist.</a:t>
            </a:r>
          </a:p>
          <a:p>
            <a:pPr eaLnBrk="1" hangingPunct="1"/>
            <a:r>
              <a:rPr lang="de-DE" sz="2000" b="0">
                <a:solidFill>
                  <a:schemeClr val="tx1"/>
                </a:solidFill>
                <a:latin typeface="Arial" charset="0"/>
              </a:rPr>
              <a:t>		b)	Anspruch aus § 812 Abs. 1 S.1, 1.Var. BGB</a:t>
            </a:r>
          </a:p>
          <a:p>
            <a:pPr eaLnBrk="1" hangingPunct="1"/>
            <a:r>
              <a:rPr lang="de-DE" sz="2000" b="0">
                <a:solidFill>
                  <a:schemeClr val="tx1"/>
                </a:solidFill>
                <a:latin typeface="Arial" charset="0"/>
              </a:rPr>
              <a:t>			aa)	Beklagter etwas erlangt ?</a:t>
            </a:r>
          </a:p>
          <a:p>
            <a:pPr eaLnBrk="1" hangingPunct="1"/>
            <a:r>
              <a:rPr lang="de-DE" sz="2000" b="0">
                <a:solidFill>
                  <a:schemeClr val="tx1"/>
                </a:solidFill>
                <a:latin typeface="Arial" charset="0"/>
              </a:rPr>
              <a:t>				(+), Eigentum und Besitz an dem Bild.</a:t>
            </a:r>
          </a:p>
          <a:p>
            <a:pPr eaLnBrk="1" hangingPunct="1"/>
            <a:r>
              <a:rPr lang="de-DE" sz="2000" b="0">
                <a:solidFill>
                  <a:schemeClr val="tx1"/>
                </a:solidFill>
                <a:latin typeface="Arial" charset="0"/>
              </a:rPr>
              <a:t>			bb)	durch Leistung des Klägers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226918224"/>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96994">
                                            <p:txEl>
                                              <p:pRg st="0" end="0"/>
                                            </p:txEl>
                                          </p:spTgt>
                                        </p:tgtEl>
                                        <p:attrNameLst>
                                          <p:attrName>style.visibility</p:attrName>
                                        </p:attrNameLst>
                                      </p:cBhvr>
                                      <p:to>
                                        <p:strVal val="visible"/>
                                      </p:to>
                                    </p:set>
                                    <p:anim calcmode="lin" valueType="num">
                                      <p:cBhvr additive="base">
                                        <p:cTn id="7" dur="500" fill="hold"/>
                                        <p:tgtEl>
                                          <p:spTgt spid="59699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699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96994">
                                            <p:txEl>
                                              <p:pRg st="1" end="1"/>
                                            </p:txEl>
                                          </p:spTgt>
                                        </p:tgtEl>
                                        <p:attrNameLst>
                                          <p:attrName>style.visibility</p:attrName>
                                        </p:attrNameLst>
                                      </p:cBhvr>
                                      <p:to>
                                        <p:strVal val="visible"/>
                                      </p:to>
                                    </p:set>
                                    <p:anim calcmode="lin" valueType="num">
                                      <p:cBhvr additive="base">
                                        <p:cTn id="13" dur="500" fill="hold"/>
                                        <p:tgtEl>
                                          <p:spTgt spid="59699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699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96994">
                                            <p:txEl>
                                              <p:pRg st="2" end="2"/>
                                            </p:txEl>
                                          </p:spTgt>
                                        </p:tgtEl>
                                        <p:attrNameLst>
                                          <p:attrName>style.visibility</p:attrName>
                                        </p:attrNameLst>
                                      </p:cBhvr>
                                      <p:to>
                                        <p:strVal val="visible"/>
                                      </p:to>
                                    </p:set>
                                    <p:anim calcmode="lin" valueType="num">
                                      <p:cBhvr additive="base">
                                        <p:cTn id="19" dur="500" fill="hold"/>
                                        <p:tgtEl>
                                          <p:spTgt spid="59699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9699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96994">
                                            <p:txEl>
                                              <p:pRg st="3" end="3"/>
                                            </p:txEl>
                                          </p:spTgt>
                                        </p:tgtEl>
                                        <p:attrNameLst>
                                          <p:attrName>style.visibility</p:attrName>
                                        </p:attrNameLst>
                                      </p:cBhvr>
                                      <p:to>
                                        <p:strVal val="visible"/>
                                      </p:to>
                                    </p:set>
                                    <p:anim calcmode="lin" valueType="num">
                                      <p:cBhvr additive="base">
                                        <p:cTn id="25" dur="500" fill="hold"/>
                                        <p:tgtEl>
                                          <p:spTgt spid="59699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9699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96994">
                                            <p:txEl>
                                              <p:pRg st="4" end="4"/>
                                            </p:txEl>
                                          </p:spTgt>
                                        </p:tgtEl>
                                        <p:attrNameLst>
                                          <p:attrName>style.visibility</p:attrName>
                                        </p:attrNameLst>
                                      </p:cBhvr>
                                      <p:to>
                                        <p:strVal val="visible"/>
                                      </p:to>
                                    </p:set>
                                    <p:anim calcmode="lin" valueType="num">
                                      <p:cBhvr additive="base">
                                        <p:cTn id="31" dur="500" fill="hold"/>
                                        <p:tgtEl>
                                          <p:spTgt spid="59699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9699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96994">
                                            <p:txEl>
                                              <p:pRg st="5" end="5"/>
                                            </p:txEl>
                                          </p:spTgt>
                                        </p:tgtEl>
                                        <p:attrNameLst>
                                          <p:attrName>style.visibility</p:attrName>
                                        </p:attrNameLst>
                                      </p:cBhvr>
                                      <p:to>
                                        <p:strVal val="visible"/>
                                      </p:to>
                                    </p:set>
                                    <p:anim calcmode="lin" valueType="num">
                                      <p:cBhvr additive="base">
                                        <p:cTn id="37" dur="500" fill="hold"/>
                                        <p:tgtEl>
                                          <p:spTgt spid="59699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9699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96994">
                                            <p:txEl>
                                              <p:pRg st="6" end="6"/>
                                            </p:txEl>
                                          </p:spTgt>
                                        </p:tgtEl>
                                        <p:attrNameLst>
                                          <p:attrName>style.visibility</p:attrName>
                                        </p:attrNameLst>
                                      </p:cBhvr>
                                      <p:to>
                                        <p:strVal val="visible"/>
                                      </p:to>
                                    </p:set>
                                    <p:anim calcmode="lin" valueType="num">
                                      <p:cBhvr additive="base">
                                        <p:cTn id="43" dur="500" fill="hold"/>
                                        <p:tgtEl>
                                          <p:spTgt spid="59699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9699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96994">
                                            <p:txEl>
                                              <p:pRg st="7" end="7"/>
                                            </p:txEl>
                                          </p:spTgt>
                                        </p:tgtEl>
                                        <p:attrNameLst>
                                          <p:attrName>style.visibility</p:attrName>
                                        </p:attrNameLst>
                                      </p:cBhvr>
                                      <p:to>
                                        <p:strVal val="visible"/>
                                      </p:to>
                                    </p:set>
                                    <p:anim calcmode="lin" valueType="num">
                                      <p:cBhvr additive="base">
                                        <p:cTn id="49" dur="500" fill="hold"/>
                                        <p:tgtEl>
                                          <p:spTgt spid="59699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9699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96994">
                                            <p:txEl>
                                              <p:pRg st="8" end="8"/>
                                            </p:txEl>
                                          </p:spTgt>
                                        </p:tgtEl>
                                        <p:attrNameLst>
                                          <p:attrName>style.visibility</p:attrName>
                                        </p:attrNameLst>
                                      </p:cBhvr>
                                      <p:to>
                                        <p:strVal val="visible"/>
                                      </p:to>
                                    </p:set>
                                    <p:anim calcmode="lin" valueType="num">
                                      <p:cBhvr additive="base">
                                        <p:cTn id="55" dur="500" fill="hold"/>
                                        <p:tgtEl>
                                          <p:spTgt spid="59699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9699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96994">
                                            <p:txEl>
                                              <p:pRg st="9" end="9"/>
                                            </p:txEl>
                                          </p:spTgt>
                                        </p:tgtEl>
                                        <p:attrNameLst>
                                          <p:attrName>style.visibility</p:attrName>
                                        </p:attrNameLst>
                                      </p:cBhvr>
                                      <p:to>
                                        <p:strVal val="visible"/>
                                      </p:to>
                                    </p:set>
                                    <p:anim calcmode="lin" valueType="num">
                                      <p:cBhvr additive="base">
                                        <p:cTn id="61" dur="500" fill="hold"/>
                                        <p:tgtEl>
                                          <p:spTgt spid="59699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9699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96994">
                                            <p:txEl>
                                              <p:pRg st="10" end="10"/>
                                            </p:txEl>
                                          </p:spTgt>
                                        </p:tgtEl>
                                        <p:attrNameLst>
                                          <p:attrName>style.visibility</p:attrName>
                                        </p:attrNameLst>
                                      </p:cBhvr>
                                      <p:to>
                                        <p:strVal val="visible"/>
                                      </p:to>
                                    </p:set>
                                    <p:anim calcmode="lin" valueType="num">
                                      <p:cBhvr additive="base">
                                        <p:cTn id="67" dur="500" fill="hold"/>
                                        <p:tgtEl>
                                          <p:spTgt spid="596994">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9699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96994">
                                            <p:txEl>
                                              <p:pRg st="11" end="11"/>
                                            </p:txEl>
                                          </p:spTgt>
                                        </p:tgtEl>
                                        <p:attrNameLst>
                                          <p:attrName>style.visibility</p:attrName>
                                        </p:attrNameLst>
                                      </p:cBhvr>
                                      <p:to>
                                        <p:strVal val="visible"/>
                                      </p:to>
                                    </p:set>
                                    <p:anim calcmode="lin" valueType="num">
                                      <p:cBhvr additive="base">
                                        <p:cTn id="73" dur="500" fill="hold"/>
                                        <p:tgtEl>
                                          <p:spTgt spid="596994">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9699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96994">
                                            <p:txEl>
                                              <p:pRg st="12" end="12"/>
                                            </p:txEl>
                                          </p:spTgt>
                                        </p:tgtEl>
                                        <p:attrNameLst>
                                          <p:attrName>style.visibility</p:attrName>
                                        </p:attrNameLst>
                                      </p:cBhvr>
                                      <p:to>
                                        <p:strVal val="visible"/>
                                      </p:to>
                                    </p:set>
                                    <p:anim calcmode="lin" valueType="num">
                                      <p:cBhvr additive="base">
                                        <p:cTn id="79" dur="500" fill="hold"/>
                                        <p:tgtEl>
                                          <p:spTgt spid="596994">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9699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596994">
                                            <p:txEl>
                                              <p:pRg st="13" end="13"/>
                                            </p:txEl>
                                          </p:spTgt>
                                        </p:tgtEl>
                                        <p:attrNameLst>
                                          <p:attrName>style.visibility</p:attrName>
                                        </p:attrNameLst>
                                      </p:cBhvr>
                                      <p:to>
                                        <p:strVal val="visible"/>
                                      </p:to>
                                    </p:set>
                                    <p:anim calcmode="lin" valueType="num">
                                      <p:cBhvr additive="base">
                                        <p:cTn id="85" dur="500" fill="hold"/>
                                        <p:tgtEl>
                                          <p:spTgt spid="596994">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9699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nodeType="clickEffect">
                                  <p:stCondLst>
                                    <p:cond delay="0"/>
                                  </p:stCondLst>
                                  <p:childTnLst>
                                    <p:set>
                                      <p:cBhvr>
                                        <p:cTn id="90" dur="1" fill="hold">
                                          <p:stCondLst>
                                            <p:cond delay="0"/>
                                          </p:stCondLst>
                                        </p:cTn>
                                        <p:tgtEl>
                                          <p:spTgt spid="596994">
                                            <p:txEl>
                                              <p:pRg st="14" end="14"/>
                                            </p:txEl>
                                          </p:spTgt>
                                        </p:tgtEl>
                                        <p:attrNameLst>
                                          <p:attrName>style.visibility</p:attrName>
                                        </p:attrNameLst>
                                      </p:cBhvr>
                                      <p:to>
                                        <p:strVal val="visible"/>
                                      </p:to>
                                    </p:set>
                                    <p:anim calcmode="lin" valueType="num">
                                      <p:cBhvr additive="base">
                                        <p:cTn id="91" dur="500" fill="hold"/>
                                        <p:tgtEl>
                                          <p:spTgt spid="596994">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96994">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Text Box 2"/>
          <p:cNvSpPr txBox="1">
            <a:spLocks noChangeArrowheads="1"/>
          </p:cNvSpPr>
          <p:nvPr/>
        </p:nvSpPr>
        <p:spPr bwMode="auto">
          <a:xfrm>
            <a:off x="179388" y="1219200"/>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 bewusste und zweckgerichtete Vermögensmehrung.</a:t>
            </a:r>
          </a:p>
          <a:p>
            <a:pPr eaLnBrk="1" hangingPunct="1"/>
            <a:r>
              <a:rPr lang="de-DE" sz="2000" b="0" dirty="0">
                <a:solidFill>
                  <a:schemeClr val="tx1"/>
                </a:solidFill>
                <a:latin typeface="Arial" charset="0"/>
              </a:rPr>
              <a:t>			cc)	ohne rechtlichen Grund ?</a:t>
            </a:r>
          </a:p>
          <a:p>
            <a:pPr eaLnBrk="1" hangingPunct="1"/>
            <a:r>
              <a:rPr lang="de-DE" sz="2000" b="0" dirty="0">
                <a:solidFill>
                  <a:schemeClr val="tx1"/>
                </a:solidFill>
                <a:latin typeface="Arial" charset="0"/>
              </a:rPr>
              <a:t>				(1)	Rechtsgrund kann nur der Kaufvertrag sein.</a:t>
            </a:r>
          </a:p>
          <a:p>
            <a:pPr eaLnBrk="1" hangingPunct="1"/>
            <a:r>
              <a:rPr lang="de-DE" sz="2000" b="0" dirty="0">
                <a:solidFill>
                  <a:schemeClr val="tx1"/>
                </a:solidFill>
                <a:latin typeface="Arial" charset="0"/>
              </a:rPr>
              <a:t>				(2)	Unwirksamkeit gemäß § 142 Abs. 1 BGB ?</a:t>
            </a:r>
          </a:p>
          <a:p>
            <a:pPr eaLnBrk="1" hangingPunct="1"/>
            <a:r>
              <a:rPr lang="de-DE" sz="2000" b="0" dirty="0">
                <a:solidFill>
                  <a:schemeClr val="tx1"/>
                </a:solidFill>
                <a:latin typeface="Arial" charset="0"/>
              </a:rPr>
              <a:t>					Anfechtungsgrund gemäß § 119 Abs. 2 BGB ?</a:t>
            </a:r>
          </a:p>
          <a:p>
            <a:pPr eaLnBrk="1" hangingPunct="1"/>
            <a:r>
              <a:rPr lang="de-DE" sz="2000" b="0" dirty="0">
                <a:solidFill>
                  <a:schemeClr val="tx1"/>
                </a:solidFill>
                <a:latin typeface="Arial" charset="0"/>
              </a:rPr>
              <a:t>					wäre (+); maßgeblich, ob § 119 Abs. 2 BGB anwendbar:</a:t>
            </a:r>
          </a:p>
          <a:p>
            <a:pPr eaLnBrk="1" hangingPunct="1"/>
            <a:r>
              <a:rPr lang="de-DE" sz="2000" b="0" dirty="0">
                <a:solidFill>
                  <a:schemeClr val="tx1"/>
                </a:solidFill>
                <a:latin typeface="Arial" charset="0"/>
              </a:rPr>
              <a:t>					(a)	Vorrang der §§ 434 ff. BGB ?</a:t>
            </a:r>
          </a:p>
          <a:p>
            <a:pPr eaLnBrk="1" hangingPunct="1"/>
            <a:r>
              <a:rPr lang="de-DE" sz="2000" b="0" dirty="0">
                <a:solidFill>
                  <a:schemeClr val="tx1"/>
                </a:solidFill>
                <a:latin typeface="Arial" charset="0"/>
              </a:rPr>
              <a:t>						zwar Gewährleistungsansprüche des Beklagten 						denkbar, jedoch vereitelte der Kläger durch seine						Anfechtung diese Rechte nicht, da der Beklagte							sich auf diese nicht beruft oder berufen kann.</a:t>
            </a:r>
          </a:p>
          <a:p>
            <a:pPr eaLnBrk="1" hangingPunct="1"/>
            <a:r>
              <a:rPr lang="de-DE" sz="2000" b="0" dirty="0">
                <a:solidFill>
                  <a:schemeClr val="tx1"/>
                </a:solidFill>
                <a:latin typeface="Arial" charset="0"/>
              </a:rPr>
              <a:t>					(b)	Vorrang des § 313 BGB (beidseitiger Motivirrtum) ?</a:t>
            </a:r>
          </a:p>
          <a:p>
            <a:pPr eaLnBrk="1" hangingPunct="1"/>
            <a:r>
              <a:rPr lang="de-DE" sz="2000" b="0" dirty="0">
                <a:solidFill>
                  <a:schemeClr val="tx1"/>
                </a:solidFill>
                <a:latin typeface="Arial" charset="0"/>
              </a:rPr>
              <a:t>						(-), hier hängt es nicht vom Zufall ab, wer zuerst						anficht (nur der Kläger), </a:t>
            </a:r>
            <a:r>
              <a:rPr lang="de-DE" sz="2000" b="0" dirty="0" err="1">
                <a:solidFill>
                  <a:schemeClr val="tx1"/>
                </a:solidFill>
                <a:latin typeface="Arial" charset="0"/>
              </a:rPr>
              <a:t>hM</a:t>
            </a:r>
            <a:r>
              <a:rPr lang="de-DE" sz="2000" b="0" dirty="0">
                <a:solidFill>
                  <a:schemeClr val="tx1"/>
                </a:solidFill>
                <a:latin typeface="Arial" charset="0"/>
              </a:rPr>
              <a:t>: dann gilt § 119 Abs. 2.</a:t>
            </a:r>
          </a:p>
          <a:p>
            <a:pPr eaLnBrk="1" hangingPunct="1"/>
            <a:r>
              <a:rPr lang="de-DE" sz="2000" b="0" dirty="0">
                <a:solidFill>
                  <a:schemeClr val="tx1"/>
                </a:solidFill>
                <a:latin typeface="Arial" charset="0"/>
              </a:rPr>
              <a:t>				(3)	also Kaufvertrag unwirksam nach Klägervortrag.</a:t>
            </a:r>
          </a:p>
          <a:p>
            <a:pPr eaLnBrk="1" hangingPunct="1"/>
            <a:r>
              <a:rPr lang="de-DE" sz="2000" b="0" dirty="0">
                <a:solidFill>
                  <a:schemeClr val="tx1"/>
                </a:solidFill>
                <a:latin typeface="Arial" charset="0"/>
              </a:rPr>
              <a:t>			</a:t>
            </a:r>
            <a:r>
              <a:rPr lang="de-DE" sz="2000" b="0" dirty="0" err="1">
                <a:solidFill>
                  <a:schemeClr val="tx1"/>
                </a:solidFill>
                <a:latin typeface="Arial" charset="0"/>
              </a:rPr>
              <a:t>dd</a:t>
            </a:r>
            <a:r>
              <a:rPr lang="de-DE" sz="2000" b="0" dirty="0">
                <a:solidFill>
                  <a:schemeClr val="tx1"/>
                </a:solidFill>
                <a:latin typeface="Arial" charset="0"/>
              </a:rPr>
              <a:t>)	Rechtsfolge:</a:t>
            </a:r>
          </a:p>
          <a:p>
            <a:pPr eaLnBrk="1" hangingPunct="1"/>
            <a:r>
              <a:rPr lang="de-DE" sz="2000" b="0" dirty="0">
                <a:solidFill>
                  <a:schemeClr val="tx1"/>
                </a:solidFill>
                <a:latin typeface="Arial" charset="0"/>
              </a:rPr>
              <a:t>				Herausgabe des Erlangten, wenn der Kläger Möglichkeit der				Herausgabe vorträgt.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23218300"/>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98018">
                                            <p:txEl>
                                              <p:pRg st="0" end="0"/>
                                            </p:txEl>
                                          </p:spTgt>
                                        </p:tgtEl>
                                        <p:attrNameLst>
                                          <p:attrName>style.visibility</p:attrName>
                                        </p:attrNameLst>
                                      </p:cBhvr>
                                      <p:to>
                                        <p:strVal val="visible"/>
                                      </p:to>
                                    </p:set>
                                    <p:anim calcmode="lin" valueType="num">
                                      <p:cBhvr additive="base">
                                        <p:cTn id="7" dur="500" fill="hold"/>
                                        <p:tgtEl>
                                          <p:spTgt spid="5980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80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98018">
                                            <p:txEl>
                                              <p:pRg st="1" end="1"/>
                                            </p:txEl>
                                          </p:spTgt>
                                        </p:tgtEl>
                                        <p:attrNameLst>
                                          <p:attrName>style.visibility</p:attrName>
                                        </p:attrNameLst>
                                      </p:cBhvr>
                                      <p:to>
                                        <p:strVal val="visible"/>
                                      </p:to>
                                    </p:set>
                                    <p:anim calcmode="lin" valueType="num">
                                      <p:cBhvr additive="base">
                                        <p:cTn id="13" dur="500" fill="hold"/>
                                        <p:tgtEl>
                                          <p:spTgt spid="59801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80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98018">
                                            <p:txEl>
                                              <p:pRg st="2" end="2"/>
                                            </p:txEl>
                                          </p:spTgt>
                                        </p:tgtEl>
                                        <p:attrNameLst>
                                          <p:attrName>style.visibility</p:attrName>
                                        </p:attrNameLst>
                                      </p:cBhvr>
                                      <p:to>
                                        <p:strVal val="visible"/>
                                      </p:to>
                                    </p:set>
                                    <p:anim calcmode="lin" valueType="num">
                                      <p:cBhvr additive="base">
                                        <p:cTn id="19" dur="500" fill="hold"/>
                                        <p:tgtEl>
                                          <p:spTgt spid="59801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980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98018">
                                            <p:txEl>
                                              <p:pRg st="3" end="3"/>
                                            </p:txEl>
                                          </p:spTgt>
                                        </p:tgtEl>
                                        <p:attrNameLst>
                                          <p:attrName>style.visibility</p:attrName>
                                        </p:attrNameLst>
                                      </p:cBhvr>
                                      <p:to>
                                        <p:strVal val="visible"/>
                                      </p:to>
                                    </p:set>
                                    <p:anim calcmode="lin" valueType="num">
                                      <p:cBhvr additive="base">
                                        <p:cTn id="25" dur="500" fill="hold"/>
                                        <p:tgtEl>
                                          <p:spTgt spid="59801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9801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98018">
                                            <p:txEl>
                                              <p:pRg st="4" end="4"/>
                                            </p:txEl>
                                          </p:spTgt>
                                        </p:tgtEl>
                                        <p:attrNameLst>
                                          <p:attrName>style.visibility</p:attrName>
                                        </p:attrNameLst>
                                      </p:cBhvr>
                                      <p:to>
                                        <p:strVal val="visible"/>
                                      </p:to>
                                    </p:set>
                                    <p:anim calcmode="lin" valueType="num">
                                      <p:cBhvr additive="base">
                                        <p:cTn id="31" dur="500" fill="hold"/>
                                        <p:tgtEl>
                                          <p:spTgt spid="59801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9801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98018">
                                            <p:txEl>
                                              <p:pRg st="5" end="5"/>
                                            </p:txEl>
                                          </p:spTgt>
                                        </p:tgtEl>
                                        <p:attrNameLst>
                                          <p:attrName>style.visibility</p:attrName>
                                        </p:attrNameLst>
                                      </p:cBhvr>
                                      <p:to>
                                        <p:strVal val="visible"/>
                                      </p:to>
                                    </p:set>
                                    <p:anim calcmode="lin" valueType="num">
                                      <p:cBhvr additive="base">
                                        <p:cTn id="37" dur="500" fill="hold"/>
                                        <p:tgtEl>
                                          <p:spTgt spid="59801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9801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98018">
                                            <p:txEl>
                                              <p:pRg st="6" end="6"/>
                                            </p:txEl>
                                          </p:spTgt>
                                        </p:tgtEl>
                                        <p:attrNameLst>
                                          <p:attrName>style.visibility</p:attrName>
                                        </p:attrNameLst>
                                      </p:cBhvr>
                                      <p:to>
                                        <p:strVal val="visible"/>
                                      </p:to>
                                    </p:set>
                                    <p:anim calcmode="lin" valueType="num">
                                      <p:cBhvr additive="base">
                                        <p:cTn id="43" dur="500" fill="hold"/>
                                        <p:tgtEl>
                                          <p:spTgt spid="59801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9801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98018">
                                            <p:txEl>
                                              <p:pRg st="7" end="7"/>
                                            </p:txEl>
                                          </p:spTgt>
                                        </p:tgtEl>
                                        <p:attrNameLst>
                                          <p:attrName>style.visibility</p:attrName>
                                        </p:attrNameLst>
                                      </p:cBhvr>
                                      <p:to>
                                        <p:strVal val="visible"/>
                                      </p:to>
                                    </p:set>
                                    <p:anim calcmode="lin" valueType="num">
                                      <p:cBhvr additive="base">
                                        <p:cTn id="49" dur="500" fill="hold"/>
                                        <p:tgtEl>
                                          <p:spTgt spid="598018">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9801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98018">
                                            <p:txEl>
                                              <p:pRg st="8" end="8"/>
                                            </p:txEl>
                                          </p:spTgt>
                                        </p:tgtEl>
                                        <p:attrNameLst>
                                          <p:attrName>style.visibility</p:attrName>
                                        </p:attrNameLst>
                                      </p:cBhvr>
                                      <p:to>
                                        <p:strVal val="visible"/>
                                      </p:to>
                                    </p:set>
                                    <p:anim calcmode="lin" valueType="num">
                                      <p:cBhvr additive="base">
                                        <p:cTn id="55" dur="500" fill="hold"/>
                                        <p:tgtEl>
                                          <p:spTgt spid="598018">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9801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98018">
                                            <p:txEl>
                                              <p:pRg st="9" end="9"/>
                                            </p:txEl>
                                          </p:spTgt>
                                        </p:tgtEl>
                                        <p:attrNameLst>
                                          <p:attrName>style.visibility</p:attrName>
                                        </p:attrNameLst>
                                      </p:cBhvr>
                                      <p:to>
                                        <p:strVal val="visible"/>
                                      </p:to>
                                    </p:set>
                                    <p:anim calcmode="lin" valueType="num">
                                      <p:cBhvr additive="base">
                                        <p:cTn id="61" dur="500" fill="hold"/>
                                        <p:tgtEl>
                                          <p:spTgt spid="598018">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9801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98018">
                                            <p:txEl>
                                              <p:pRg st="10" end="10"/>
                                            </p:txEl>
                                          </p:spTgt>
                                        </p:tgtEl>
                                        <p:attrNameLst>
                                          <p:attrName>style.visibility</p:attrName>
                                        </p:attrNameLst>
                                      </p:cBhvr>
                                      <p:to>
                                        <p:strVal val="visible"/>
                                      </p:to>
                                    </p:set>
                                    <p:anim calcmode="lin" valueType="num">
                                      <p:cBhvr additive="base">
                                        <p:cTn id="67" dur="500" fill="hold"/>
                                        <p:tgtEl>
                                          <p:spTgt spid="598018">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98018">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98018">
                                            <p:txEl>
                                              <p:pRg st="11" end="11"/>
                                            </p:txEl>
                                          </p:spTgt>
                                        </p:tgtEl>
                                        <p:attrNameLst>
                                          <p:attrName>style.visibility</p:attrName>
                                        </p:attrNameLst>
                                      </p:cBhvr>
                                      <p:to>
                                        <p:strVal val="visible"/>
                                      </p:to>
                                    </p:set>
                                    <p:anim calcmode="lin" valueType="num">
                                      <p:cBhvr additive="base">
                                        <p:cTn id="73" dur="500" fill="hold"/>
                                        <p:tgtEl>
                                          <p:spTgt spid="598018">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98018">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98018">
                                            <p:txEl>
                                              <p:pRg st="12" end="12"/>
                                            </p:txEl>
                                          </p:spTgt>
                                        </p:tgtEl>
                                        <p:attrNameLst>
                                          <p:attrName>style.visibility</p:attrName>
                                        </p:attrNameLst>
                                      </p:cBhvr>
                                      <p:to>
                                        <p:strVal val="visible"/>
                                      </p:to>
                                    </p:set>
                                    <p:anim calcmode="lin" valueType="num">
                                      <p:cBhvr additive="base">
                                        <p:cTn id="79" dur="500" fill="hold"/>
                                        <p:tgtEl>
                                          <p:spTgt spid="598018">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98018">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Text Box 2"/>
          <p:cNvSpPr txBox="1">
            <a:spLocks noChangeArrowheads="1"/>
          </p:cNvSpPr>
          <p:nvPr/>
        </p:nvSpPr>
        <p:spPr bwMode="auto">
          <a:xfrm>
            <a:off x="179388" y="1255713"/>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hier (+), Scheingeschäft (§ 117 Abs. 1 BGB) des Beklagten				vorgetragen, daher Möglichkeit des Beklagten, Sache von				der Berlin Galerie zurückzuerhalten (§§ 985, 812 BGB).</a:t>
            </a:r>
          </a:p>
          <a:p>
            <a:pPr eaLnBrk="1" hangingPunct="1"/>
            <a:r>
              <a:rPr lang="de-DE" sz="2000" b="0" dirty="0">
                <a:solidFill>
                  <a:schemeClr val="tx1"/>
                </a:solidFill>
                <a:latin typeface="Arial" charset="0"/>
              </a:rPr>
              <a:t>		c)	also Klage schlüssig aus § 812 Abs. 1 S.1, 1.Var. BGB.</a:t>
            </a:r>
          </a:p>
          <a:p>
            <a:pPr eaLnBrk="1" hangingPunct="1"/>
            <a:r>
              <a:rPr lang="de-DE" sz="2000" b="0" dirty="0">
                <a:solidFill>
                  <a:schemeClr val="tx1"/>
                </a:solidFill>
                <a:latin typeface="Arial" charset="0"/>
              </a:rPr>
              <a:t>	3.	Beklagtenstation (= Erheblichkeit der Einwendungen) ?</a:t>
            </a:r>
          </a:p>
          <a:p>
            <a:pPr eaLnBrk="1" hangingPunct="1"/>
            <a:r>
              <a:rPr lang="de-DE" sz="2000" b="0" dirty="0">
                <a:solidFill>
                  <a:schemeClr val="tx1"/>
                </a:solidFill>
                <a:latin typeface="Arial" charset="0"/>
              </a:rPr>
              <a:t>		Beklagter trägt vor, dass kein Scheingeschäft vorliege; würde die			Möglichkeit zur Herausgabe beseitigen, vgl. § 818 Abs. 2 BGB.</a:t>
            </a:r>
          </a:p>
          <a:p>
            <a:pPr eaLnBrk="1" hangingPunct="1"/>
            <a:r>
              <a:rPr lang="de-DE" sz="2000" b="0" dirty="0">
                <a:solidFill>
                  <a:schemeClr val="tx1"/>
                </a:solidFill>
                <a:latin typeface="Arial" charset="0"/>
              </a:rPr>
              <a:t>	4.	Beweisstation</a:t>
            </a:r>
          </a:p>
          <a:p>
            <a:pPr eaLnBrk="1" hangingPunct="1"/>
            <a:r>
              <a:rPr lang="de-DE" sz="2000" b="0" dirty="0">
                <a:solidFill>
                  <a:schemeClr val="tx1"/>
                </a:solidFill>
                <a:latin typeface="Arial" charset="0"/>
              </a:rPr>
              <a:t>		Kläger hat keinen Beweis für Scheingeschäft angeboten (Kläger hat		Scheingeschäft nach allg. Grundsätzen zu beweisen).</a:t>
            </a:r>
          </a:p>
          <a:p>
            <a:pPr eaLnBrk="1" hangingPunct="1"/>
            <a:r>
              <a:rPr lang="de-DE" sz="2000" b="0" dirty="0">
                <a:solidFill>
                  <a:schemeClr val="tx1"/>
                </a:solidFill>
                <a:latin typeface="Arial" charset="0"/>
              </a:rPr>
              <a:t>	5.	Ergebnis: Herausgabeklage unbegründet.</a:t>
            </a:r>
          </a:p>
          <a:p>
            <a:pPr eaLnBrk="1" hangingPunct="1"/>
            <a:endParaRPr lang="de-DE" sz="2000" b="0" dirty="0">
              <a:solidFill>
                <a:schemeClr val="tx1"/>
              </a:solidFill>
              <a:latin typeface="Arial" charset="0"/>
            </a:endParaRPr>
          </a:p>
          <a:p>
            <a:pPr eaLnBrk="1" hangingPunct="1"/>
            <a:r>
              <a:rPr lang="de-DE" sz="2000" dirty="0">
                <a:solidFill>
                  <a:schemeClr val="tx1"/>
                </a:solidFill>
                <a:latin typeface="Arial" charset="0"/>
              </a:rPr>
              <a:t>C.	Gutachten zur Widerklage</a:t>
            </a:r>
          </a:p>
          <a:p>
            <a:pPr eaLnBrk="1" hangingPunct="1"/>
            <a:endParaRPr lang="de-DE" sz="2000" b="0" dirty="0">
              <a:solidFill>
                <a:schemeClr val="tx1"/>
              </a:solidFill>
              <a:latin typeface="Arial" charset="0"/>
            </a:endParaRPr>
          </a:p>
          <a:p>
            <a:pPr eaLnBrk="1" hangingPunct="1"/>
            <a:r>
              <a:rPr lang="de-DE" sz="2000" b="0" dirty="0">
                <a:solidFill>
                  <a:schemeClr val="tx1"/>
                </a:solidFill>
                <a:latin typeface="Arial" charset="0"/>
              </a:rPr>
              <a:t>	Zulässig aber unbegründet, da Kläger Übereignung an Beklagten wirksam	angefochten hat und somit kein Anspruch des Beklagten aus § 985 BGB	oder § 812 BGB bestehen kann. Da Kaufvertrag ebenfalls nichtig ist	wegen Anfechtung (§ 123 Abs. 1 BGB): kein Anspruch auf Übereignung.</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6291013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99042">
                                            <p:txEl>
                                              <p:pRg st="0" end="0"/>
                                            </p:txEl>
                                          </p:spTgt>
                                        </p:tgtEl>
                                        <p:attrNameLst>
                                          <p:attrName>style.visibility</p:attrName>
                                        </p:attrNameLst>
                                      </p:cBhvr>
                                      <p:to>
                                        <p:strVal val="visible"/>
                                      </p:to>
                                    </p:set>
                                    <p:anim calcmode="lin" valueType="num">
                                      <p:cBhvr additive="base">
                                        <p:cTn id="7" dur="500" fill="hold"/>
                                        <p:tgtEl>
                                          <p:spTgt spid="59904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904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99042">
                                            <p:txEl>
                                              <p:pRg st="1" end="1"/>
                                            </p:txEl>
                                          </p:spTgt>
                                        </p:tgtEl>
                                        <p:attrNameLst>
                                          <p:attrName>style.visibility</p:attrName>
                                        </p:attrNameLst>
                                      </p:cBhvr>
                                      <p:to>
                                        <p:strVal val="visible"/>
                                      </p:to>
                                    </p:set>
                                    <p:anim calcmode="lin" valueType="num">
                                      <p:cBhvr additive="base">
                                        <p:cTn id="13" dur="500" fill="hold"/>
                                        <p:tgtEl>
                                          <p:spTgt spid="59904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904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99042">
                                            <p:txEl>
                                              <p:pRg st="2" end="2"/>
                                            </p:txEl>
                                          </p:spTgt>
                                        </p:tgtEl>
                                        <p:attrNameLst>
                                          <p:attrName>style.visibility</p:attrName>
                                        </p:attrNameLst>
                                      </p:cBhvr>
                                      <p:to>
                                        <p:strVal val="visible"/>
                                      </p:to>
                                    </p:set>
                                    <p:anim calcmode="lin" valueType="num">
                                      <p:cBhvr additive="base">
                                        <p:cTn id="19" dur="500" fill="hold"/>
                                        <p:tgtEl>
                                          <p:spTgt spid="59904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9904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99042">
                                            <p:txEl>
                                              <p:pRg st="3" end="3"/>
                                            </p:txEl>
                                          </p:spTgt>
                                        </p:tgtEl>
                                        <p:attrNameLst>
                                          <p:attrName>style.visibility</p:attrName>
                                        </p:attrNameLst>
                                      </p:cBhvr>
                                      <p:to>
                                        <p:strVal val="visible"/>
                                      </p:to>
                                    </p:set>
                                    <p:anim calcmode="lin" valueType="num">
                                      <p:cBhvr additive="base">
                                        <p:cTn id="25" dur="500" fill="hold"/>
                                        <p:tgtEl>
                                          <p:spTgt spid="59904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9904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99042">
                                            <p:txEl>
                                              <p:pRg st="4" end="4"/>
                                            </p:txEl>
                                          </p:spTgt>
                                        </p:tgtEl>
                                        <p:attrNameLst>
                                          <p:attrName>style.visibility</p:attrName>
                                        </p:attrNameLst>
                                      </p:cBhvr>
                                      <p:to>
                                        <p:strVal val="visible"/>
                                      </p:to>
                                    </p:set>
                                    <p:anim calcmode="lin" valueType="num">
                                      <p:cBhvr additive="base">
                                        <p:cTn id="31" dur="500" fill="hold"/>
                                        <p:tgtEl>
                                          <p:spTgt spid="59904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9904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99042">
                                            <p:txEl>
                                              <p:pRg st="5" end="5"/>
                                            </p:txEl>
                                          </p:spTgt>
                                        </p:tgtEl>
                                        <p:attrNameLst>
                                          <p:attrName>style.visibility</p:attrName>
                                        </p:attrNameLst>
                                      </p:cBhvr>
                                      <p:to>
                                        <p:strVal val="visible"/>
                                      </p:to>
                                    </p:set>
                                    <p:anim calcmode="lin" valueType="num">
                                      <p:cBhvr additive="base">
                                        <p:cTn id="37" dur="500" fill="hold"/>
                                        <p:tgtEl>
                                          <p:spTgt spid="59904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9904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99042">
                                            <p:txEl>
                                              <p:pRg st="6" end="6"/>
                                            </p:txEl>
                                          </p:spTgt>
                                        </p:tgtEl>
                                        <p:attrNameLst>
                                          <p:attrName>style.visibility</p:attrName>
                                        </p:attrNameLst>
                                      </p:cBhvr>
                                      <p:to>
                                        <p:strVal val="visible"/>
                                      </p:to>
                                    </p:set>
                                    <p:anim calcmode="lin" valueType="num">
                                      <p:cBhvr additive="base">
                                        <p:cTn id="43" dur="500" fill="hold"/>
                                        <p:tgtEl>
                                          <p:spTgt spid="59904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9904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99042">
                                            <p:txEl>
                                              <p:pRg st="8" end="8"/>
                                            </p:txEl>
                                          </p:spTgt>
                                        </p:tgtEl>
                                        <p:attrNameLst>
                                          <p:attrName>style.visibility</p:attrName>
                                        </p:attrNameLst>
                                      </p:cBhvr>
                                      <p:to>
                                        <p:strVal val="visible"/>
                                      </p:to>
                                    </p:set>
                                    <p:anim calcmode="lin" valueType="num">
                                      <p:cBhvr additive="base">
                                        <p:cTn id="49" dur="500" fill="hold"/>
                                        <p:tgtEl>
                                          <p:spTgt spid="599042">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9904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99042">
                                            <p:txEl>
                                              <p:pRg st="10" end="10"/>
                                            </p:txEl>
                                          </p:spTgt>
                                        </p:tgtEl>
                                        <p:attrNameLst>
                                          <p:attrName>style.visibility</p:attrName>
                                        </p:attrNameLst>
                                      </p:cBhvr>
                                      <p:to>
                                        <p:strVal val="visible"/>
                                      </p:to>
                                    </p:set>
                                    <p:anim calcmode="lin" valueType="num">
                                      <p:cBhvr additive="base">
                                        <p:cTn id="55" dur="500" fill="hold"/>
                                        <p:tgtEl>
                                          <p:spTgt spid="599042">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9904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0066" name="Text Box 2"/>
          <p:cNvSpPr txBox="1">
            <a:spLocks noChangeArrowheads="1"/>
          </p:cNvSpPr>
          <p:nvPr/>
        </p:nvSpPr>
        <p:spPr bwMode="auto">
          <a:xfrm>
            <a:off x="179388" y="1138238"/>
            <a:ext cx="8712200" cy="56388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dirty="0">
                <a:solidFill>
                  <a:schemeClr val="tx1"/>
                </a:solidFill>
                <a:latin typeface="Arial" charset="0"/>
              </a:rPr>
              <a:t>D.	</a:t>
            </a:r>
            <a:r>
              <a:rPr lang="de-DE" sz="2000" dirty="0" err="1">
                <a:solidFill>
                  <a:schemeClr val="tx1"/>
                </a:solidFill>
                <a:latin typeface="Arial" charset="0"/>
              </a:rPr>
              <a:t>Tenorierungsstation</a:t>
            </a:r>
            <a:endParaRPr lang="de-DE" sz="2000" dirty="0">
              <a:solidFill>
                <a:schemeClr val="tx1"/>
              </a:solidFill>
              <a:latin typeface="Arial" charset="0"/>
            </a:endParaRPr>
          </a:p>
          <a:p>
            <a:pPr eaLnBrk="1" hangingPunct="1"/>
            <a:endParaRPr lang="de-DE" sz="2000" b="0" dirty="0">
              <a:solidFill>
                <a:schemeClr val="tx1"/>
              </a:solidFill>
              <a:latin typeface="Arial" charset="0"/>
            </a:endParaRPr>
          </a:p>
          <a:p>
            <a:pPr eaLnBrk="1" hangingPunct="1"/>
            <a:r>
              <a:rPr lang="de-DE" sz="2000" b="0" dirty="0">
                <a:solidFill>
                  <a:schemeClr val="tx1"/>
                </a:solidFill>
                <a:latin typeface="Arial" charset="0"/>
              </a:rPr>
              <a:t>I.	Unter Abweisung der Widerklage sowie der Klage im Übrigen wird		festgestellt, dass die Hauptsache hinsichtlich der Herausgabe des Bildes	„Die Birkenallee nach Westen“ von Max Liebermann erledigt ist.</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II.	Kostenentscheidung</a:t>
            </a:r>
          </a:p>
          <a:p>
            <a:pPr eaLnBrk="1" hangingPunct="1"/>
            <a:r>
              <a:rPr lang="de-DE" sz="2000" b="0" dirty="0">
                <a:solidFill>
                  <a:schemeClr val="tx1"/>
                </a:solidFill>
                <a:latin typeface="Arial" charset="0"/>
              </a:rPr>
              <a:t>	1.	Klagerücknahme (§ 269 Abs. 3 S.3 ZPO) hat Streitwert von € 2.000,-		(</a:t>
            </a:r>
            <a:r>
              <a:rPr lang="de-DE" sz="2000" b="0" dirty="0" err="1">
                <a:solidFill>
                  <a:schemeClr val="tx1"/>
                </a:solidFill>
                <a:latin typeface="Arial" charset="0"/>
              </a:rPr>
              <a:t>str</a:t>
            </a:r>
            <a:r>
              <a:rPr lang="de-DE" sz="2000" b="0" dirty="0">
                <a:solidFill>
                  <a:schemeClr val="tx1"/>
                </a:solidFill>
                <a:latin typeface="Arial" charset="0"/>
              </a:rPr>
              <a:t>, Wert der Hauptsache oder Kostenwert), Beklagter trägt Kosten.</a:t>
            </a:r>
          </a:p>
          <a:p>
            <a:pPr eaLnBrk="1" hangingPunct="1"/>
            <a:r>
              <a:rPr lang="de-DE" sz="2000" b="0" dirty="0">
                <a:solidFill>
                  <a:schemeClr val="tx1"/>
                </a:solidFill>
                <a:latin typeface="Arial" charset="0"/>
              </a:rPr>
              <a:t>	2.	Einseitige Erledigungserklärung hat Streitwert von € 160.000,-, </a:t>
            </a:r>
            <a:r>
              <a:rPr lang="de-DE" sz="2000" b="0" dirty="0" err="1">
                <a:solidFill>
                  <a:schemeClr val="tx1"/>
                </a:solidFill>
                <a:latin typeface="Arial" charset="0"/>
              </a:rPr>
              <a:t>Be</a:t>
            </a:r>
            <a:r>
              <a:rPr lang="de-DE" sz="2000" b="0" dirty="0">
                <a:solidFill>
                  <a:schemeClr val="tx1"/>
                </a:solidFill>
                <a:latin typeface="Arial" charset="0"/>
              </a:rPr>
              <a:t>-		</a:t>
            </a:r>
            <a:r>
              <a:rPr lang="de-DE" sz="2000" b="0" dirty="0" err="1">
                <a:solidFill>
                  <a:schemeClr val="tx1"/>
                </a:solidFill>
                <a:latin typeface="Arial" charset="0"/>
              </a:rPr>
              <a:t>klagter</a:t>
            </a:r>
            <a:r>
              <a:rPr lang="de-DE" sz="2000" b="0" dirty="0">
                <a:solidFill>
                  <a:schemeClr val="tx1"/>
                </a:solidFill>
                <a:latin typeface="Arial" charset="0"/>
              </a:rPr>
              <a:t> trägt die Kosten, § 91 ZPO (sehr </a:t>
            </a:r>
            <a:r>
              <a:rPr lang="de-DE" sz="2000" b="0" dirty="0" err="1">
                <a:solidFill>
                  <a:schemeClr val="tx1"/>
                </a:solidFill>
                <a:latin typeface="Arial" charset="0"/>
              </a:rPr>
              <a:t>str.</a:t>
            </a:r>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sehr gut vertretbar:		entweder Wert einer Feststellungsklage (50 – 80 %) oder Kostenwert)</a:t>
            </a:r>
          </a:p>
          <a:p>
            <a:pPr eaLnBrk="1" hangingPunct="1"/>
            <a:r>
              <a:rPr lang="de-DE" sz="2000" b="0" dirty="0">
                <a:solidFill>
                  <a:schemeClr val="tx1"/>
                </a:solidFill>
                <a:latin typeface="Arial" charset="0"/>
              </a:rPr>
              <a:t>	3.	Herausgabeklage hat Streitwert von € 28.000,-, Kläger trägt Kosten.</a:t>
            </a:r>
          </a:p>
          <a:p>
            <a:pPr eaLnBrk="1" hangingPunct="1"/>
            <a:r>
              <a:rPr lang="de-DE" sz="2000" b="0" dirty="0">
                <a:solidFill>
                  <a:schemeClr val="tx1"/>
                </a:solidFill>
                <a:latin typeface="Arial" charset="0"/>
              </a:rPr>
              <a:t>	4.	Widerklage wird nicht mit der Klage (dort zu 2.) zusammengerechnet,		da wirtschaftlich identisch (spätestens hier entstehen € 160.000,- !).</a:t>
            </a:r>
          </a:p>
          <a:p>
            <a:pPr eaLnBrk="1" hangingPunct="1"/>
            <a:r>
              <a:rPr lang="de-DE" sz="2000" b="0" dirty="0">
                <a:solidFill>
                  <a:schemeClr val="tx1"/>
                </a:solidFill>
                <a:latin typeface="Arial" charset="0"/>
              </a:rPr>
              <a:t>	5.	also Beklagter unterliegt am Gesamtstreitwert von € 190.000,- </a:t>
            </a:r>
            <a:r>
              <a:rPr lang="de-DE" sz="2000" b="0" dirty="0" err="1">
                <a:solidFill>
                  <a:schemeClr val="tx1"/>
                </a:solidFill>
                <a:latin typeface="Arial" charset="0"/>
              </a:rPr>
              <a:t>iHv</a:t>
            </a:r>
            <a:r>
              <a:rPr lang="de-DE" sz="2000" b="0" dirty="0">
                <a:solidFill>
                  <a:schemeClr val="tx1"/>
                </a:solidFill>
                <a:latin typeface="Arial" charset="0"/>
              </a:rPr>
              <a:t>			€ 162.000,- (85 %), obsiegt in Höhe von € 28.000,- (15 %).</a:t>
            </a:r>
          </a:p>
          <a:p>
            <a:pPr eaLnBrk="1" hangingPunct="1"/>
            <a:r>
              <a:rPr lang="de-DE" sz="2000" b="0" dirty="0">
                <a:solidFill>
                  <a:schemeClr val="tx1"/>
                </a:solidFill>
                <a:latin typeface="Arial" charset="0"/>
              </a:rPr>
              <a:t>	6.	Also: Die Kosten des Rechtsstreits haben der Kläger zu 15 und			der Beklagte zu 85 Prozent zu tragen.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3458535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00066">
                                            <p:txEl>
                                              <p:pRg st="0" end="0"/>
                                            </p:txEl>
                                          </p:spTgt>
                                        </p:tgtEl>
                                        <p:attrNameLst>
                                          <p:attrName>style.visibility</p:attrName>
                                        </p:attrNameLst>
                                      </p:cBhvr>
                                      <p:to>
                                        <p:strVal val="visible"/>
                                      </p:to>
                                    </p:set>
                                    <p:anim calcmode="lin" valueType="num">
                                      <p:cBhvr additive="base">
                                        <p:cTn id="7" dur="500" fill="hold"/>
                                        <p:tgtEl>
                                          <p:spTgt spid="60006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0006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00066">
                                            <p:txEl>
                                              <p:pRg st="2" end="2"/>
                                            </p:txEl>
                                          </p:spTgt>
                                        </p:tgtEl>
                                        <p:attrNameLst>
                                          <p:attrName>style.visibility</p:attrName>
                                        </p:attrNameLst>
                                      </p:cBhvr>
                                      <p:to>
                                        <p:strVal val="visible"/>
                                      </p:to>
                                    </p:set>
                                    <p:anim calcmode="lin" valueType="num">
                                      <p:cBhvr additive="base">
                                        <p:cTn id="13" dur="500" fill="hold"/>
                                        <p:tgtEl>
                                          <p:spTgt spid="60006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0006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00066">
                                            <p:txEl>
                                              <p:pRg st="4" end="4"/>
                                            </p:txEl>
                                          </p:spTgt>
                                        </p:tgtEl>
                                        <p:attrNameLst>
                                          <p:attrName>style.visibility</p:attrName>
                                        </p:attrNameLst>
                                      </p:cBhvr>
                                      <p:to>
                                        <p:strVal val="visible"/>
                                      </p:to>
                                    </p:set>
                                    <p:anim calcmode="lin" valueType="num">
                                      <p:cBhvr additive="base">
                                        <p:cTn id="19" dur="500" fill="hold"/>
                                        <p:tgtEl>
                                          <p:spTgt spid="60006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0006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00066">
                                            <p:txEl>
                                              <p:pRg st="5" end="5"/>
                                            </p:txEl>
                                          </p:spTgt>
                                        </p:tgtEl>
                                        <p:attrNameLst>
                                          <p:attrName>style.visibility</p:attrName>
                                        </p:attrNameLst>
                                      </p:cBhvr>
                                      <p:to>
                                        <p:strVal val="visible"/>
                                      </p:to>
                                    </p:set>
                                    <p:anim calcmode="lin" valueType="num">
                                      <p:cBhvr additive="base">
                                        <p:cTn id="25" dur="500" fill="hold"/>
                                        <p:tgtEl>
                                          <p:spTgt spid="600066">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0006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00066">
                                            <p:txEl>
                                              <p:pRg st="6" end="6"/>
                                            </p:txEl>
                                          </p:spTgt>
                                        </p:tgtEl>
                                        <p:attrNameLst>
                                          <p:attrName>style.visibility</p:attrName>
                                        </p:attrNameLst>
                                      </p:cBhvr>
                                      <p:to>
                                        <p:strVal val="visible"/>
                                      </p:to>
                                    </p:set>
                                    <p:anim calcmode="lin" valueType="num">
                                      <p:cBhvr additive="base">
                                        <p:cTn id="31" dur="500" fill="hold"/>
                                        <p:tgtEl>
                                          <p:spTgt spid="60006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0006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00066">
                                            <p:txEl>
                                              <p:pRg st="7" end="7"/>
                                            </p:txEl>
                                          </p:spTgt>
                                        </p:tgtEl>
                                        <p:attrNameLst>
                                          <p:attrName>style.visibility</p:attrName>
                                        </p:attrNameLst>
                                      </p:cBhvr>
                                      <p:to>
                                        <p:strVal val="visible"/>
                                      </p:to>
                                    </p:set>
                                    <p:anim calcmode="lin" valueType="num">
                                      <p:cBhvr additive="base">
                                        <p:cTn id="37" dur="500" fill="hold"/>
                                        <p:tgtEl>
                                          <p:spTgt spid="600066">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0006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00066">
                                            <p:txEl>
                                              <p:pRg st="8" end="8"/>
                                            </p:txEl>
                                          </p:spTgt>
                                        </p:tgtEl>
                                        <p:attrNameLst>
                                          <p:attrName>style.visibility</p:attrName>
                                        </p:attrNameLst>
                                      </p:cBhvr>
                                      <p:to>
                                        <p:strVal val="visible"/>
                                      </p:to>
                                    </p:set>
                                    <p:anim calcmode="lin" valueType="num">
                                      <p:cBhvr additive="base">
                                        <p:cTn id="43" dur="500" fill="hold"/>
                                        <p:tgtEl>
                                          <p:spTgt spid="600066">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0006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00066">
                                            <p:txEl>
                                              <p:pRg st="9" end="9"/>
                                            </p:txEl>
                                          </p:spTgt>
                                        </p:tgtEl>
                                        <p:attrNameLst>
                                          <p:attrName>style.visibility</p:attrName>
                                        </p:attrNameLst>
                                      </p:cBhvr>
                                      <p:to>
                                        <p:strVal val="visible"/>
                                      </p:to>
                                    </p:set>
                                    <p:anim calcmode="lin" valueType="num">
                                      <p:cBhvr additive="base">
                                        <p:cTn id="49" dur="500" fill="hold"/>
                                        <p:tgtEl>
                                          <p:spTgt spid="600066">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0006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00066">
                                            <p:txEl>
                                              <p:pRg st="10" end="10"/>
                                            </p:txEl>
                                          </p:spTgt>
                                        </p:tgtEl>
                                        <p:attrNameLst>
                                          <p:attrName>style.visibility</p:attrName>
                                        </p:attrNameLst>
                                      </p:cBhvr>
                                      <p:to>
                                        <p:strVal val="visible"/>
                                      </p:to>
                                    </p:set>
                                    <p:anim calcmode="lin" valueType="num">
                                      <p:cBhvr additive="base">
                                        <p:cTn id="55" dur="500" fill="hold"/>
                                        <p:tgtEl>
                                          <p:spTgt spid="600066">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00066">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1438"/>
            <a:ext cx="8712200" cy="511175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a:solidFill>
                  <a:schemeClr val="tx1"/>
                </a:solidFill>
                <a:latin typeface="Arial" charset="0"/>
              </a:rPr>
              <a:t>●	</a:t>
            </a:r>
            <a:r>
              <a:rPr lang="de-DE">
                <a:solidFill>
                  <a:schemeClr val="tx1"/>
                </a:solidFill>
                <a:latin typeface="Arial" charset="0"/>
              </a:rPr>
              <a:t>Erledigung der Hauptsache</a:t>
            </a:r>
          </a:p>
          <a:p>
            <a:pPr eaLnBrk="1" hangingPunct="1"/>
            <a:r>
              <a:rPr lang="de-DE" b="0">
                <a:solidFill>
                  <a:schemeClr val="tx1"/>
                </a:solidFill>
                <a:latin typeface="Arial" charset="0"/>
              </a:rPr>
              <a:t>	liegt vor, wenn die Klage durch ein Ereignis nach Rechtshän-	gigkeit unzulässig oder unbegründet wird, also</a:t>
            </a:r>
          </a:p>
          <a:p>
            <a:pPr eaLnBrk="1" hangingPunct="1"/>
            <a:endParaRPr lang="de-DE" b="0">
              <a:solidFill>
                <a:schemeClr val="tx1"/>
              </a:solidFill>
              <a:latin typeface="Arial" charset="0"/>
            </a:endParaRPr>
          </a:p>
          <a:p>
            <a:pPr eaLnBrk="1" hangingPunct="1"/>
            <a:r>
              <a:rPr lang="de-DE" b="0">
                <a:solidFill>
                  <a:schemeClr val="tx1"/>
                </a:solidFill>
                <a:latin typeface="Arial" charset="0"/>
              </a:rPr>
              <a:t>	-	der </a:t>
            </a:r>
            <a:r>
              <a:rPr lang="de-DE">
                <a:solidFill>
                  <a:schemeClr val="tx1"/>
                </a:solidFill>
                <a:latin typeface="Arial" charset="0"/>
              </a:rPr>
              <a:t>Zeitfaktor </a:t>
            </a:r>
            <a:r>
              <a:rPr lang="de-DE" b="0">
                <a:solidFill>
                  <a:schemeClr val="tx1"/>
                </a:solidFill>
                <a:latin typeface="Arial" charset="0"/>
              </a:rPr>
              <a:t>vorliegt</a:t>
            </a:r>
            <a:r>
              <a:rPr lang="de-DE">
                <a:solidFill>
                  <a:schemeClr val="tx1"/>
                </a:solidFill>
                <a:latin typeface="Arial" charset="0"/>
              </a:rPr>
              <a:t>:</a:t>
            </a:r>
            <a:r>
              <a:rPr lang="de-DE" b="0">
                <a:solidFill>
                  <a:schemeClr val="tx1"/>
                </a:solidFill>
                <a:latin typeface="Arial" charset="0"/>
              </a:rPr>
              <a:t> Nach Rechtshängigkeit, da vor			Rechtshängigkeit noch keine „Hauptsache“ vorhanden			ist, die sich erledigen könnte.</a:t>
            </a:r>
          </a:p>
          <a:p>
            <a:pPr eaLnBrk="1" hangingPunct="1"/>
            <a:r>
              <a:rPr lang="de-DE" b="0">
                <a:solidFill>
                  <a:schemeClr val="tx1"/>
                </a:solidFill>
                <a:latin typeface="Arial" charset="0"/>
              </a:rPr>
              <a:t>	-	und der </a:t>
            </a:r>
            <a:r>
              <a:rPr lang="de-DE">
                <a:solidFill>
                  <a:schemeClr val="tx1"/>
                </a:solidFill>
                <a:latin typeface="Arial" charset="0"/>
              </a:rPr>
              <a:t>Erledigungserfolg </a:t>
            </a:r>
            <a:r>
              <a:rPr lang="de-DE" b="0">
                <a:solidFill>
                  <a:schemeClr val="tx1"/>
                </a:solidFill>
                <a:latin typeface="Arial" charset="0"/>
              </a:rPr>
              <a:t>eintritt</a:t>
            </a:r>
            <a:r>
              <a:rPr lang="de-DE">
                <a:solidFill>
                  <a:schemeClr val="tx1"/>
                </a:solidFill>
                <a:latin typeface="Arial" charset="0"/>
              </a:rPr>
              <a:t>:</a:t>
            </a:r>
            <a:r>
              <a:rPr lang="de-DE" b="0">
                <a:solidFill>
                  <a:schemeClr val="tx1"/>
                </a:solidFill>
                <a:latin typeface="Arial" charset="0"/>
              </a:rPr>
              <a:t> die Klage muss bei			Eintritt des Ereignisses zulässig und begründet gewesen		sein. Das Erledigungsereignis muss also ursächlich dafür		werden, dass jetzt (nach Rechtshängigkeit) die Klage			unzulässig oder unbegründet ist (Kausalität)</a:t>
            </a:r>
          </a:p>
          <a:p>
            <a:pPr eaLnBrk="1" hangingPunct="1"/>
            <a:endParaRPr lang="de-DE" b="0">
              <a:solidFill>
                <a:schemeClr val="tx1"/>
              </a:solidFill>
              <a:latin typeface="Arial" charset="0"/>
            </a:endParaRPr>
          </a:p>
          <a:p>
            <a:pPr eaLnBrk="1" hangingPunct="1"/>
            <a:r>
              <a:rPr lang="de-DE" b="0">
                <a:solidFill>
                  <a:schemeClr val="tx1"/>
                </a:solidFill>
                <a:latin typeface="Arial" charset="0"/>
              </a:rPr>
              <a:t>●	</a:t>
            </a:r>
            <a:r>
              <a:rPr lang="de-DE">
                <a:solidFill>
                  <a:schemeClr val="tx1"/>
                </a:solidFill>
                <a:latin typeface="Arial" charset="0"/>
              </a:rPr>
              <a:t>Welche Folgen haben Erledigungserklärungen ?</a:t>
            </a:r>
            <a:endParaRPr lang="de-DE" b="0">
              <a:solidFill>
                <a:schemeClr val="tx1"/>
              </a:solidFill>
              <a:latin typeface="Arial" charset="0"/>
            </a:endParaRP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Erledigungserklärungen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283580096"/>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3" end="3"/>
                                            </p:txEl>
                                          </p:spTgt>
                                        </p:tgtEl>
                                        <p:attrNameLst>
                                          <p:attrName>style.visibility</p:attrName>
                                        </p:attrNameLst>
                                      </p:cBhvr>
                                      <p:to>
                                        <p:strVal val="visible"/>
                                      </p:to>
                                    </p:set>
                                    <p:anim calcmode="lin" valueType="num">
                                      <p:cBhvr additive="base">
                                        <p:cTn id="19"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4" end="4"/>
                                            </p:txEl>
                                          </p:spTgt>
                                        </p:tgtEl>
                                        <p:attrNameLst>
                                          <p:attrName>style.visibility</p:attrName>
                                        </p:attrNameLst>
                                      </p:cBhvr>
                                      <p:to>
                                        <p:strVal val="visible"/>
                                      </p:to>
                                    </p:set>
                                    <p:anim calcmode="lin" valueType="num">
                                      <p:cBhvr additive="base">
                                        <p:cTn id="25"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6" end="6"/>
                                            </p:txEl>
                                          </p:spTgt>
                                        </p:tgtEl>
                                        <p:attrNameLst>
                                          <p:attrName>style.visibility</p:attrName>
                                        </p:attrNameLst>
                                      </p:cBhvr>
                                      <p:to>
                                        <p:strVal val="visible"/>
                                      </p:to>
                                    </p:set>
                                    <p:anim calcmode="lin" valueType="num">
                                      <p:cBhvr additive="base">
                                        <p:cTn id="31"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1090" name="Text Box 2"/>
          <p:cNvSpPr txBox="1">
            <a:spLocks noChangeArrowheads="1"/>
          </p:cNvSpPr>
          <p:nvPr/>
        </p:nvSpPr>
        <p:spPr bwMode="auto">
          <a:xfrm>
            <a:off x="179388" y="1268413"/>
            <a:ext cx="8712200" cy="246221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III.	Das Urteil ist vorläufig vollstreckbar, für den Kläger jedoch, soweit er		nicht die Kosten hinsichtlich des zurückgenommenen Teils der Klage 		vollstreckt, nur gegen Sicherheitsleistung in Höhe von 110 % des jeweils	zu vollstreckenden Betrages. Der Kläger darf die Vollstreckung durch		Sicherheitsleistung in Höhe von 110 % des auf Grund des Urteils 		vollstreckbaren Betrages abwenden, wenn nicht der Beklagte vor		der Vollstreckung Sicherheit in Höhe von 110 % des jeweils zu		vollstreckenden Betrages leistet.“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83203747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01090">
                                            <p:txEl>
                                              <p:pRg st="0" end="0"/>
                                            </p:txEl>
                                          </p:spTgt>
                                        </p:tgtEl>
                                        <p:attrNameLst>
                                          <p:attrName>style.visibility</p:attrName>
                                        </p:attrNameLst>
                                      </p:cBhvr>
                                      <p:to>
                                        <p:strVal val="visible"/>
                                      </p:to>
                                    </p:set>
                                    <p:anim calcmode="lin" valueType="num">
                                      <p:cBhvr additive="base">
                                        <p:cTn id="7" dur="500" fill="hold"/>
                                        <p:tgtEl>
                                          <p:spTgt spid="60109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0109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1" name="Text Box 3"/>
          <p:cNvSpPr txBox="1">
            <a:spLocks noChangeArrowheads="1"/>
          </p:cNvSpPr>
          <p:nvPr/>
        </p:nvSpPr>
        <p:spPr bwMode="auto">
          <a:xfrm>
            <a:off x="179388" y="12652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dirty="0">
                <a:solidFill>
                  <a:schemeClr val="tx1"/>
                </a:solidFill>
                <a:latin typeface="Arial" charset="0"/>
              </a:rPr>
              <a:t>I.	Übereinstimmende Erledigungserklärungen</a:t>
            </a:r>
          </a:p>
          <a:p>
            <a:pPr eaLnBrk="1" hangingPunct="1"/>
            <a:r>
              <a:rPr lang="de-DE" b="0" dirty="0">
                <a:solidFill>
                  <a:schemeClr val="tx1"/>
                </a:solidFill>
                <a:latin typeface="Arial" charset="0"/>
              </a:rPr>
              <a:t>	§ 91a ZPO: Prozessbeendigung durch Parteihandlung, die	Rechtshängigkeit der Hauptsache erlischt bis auf die Kosten-	frage automatisch.</a:t>
            </a:r>
          </a:p>
          <a:p>
            <a:pPr eaLnBrk="1" hangingPunct="1"/>
            <a:r>
              <a:rPr lang="de-DE" b="0" dirty="0">
                <a:solidFill>
                  <a:schemeClr val="tx1"/>
                </a:solidFill>
                <a:latin typeface="Arial" charset="0"/>
              </a:rPr>
              <a:t>	1.	Entscheidung</a:t>
            </a:r>
          </a:p>
          <a:p>
            <a:pPr eaLnBrk="1" hangingPunct="1"/>
            <a:r>
              <a:rPr lang="de-DE" b="0" dirty="0">
                <a:solidFill>
                  <a:schemeClr val="tx1"/>
                </a:solidFill>
                <a:latin typeface="Arial" charset="0"/>
              </a:rPr>
              <a:t>		Beschluss über die Kosten.</a:t>
            </a:r>
          </a:p>
          <a:p>
            <a:pPr eaLnBrk="1" hangingPunct="1"/>
            <a:r>
              <a:rPr lang="de-DE" b="0" dirty="0">
                <a:solidFill>
                  <a:schemeClr val="tx1"/>
                </a:solidFill>
                <a:latin typeface="Arial" charset="0"/>
              </a:rPr>
              <a:t>	2.	Wer trägt die Kosten?</a:t>
            </a:r>
          </a:p>
          <a:p>
            <a:pPr eaLnBrk="1" hangingPunct="1"/>
            <a:r>
              <a:rPr lang="de-DE" b="0" dirty="0">
                <a:solidFill>
                  <a:schemeClr val="tx1"/>
                </a:solidFill>
                <a:latin typeface="Arial" charset="0"/>
              </a:rPr>
              <a:t>		derjenige, der voraussichtlich verloren hätte.</a:t>
            </a:r>
          </a:p>
          <a:p>
            <a:pPr eaLnBrk="1" hangingPunct="1"/>
            <a:r>
              <a:rPr lang="de-DE" b="0" dirty="0">
                <a:solidFill>
                  <a:schemeClr val="tx1"/>
                </a:solidFill>
                <a:latin typeface="Arial" charset="0"/>
              </a:rPr>
              <a:t>	3.	Angreifbarkeit</a:t>
            </a:r>
          </a:p>
          <a:p>
            <a:pPr eaLnBrk="1" hangingPunct="1"/>
            <a:r>
              <a:rPr lang="de-DE" b="0" dirty="0">
                <a:solidFill>
                  <a:schemeClr val="tx1"/>
                </a:solidFill>
                <a:latin typeface="Arial" charset="0"/>
              </a:rPr>
              <a:t>		gesondert: § 91a II S.1 ZPO (= sofortige Beschwerde).</a:t>
            </a:r>
          </a:p>
          <a:p>
            <a:pPr eaLnBrk="1" hangingPunct="1"/>
            <a:endParaRPr lang="de-DE" b="0" dirty="0">
              <a:solidFill>
                <a:schemeClr val="tx1"/>
              </a:solidFill>
              <a:latin typeface="Arial" charset="0"/>
            </a:endParaRPr>
          </a:p>
          <a:p>
            <a:pPr eaLnBrk="1" hangingPunct="1"/>
            <a:r>
              <a:rPr lang="de-DE" dirty="0">
                <a:solidFill>
                  <a:schemeClr val="tx1"/>
                </a:solidFill>
                <a:latin typeface="Arial" charset="0"/>
              </a:rPr>
              <a:t>II.	Einseitige Erledigungserklärung des Klägers</a:t>
            </a:r>
          </a:p>
          <a:p>
            <a:pPr eaLnBrk="1" hangingPunct="1"/>
            <a:r>
              <a:rPr lang="de-DE" b="0" dirty="0">
                <a:solidFill>
                  <a:schemeClr val="tx1"/>
                </a:solidFill>
                <a:latin typeface="Arial" charset="0"/>
              </a:rPr>
              <a:t>	Bewirkt keine Prozessbeendigung, sondern ist nach </a:t>
            </a:r>
            <a:r>
              <a:rPr lang="de-DE" b="0" dirty="0" err="1">
                <a:solidFill>
                  <a:schemeClr val="tx1"/>
                </a:solidFill>
                <a:latin typeface="Arial" charset="0"/>
              </a:rPr>
              <a:t>h.M</a:t>
            </a:r>
            <a:r>
              <a:rPr lang="de-DE" b="0" dirty="0">
                <a:solidFill>
                  <a:schemeClr val="tx1"/>
                </a:solidFill>
                <a:latin typeface="Arial" charset="0"/>
              </a:rPr>
              <a:t>.	Klageänderung (§ 264 Nr. 2 ZPO) in eine Feststellungsklage.	Rechtshängigkeit der Hauptsache bleibt insoweit bestehen. </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Erledigungserklärungen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0141398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16451">
                                            <p:txEl>
                                              <p:pRg st="0" end="0"/>
                                            </p:txEl>
                                          </p:spTgt>
                                        </p:tgtEl>
                                        <p:attrNameLst>
                                          <p:attrName>style.visibility</p:attrName>
                                        </p:attrNameLst>
                                      </p:cBhvr>
                                      <p:to>
                                        <p:strVal val="visible"/>
                                      </p:to>
                                    </p:set>
                                    <p:anim calcmode="lin" valueType="num">
                                      <p:cBhvr additive="base">
                                        <p:cTn id="7" dur="500" fill="hold"/>
                                        <p:tgtEl>
                                          <p:spTgt spid="6164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64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16451">
                                            <p:txEl>
                                              <p:pRg st="1" end="1"/>
                                            </p:txEl>
                                          </p:spTgt>
                                        </p:tgtEl>
                                        <p:attrNameLst>
                                          <p:attrName>style.visibility</p:attrName>
                                        </p:attrNameLst>
                                      </p:cBhvr>
                                      <p:to>
                                        <p:strVal val="visible"/>
                                      </p:to>
                                    </p:set>
                                    <p:anim calcmode="lin" valueType="num">
                                      <p:cBhvr additive="base">
                                        <p:cTn id="13" dur="500" fill="hold"/>
                                        <p:tgtEl>
                                          <p:spTgt spid="61645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64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16451">
                                            <p:txEl>
                                              <p:pRg st="2" end="2"/>
                                            </p:txEl>
                                          </p:spTgt>
                                        </p:tgtEl>
                                        <p:attrNameLst>
                                          <p:attrName>style.visibility</p:attrName>
                                        </p:attrNameLst>
                                      </p:cBhvr>
                                      <p:to>
                                        <p:strVal val="visible"/>
                                      </p:to>
                                    </p:set>
                                    <p:anim calcmode="lin" valueType="num">
                                      <p:cBhvr additive="base">
                                        <p:cTn id="19" dur="500" fill="hold"/>
                                        <p:tgtEl>
                                          <p:spTgt spid="61645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645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16451">
                                            <p:txEl>
                                              <p:pRg st="3" end="3"/>
                                            </p:txEl>
                                          </p:spTgt>
                                        </p:tgtEl>
                                        <p:attrNameLst>
                                          <p:attrName>style.visibility</p:attrName>
                                        </p:attrNameLst>
                                      </p:cBhvr>
                                      <p:to>
                                        <p:strVal val="visible"/>
                                      </p:to>
                                    </p:set>
                                    <p:anim calcmode="lin" valueType="num">
                                      <p:cBhvr additive="base">
                                        <p:cTn id="25" dur="500" fill="hold"/>
                                        <p:tgtEl>
                                          <p:spTgt spid="61645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645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6451">
                                            <p:txEl>
                                              <p:pRg st="4" end="4"/>
                                            </p:txEl>
                                          </p:spTgt>
                                        </p:tgtEl>
                                        <p:attrNameLst>
                                          <p:attrName>style.visibility</p:attrName>
                                        </p:attrNameLst>
                                      </p:cBhvr>
                                      <p:to>
                                        <p:strVal val="visible"/>
                                      </p:to>
                                    </p:set>
                                    <p:anim calcmode="lin" valueType="num">
                                      <p:cBhvr additive="base">
                                        <p:cTn id="31" dur="500" fill="hold"/>
                                        <p:tgtEl>
                                          <p:spTgt spid="61645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645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6451">
                                            <p:txEl>
                                              <p:pRg st="5" end="5"/>
                                            </p:txEl>
                                          </p:spTgt>
                                        </p:tgtEl>
                                        <p:attrNameLst>
                                          <p:attrName>style.visibility</p:attrName>
                                        </p:attrNameLst>
                                      </p:cBhvr>
                                      <p:to>
                                        <p:strVal val="visible"/>
                                      </p:to>
                                    </p:set>
                                    <p:anim calcmode="lin" valueType="num">
                                      <p:cBhvr additive="base">
                                        <p:cTn id="37" dur="500" fill="hold"/>
                                        <p:tgtEl>
                                          <p:spTgt spid="61645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645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16451">
                                            <p:txEl>
                                              <p:pRg st="6" end="6"/>
                                            </p:txEl>
                                          </p:spTgt>
                                        </p:tgtEl>
                                        <p:attrNameLst>
                                          <p:attrName>style.visibility</p:attrName>
                                        </p:attrNameLst>
                                      </p:cBhvr>
                                      <p:to>
                                        <p:strVal val="visible"/>
                                      </p:to>
                                    </p:set>
                                    <p:anim calcmode="lin" valueType="num">
                                      <p:cBhvr additive="base">
                                        <p:cTn id="43" dur="500" fill="hold"/>
                                        <p:tgtEl>
                                          <p:spTgt spid="616451">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645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16451">
                                            <p:txEl>
                                              <p:pRg st="7" end="7"/>
                                            </p:txEl>
                                          </p:spTgt>
                                        </p:tgtEl>
                                        <p:attrNameLst>
                                          <p:attrName>style.visibility</p:attrName>
                                        </p:attrNameLst>
                                      </p:cBhvr>
                                      <p:to>
                                        <p:strVal val="visible"/>
                                      </p:to>
                                    </p:set>
                                    <p:anim calcmode="lin" valueType="num">
                                      <p:cBhvr additive="base">
                                        <p:cTn id="49" dur="500" fill="hold"/>
                                        <p:tgtEl>
                                          <p:spTgt spid="616451">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1645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16451">
                                            <p:txEl>
                                              <p:pRg st="9" end="9"/>
                                            </p:txEl>
                                          </p:spTgt>
                                        </p:tgtEl>
                                        <p:attrNameLst>
                                          <p:attrName>style.visibility</p:attrName>
                                        </p:attrNameLst>
                                      </p:cBhvr>
                                      <p:to>
                                        <p:strVal val="visible"/>
                                      </p:to>
                                    </p:set>
                                    <p:anim calcmode="lin" valueType="num">
                                      <p:cBhvr additive="base">
                                        <p:cTn id="55" dur="500" fill="hold"/>
                                        <p:tgtEl>
                                          <p:spTgt spid="616451">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16451">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16451">
                                            <p:txEl>
                                              <p:pRg st="10" end="10"/>
                                            </p:txEl>
                                          </p:spTgt>
                                        </p:tgtEl>
                                        <p:attrNameLst>
                                          <p:attrName>style.visibility</p:attrName>
                                        </p:attrNameLst>
                                      </p:cBhvr>
                                      <p:to>
                                        <p:strVal val="visible"/>
                                      </p:to>
                                    </p:set>
                                    <p:anim calcmode="lin" valueType="num">
                                      <p:cBhvr additive="base">
                                        <p:cTn id="61" dur="500" fill="hold"/>
                                        <p:tgtEl>
                                          <p:spTgt spid="616451">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16451">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475" name="Text Box 3"/>
          <p:cNvSpPr txBox="1">
            <a:spLocks noChangeArrowheads="1"/>
          </p:cNvSpPr>
          <p:nvPr/>
        </p:nvSpPr>
        <p:spPr bwMode="auto">
          <a:xfrm>
            <a:off x="179388" y="1016000"/>
            <a:ext cx="8712200" cy="590931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1.	Entscheidung</a:t>
            </a:r>
          </a:p>
          <a:p>
            <a:pPr eaLnBrk="1" hangingPunct="1"/>
            <a:r>
              <a:rPr lang="de-DE" b="0" dirty="0">
                <a:solidFill>
                  <a:schemeClr val="tx1"/>
                </a:solidFill>
                <a:latin typeface="Arial" charset="0"/>
              </a:rPr>
              <a:t>		Endurteil. 	</a:t>
            </a:r>
          </a:p>
          <a:p>
            <a:pPr eaLnBrk="1" hangingPunct="1"/>
            <a:r>
              <a:rPr lang="de-DE" b="0" dirty="0">
                <a:solidFill>
                  <a:schemeClr val="tx1"/>
                </a:solidFill>
                <a:latin typeface="Arial" charset="0"/>
              </a:rPr>
              <a:t>	2.	Angreifbarkeit</a:t>
            </a:r>
          </a:p>
          <a:p>
            <a:pPr eaLnBrk="1" hangingPunct="1"/>
            <a:r>
              <a:rPr lang="de-DE" b="0" dirty="0">
                <a:solidFill>
                  <a:schemeClr val="tx1"/>
                </a:solidFill>
                <a:latin typeface="Arial" charset="0"/>
              </a:rPr>
              <a:t>		Berufung, §§ 511 ff. ZPO.</a:t>
            </a:r>
          </a:p>
          <a:p>
            <a:pPr eaLnBrk="1" hangingPunct="1"/>
            <a:r>
              <a:rPr lang="de-DE" b="0" dirty="0">
                <a:solidFill>
                  <a:schemeClr val="tx1"/>
                </a:solidFill>
                <a:latin typeface="Arial" charset="0"/>
              </a:rPr>
              <a:t>	3.	Die 5 unterscheidbaren </a:t>
            </a:r>
            <a:r>
              <a:rPr lang="de-DE" b="0" dirty="0" err="1">
                <a:solidFill>
                  <a:schemeClr val="tx1"/>
                </a:solidFill>
                <a:latin typeface="Arial" charset="0"/>
              </a:rPr>
              <a:t>Sit</a:t>
            </a:r>
            <a:r>
              <a:rPr lang="de-DE" b="0" dirty="0">
                <a:solidFill>
                  <a:schemeClr val="tx1"/>
                </a:solidFill>
                <a:latin typeface="Arial" charset="0"/>
              </a:rPr>
              <a:t>. einseitiger </a:t>
            </a:r>
            <a:r>
              <a:rPr lang="de-DE" b="0" dirty="0" err="1">
                <a:solidFill>
                  <a:schemeClr val="tx1"/>
                </a:solidFill>
                <a:latin typeface="Arial" charset="0"/>
              </a:rPr>
              <a:t>Erledigungserkl</a:t>
            </a:r>
            <a:r>
              <a:rPr lang="de-DE" b="0" dirty="0">
                <a:solidFill>
                  <a:schemeClr val="tx1"/>
                </a:solidFill>
                <a:latin typeface="Arial" charset="0"/>
              </a:rPr>
              <a:t>.:</a:t>
            </a:r>
          </a:p>
          <a:p>
            <a:pPr eaLnBrk="1" hangingPunct="1"/>
            <a:r>
              <a:rPr lang="de-DE" b="0" dirty="0">
                <a:solidFill>
                  <a:schemeClr val="tx1"/>
                </a:solidFill>
                <a:latin typeface="Arial" charset="0"/>
              </a:rPr>
              <a:t>		a)	Leistungsklage ist zulässig und begründet, Erledigung			ist nach Rechtshängigkeit eingetreten.</a:t>
            </a:r>
          </a:p>
          <a:p>
            <a:pPr eaLnBrk="1" hangingPunct="1"/>
            <a:r>
              <a:rPr lang="de-DE" b="0" dirty="0">
                <a:solidFill>
                  <a:schemeClr val="tx1"/>
                </a:solidFill>
                <a:latin typeface="Arial" charset="0"/>
              </a:rPr>
              <a:t>			</a:t>
            </a:r>
            <a:r>
              <a:rPr lang="de-DE" b="0" u="sng" dirty="0">
                <a:solidFill>
                  <a:schemeClr val="tx1"/>
                </a:solidFill>
                <a:latin typeface="Arial" charset="0"/>
              </a:rPr>
              <a:t>Klageänderung:</a:t>
            </a:r>
            <a:r>
              <a:rPr lang="de-DE" b="0" dirty="0">
                <a:solidFill>
                  <a:schemeClr val="tx1"/>
                </a:solidFill>
                <a:latin typeface="Arial" charset="0"/>
              </a:rPr>
              <a:t> Der Feststellungsantrag tritt an die				Stelle des ursprünglichen Leistungsantrages; die				Feststellungsklage ist zulässig und begründet.</a:t>
            </a:r>
          </a:p>
          <a:p>
            <a:pPr eaLnBrk="1" hangingPunct="1"/>
            <a:r>
              <a:rPr lang="de-DE" b="0" dirty="0">
                <a:solidFill>
                  <a:schemeClr val="tx1"/>
                </a:solidFill>
                <a:latin typeface="Arial" charset="0"/>
              </a:rPr>
              <a:t>		b)	Leistungsklage ist zulässig und begründet, Erledigung			ist aber nicht eingetreten. Was, wenn </a:t>
            </a:r>
            <a:r>
              <a:rPr lang="de-DE" b="0" dirty="0" err="1">
                <a:solidFill>
                  <a:schemeClr val="tx1"/>
                </a:solidFill>
                <a:latin typeface="Arial" charset="0"/>
              </a:rPr>
              <a:t>Kl</a:t>
            </a:r>
            <a:r>
              <a:rPr lang="de-DE" b="0" dirty="0">
                <a:solidFill>
                  <a:schemeClr val="tx1"/>
                </a:solidFill>
                <a:latin typeface="Arial" charset="0"/>
              </a:rPr>
              <a:t> für </a:t>
            </a:r>
            <a:r>
              <a:rPr lang="de-DE" b="0" dirty="0" err="1">
                <a:solidFill>
                  <a:schemeClr val="tx1"/>
                </a:solidFill>
                <a:latin typeface="Arial" charset="0"/>
              </a:rPr>
              <a:t>erled</a:t>
            </a:r>
            <a:r>
              <a:rPr lang="de-DE" b="0" dirty="0">
                <a:solidFill>
                  <a:schemeClr val="tx1"/>
                </a:solidFill>
                <a:latin typeface="Arial" charset="0"/>
              </a:rPr>
              <a:t>. </a:t>
            </a:r>
            <a:r>
              <a:rPr lang="de-DE" b="0" dirty="0" err="1">
                <a:solidFill>
                  <a:schemeClr val="tx1"/>
                </a:solidFill>
                <a:latin typeface="Arial" charset="0"/>
              </a:rPr>
              <a:t>erkl</a:t>
            </a:r>
            <a:r>
              <a:rPr lang="de-DE" b="0" dirty="0">
                <a:solidFill>
                  <a:schemeClr val="tx1"/>
                </a:solidFill>
                <a:latin typeface="Arial" charset="0"/>
              </a:rPr>
              <a:t>?</a:t>
            </a:r>
          </a:p>
          <a:p>
            <a:pPr eaLnBrk="1" hangingPunct="1"/>
            <a:r>
              <a:rPr lang="de-DE" b="0" dirty="0">
                <a:solidFill>
                  <a:schemeClr val="tx1"/>
                </a:solidFill>
                <a:latin typeface="Arial" charset="0"/>
              </a:rPr>
              <a:t>			</a:t>
            </a:r>
            <a:r>
              <a:rPr lang="de-DE" b="0" u="sng" dirty="0" err="1">
                <a:solidFill>
                  <a:schemeClr val="tx1"/>
                </a:solidFill>
                <a:latin typeface="Arial" charset="0"/>
              </a:rPr>
              <a:t>h.M</a:t>
            </a:r>
            <a:r>
              <a:rPr lang="de-DE" b="0" u="sng" dirty="0">
                <a:solidFill>
                  <a:schemeClr val="tx1"/>
                </a:solidFill>
                <a:latin typeface="Arial" charset="0"/>
              </a:rPr>
              <a:t>.:</a:t>
            </a:r>
            <a:r>
              <a:rPr lang="de-DE" b="0" dirty="0">
                <a:solidFill>
                  <a:schemeClr val="tx1"/>
                </a:solidFill>
                <a:latin typeface="Arial" charset="0"/>
              </a:rPr>
              <a:t> Feststellungsklage unbegründet – Kl. verliert				den Rechtsstreit. Vermeidbar ?</a:t>
            </a:r>
          </a:p>
          <a:p>
            <a:pPr eaLnBrk="1" hangingPunct="1"/>
            <a:r>
              <a:rPr lang="de-DE" b="0" dirty="0">
                <a:solidFill>
                  <a:schemeClr val="tx1"/>
                </a:solidFill>
                <a:latin typeface="Arial" charset="0"/>
              </a:rPr>
              <a:t>			indem ursprünglicher Leistungsantrag (hilfsweise) auf-			recht erhalten wird.</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Erledigungserklärungen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5200140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17475">
                                            <p:txEl>
                                              <p:pRg st="0" end="0"/>
                                            </p:txEl>
                                          </p:spTgt>
                                        </p:tgtEl>
                                        <p:attrNameLst>
                                          <p:attrName>style.visibility</p:attrName>
                                        </p:attrNameLst>
                                      </p:cBhvr>
                                      <p:to>
                                        <p:strVal val="visible"/>
                                      </p:to>
                                    </p:set>
                                    <p:anim calcmode="lin" valueType="num">
                                      <p:cBhvr additive="base">
                                        <p:cTn id="7" dur="500" fill="hold"/>
                                        <p:tgtEl>
                                          <p:spTgt spid="6174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74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17475">
                                            <p:txEl>
                                              <p:pRg st="1" end="1"/>
                                            </p:txEl>
                                          </p:spTgt>
                                        </p:tgtEl>
                                        <p:attrNameLst>
                                          <p:attrName>style.visibility</p:attrName>
                                        </p:attrNameLst>
                                      </p:cBhvr>
                                      <p:to>
                                        <p:strVal val="visible"/>
                                      </p:to>
                                    </p:set>
                                    <p:anim calcmode="lin" valueType="num">
                                      <p:cBhvr additive="base">
                                        <p:cTn id="13" dur="500" fill="hold"/>
                                        <p:tgtEl>
                                          <p:spTgt spid="6174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74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17475">
                                            <p:txEl>
                                              <p:pRg st="2" end="2"/>
                                            </p:txEl>
                                          </p:spTgt>
                                        </p:tgtEl>
                                        <p:attrNameLst>
                                          <p:attrName>style.visibility</p:attrName>
                                        </p:attrNameLst>
                                      </p:cBhvr>
                                      <p:to>
                                        <p:strVal val="visible"/>
                                      </p:to>
                                    </p:set>
                                    <p:anim calcmode="lin" valueType="num">
                                      <p:cBhvr additive="base">
                                        <p:cTn id="19" dur="500" fill="hold"/>
                                        <p:tgtEl>
                                          <p:spTgt spid="61747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74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17475">
                                            <p:txEl>
                                              <p:pRg st="3" end="3"/>
                                            </p:txEl>
                                          </p:spTgt>
                                        </p:tgtEl>
                                        <p:attrNameLst>
                                          <p:attrName>style.visibility</p:attrName>
                                        </p:attrNameLst>
                                      </p:cBhvr>
                                      <p:to>
                                        <p:strVal val="visible"/>
                                      </p:to>
                                    </p:set>
                                    <p:anim calcmode="lin" valueType="num">
                                      <p:cBhvr additive="base">
                                        <p:cTn id="25" dur="500" fill="hold"/>
                                        <p:tgtEl>
                                          <p:spTgt spid="61747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74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17475">
                                            <p:txEl>
                                              <p:pRg st="4" end="4"/>
                                            </p:txEl>
                                          </p:spTgt>
                                        </p:tgtEl>
                                        <p:attrNameLst>
                                          <p:attrName>style.visibility</p:attrName>
                                        </p:attrNameLst>
                                      </p:cBhvr>
                                      <p:to>
                                        <p:strVal val="visible"/>
                                      </p:to>
                                    </p:set>
                                    <p:anim calcmode="lin" valueType="num">
                                      <p:cBhvr additive="base">
                                        <p:cTn id="31" dur="500" fill="hold"/>
                                        <p:tgtEl>
                                          <p:spTgt spid="61747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74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17475">
                                            <p:txEl>
                                              <p:pRg st="5" end="5"/>
                                            </p:txEl>
                                          </p:spTgt>
                                        </p:tgtEl>
                                        <p:attrNameLst>
                                          <p:attrName>style.visibility</p:attrName>
                                        </p:attrNameLst>
                                      </p:cBhvr>
                                      <p:to>
                                        <p:strVal val="visible"/>
                                      </p:to>
                                    </p:set>
                                    <p:anim calcmode="lin" valueType="num">
                                      <p:cBhvr additive="base">
                                        <p:cTn id="37" dur="500" fill="hold"/>
                                        <p:tgtEl>
                                          <p:spTgt spid="61747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747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17475">
                                            <p:txEl>
                                              <p:pRg st="6" end="6"/>
                                            </p:txEl>
                                          </p:spTgt>
                                        </p:tgtEl>
                                        <p:attrNameLst>
                                          <p:attrName>style.visibility</p:attrName>
                                        </p:attrNameLst>
                                      </p:cBhvr>
                                      <p:to>
                                        <p:strVal val="visible"/>
                                      </p:to>
                                    </p:set>
                                    <p:anim calcmode="lin" valueType="num">
                                      <p:cBhvr additive="base">
                                        <p:cTn id="43" dur="500" fill="hold"/>
                                        <p:tgtEl>
                                          <p:spTgt spid="61747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747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17475">
                                            <p:txEl>
                                              <p:pRg st="7" end="7"/>
                                            </p:txEl>
                                          </p:spTgt>
                                        </p:tgtEl>
                                        <p:attrNameLst>
                                          <p:attrName>style.visibility</p:attrName>
                                        </p:attrNameLst>
                                      </p:cBhvr>
                                      <p:to>
                                        <p:strVal val="visible"/>
                                      </p:to>
                                    </p:set>
                                    <p:anim calcmode="lin" valueType="num">
                                      <p:cBhvr additive="base">
                                        <p:cTn id="49" dur="500" fill="hold"/>
                                        <p:tgtEl>
                                          <p:spTgt spid="61747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1747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17475">
                                            <p:txEl>
                                              <p:pRg st="8" end="8"/>
                                            </p:txEl>
                                          </p:spTgt>
                                        </p:tgtEl>
                                        <p:attrNameLst>
                                          <p:attrName>style.visibility</p:attrName>
                                        </p:attrNameLst>
                                      </p:cBhvr>
                                      <p:to>
                                        <p:strVal val="visible"/>
                                      </p:to>
                                    </p:set>
                                    <p:anim calcmode="lin" valueType="num">
                                      <p:cBhvr additive="base">
                                        <p:cTn id="55" dur="500" fill="hold"/>
                                        <p:tgtEl>
                                          <p:spTgt spid="617475">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1747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17475">
                                            <p:txEl>
                                              <p:pRg st="9" end="9"/>
                                            </p:txEl>
                                          </p:spTgt>
                                        </p:tgtEl>
                                        <p:attrNameLst>
                                          <p:attrName>style.visibility</p:attrName>
                                        </p:attrNameLst>
                                      </p:cBhvr>
                                      <p:to>
                                        <p:strVal val="visible"/>
                                      </p:to>
                                    </p:set>
                                    <p:anim calcmode="lin" valueType="num">
                                      <p:cBhvr additive="base">
                                        <p:cTn id="61" dur="500" fill="hold"/>
                                        <p:tgtEl>
                                          <p:spTgt spid="617475">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17475">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8499"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c)	Leistungsklage ist von Anfang an unzulässig oder </a:t>
            </a:r>
            <a:r>
              <a:rPr lang="de-DE" b="0" dirty="0" err="1">
                <a:solidFill>
                  <a:schemeClr val="tx1"/>
                </a:solidFill>
                <a:latin typeface="Arial" charset="0"/>
              </a:rPr>
              <a:t>un</a:t>
            </a:r>
            <a:r>
              <a:rPr lang="de-DE" b="0" dirty="0">
                <a:solidFill>
                  <a:schemeClr val="tx1"/>
                </a:solidFill>
                <a:latin typeface="Arial" charset="0"/>
              </a:rPr>
              <a:t>-			begründet, Kl. erklärt für erledigt.</a:t>
            </a:r>
          </a:p>
          <a:p>
            <a:pPr eaLnBrk="1" hangingPunct="1"/>
            <a:r>
              <a:rPr lang="de-DE" b="0" dirty="0">
                <a:solidFill>
                  <a:schemeClr val="tx1"/>
                </a:solidFill>
                <a:latin typeface="Arial" charset="0"/>
              </a:rPr>
              <a:t>			</a:t>
            </a:r>
            <a:r>
              <a:rPr lang="de-DE" b="0" u="sng" dirty="0" err="1">
                <a:solidFill>
                  <a:schemeClr val="tx1"/>
                </a:solidFill>
                <a:latin typeface="Arial" charset="0"/>
              </a:rPr>
              <a:t>h.M</a:t>
            </a:r>
            <a:r>
              <a:rPr lang="de-DE" b="0" u="sng" dirty="0">
                <a:solidFill>
                  <a:schemeClr val="tx1"/>
                </a:solidFill>
                <a:latin typeface="Arial" charset="0"/>
              </a:rPr>
              <a:t>.:</a:t>
            </a:r>
            <a:r>
              <a:rPr lang="de-DE" b="0" dirty="0">
                <a:solidFill>
                  <a:schemeClr val="tx1"/>
                </a:solidFill>
                <a:latin typeface="Arial" charset="0"/>
              </a:rPr>
              <a:t> es wird nur über den Feststellungsantrag </a:t>
            </a:r>
            <a:r>
              <a:rPr lang="de-DE" b="0" dirty="0" err="1">
                <a:solidFill>
                  <a:schemeClr val="tx1"/>
                </a:solidFill>
                <a:latin typeface="Arial" charset="0"/>
              </a:rPr>
              <a:t>ent</a:t>
            </a:r>
            <a:r>
              <a:rPr lang="de-DE" b="0" dirty="0">
                <a:solidFill>
                  <a:schemeClr val="tx1"/>
                </a:solidFill>
                <a:latin typeface="Arial" charset="0"/>
              </a:rPr>
              <a:t>-				schieden; dieser ist unbegründet (selten unzulässig);			hier hilft auch der Hilfsantrag nichts.</a:t>
            </a:r>
          </a:p>
          <a:p>
            <a:pPr eaLnBrk="1" hangingPunct="1"/>
            <a:r>
              <a:rPr lang="de-DE" b="0" dirty="0">
                <a:solidFill>
                  <a:schemeClr val="tx1"/>
                </a:solidFill>
                <a:latin typeface="Arial" charset="0"/>
              </a:rPr>
              <a:t>		d)	„Erledigung“ tritt vor Rechtshängigkeit ein, Kläger				erklärt für erledigt.</a:t>
            </a:r>
          </a:p>
          <a:p>
            <a:pPr eaLnBrk="1" hangingPunct="1"/>
            <a:r>
              <a:rPr lang="de-DE" b="0" dirty="0">
                <a:solidFill>
                  <a:schemeClr val="tx1"/>
                </a:solidFill>
                <a:latin typeface="Arial" charset="0"/>
              </a:rPr>
              <a:t>			</a:t>
            </a:r>
            <a:r>
              <a:rPr lang="de-DE" b="0" u="sng" dirty="0" err="1">
                <a:solidFill>
                  <a:schemeClr val="tx1"/>
                </a:solidFill>
                <a:latin typeface="Arial" charset="0"/>
              </a:rPr>
              <a:t>h.M</a:t>
            </a:r>
            <a:r>
              <a:rPr lang="de-DE" b="0" u="sng" dirty="0">
                <a:solidFill>
                  <a:schemeClr val="tx1"/>
                </a:solidFill>
                <a:latin typeface="Arial" charset="0"/>
              </a:rPr>
              <a:t>.</a:t>
            </a:r>
            <a:r>
              <a:rPr lang="de-DE" b="0" dirty="0">
                <a:solidFill>
                  <a:schemeClr val="tx1"/>
                </a:solidFill>
                <a:latin typeface="Arial" charset="0"/>
              </a:rPr>
              <a:t>: Feststellungsklage unbegründet, da keine Erle-			</a:t>
            </a:r>
            <a:r>
              <a:rPr lang="de-DE" b="0" dirty="0" err="1">
                <a:solidFill>
                  <a:schemeClr val="tx1"/>
                </a:solidFill>
                <a:latin typeface="Arial" charset="0"/>
              </a:rPr>
              <a:t>digung</a:t>
            </a:r>
            <a:r>
              <a:rPr lang="de-DE" b="0" dirty="0">
                <a:solidFill>
                  <a:schemeClr val="tx1"/>
                </a:solidFill>
                <a:latin typeface="Arial" charset="0"/>
              </a:rPr>
              <a:t> eingetreten ist. Vermeidbar ?</a:t>
            </a:r>
          </a:p>
          <a:p>
            <a:pPr eaLnBrk="1" hangingPunct="1"/>
            <a:r>
              <a:rPr lang="de-DE" b="0" dirty="0">
                <a:solidFill>
                  <a:schemeClr val="tx1"/>
                </a:solidFill>
                <a:latin typeface="Arial" charset="0"/>
              </a:rPr>
              <a:t>			ja, durch Klagerücknahme, § 269 Abs. 3 S.3 ZPO</a:t>
            </a:r>
          </a:p>
          <a:p>
            <a:pPr eaLnBrk="1" hangingPunct="1"/>
            <a:r>
              <a:rPr lang="de-DE" b="0" dirty="0">
                <a:solidFill>
                  <a:schemeClr val="tx1"/>
                </a:solidFill>
                <a:latin typeface="Arial" charset="0"/>
              </a:rPr>
              <a:t>		e)	Erledigung ist eingetreten, aber Beklagter ist säumig.			Kläger beantragt Erlass eines VU</a:t>
            </a:r>
          </a:p>
          <a:p>
            <a:pPr eaLnBrk="1" hangingPunct="1"/>
            <a:r>
              <a:rPr lang="de-DE" b="0" dirty="0">
                <a:solidFill>
                  <a:schemeClr val="tx1"/>
                </a:solidFill>
                <a:latin typeface="Arial" charset="0"/>
              </a:rPr>
              <a:t>			(+), trotz § 335 Abs. 1 Nr. 3 ZPO (</a:t>
            </a:r>
            <a:r>
              <a:rPr lang="de-DE" b="0" dirty="0" err="1">
                <a:solidFill>
                  <a:schemeClr val="tx1"/>
                </a:solidFill>
                <a:latin typeface="Arial" charset="0"/>
              </a:rPr>
              <a:t>str.</a:t>
            </a:r>
            <a:r>
              <a:rPr lang="de-DE" b="0" dirty="0">
                <a:solidFill>
                  <a:schemeClr val="tx1"/>
                </a:solidFill>
                <a:latin typeface="Arial" charset="0"/>
              </a:rPr>
              <a:t>), da lediglich				ein „Weniger“ (vgl. § 264 Nr. 2 ZPO) ausgeurteilt				wird (</a:t>
            </a:r>
            <a:r>
              <a:rPr lang="de-DE" b="0" dirty="0" err="1">
                <a:solidFill>
                  <a:schemeClr val="tx1"/>
                </a:solidFill>
                <a:latin typeface="Arial" charset="0"/>
              </a:rPr>
              <a:t>h.M</a:t>
            </a:r>
            <a:r>
              <a:rPr lang="de-DE" b="0" dirty="0">
                <a:solidFill>
                  <a:schemeClr val="tx1"/>
                </a:solidFill>
                <a:latin typeface="Arial" charset="0"/>
              </a:rPr>
              <a:t>.).</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Erledigungserklärungen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62766972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18499">
                                            <p:txEl>
                                              <p:pRg st="0" end="0"/>
                                            </p:txEl>
                                          </p:spTgt>
                                        </p:tgtEl>
                                        <p:attrNameLst>
                                          <p:attrName>style.visibility</p:attrName>
                                        </p:attrNameLst>
                                      </p:cBhvr>
                                      <p:to>
                                        <p:strVal val="visible"/>
                                      </p:to>
                                    </p:set>
                                    <p:anim calcmode="lin" valueType="num">
                                      <p:cBhvr additive="base">
                                        <p:cTn id="7" dur="500" fill="hold"/>
                                        <p:tgtEl>
                                          <p:spTgt spid="6184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84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18499">
                                            <p:txEl>
                                              <p:pRg st="1" end="1"/>
                                            </p:txEl>
                                          </p:spTgt>
                                        </p:tgtEl>
                                        <p:attrNameLst>
                                          <p:attrName>style.visibility</p:attrName>
                                        </p:attrNameLst>
                                      </p:cBhvr>
                                      <p:to>
                                        <p:strVal val="visible"/>
                                      </p:to>
                                    </p:set>
                                    <p:anim calcmode="lin" valueType="num">
                                      <p:cBhvr additive="base">
                                        <p:cTn id="13" dur="500" fill="hold"/>
                                        <p:tgtEl>
                                          <p:spTgt spid="6184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84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18499">
                                            <p:txEl>
                                              <p:pRg st="2" end="2"/>
                                            </p:txEl>
                                          </p:spTgt>
                                        </p:tgtEl>
                                        <p:attrNameLst>
                                          <p:attrName>style.visibility</p:attrName>
                                        </p:attrNameLst>
                                      </p:cBhvr>
                                      <p:to>
                                        <p:strVal val="visible"/>
                                      </p:to>
                                    </p:set>
                                    <p:anim calcmode="lin" valueType="num">
                                      <p:cBhvr additive="base">
                                        <p:cTn id="19" dur="500" fill="hold"/>
                                        <p:tgtEl>
                                          <p:spTgt spid="6184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84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18499">
                                            <p:txEl>
                                              <p:pRg st="3" end="3"/>
                                            </p:txEl>
                                          </p:spTgt>
                                        </p:tgtEl>
                                        <p:attrNameLst>
                                          <p:attrName>style.visibility</p:attrName>
                                        </p:attrNameLst>
                                      </p:cBhvr>
                                      <p:to>
                                        <p:strVal val="visible"/>
                                      </p:to>
                                    </p:set>
                                    <p:anim calcmode="lin" valueType="num">
                                      <p:cBhvr additive="base">
                                        <p:cTn id="25" dur="500" fill="hold"/>
                                        <p:tgtEl>
                                          <p:spTgt spid="61849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84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18499">
                                            <p:txEl>
                                              <p:pRg st="4" end="4"/>
                                            </p:txEl>
                                          </p:spTgt>
                                        </p:tgtEl>
                                        <p:attrNameLst>
                                          <p:attrName>style.visibility</p:attrName>
                                        </p:attrNameLst>
                                      </p:cBhvr>
                                      <p:to>
                                        <p:strVal val="visible"/>
                                      </p:to>
                                    </p:set>
                                    <p:anim calcmode="lin" valueType="num">
                                      <p:cBhvr additive="base">
                                        <p:cTn id="31" dur="500" fill="hold"/>
                                        <p:tgtEl>
                                          <p:spTgt spid="61849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849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18499">
                                            <p:txEl>
                                              <p:pRg st="5" end="5"/>
                                            </p:txEl>
                                          </p:spTgt>
                                        </p:tgtEl>
                                        <p:attrNameLst>
                                          <p:attrName>style.visibility</p:attrName>
                                        </p:attrNameLst>
                                      </p:cBhvr>
                                      <p:to>
                                        <p:strVal val="visible"/>
                                      </p:to>
                                    </p:set>
                                    <p:anim calcmode="lin" valueType="num">
                                      <p:cBhvr additive="base">
                                        <p:cTn id="37" dur="500" fill="hold"/>
                                        <p:tgtEl>
                                          <p:spTgt spid="61849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849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8499">
                                            <p:txEl>
                                              <p:pRg st="6" end="6"/>
                                            </p:txEl>
                                          </p:spTgt>
                                        </p:tgtEl>
                                        <p:attrNameLst>
                                          <p:attrName>style.visibility</p:attrName>
                                        </p:attrNameLst>
                                      </p:cBhvr>
                                      <p:to>
                                        <p:strVal val="visible"/>
                                      </p:to>
                                    </p:set>
                                    <p:anim calcmode="lin" valueType="num">
                                      <p:cBhvr additive="base">
                                        <p:cTn id="43" dur="500" fill="hold"/>
                                        <p:tgtEl>
                                          <p:spTgt spid="61849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849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23" name="Text Box 3"/>
          <p:cNvSpPr txBox="1">
            <a:spLocks noChangeArrowheads="1"/>
          </p:cNvSpPr>
          <p:nvPr/>
        </p:nvSpPr>
        <p:spPr bwMode="auto">
          <a:xfrm>
            <a:off x="179388" y="1279525"/>
            <a:ext cx="8712200" cy="480131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dirty="0">
                <a:solidFill>
                  <a:schemeClr val="tx1"/>
                </a:solidFill>
                <a:latin typeface="Arial" charset="0"/>
              </a:rPr>
              <a:t>III.	Teilerledigungserklärung (übereinstimmende und </a:t>
            </a:r>
            <a:r>
              <a:rPr lang="de-DE" dirty="0" err="1">
                <a:solidFill>
                  <a:schemeClr val="tx1"/>
                </a:solidFill>
                <a:latin typeface="Arial" charset="0"/>
              </a:rPr>
              <a:t>einsei</a:t>
            </a:r>
            <a:r>
              <a:rPr lang="de-DE" dirty="0">
                <a:solidFill>
                  <a:schemeClr val="tx1"/>
                </a:solidFill>
                <a:latin typeface="Arial" charset="0"/>
              </a:rPr>
              <a:t>-	</a:t>
            </a:r>
            <a:r>
              <a:rPr lang="de-DE" dirty="0" err="1">
                <a:solidFill>
                  <a:schemeClr val="tx1"/>
                </a:solidFill>
                <a:latin typeface="Arial" charset="0"/>
              </a:rPr>
              <a:t>tige</a:t>
            </a:r>
            <a:r>
              <a:rPr lang="de-DE" dirty="0">
                <a:solidFill>
                  <a:schemeClr val="tx1"/>
                </a:solidFill>
                <a:latin typeface="Arial" charset="0"/>
              </a:rPr>
              <a:t> durch den Kläger)</a:t>
            </a:r>
          </a:p>
          <a:p>
            <a:pPr eaLnBrk="1" hangingPunct="1"/>
            <a:r>
              <a:rPr lang="de-DE" b="0" dirty="0">
                <a:solidFill>
                  <a:schemeClr val="tx1"/>
                </a:solidFill>
                <a:latin typeface="Arial" charset="0"/>
              </a:rPr>
              <a:t>	Sie führt zu einem Endurteil mit einheitlicher </a:t>
            </a:r>
            <a:r>
              <a:rPr lang="de-DE" b="0" dirty="0" err="1">
                <a:solidFill>
                  <a:schemeClr val="tx1"/>
                </a:solidFill>
                <a:latin typeface="Arial" charset="0"/>
              </a:rPr>
              <a:t>Kostenentschei</a:t>
            </a:r>
            <a:r>
              <a:rPr lang="de-DE" b="0" dirty="0">
                <a:solidFill>
                  <a:schemeClr val="tx1"/>
                </a:solidFill>
                <a:latin typeface="Arial" charset="0"/>
              </a:rPr>
              <a:t>-	</a:t>
            </a:r>
            <a:r>
              <a:rPr lang="de-DE" b="0" dirty="0" err="1">
                <a:solidFill>
                  <a:schemeClr val="tx1"/>
                </a:solidFill>
                <a:latin typeface="Arial" charset="0"/>
              </a:rPr>
              <a:t>dung</a:t>
            </a:r>
            <a:r>
              <a:rPr lang="de-DE" b="0" dirty="0">
                <a:solidFill>
                  <a:schemeClr val="tx1"/>
                </a:solidFill>
                <a:latin typeface="Arial" charset="0"/>
              </a:rPr>
              <a:t>: </a:t>
            </a:r>
          </a:p>
          <a:p>
            <a:pPr eaLnBrk="1" hangingPunct="1"/>
            <a:r>
              <a:rPr lang="de-DE" b="0" dirty="0">
                <a:solidFill>
                  <a:schemeClr val="tx1"/>
                </a:solidFill>
                <a:latin typeface="Arial" charset="0"/>
              </a:rPr>
              <a:t>	1.	bei übereinstimmender Teilerledigungserklärung:</a:t>
            </a:r>
          </a:p>
          <a:p>
            <a:pPr eaLnBrk="1" hangingPunct="1"/>
            <a:r>
              <a:rPr lang="de-DE" b="0" dirty="0">
                <a:solidFill>
                  <a:schemeClr val="tx1"/>
                </a:solidFill>
                <a:latin typeface="Arial" charset="0"/>
              </a:rPr>
              <a:t>		Kostenmischentscheidung gemäß § 91a ZPO </a:t>
            </a:r>
            <a:r>
              <a:rPr lang="de-DE" b="0" dirty="0" err="1">
                <a:solidFill>
                  <a:schemeClr val="tx1"/>
                </a:solidFill>
                <a:latin typeface="Arial" charset="0"/>
              </a:rPr>
              <a:t>iVm</a:t>
            </a:r>
            <a:r>
              <a:rPr lang="de-DE" b="0" dirty="0">
                <a:solidFill>
                  <a:schemeClr val="tx1"/>
                </a:solidFill>
                <a:latin typeface="Arial" charset="0"/>
              </a:rPr>
              <a:t> §§ 91,		92 ff. ZPO (beachte: Für vorläufige Vollstreckbarkeit und		Rechtsmittel verbleibt es für den auf § 91a ZPO beruhen-		den Teil in der Sache bei dem „Beschlussanteil“)</a:t>
            </a:r>
          </a:p>
          <a:p>
            <a:pPr eaLnBrk="1" hangingPunct="1"/>
            <a:r>
              <a:rPr lang="de-DE" b="0" dirty="0">
                <a:solidFill>
                  <a:schemeClr val="tx1"/>
                </a:solidFill>
                <a:latin typeface="Arial" charset="0"/>
              </a:rPr>
              <a:t>	2.	bei einseitiger Teilerledigungserklärung:</a:t>
            </a:r>
          </a:p>
          <a:p>
            <a:pPr eaLnBrk="1" hangingPunct="1"/>
            <a:r>
              <a:rPr lang="de-DE" b="0" dirty="0">
                <a:solidFill>
                  <a:schemeClr val="tx1"/>
                </a:solidFill>
                <a:latin typeface="Arial" charset="0"/>
              </a:rPr>
              <a:t>		teilweise </a:t>
            </a:r>
            <a:r>
              <a:rPr lang="de-DE" b="0" dirty="0" err="1">
                <a:solidFill>
                  <a:schemeClr val="tx1"/>
                </a:solidFill>
                <a:latin typeface="Arial" charset="0"/>
              </a:rPr>
              <a:t>LeistAntrag</a:t>
            </a:r>
            <a:r>
              <a:rPr lang="de-DE" b="0" dirty="0">
                <a:solidFill>
                  <a:schemeClr val="tx1"/>
                </a:solidFill>
                <a:latin typeface="Arial" charset="0"/>
              </a:rPr>
              <a:t>, teilweise </a:t>
            </a:r>
            <a:r>
              <a:rPr lang="de-DE" b="0" dirty="0" err="1">
                <a:solidFill>
                  <a:schemeClr val="tx1"/>
                </a:solidFill>
                <a:latin typeface="Arial" charset="0"/>
              </a:rPr>
              <a:t>FeststellAntrag</a:t>
            </a:r>
            <a:r>
              <a:rPr lang="de-DE" b="0" dirty="0">
                <a:solidFill>
                  <a:schemeClr val="tx1"/>
                </a:solidFill>
                <a:latin typeface="Arial" charset="0"/>
              </a:rPr>
              <a:t> (= </a:t>
            </a:r>
            <a:r>
              <a:rPr lang="de-DE" b="0" dirty="0" err="1">
                <a:solidFill>
                  <a:schemeClr val="tx1"/>
                </a:solidFill>
                <a:latin typeface="Arial" charset="0"/>
              </a:rPr>
              <a:t>objekti</a:t>
            </a:r>
            <a:r>
              <a:rPr lang="de-DE" b="0" dirty="0">
                <a:solidFill>
                  <a:schemeClr val="tx1"/>
                </a:solidFill>
                <a:latin typeface="Arial" charset="0"/>
              </a:rPr>
              <a:t>-		</a:t>
            </a:r>
            <a:r>
              <a:rPr lang="de-DE" b="0" dirty="0" err="1">
                <a:solidFill>
                  <a:schemeClr val="tx1"/>
                </a:solidFill>
                <a:latin typeface="Arial" charset="0"/>
              </a:rPr>
              <a:t>ve</a:t>
            </a:r>
            <a:r>
              <a:rPr lang="de-DE" b="0" dirty="0">
                <a:solidFill>
                  <a:schemeClr val="tx1"/>
                </a:solidFill>
                <a:latin typeface="Arial" charset="0"/>
              </a:rPr>
              <a:t> Klagehäufung nach § 260 ZPO), einheitliche 				Anwendung der §§ 91 ff. ZPO ohne § 91a ZPO.</a:t>
            </a:r>
          </a:p>
        </p:txBody>
      </p:sp>
      <p:sp>
        <p:nvSpPr>
          <p:cNvPr id="7"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Erledigungserklärungen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504404526"/>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19523">
                                            <p:txEl>
                                              <p:pRg st="0" end="0"/>
                                            </p:txEl>
                                          </p:spTgt>
                                        </p:tgtEl>
                                        <p:attrNameLst>
                                          <p:attrName>style.visibility</p:attrName>
                                        </p:attrNameLst>
                                      </p:cBhvr>
                                      <p:to>
                                        <p:strVal val="visible"/>
                                      </p:to>
                                    </p:set>
                                    <p:anim calcmode="lin" valueType="num">
                                      <p:cBhvr additive="base">
                                        <p:cTn id="7" dur="500" fill="hold"/>
                                        <p:tgtEl>
                                          <p:spTgt spid="6195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95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19523">
                                            <p:txEl>
                                              <p:pRg st="1" end="1"/>
                                            </p:txEl>
                                          </p:spTgt>
                                        </p:tgtEl>
                                        <p:attrNameLst>
                                          <p:attrName>style.visibility</p:attrName>
                                        </p:attrNameLst>
                                      </p:cBhvr>
                                      <p:to>
                                        <p:strVal val="visible"/>
                                      </p:to>
                                    </p:set>
                                    <p:anim calcmode="lin" valueType="num">
                                      <p:cBhvr additive="base">
                                        <p:cTn id="13" dur="500" fill="hold"/>
                                        <p:tgtEl>
                                          <p:spTgt spid="6195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95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19523">
                                            <p:txEl>
                                              <p:pRg st="2" end="2"/>
                                            </p:txEl>
                                          </p:spTgt>
                                        </p:tgtEl>
                                        <p:attrNameLst>
                                          <p:attrName>style.visibility</p:attrName>
                                        </p:attrNameLst>
                                      </p:cBhvr>
                                      <p:to>
                                        <p:strVal val="visible"/>
                                      </p:to>
                                    </p:set>
                                    <p:anim calcmode="lin" valueType="num">
                                      <p:cBhvr additive="base">
                                        <p:cTn id="19" dur="500" fill="hold"/>
                                        <p:tgtEl>
                                          <p:spTgt spid="6195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95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19523">
                                            <p:txEl>
                                              <p:pRg st="3" end="3"/>
                                            </p:txEl>
                                          </p:spTgt>
                                        </p:tgtEl>
                                        <p:attrNameLst>
                                          <p:attrName>style.visibility</p:attrName>
                                        </p:attrNameLst>
                                      </p:cBhvr>
                                      <p:to>
                                        <p:strVal val="visible"/>
                                      </p:to>
                                    </p:set>
                                    <p:anim calcmode="lin" valueType="num">
                                      <p:cBhvr additive="base">
                                        <p:cTn id="25" dur="500" fill="hold"/>
                                        <p:tgtEl>
                                          <p:spTgt spid="61952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95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19523">
                                            <p:txEl>
                                              <p:pRg st="4" end="4"/>
                                            </p:txEl>
                                          </p:spTgt>
                                        </p:tgtEl>
                                        <p:attrNameLst>
                                          <p:attrName>style.visibility</p:attrName>
                                        </p:attrNameLst>
                                      </p:cBhvr>
                                      <p:to>
                                        <p:strVal val="visible"/>
                                      </p:to>
                                    </p:set>
                                    <p:anim calcmode="lin" valueType="num">
                                      <p:cBhvr additive="base">
                                        <p:cTn id="31" dur="500" fill="hold"/>
                                        <p:tgtEl>
                                          <p:spTgt spid="61952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952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9523">
                                            <p:txEl>
                                              <p:pRg st="5" end="5"/>
                                            </p:txEl>
                                          </p:spTgt>
                                        </p:tgtEl>
                                        <p:attrNameLst>
                                          <p:attrName>style.visibility</p:attrName>
                                        </p:attrNameLst>
                                      </p:cBhvr>
                                      <p:to>
                                        <p:strVal val="visible"/>
                                      </p:to>
                                    </p:set>
                                    <p:anim calcmode="lin" valueType="num">
                                      <p:cBhvr additive="base">
                                        <p:cTn id="37" dur="500" fill="hold"/>
                                        <p:tgtEl>
                                          <p:spTgt spid="61952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952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14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a:t>
            </a:r>
            <a:r>
              <a:rPr lang="de-DE" dirty="0">
                <a:solidFill>
                  <a:schemeClr val="tx1"/>
                </a:solidFill>
                <a:latin typeface="Arial" charset="0"/>
              </a:rPr>
              <a:t>Voraussetzungen</a:t>
            </a:r>
          </a:p>
          <a:p>
            <a:pPr eaLnBrk="1" hangingPunct="1"/>
            <a:r>
              <a:rPr lang="de-DE" b="0" dirty="0">
                <a:solidFill>
                  <a:schemeClr val="tx1"/>
                </a:solidFill>
                <a:latin typeface="Arial" charset="0"/>
              </a:rPr>
              <a:t>	-	Prozesshandlung des Klägers in der Form des § 269 			Abs. 2 ZPO (=</a:t>
            </a:r>
            <a:r>
              <a:rPr lang="de-DE" b="0" dirty="0" err="1">
                <a:solidFill>
                  <a:schemeClr val="tx1"/>
                </a:solidFill>
                <a:latin typeface="Arial" charset="0"/>
              </a:rPr>
              <a:t>ProzesshandlVorauss</a:t>
            </a:r>
            <a:r>
              <a:rPr lang="de-DE" b="0" dirty="0">
                <a:solidFill>
                  <a:schemeClr val="tx1"/>
                </a:solidFill>
                <a:latin typeface="Arial" charset="0"/>
              </a:rPr>
              <a:t> müssen vorliegen)</a:t>
            </a:r>
          </a:p>
          <a:p>
            <a:pPr eaLnBrk="1" hangingPunct="1"/>
            <a:r>
              <a:rPr lang="de-DE" b="0" dirty="0">
                <a:solidFill>
                  <a:schemeClr val="tx1"/>
                </a:solidFill>
                <a:latin typeface="Arial" charset="0"/>
              </a:rPr>
              <a:t>	-	Zustimmung des Beklagten erforderlich, wenn bereits			mündlich verhandelt worden war, § 269 Abs. 1 ZPO.</a:t>
            </a:r>
          </a:p>
          <a:p>
            <a:pPr eaLnBrk="1" hangingPunct="1"/>
            <a:endParaRPr lang="de-DE" b="0" dirty="0">
              <a:solidFill>
                <a:schemeClr val="tx1"/>
              </a:solidFill>
              <a:latin typeface="Arial" charset="0"/>
            </a:endParaRPr>
          </a:p>
          <a:p>
            <a:pPr eaLnBrk="1" hangingPunct="1"/>
            <a:r>
              <a:rPr lang="de-DE" b="0" dirty="0">
                <a:solidFill>
                  <a:schemeClr val="tx1"/>
                </a:solidFill>
                <a:latin typeface="Arial" charset="0"/>
              </a:rPr>
              <a:t>●	</a:t>
            </a:r>
            <a:r>
              <a:rPr lang="de-DE" dirty="0">
                <a:solidFill>
                  <a:schemeClr val="tx1"/>
                </a:solidFill>
                <a:latin typeface="Arial" charset="0"/>
              </a:rPr>
              <a:t>Rechtsfolgen</a:t>
            </a:r>
          </a:p>
          <a:p>
            <a:pPr eaLnBrk="1" hangingPunct="1"/>
            <a:r>
              <a:rPr lang="de-DE" b="0" dirty="0">
                <a:solidFill>
                  <a:schemeClr val="tx1"/>
                </a:solidFill>
                <a:latin typeface="Arial" charset="0"/>
              </a:rPr>
              <a:t>	-	Rechtshängigkeit erlischt ex </a:t>
            </a:r>
            <a:r>
              <a:rPr lang="de-DE" b="0" dirty="0" err="1">
                <a:solidFill>
                  <a:schemeClr val="tx1"/>
                </a:solidFill>
                <a:latin typeface="Arial" charset="0"/>
              </a:rPr>
              <a:t>tunc</a:t>
            </a:r>
            <a:r>
              <a:rPr lang="de-DE" b="0" dirty="0">
                <a:solidFill>
                  <a:schemeClr val="tx1"/>
                </a:solidFill>
                <a:latin typeface="Arial" charset="0"/>
              </a:rPr>
              <a:t>, § 269 Abs. 3 S.1 ZPO</a:t>
            </a:r>
          </a:p>
          <a:p>
            <a:pPr eaLnBrk="1" hangingPunct="1"/>
            <a:r>
              <a:rPr lang="de-DE" b="0" dirty="0">
                <a:solidFill>
                  <a:schemeClr val="tx1"/>
                </a:solidFill>
                <a:latin typeface="Arial" charset="0"/>
              </a:rPr>
              <a:t>	-	bereits ergangene Urteile werden </a:t>
            </a:r>
            <a:r>
              <a:rPr lang="de-DE" b="0" dirty="0" err="1">
                <a:solidFill>
                  <a:schemeClr val="tx1"/>
                </a:solidFill>
                <a:latin typeface="Arial" charset="0"/>
              </a:rPr>
              <a:t>automat</a:t>
            </a:r>
            <a:r>
              <a:rPr lang="de-DE" b="0" dirty="0">
                <a:solidFill>
                  <a:schemeClr val="tx1"/>
                </a:solidFill>
                <a:latin typeface="Arial" charset="0"/>
              </a:rPr>
              <a:t>. wirkungslos</a:t>
            </a:r>
          </a:p>
          <a:p>
            <a:pPr eaLnBrk="1" hangingPunct="1"/>
            <a:r>
              <a:rPr lang="de-DE" b="0" dirty="0">
                <a:solidFill>
                  <a:schemeClr val="tx1"/>
                </a:solidFill>
                <a:latin typeface="Arial" charset="0"/>
              </a:rPr>
              <a:t>	-	das Gericht entscheidet über die Kosten nur, wenn eine		Partei dies beantragt, § 269 Abs. 4 ZPO, und zwar durch		Beschluss (=&gt; Beschwerde).</a:t>
            </a:r>
          </a:p>
          <a:p>
            <a:pPr eaLnBrk="1" hangingPunct="1"/>
            <a:r>
              <a:rPr lang="de-DE" b="0" dirty="0">
                <a:solidFill>
                  <a:schemeClr val="tx1"/>
                </a:solidFill>
                <a:latin typeface="Arial" charset="0"/>
              </a:rPr>
              <a:t>		-&gt;	Kosten trägt </a:t>
            </a:r>
            <a:r>
              <a:rPr lang="de-DE" b="0" dirty="0" err="1">
                <a:solidFill>
                  <a:schemeClr val="tx1"/>
                </a:solidFill>
                <a:latin typeface="Arial" charset="0"/>
              </a:rPr>
              <a:t>grds</a:t>
            </a:r>
            <a:r>
              <a:rPr lang="de-DE" b="0" dirty="0">
                <a:solidFill>
                  <a:schemeClr val="tx1"/>
                </a:solidFill>
                <a:latin typeface="Arial" charset="0"/>
              </a:rPr>
              <a:t>. der Kläger, § 269 Abs. 3 S.2 ZPO.</a:t>
            </a:r>
          </a:p>
          <a:p>
            <a:pPr eaLnBrk="1" hangingPunct="1"/>
            <a:r>
              <a:rPr lang="de-DE" b="0" dirty="0">
                <a:solidFill>
                  <a:schemeClr val="tx1"/>
                </a:solidFill>
                <a:latin typeface="Arial" charset="0"/>
              </a:rPr>
              <a:t>		-&gt;	Billigkeitsentscheidung in den Fällen des § 269 Abs. 3			S.3 ZPO (ähnlich § 91a Abs. 1 ZPO).</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Klagerücknahme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74442601"/>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2" end="2"/>
                                            </p:txEl>
                                          </p:spTgt>
                                        </p:tgtEl>
                                        <p:attrNameLst>
                                          <p:attrName>style.visibility</p:attrName>
                                        </p:attrNameLst>
                                      </p:cBhvr>
                                      <p:to>
                                        <p:strVal val="visible"/>
                                      </p:to>
                                    </p:set>
                                    <p:anim calcmode="lin" valueType="num">
                                      <p:cBhvr additive="base">
                                        <p:cTn id="19" dur="500" fill="hold"/>
                                        <p:tgtEl>
                                          <p:spTgt spid="6154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4" end="4"/>
                                            </p:txEl>
                                          </p:spTgt>
                                        </p:tgtEl>
                                        <p:attrNameLst>
                                          <p:attrName>style.visibility</p:attrName>
                                        </p:attrNameLst>
                                      </p:cBhvr>
                                      <p:to>
                                        <p:strVal val="visible"/>
                                      </p:to>
                                    </p:set>
                                    <p:anim calcmode="lin" valueType="num">
                                      <p:cBhvr additive="base">
                                        <p:cTn id="25"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5" end="5"/>
                                            </p:txEl>
                                          </p:spTgt>
                                        </p:tgtEl>
                                        <p:attrNameLst>
                                          <p:attrName>style.visibility</p:attrName>
                                        </p:attrNameLst>
                                      </p:cBhvr>
                                      <p:to>
                                        <p:strVal val="visible"/>
                                      </p:to>
                                    </p:set>
                                    <p:anim calcmode="lin" valueType="num">
                                      <p:cBhvr additive="base">
                                        <p:cTn id="31" dur="500" fill="hold"/>
                                        <p:tgtEl>
                                          <p:spTgt spid="615427">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6" end="6"/>
                                            </p:txEl>
                                          </p:spTgt>
                                        </p:tgtEl>
                                        <p:attrNameLst>
                                          <p:attrName>style.visibility</p:attrName>
                                        </p:attrNameLst>
                                      </p:cBhvr>
                                      <p:to>
                                        <p:strVal val="visible"/>
                                      </p:to>
                                    </p:set>
                                    <p:anim calcmode="lin" valueType="num">
                                      <p:cBhvr additive="base">
                                        <p:cTn id="37"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5427">
                                            <p:txEl>
                                              <p:pRg st="7" end="7"/>
                                            </p:txEl>
                                          </p:spTgt>
                                        </p:tgtEl>
                                        <p:attrNameLst>
                                          <p:attrName>style.visibility</p:attrName>
                                        </p:attrNameLst>
                                      </p:cBhvr>
                                      <p:to>
                                        <p:strVal val="visible"/>
                                      </p:to>
                                    </p:set>
                                    <p:anim calcmode="lin" valueType="num">
                                      <p:cBhvr additive="base">
                                        <p:cTn id="43" dur="500" fill="hold"/>
                                        <p:tgtEl>
                                          <p:spTgt spid="615427">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542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15427">
                                            <p:txEl>
                                              <p:pRg st="8" end="8"/>
                                            </p:txEl>
                                          </p:spTgt>
                                        </p:tgtEl>
                                        <p:attrNameLst>
                                          <p:attrName>style.visibility</p:attrName>
                                        </p:attrNameLst>
                                      </p:cBhvr>
                                      <p:to>
                                        <p:strVal val="visible"/>
                                      </p:to>
                                    </p:set>
                                    <p:anim calcmode="lin" valueType="num">
                                      <p:cBhvr additive="base">
                                        <p:cTn id="49" dur="500" fill="hold"/>
                                        <p:tgtEl>
                                          <p:spTgt spid="615427">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1542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15427">
                                            <p:txEl>
                                              <p:pRg st="9" end="9"/>
                                            </p:txEl>
                                          </p:spTgt>
                                        </p:tgtEl>
                                        <p:attrNameLst>
                                          <p:attrName>style.visibility</p:attrName>
                                        </p:attrNameLst>
                                      </p:cBhvr>
                                      <p:to>
                                        <p:strVal val="visible"/>
                                      </p:to>
                                    </p:set>
                                    <p:anim calcmode="lin" valueType="num">
                                      <p:cBhvr additive="base">
                                        <p:cTn id="55" dur="500" fill="hold"/>
                                        <p:tgtEl>
                                          <p:spTgt spid="615427">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1542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43198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b="0" dirty="0"/>
          </a:p>
          <a:p>
            <a:r>
              <a:rPr lang="de-DE" b="0" dirty="0"/>
              <a:t>1. 	Der Beklagte wird verurteilt, an den Kläger 6.000,- € zu zahlen.</a:t>
            </a:r>
          </a:p>
          <a:p>
            <a:endParaRPr lang="de-DE" b="0" dirty="0"/>
          </a:p>
          <a:p>
            <a:r>
              <a:rPr lang="de-DE" b="0" dirty="0"/>
              <a:t>2.	Der Beklagte hat die Kosten des Rechtsstreits zu tragen (Kostenmischentscheidung aus §§ 91, 91a ZPO).</a:t>
            </a:r>
          </a:p>
          <a:p>
            <a:endParaRPr lang="de-DE" b="0" dirty="0"/>
          </a:p>
          <a:p>
            <a:r>
              <a:rPr lang="de-DE" b="0" dirty="0"/>
              <a:t>3.	Das Urteil ist vorläufig vollstreckbar, hinsichtlich der Verurteilung in der Hauptsache und der hierauf entfallenden Kosten jedoch nur gegen Sicherheitsleistung in Höhe von 110 % des jeweils zu vollstreckenden Betrages.</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25 Erledigung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4933446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petitorium">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petitorium KissAkademie">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4292</Words>
  <Application>Microsoft Macintosh PowerPoint</Application>
  <PresentationFormat>Bildschirmpräsentation (4:3)</PresentationFormat>
  <Paragraphs>294</Paragraphs>
  <Slides>30</Slides>
  <Notes>1</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30</vt:i4>
      </vt:variant>
    </vt:vector>
  </HeadingPairs>
  <TitlesOfParts>
    <vt:vector size="36" baseType="lpstr">
      <vt:lpstr>Arial</vt:lpstr>
      <vt:lpstr>Frutiger Linotype</vt:lpstr>
      <vt:lpstr>Frutiger LT 57 Cn</vt:lpstr>
      <vt:lpstr>Verdana</vt:lpstr>
      <vt:lpstr>Repetitorium</vt:lpstr>
      <vt:lpstr>Repetitorium KissAkademie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256</cp:revision>
  <dcterms:created xsi:type="dcterms:W3CDTF">2001-11-01T00:49:16Z</dcterms:created>
  <dcterms:modified xsi:type="dcterms:W3CDTF">2025-07-07T04:08:00Z</dcterms:modified>
</cp:coreProperties>
</file>