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2"/>
  </p:notesMasterIdLst>
  <p:sldIdLst>
    <p:sldId id="521" r:id="rId3"/>
    <p:sldId id="577" r:id="rId4"/>
    <p:sldId id="535" r:id="rId5"/>
    <p:sldId id="536" r:id="rId6"/>
    <p:sldId id="537" r:id="rId7"/>
    <p:sldId id="538" r:id="rId8"/>
    <p:sldId id="539" r:id="rId9"/>
    <p:sldId id="544" r:id="rId10"/>
    <p:sldId id="540" r:id="rId11"/>
    <p:sldId id="541" r:id="rId12"/>
    <p:sldId id="542" r:id="rId13"/>
    <p:sldId id="543" r:id="rId14"/>
    <p:sldId id="490" r:id="rId15"/>
    <p:sldId id="545" r:id="rId16"/>
    <p:sldId id="546" r:id="rId17"/>
    <p:sldId id="547" r:id="rId18"/>
    <p:sldId id="548" r:id="rId19"/>
    <p:sldId id="549" r:id="rId20"/>
    <p:sldId id="550" r:id="rId21"/>
    <p:sldId id="551" r:id="rId22"/>
    <p:sldId id="552" r:id="rId23"/>
    <p:sldId id="553" r:id="rId24"/>
    <p:sldId id="554" r:id="rId25"/>
    <p:sldId id="555" r:id="rId26"/>
    <p:sldId id="556" r:id="rId27"/>
    <p:sldId id="557" r:id="rId28"/>
    <p:sldId id="558" r:id="rId29"/>
    <p:sldId id="559" r:id="rId30"/>
    <p:sldId id="560" r:id="rId31"/>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F5F5F"/>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7958B4-E1D2-5841-865C-43D7F1713CE0}" v="53" dt="2025-07-14T06:05:12.226"/>
    <p1510:client id="{D8D7192C-0D22-174F-B170-D6D0380DF5D9}" v="51" dt="2025-07-14T06:28:03.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94" autoAdjust="0"/>
    <p:restoredTop sz="93096" autoAdjust="0"/>
  </p:normalViewPr>
  <p:slideViewPr>
    <p:cSldViewPr>
      <p:cViewPr varScale="1">
        <p:scale>
          <a:sx n="92" d="100"/>
          <a:sy n="92" d="100"/>
        </p:scale>
        <p:origin x="2608" y="4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D8D7192C-0D22-174F-B170-D6D0380DF5D9}"/>
    <pc:docChg chg="addSld delSld modSld">
      <pc:chgData name="Henning Kiss" userId="a0df8af1cba7f864" providerId="LiveId" clId="{D8D7192C-0D22-174F-B170-D6D0380DF5D9}" dt="2025-07-14T06:28:16.539" v="60" actId="2696"/>
      <pc:docMkLst>
        <pc:docMk/>
      </pc:docMkLst>
      <pc:sldChg chg="modSp mod">
        <pc:chgData name="Henning Kiss" userId="a0df8af1cba7f864" providerId="LiveId" clId="{D8D7192C-0D22-174F-B170-D6D0380DF5D9}" dt="2025-07-14T06:27:18.529" v="6" actId="20577"/>
        <pc:sldMkLst>
          <pc:docMk/>
          <pc:sldMk cId="3413619024" sldId="521"/>
        </pc:sldMkLst>
        <pc:spChg chg="mod">
          <ac:chgData name="Henning Kiss" userId="a0df8af1cba7f864" providerId="LiveId" clId="{D8D7192C-0D22-174F-B170-D6D0380DF5D9}" dt="2025-07-14T06:27:18.529" v="6" actId="20577"/>
          <ac:spMkLst>
            <pc:docMk/>
            <pc:sldMk cId="3413619024" sldId="521"/>
            <ac:spMk id="2" creationId="{00000000-0000-0000-0000-000000000000}"/>
          </ac:spMkLst>
        </pc:spChg>
      </pc:sldChg>
      <pc:sldChg chg="del">
        <pc:chgData name="Henning Kiss" userId="a0df8af1cba7f864" providerId="LiveId" clId="{D8D7192C-0D22-174F-B170-D6D0380DF5D9}" dt="2025-07-14T06:28:16.539" v="60" actId="2696"/>
        <pc:sldMkLst>
          <pc:docMk/>
          <pc:sldMk cId="3681117512" sldId="576"/>
        </pc:sldMkLst>
      </pc:sldChg>
      <pc:sldChg chg="modSp add mod modAnim">
        <pc:chgData name="Henning Kiss" userId="a0df8af1cba7f864" providerId="LiveId" clId="{D8D7192C-0D22-174F-B170-D6D0380DF5D9}" dt="2025-07-14T06:28:03.816" v="59" actId="20577"/>
        <pc:sldMkLst>
          <pc:docMk/>
          <pc:sldMk cId="3774259304" sldId="577"/>
        </pc:sldMkLst>
        <pc:spChg chg="mod">
          <ac:chgData name="Henning Kiss" userId="a0df8af1cba7f864" providerId="LiveId" clId="{D8D7192C-0D22-174F-B170-D6D0380DF5D9}" dt="2025-07-14T06:27:34.272" v="9" actId="20577"/>
          <ac:spMkLst>
            <pc:docMk/>
            <pc:sldMk cId="3774259304" sldId="577"/>
            <ac:spMk id="3" creationId="{00000000-0000-0000-0000-000000000000}"/>
          </ac:spMkLst>
        </pc:spChg>
        <pc:spChg chg="mod">
          <ac:chgData name="Henning Kiss" userId="a0df8af1cba7f864" providerId="LiveId" clId="{D8D7192C-0D22-174F-B170-D6D0380DF5D9}" dt="2025-07-14T06:28:03.816" v="59" actId="20577"/>
          <ac:spMkLst>
            <pc:docMk/>
            <pc:sldMk cId="3774259304" sldId="577"/>
            <ac:spMk id="4" creationId="{00000000-0000-0000-0000-000000000000}"/>
          </ac:spMkLst>
        </pc:spChg>
      </pc:sldChg>
    </pc:docChg>
  </pc:docChgLst>
  <pc:docChgLst>
    <pc:chgData name="Henning Kiss" userId="a0df8af1cba7f864" providerId="LiveId" clId="{287958B4-E1D2-5841-865C-43D7F1713CE0}"/>
    <pc:docChg chg="addSld delSld modSld">
      <pc:chgData name="Henning Kiss" userId="a0df8af1cba7f864" providerId="LiveId" clId="{287958B4-E1D2-5841-865C-43D7F1713CE0}" dt="2025-07-14T06:05:12.225" v="54" actId="20577"/>
      <pc:docMkLst>
        <pc:docMk/>
      </pc:docMkLst>
      <pc:sldChg chg="modSp">
        <pc:chgData name="Henning Kiss" userId="a0df8af1cba7f864" providerId="LiveId" clId="{287958B4-E1D2-5841-865C-43D7F1713CE0}" dt="2025-07-14T06:05:12.225" v="54" actId="20577"/>
        <pc:sldMkLst>
          <pc:docMk/>
          <pc:sldMk cId="204733956" sldId="539"/>
        </pc:sldMkLst>
        <pc:spChg chg="mod">
          <ac:chgData name="Henning Kiss" userId="a0df8af1cba7f864" providerId="LiveId" clId="{287958B4-E1D2-5841-865C-43D7F1713CE0}" dt="2025-07-14T06:05:12.225" v="54" actId="20577"/>
          <ac:spMkLst>
            <pc:docMk/>
            <pc:sldMk cId="204733956" sldId="539"/>
            <ac:spMk id="615427" creationId="{00000000-0000-0000-0000-000000000000}"/>
          </ac:spMkLst>
        </pc:spChg>
      </pc:sldChg>
      <pc:sldChg chg="del">
        <pc:chgData name="Henning Kiss" userId="a0df8af1cba7f864" providerId="LiveId" clId="{287958B4-E1D2-5841-865C-43D7F1713CE0}" dt="2025-07-14T06:02:02.095" v="4" actId="2696"/>
        <pc:sldMkLst>
          <pc:docMk/>
          <pc:sldMk cId="1072071123" sldId="574"/>
        </pc:sldMkLst>
      </pc:sldChg>
      <pc:sldChg chg="modSp add mod modAnim">
        <pc:chgData name="Henning Kiss" userId="a0df8af1cba7f864" providerId="LiveId" clId="{287958B4-E1D2-5841-865C-43D7F1713CE0}" dt="2025-07-14T06:02:44.979" v="53" actId="1035"/>
        <pc:sldMkLst>
          <pc:docMk/>
          <pc:sldMk cId="3681117512" sldId="576"/>
        </pc:sldMkLst>
        <pc:spChg chg="mod">
          <ac:chgData name="Henning Kiss" userId="a0df8af1cba7f864" providerId="LiveId" clId="{287958B4-E1D2-5841-865C-43D7F1713CE0}" dt="2025-07-14T06:01:50.035" v="1" actId="20577"/>
          <ac:spMkLst>
            <pc:docMk/>
            <pc:sldMk cId="3681117512" sldId="576"/>
            <ac:spMk id="3" creationId="{00000000-0000-0000-0000-000000000000}"/>
          </ac:spMkLst>
        </pc:spChg>
        <pc:spChg chg="mod">
          <ac:chgData name="Henning Kiss" userId="a0df8af1cba7f864" providerId="LiveId" clId="{287958B4-E1D2-5841-865C-43D7F1713CE0}" dt="2025-07-14T06:02:44.979" v="53" actId="1035"/>
          <ac:spMkLst>
            <pc:docMk/>
            <pc:sldMk cId="3681117512" sldId="576"/>
            <ac:spMk id="4" creationId="{00000000-0000-0000-0000-000000000000}"/>
          </ac:spMkLst>
        </pc:spChg>
      </pc:sldChg>
    </pc:docChg>
  </pc:docChgLst>
  <pc:docChgLst>
    <pc:chgData name="Henning Kiss" userId="a0df8af1cba7f864" providerId="LiveId" clId="{886006CF-CE8C-5A4E-967C-DE7D3A00A260}"/>
    <pc:docChg chg="addSld delSld modSld">
      <pc:chgData name="Henning Kiss" userId="a0df8af1cba7f864" providerId="LiveId" clId="{886006CF-CE8C-5A4E-967C-DE7D3A00A260}" dt="2022-08-08T04:15:07.942" v="9" actId="20577"/>
      <pc:docMkLst>
        <pc:docMk/>
      </pc:docMkLst>
      <pc:sldChg chg="modSp">
        <pc:chgData name="Henning Kiss" userId="a0df8af1cba7f864" providerId="LiveId" clId="{886006CF-CE8C-5A4E-967C-DE7D3A00A260}" dt="2022-08-08T04:14:01.702" v="8" actId="20577"/>
        <pc:sldMkLst>
          <pc:docMk/>
          <pc:sldMk cId="833417569" sldId="558"/>
        </pc:sldMkLst>
      </pc:sldChg>
      <pc:sldChg chg="modSp modAnim">
        <pc:chgData name="Henning Kiss" userId="a0df8af1cba7f864" providerId="LiveId" clId="{886006CF-CE8C-5A4E-967C-DE7D3A00A260}" dt="2022-08-08T04:15:07.942" v="9" actId="20577"/>
        <pc:sldMkLst>
          <pc:docMk/>
          <pc:sldMk cId="1459240594" sldId="560"/>
        </pc:sldMkLst>
      </pc:sldChg>
      <pc:sldChg chg="del">
        <pc:chgData name="Henning Kiss" userId="a0df8af1cba7f864" providerId="LiveId" clId="{886006CF-CE8C-5A4E-967C-DE7D3A00A260}" dt="2022-08-08T04:10:24.463" v="6" actId="2696"/>
        <pc:sldMkLst>
          <pc:docMk/>
          <pc:sldMk cId="723150271" sldId="564"/>
        </pc:sldMkLst>
      </pc:sldChg>
      <pc:sldChg chg="modSp add mod">
        <pc:chgData name="Henning Kiss" userId="a0df8af1cba7f864" providerId="LiveId" clId="{886006CF-CE8C-5A4E-967C-DE7D3A00A260}" dt="2022-08-08T04:10:17.551" v="5" actId="207"/>
        <pc:sldMkLst>
          <pc:docMk/>
          <pc:sldMk cId="1506059514" sldId="565"/>
        </pc:sldMkLst>
      </pc:sldChg>
    </pc:docChg>
  </pc:docChgLst>
  <pc:docChgLst>
    <pc:chgData name="Henning Kiss" userId="a0df8af1cba7f864" providerId="LiveId" clId="{66CB45F2-C4AE-A540-A4F9-1F7105E09923}"/>
    <pc:docChg chg="addSld delSld modSld">
      <pc:chgData name="Henning Kiss" userId="a0df8af1cba7f864" providerId="LiveId" clId="{66CB45F2-C4AE-A540-A4F9-1F7105E09923}" dt="2023-08-07T04:53:37.326" v="100" actId="20577"/>
      <pc:docMkLst>
        <pc:docMk/>
      </pc:docMkLst>
      <pc:sldChg chg="modSp">
        <pc:chgData name="Henning Kiss" userId="a0df8af1cba7f864" providerId="LiveId" clId="{66CB45F2-C4AE-A540-A4F9-1F7105E09923}" dt="2023-08-07T04:47:21.354" v="78" actId="20577"/>
        <pc:sldMkLst>
          <pc:docMk/>
          <pc:sldMk cId="1170224630" sldId="550"/>
        </pc:sldMkLst>
      </pc:sldChg>
      <pc:sldChg chg="modSp">
        <pc:chgData name="Henning Kiss" userId="a0df8af1cba7f864" providerId="LiveId" clId="{66CB45F2-C4AE-A540-A4F9-1F7105E09923}" dt="2023-08-07T04:53:37.326" v="100" actId="20577"/>
        <pc:sldMkLst>
          <pc:docMk/>
          <pc:sldMk cId="233040408" sldId="559"/>
        </pc:sldMkLst>
      </pc:sldChg>
      <pc:sldChg chg="del">
        <pc:chgData name="Henning Kiss" userId="a0df8af1cba7f864" providerId="LiveId" clId="{66CB45F2-C4AE-A540-A4F9-1F7105E09923}" dt="2023-08-07T04:34:22.853" v="4" actId="2696"/>
        <pc:sldMkLst>
          <pc:docMk/>
          <pc:sldMk cId="1506059514" sldId="565"/>
        </pc:sldMkLst>
      </pc:sldChg>
      <pc:sldChg chg="modSp add mod">
        <pc:chgData name="Henning Kiss" userId="a0df8af1cba7f864" providerId="LiveId" clId="{66CB45F2-C4AE-A540-A4F9-1F7105E09923}" dt="2023-08-07T04:34:17.274" v="3" actId="207"/>
        <pc:sldMkLst>
          <pc:docMk/>
          <pc:sldMk cId="474475834" sldId="566"/>
        </pc:sldMkLst>
      </pc:sldChg>
    </pc:docChg>
  </pc:docChgLst>
  <pc:docChgLst>
    <pc:chgData name="Henning Kiss" userId="a0df8af1cba7f864" providerId="LiveId" clId="{7C610E0B-0EBF-8149-A71F-D84956F5C39D}"/>
    <pc:docChg chg="addSld delSld modSld">
      <pc:chgData name="Henning Kiss" userId="a0df8af1cba7f864" providerId="LiveId" clId="{7C610E0B-0EBF-8149-A71F-D84956F5C39D}" dt="2024-08-12T05:00:25.789" v="165" actId="20577"/>
      <pc:docMkLst>
        <pc:docMk/>
      </pc:docMkLst>
      <pc:sldChg chg="modSp">
        <pc:chgData name="Henning Kiss" userId="a0df8af1cba7f864" providerId="LiveId" clId="{7C610E0B-0EBF-8149-A71F-D84956F5C39D}" dt="2024-08-12T04:17:44.716" v="149" actId="20577"/>
        <pc:sldMkLst>
          <pc:docMk/>
          <pc:sldMk cId="1694329756" sldId="545"/>
        </pc:sldMkLst>
      </pc:sldChg>
      <pc:sldChg chg="modSp">
        <pc:chgData name="Henning Kiss" userId="a0df8af1cba7f864" providerId="LiveId" clId="{7C610E0B-0EBF-8149-A71F-D84956F5C39D}" dt="2024-08-12T04:17:59.392" v="157" actId="20577"/>
        <pc:sldMkLst>
          <pc:docMk/>
          <pc:sldMk cId="883361209" sldId="546"/>
        </pc:sldMkLst>
      </pc:sldChg>
      <pc:sldChg chg="modSp">
        <pc:chgData name="Henning Kiss" userId="a0df8af1cba7f864" providerId="LiveId" clId="{7C610E0B-0EBF-8149-A71F-D84956F5C39D}" dt="2024-08-12T05:00:11.997" v="163" actId="20577"/>
        <pc:sldMkLst>
          <pc:docMk/>
          <pc:sldMk cId="148254431" sldId="556"/>
        </pc:sldMkLst>
      </pc:sldChg>
      <pc:sldChg chg="modSp">
        <pc:chgData name="Henning Kiss" userId="a0df8af1cba7f864" providerId="LiveId" clId="{7C610E0B-0EBF-8149-A71F-D84956F5C39D}" dt="2024-08-12T05:00:25.789" v="165" actId="20577"/>
        <pc:sldMkLst>
          <pc:docMk/>
          <pc:sldMk cId="1210588963" sldId="557"/>
        </pc:sldMkLst>
      </pc:sldChg>
      <pc:sldChg chg="del">
        <pc:chgData name="Henning Kiss" userId="a0df8af1cba7f864" providerId="LiveId" clId="{7C610E0B-0EBF-8149-A71F-D84956F5C39D}" dt="2024-08-11T16:50:27.264" v="143" actId="2696"/>
        <pc:sldMkLst>
          <pc:docMk/>
          <pc:sldMk cId="474475834" sldId="566"/>
        </pc:sldMkLst>
      </pc:sldChg>
      <pc:sldChg chg="modSp add mod modAnim">
        <pc:chgData name="Henning Kiss" userId="a0df8af1cba7f864" providerId="LiveId" clId="{7C610E0B-0EBF-8149-A71F-D84956F5C39D}" dt="2024-08-11T16:50:37.926" v="146" actId="113"/>
        <pc:sldMkLst>
          <pc:docMk/>
          <pc:sldMk cId="1072071123" sldId="57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278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13. Woche</a:t>
            </a:r>
          </a:p>
        </p:txBody>
      </p:sp>
    </p:spTree>
    <p:extLst>
      <p:ext uri="{BB962C8B-B14F-4D97-AF65-F5344CB8AC3E}">
        <p14:creationId xmlns:p14="http://schemas.microsoft.com/office/powerpoint/2010/main" val="34136190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pPr algn="ctr"/>
            <a:endParaRPr lang="de-DE" b="0" u="sng" dirty="0"/>
          </a:p>
          <a:p>
            <a:r>
              <a:rPr lang="de-DE" b="0" dirty="0"/>
              <a:t>1. 	Die Klage wird als im Urkundenprozess unstatthaft abgewiesen.</a:t>
            </a:r>
          </a:p>
          <a:p>
            <a:endParaRPr lang="de-DE" b="0" dirty="0"/>
          </a:p>
          <a:p>
            <a:r>
              <a:rPr lang="de-DE" b="0" dirty="0"/>
              <a:t>2.	Der Kläger hat die Kosten des Rechtsstreits zu tragen.</a:t>
            </a:r>
          </a:p>
          <a:p>
            <a:endParaRPr lang="de-DE" b="0" dirty="0"/>
          </a:p>
          <a:p>
            <a:r>
              <a:rPr lang="de-DE" b="0" dirty="0"/>
              <a:t>3.	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677496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pPr algn="ctr"/>
            <a:endParaRPr lang="de-DE" b="0" u="sng" dirty="0"/>
          </a:p>
          <a:p>
            <a:r>
              <a:rPr lang="de-DE" b="0" dirty="0"/>
              <a:t>1. 	Das Vorbehaltsurteil vom […] wird für vorbehaltlos erklärt.</a:t>
            </a:r>
          </a:p>
          <a:p>
            <a:endParaRPr lang="de-DE" b="0" dirty="0"/>
          </a:p>
          <a:p>
            <a:r>
              <a:rPr lang="de-DE" b="0" dirty="0"/>
              <a:t>2. 	Die Beklagte hat auch die weiteren Kosten des Rechtsstreits	zu tragen.</a:t>
            </a:r>
          </a:p>
          <a:p>
            <a:endParaRPr lang="de-DE" b="0" dirty="0"/>
          </a:p>
          <a:p>
            <a:r>
              <a:rPr lang="de-DE" b="0" dirty="0"/>
              <a:t>3. 	Das Urteil ist vorläufig vollstreckbar. Die Beklagte darf die Vollstreckung abwenden durch Sicherheitsleistung in Höhe von 110 % des aufgrund des Urteils vollstreckbaren Betrages, wenn nicht der Kläger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914520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69331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4</a:t>
            </a:r>
          </a:p>
          <a:p>
            <a:pPr algn="ctr"/>
            <a:endParaRPr lang="de-DE" b="0" u="sng" dirty="0"/>
          </a:p>
          <a:p>
            <a:r>
              <a:rPr lang="de-DE" b="0" dirty="0"/>
              <a:t>1. 	Das Vorbehaltsurteil vom […] wird aufgehoben. Die Klage wird abgewiesen.</a:t>
            </a:r>
          </a:p>
          <a:p>
            <a:endParaRPr lang="de-DE" b="0" dirty="0"/>
          </a:p>
          <a:p>
            <a:r>
              <a:rPr lang="de-DE" b="0" dirty="0"/>
              <a:t>2.	Der Kläger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417406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geregelt in den §§ 511 </a:t>
            </a:r>
            <a:r>
              <a:rPr lang="mr-IN" dirty="0">
                <a:solidFill>
                  <a:schemeClr val="tx1"/>
                </a:solidFill>
                <a:latin typeface="Arial" charset="0"/>
              </a:rPr>
              <a:t>–</a:t>
            </a:r>
            <a:r>
              <a:rPr lang="de-DE" dirty="0">
                <a:solidFill>
                  <a:schemeClr val="tx1"/>
                </a:solidFill>
                <a:latin typeface="Arial" charset="0"/>
              </a:rPr>
              <a:t> 541 ZPO</a:t>
            </a:r>
          </a:p>
          <a:p>
            <a:pPr eaLnBrk="1" hangingPunct="1"/>
            <a:r>
              <a:rPr lang="de-DE" b="0" dirty="0">
                <a:solidFill>
                  <a:schemeClr val="tx1"/>
                </a:solidFill>
                <a:latin typeface="Arial" charset="0"/>
              </a:rPr>
              <a:t>●	</a:t>
            </a:r>
            <a:r>
              <a:rPr lang="de-DE" dirty="0">
                <a:solidFill>
                  <a:schemeClr val="tx1"/>
                </a:solidFill>
                <a:latin typeface="Arial" charset="0"/>
              </a:rPr>
              <a:t>es handelt sich um ein Rechtsmittel:</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err="1">
                <a:solidFill>
                  <a:schemeClr val="tx1"/>
                </a:solidFill>
                <a:latin typeface="Arial" charset="0"/>
              </a:rPr>
              <a:t>Devolutiv</a:t>
            </a:r>
            <a:r>
              <a:rPr lang="de-DE" b="0" dirty="0">
                <a:solidFill>
                  <a:schemeClr val="tx1"/>
                </a:solidFill>
                <a:latin typeface="Arial" charset="0"/>
              </a:rPr>
              <a:t>- (§§ 72 Abs. 1 und 119 Abs. 1 Nr. 2 GVG) und		</a:t>
            </a:r>
            <a:r>
              <a:rPr lang="de-DE" b="0" dirty="0" err="1">
                <a:solidFill>
                  <a:schemeClr val="tx1"/>
                </a:solidFill>
                <a:latin typeface="Arial" charset="0"/>
              </a:rPr>
              <a:t>Suspensiveffekt</a:t>
            </a:r>
            <a:r>
              <a:rPr lang="de-DE" b="0" dirty="0">
                <a:solidFill>
                  <a:schemeClr val="tx1"/>
                </a:solidFill>
                <a:latin typeface="Arial" charset="0"/>
              </a:rPr>
              <a:t> (§ 705 S.2 ZPO)</a:t>
            </a:r>
          </a:p>
          <a:p>
            <a:pPr eaLnBrk="1" hangingPunct="1"/>
            <a:r>
              <a:rPr lang="de-DE" b="0" dirty="0">
                <a:solidFill>
                  <a:schemeClr val="tx1"/>
                </a:solidFill>
                <a:latin typeface="Arial" charset="0"/>
              </a:rPr>
              <a:t>●	</a:t>
            </a:r>
            <a:r>
              <a:rPr lang="de-DE" dirty="0">
                <a:solidFill>
                  <a:schemeClr val="tx1"/>
                </a:solidFill>
                <a:latin typeface="Arial" charset="0"/>
              </a:rPr>
              <a:t>Zulässigkeit der Berufung:</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Statthaftigkeit:</a:t>
            </a:r>
          </a:p>
          <a:p>
            <a:pPr eaLnBrk="1" hangingPunct="1"/>
            <a:r>
              <a:rPr lang="de-DE" b="0" dirty="0">
                <a:solidFill>
                  <a:schemeClr val="tx1"/>
                </a:solidFill>
                <a:latin typeface="Arial" charset="0"/>
              </a:rPr>
              <a:t>		§ 511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Frist:</a:t>
            </a:r>
          </a:p>
          <a:p>
            <a:pPr eaLnBrk="1" hangingPunct="1"/>
            <a:r>
              <a:rPr lang="de-DE" b="0" dirty="0">
                <a:solidFill>
                  <a:schemeClr val="tx1"/>
                </a:solidFill>
                <a:latin typeface="Arial" charset="0"/>
              </a:rPr>
              <a:t>		§ 517 ZPO für die Berufungseinlegung, § 520 Abs. 2 ZPO		für die Berufungsbegründung.</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Form:</a:t>
            </a:r>
          </a:p>
          <a:p>
            <a:pPr eaLnBrk="1" hangingPunct="1"/>
            <a:r>
              <a:rPr lang="de-DE" b="0" dirty="0">
                <a:solidFill>
                  <a:schemeClr val="tx1"/>
                </a:solidFill>
                <a:latin typeface="Arial" charset="0"/>
              </a:rPr>
              <a:t>		§ 519 ZPO (Berufungsschrift) und § 520 Abs. 1, 3-5 ZPO		(Berufungsbegründung)</a:t>
            </a:r>
          </a:p>
          <a:p>
            <a:pPr eaLnBrk="1" hangingPunct="1"/>
            <a:r>
              <a:rPr lang="de-DE" b="0" dirty="0">
                <a:solidFill>
                  <a:schemeClr val="tx1"/>
                </a:solidFill>
                <a:latin typeface="Arial" charset="0"/>
              </a:rPr>
              <a:t>●	</a:t>
            </a:r>
            <a:r>
              <a:rPr lang="de-DE" dirty="0">
                <a:solidFill>
                  <a:schemeClr val="tx1"/>
                </a:solidFill>
                <a:latin typeface="Arial" charset="0"/>
              </a:rPr>
              <a:t>Prüfungsumfang des Berufungsgerichts:</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 513 </a:t>
            </a:r>
            <a:r>
              <a:rPr lang="de-DE" b="0" dirty="0" err="1">
                <a:solidFill>
                  <a:schemeClr val="tx1"/>
                </a:solidFill>
                <a:latin typeface="Arial" charset="0"/>
              </a:rPr>
              <a:t>iVm</a:t>
            </a:r>
            <a:r>
              <a:rPr lang="de-DE" b="0" dirty="0">
                <a:solidFill>
                  <a:schemeClr val="tx1"/>
                </a:solidFill>
                <a:latin typeface="Arial" charset="0"/>
              </a:rPr>
              <a:t> §§ 529 ff. und 546 ZPO</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358009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0" end="10"/>
                                            </p:txEl>
                                          </p:spTgt>
                                        </p:tgtEl>
                                        <p:attrNameLst>
                                          <p:attrName>style.visibility</p:attrName>
                                        </p:attrNameLst>
                                      </p:cBhvr>
                                      <p:to>
                                        <p:strVal val="visible"/>
                                      </p:to>
                                    </p:set>
                                    <p:anim calcmode="lin" valueType="num">
                                      <p:cBhvr additive="base">
                                        <p:cTn id="67"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1" end="11"/>
                                            </p:txEl>
                                          </p:spTgt>
                                        </p:tgtEl>
                                        <p:attrNameLst>
                                          <p:attrName>style.visibility</p:attrName>
                                        </p:attrNameLst>
                                      </p:cBhvr>
                                      <p:to>
                                        <p:strVal val="visible"/>
                                      </p:to>
                                    </p:set>
                                    <p:anim calcmode="lin" valueType="num">
                                      <p:cBhvr additive="base">
                                        <p:cTn id="73"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pPr algn="ctr"/>
            <a:endParaRPr lang="de-DE" sz="1200" b="0" u="sng" dirty="0"/>
          </a:p>
          <a:p>
            <a:pPr marL="457200" indent="-457200">
              <a:buAutoNum type="arabicPeriod"/>
            </a:pPr>
            <a:r>
              <a:rPr lang="de-DE" b="0" dirty="0"/>
              <a:t>Die Berufung des Beklagten gegen das Vorbehaltsurteil des Landgerichts... vom..., Az. ...,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endParaRPr lang="de-DE" sz="1200" b="0" dirty="0"/>
          </a:p>
          <a:p>
            <a:pPr marL="457200" indent="-457200">
              <a:buAutoNum type="arabicPeriod" startAt="3"/>
            </a:pPr>
            <a:r>
              <a:rPr lang="de-DE" b="0" dirty="0"/>
              <a:t>Dieses Urteil ist, das mit der Berufung angefochtene Urteil bleibt ohne Sicherheitsleistung vorläufig vollstreckbar. Der Beklagte darf die Vollstreckung durch Sicherheitsleistung in Höhe von 110 % des aufgrund des Urteils vollstreckbaren Betrages abwenden, wenn nicht der Kläger vor der Vollstreckung Sicherheit in Höhe von 110 % des jeweils zu vollstreckenden Betrages leistet.</a:t>
            </a:r>
          </a:p>
          <a:p>
            <a:pPr marL="457200" indent="-457200">
              <a:buAutoNum type="arabicPeriod" startAt="3"/>
            </a:pPr>
            <a:endParaRPr lang="de-DE" sz="1200" b="0" dirty="0"/>
          </a:p>
          <a:p>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943297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pPr algn="ctr"/>
            <a:endParaRPr lang="de-DE" sz="1200" b="0" u="sng" dirty="0"/>
          </a:p>
          <a:p>
            <a:pPr marL="457200" indent="-457200">
              <a:buAutoNum type="arabicPeriod"/>
            </a:pPr>
            <a:r>
              <a:rPr lang="de-DE" b="0" dirty="0"/>
              <a:t>Auf die Berufung des Beklagten wird das am ... verkündete Urteil des Landgerichts..., Az. ..., dahingehend abgeändert, dass die Klage als in der gewählten Prozessart unstatthaft abgewiesen wird.</a:t>
            </a:r>
          </a:p>
          <a:p>
            <a:pPr marL="457200" indent="-457200">
              <a:buAutoNum type="arabicPeriod"/>
            </a:pPr>
            <a:endParaRPr lang="de-DE" sz="1200" b="0" dirty="0"/>
          </a:p>
          <a:p>
            <a:pPr marL="457200" indent="-457200">
              <a:buAutoNum type="arabicPeriod"/>
            </a:pPr>
            <a:r>
              <a:rPr lang="de-DE" b="0" dirty="0"/>
              <a:t>Der Kläger hat die Kosten des Rechtsstreits zu tragen.</a:t>
            </a:r>
          </a:p>
          <a:p>
            <a:pPr marL="457200" indent="-457200">
              <a:buAutoNum type="arabicPeriod"/>
            </a:pPr>
            <a:endParaRPr lang="de-DE" sz="1200" b="0" dirty="0"/>
          </a:p>
          <a:p>
            <a:pPr marL="457200" indent="-457200">
              <a:buAutoNum type="arabicPeriod"/>
            </a:pPr>
            <a:r>
              <a:rPr lang="de-DE" b="0" dirty="0"/>
              <a:t>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a:p>
            <a:pPr marL="457200" indent="-457200">
              <a:buAutoNum type="arabicPeriod"/>
            </a:pPr>
            <a:endParaRPr lang="de-DE" sz="1200" b="0" dirty="0"/>
          </a:p>
          <a:p>
            <a:pPr marL="0" indent="0"/>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833612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85379">
                                            <p:txEl>
                                              <p:pRg st="6" end="6"/>
                                            </p:txEl>
                                          </p:spTgt>
                                        </p:tgtEl>
                                        <p:attrNameLst>
                                          <p:attrName>style.visibility</p:attrName>
                                        </p:attrNameLst>
                                      </p:cBhvr>
                                      <p:to>
                                        <p:strVal val="visible"/>
                                      </p:to>
                                    </p:set>
                                    <p:anim calcmode="lin" valueType="num">
                                      <p:cBhvr additive="base">
                                        <p:cTn id="23"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85379">
                                            <p:txEl>
                                              <p:pRg st="8" end="8"/>
                                            </p:txEl>
                                          </p:spTgt>
                                        </p:tgtEl>
                                        <p:attrNameLst>
                                          <p:attrName>style.visibility</p:attrName>
                                        </p:attrNameLst>
                                      </p:cBhvr>
                                      <p:to>
                                        <p:strVal val="visible"/>
                                      </p:to>
                                    </p:set>
                                    <p:anim calcmode="lin" valueType="num">
                                      <p:cBhvr additive="base">
                                        <p:cTn id="29"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69331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pPr algn="ctr"/>
            <a:endParaRPr lang="de-DE" sz="1200" b="0" u="sng" dirty="0"/>
          </a:p>
          <a:p>
            <a:pPr marL="457200" indent="-457200">
              <a:buAutoNum type="arabicPeriod"/>
            </a:pPr>
            <a:r>
              <a:rPr lang="de-DE" b="0" dirty="0"/>
              <a:t>Auf die Berufung des Beklagten wird das Urteil des Landgerichts... vom..., Az. ..., mit dem ihm zugrundeliegenden Verfahren aufgehoben. Der Rechtsstreit wird zur neuen Verhandlung und Entscheidung, auch über die Kosten des Berufungsverfahrens, an das Landgericht... zurückverwiesen.</a:t>
            </a:r>
          </a:p>
          <a:p>
            <a:pPr marL="457200" indent="-457200">
              <a:buAutoNum type="arabicPeriod"/>
            </a:pPr>
            <a:endParaRPr lang="de-DE" sz="1200" b="0" dirty="0"/>
          </a:p>
          <a:p>
            <a:pPr marL="457200" indent="-457200">
              <a:buAutoNum type="arabicPeriod"/>
            </a:pPr>
            <a:r>
              <a:rPr lang="de-DE" b="0" dirty="0"/>
              <a:t>Gerichtskosten für das Berufungsverfahren werden nicht erhoben.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847502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4</a:t>
            </a:r>
          </a:p>
          <a:p>
            <a:pPr algn="ctr"/>
            <a:endParaRPr lang="de-DE" b="0" dirty="0"/>
          </a:p>
          <a:p>
            <a:pPr algn="ctr"/>
            <a:r>
              <a:rPr lang="de-DE" b="0" u="sng" dirty="0"/>
              <a:t>Beschluss</a:t>
            </a:r>
          </a:p>
          <a:p>
            <a:pPr algn="ctr"/>
            <a:endParaRPr lang="de-DE" sz="1200" b="0" u="sng" dirty="0"/>
          </a:p>
          <a:p>
            <a:pPr marL="457200" indent="-457200">
              <a:buAutoNum type="arabicPeriod"/>
            </a:pPr>
            <a:r>
              <a:rPr lang="de-DE" b="0" dirty="0"/>
              <a:t>Die zulässige Berufung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pPr marL="457200" indent="-457200">
              <a:buAutoNum type="arabicPeriod"/>
            </a:pPr>
            <a:endParaRPr lang="de-DE" sz="1200" b="0" dirty="0"/>
          </a:p>
          <a:p>
            <a:pPr marL="457200" indent="-457200">
              <a:buAutoNum type="arabicPeriod"/>
            </a:pPr>
            <a:r>
              <a:rPr lang="de-DE" b="0" dirty="0"/>
              <a:t>Das Urteil des Landgerichts... vom..., Az. ..., bleibt vorläufig vollstreckbar. Der Beklagte darf die Vollstreckung aus dem Urteil des Landgerichts nach wie vor durch Sicherheitsleistung in Höhe von 110 % des aufgrund des Urteils vollstreckbaren Betrages abwenden, wenn nicht der Kläger vor der Vollstreckung Sicherheit in Höhe von 110 % des jeweils zu vollstreckenden Betrages leistet.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513799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anim calcmode="lin" valueType="num">
                                      <p:cBhvr additive="base">
                                        <p:cTn id="15"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85379">
                                            <p:txEl>
                                              <p:pRg st="6" end="6"/>
                                            </p:txEl>
                                          </p:spTgt>
                                        </p:tgtEl>
                                        <p:attrNameLst>
                                          <p:attrName>style.visibility</p:attrName>
                                        </p:attrNameLst>
                                      </p:cBhvr>
                                      <p:to>
                                        <p:strVal val="visible"/>
                                      </p:to>
                                    </p:set>
                                    <p:anim calcmode="lin" valueType="num">
                                      <p:cBhvr additive="base">
                                        <p:cTn id="21"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 calcmode="lin" valueType="num">
                                      <p:cBhvr additive="base">
                                        <p:cTn id="27"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72464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u="sng" dirty="0">
                <a:cs typeface="Arial" charset="0"/>
              </a:rPr>
              <a:t>1. Teil: Vermerk zur Rechtslage:</a:t>
            </a:r>
          </a:p>
          <a:p>
            <a:pPr>
              <a:spcAft>
                <a:spcPts val="200"/>
              </a:spcAft>
            </a:pPr>
            <a:r>
              <a:rPr lang="de-DE" sz="2200" b="0" dirty="0">
                <a:cs typeface="Arial" charset="0"/>
              </a:rPr>
              <a:t>	</a:t>
            </a:r>
            <a:r>
              <a:rPr lang="de-DE" sz="2200" dirty="0">
                <a:cs typeface="Arial" charset="0"/>
              </a:rPr>
              <a:t>A.	Zielvorstellung des Mandanten</a:t>
            </a:r>
          </a:p>
          <a:p>
            <a:pPr>
              <a:spcAft>
                <a:spcPts val="200"/>
              </a:spcAft>
            </a:pPr>
            <a:r>
              <a:rPr lang="de-DE" sz="2200" b="0" dirty="0">
                <a:cs typeface="Arial" charset="0"/>
              </a:rPr>
              <a:t>		Beseitigung der Urteilswirkungen des Vorbehaltsurteils, </a:t>
            </a:r>
            <a:r>
              <a:rPr lang="de-DE" sz="2200" b="0" dirty="0" err="1">
                <a:cs typeface="Arial" charset="0"/>
              </a:rPr>
              <a:t>mög</a:t>
            </a:r>
            <a:r>
              <a:rPr lang="de-DE" sz="2200" b="0" dirty="0">
                <a:cs typeface="Arial" charset="0"/>
              </a:rPr>
              <a:t>-		</a:t>
            </a:r>
            <a:r>
              <a:rPr lang="de-DE" sz="2200" b="0" dirty="0" err="1">
                <a:cs typeface="Arial" charset="0"/>
              </a:rPr>
              <a:t>lichst</a:t>
            </a:r>
            <a:r>
              <a:rPr lang="de-DE" sz="2200" b="0" dirty="0">
                <a:cs typeface="Arial" charset="0"/>
              </a:rPr>
              <a:t> kurzfristig, mithilfe von Rechtsmitteln (oder </a:t>
            </a:r>
            <a:r>
              <a:rPr lang="mr-IN" sz="2200" b="0" dirty="0">
                <a:cs typeface="Arial" charset="0"/>
              </a:rPr>
              <a:t>–</a:t>
            </a:r>
            <a:r>
              <a:rPr lang="de-DE" sz="2200" b="0" dirty="0">
                <a:cs typeface="Arial" charset="0"/>
              </a:rPr>
              <a:t>behelfen)</a:t>
            </a:r>
          </a:p>
          <a:p>
            <a:pPr>
              <a:spcAft>
                <a:spcPts val="200"/>
              </a:spcAft>
            </a:pPr>
            <a:r>
              <a:rPr lang="de-DE" sz="2200" dirty="0">
                <a:cs typeface="Arial" charset="0"/>
              </a:rPr>
              <a:t>	B.	Prozessuale Zulässigkeit der Anfechtung der </a:t>
            </a:r>
            <a:r>
              <a:rPr lang="de-DE" sz="2200" dirty="0" err="1">
                <a:cs typeface="Arial" charset="0"/>
              </a:rPr>
              <a:t>Entscheidg</a:t>
            </a:r>
            <a:endParaRPr lang="de-DE" sz="2200" dirty="0">
              <a:cs typeface="Arial" charset="0"/>
            </a:endParaRPr>
          </a:p>
          <a:p>
            <a:pPr>
              <a:spcAft>
                <a:spcPts val="200"/>
              </a:spcAft>
            </a:pPr>
            <a:r>
              <a:rPr lang="de-DE" sz="2200" b="0" dirty="0">
                <a:cs typeface="Arial" charset="0"/>
              </a:rPr>
              <a:t>		1.	Statthaftigkeit einer Berufung, § 511 ZPO?</a:t>
            </a:r>
          </a:p>
          <a:p>
            <a:pPr>
              <a:spcAft>
                <a:spcPts val="200"/>
              </a:spcAft>
            </a:pPr>
            <a:r>
              <a:rPr lang="de-DE" sz="2200" b="0" dirty="0">
                <a:cs typeface="Arial" charset="0"/>
              </a:rPr>
              <a:t>			(+), §§ 511 Abs. 1, Abs. 2 Nr. 1 </a:t>
            </a:r>
            <a:r>
              <a:rPr lang="de-DE" sz="2200" b="0" dirty="0" err="1">
                <a:cs typeface="Arial" charset="0"/>
              </a:rPr>
              <a:t>iVm</a:t>
            </a:r>
            <a:r>
              <a:rPr lang="de-DE" sz="2200" b="0" dirty="0">
                <a:cs typeface="Arial" charset="0"/>
              </a:rPr>
              <a:t> 599 Abs. 3 ZPO</a:t>
            </a:r>
          </a:p>
          <a:p>
            <a:pPr>
              <a:spcAft>
                <a:spcPts val="200"/>
              </a:spcAft>
            </a:pPr>
            <a:r>
              <a:rPr lang="de-DE" sz="2200" b="0" dirty="0">
                <a:cs typeface="Arial" charset="0"/>
              </a:rPr>
              <a:t>		2.	Form?</a:t>
            </a:r>
          </a:p>
          <a:p>
            <a:pPr>
              <a:spcAft>
                <a:spcPts val="200"/>
              </a:spcAft>
            </a:pPr>
            <a:r>
              <a:rPr lang="de-DE" sz="2200" b="0" dirty="0">
                <a:cs typeface="Arial" charset="0"/>
              </a:rPr>
              <a:t>			Für die Berufungsschrift ist § 519 ZPO, für die Berufungs-			</a:t>
            </a:r>
            <a:r>
              <a:rPr lang="de-DE" sz="2200" b="0" dirty="0" err="1">
                <a:cs typeface="Arial" charset="0"/>
              </a:rPr>
              <a:t>begründung</a:t>
            </a:r>
            <a:r>
              <a:rPr lang="de-DE" sz="2200" b="0" dirty="0">
                <a:cs typeface="Arial" charset="0"/>
              </a:rPr>
              <a:t> ist § 520 Abs. 1, 3-5 ZPO zu beachten. </a:t>
            </a:r>
          </a:p>
          <a:p>
            <a:pPr>
              <a:spcAft>
                <a:spcPts val="200"/>
              </a:spcAft>
            </a:pPr>
            <a:r>
              <a:rPr lang="de-DE" sz="2200" b="0" dirty="0">
                <a:cs typeface="Arial" charset="0"/>
              </a:rPr>
              <a:t>			Ließe sich hier einhalten.</a:t>
            </a:r>
          </a:p>
          <a:p>
            <a:pPr>
              <a:spcAft>
                <a:spcPts val="200"/>
              </a:spcAft>
            </a:pPr>
            <a:r>
              <a:rPr lang="de-DE" sz="2200" b="0" dirty="0">
                <a:cs typeface="Arial" charset="0"/>
              </a:rPr>
              <a:t>		3.	Frist?</a:t>
            </a:r>
          </a:p>
          <a:p>
            <a:pPr>
              <a:spcAft>
                <a:spcPts val="200"/>
              </a:spcAft>
            </a:pPr>
            <a:r>
              <a:rPr lang="de-DE" sz="2200" b="0" dirty="0">
                <a:cs typeface="Arial" charset="0"/>
              </a:rPr>
              <a:t>			Für die Berufungseinlegung gilt § 517 ZPO, für die </a:t>
            </a:r>
            <a:r>
              <a:rPr lang="de-DE" sz="2200" b="0" dirty="0" err="1">
                <a:cs typeface="Arial" charset="0"/>
              </a:rPr>
              <a:t>Beru</a:t>
            </a:r>
            <a:r>
              <a:rPr lang="de-DE" sz="2200" b="0" dirty="0">
                <a:cs typeface="Arial" charset="0"/>
              </a:rPr>
              <a:t>-				</a:t>
            </a:r>
            <a:r>
              <a:rPr lang="de-DE" sz="2200" b="0" dirty="0" err="1">
                <a:cs typeface="Arial" charset="0"/>
              </a:rPr>
              <a:t>fungsbegründung</a:t>
            </a:r>
            <a:r>
              <a:rPr lang="de-DE" sz="2200" b="0" dirty="0">
                <a:cs typeface="Arial" charset="0"/>
              </a:rPr>
              <a:t> gilt § 520 Abs. 2 ZPO</a:t>
            </a:r>
          </a:p>
          <a:p>
            <a:pPr>
              <a:spcAft>
                <a:spcPts val="200"/>
              </a:spcAft>
            </a:pPr>
            <a:r>
              <a:rPr lang="de-DE" sz="2200" b="0" dirty="0">
                <a:cs typeface="Arial" charset="0"/>
              </a:rPr>
              <a:t>			Ließe sich hier beides einhalten.</a:t>
            </a:r>
          </a:p>
          <a:p>
            <a:pPr>
              <a:spcAft>
                <a:spcPts val="200"/>
              </a:spcAft>
            </a:pPr>
            <a:r>
              <a:rPr lang="de-DE" sz="2200" b="0" dirty="0">
                <a:cs typeface="Arial" charset="0"/>
              </a:rPr>
              <a:t>		=&gt;	es könnte prozessual zulässig Berufung eingelegt werden.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6907992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644099">
                                            <p:txEl>
                                              <p:pRg st="11" end="11"/>
                                            </p:txEl>
                                          </p:spTgt>
                                        </p:tgtEl>
                                        <p:attrNameLst>
                                          <p:attrName>style.visibility</p:attrName>
                                        </p:attrNameLst>
                                      </p:cBhvr>
                                      <p:to>
                                        <p:strVal val="visible"/>
                                      </p:to>
                                    </p:set>
                                    <p:anim calcmode="lin" valueType="num">
                                      <p:cBhvr>
                                        <p:cTn id="84" dur="500" fill="hold"/>
                                        <p:tgtEl>
                                          <p:spTgt spid="644099">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644099">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644099">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644099">
                                            <p:txEl>
                                              <p:pRg st="12" end="12"/>
                                            </p:txEl>
                                          </p:spTgt>
                                        </p:tgtEl>
                                        <p:attrNameLst>
                                          <p:attrName>style.visibility</p:attrName>
                                        </p:attrNameLst>
                                      </p:cBhvr>
                                      <p:to>
                                        <p:strVal val="visible"/>
                                      </p:to>
                                    </p:set>
                                    <p:anim calcmode="lin" valueType="num">
                                      <p:cBhvr>
                                        <p:cTn id="91" dur="500" fill="hold"/>
                                        <p:tgtEl>
                                          <p:spTgt spid="644099">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644099">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64409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dirty="0">
                <a:cs typeface="Arial" charset="0"/>
              </a:rPr>
              <a:t>	C.	Sachliche Erfolgsaussichten der Berufung</a:t>
            </a:r>
          </a:p>
          <a:p>
            <a:pPr>
              <a:spcAft>
                <a:spcPts val="200"/>
              </a:spcAft>
            </a:pPr>
            <a:r>
              <a:rPr lang="de-DE" sz="2200" b="0" dirty="0">
                <a:cs typeface="Arial" charset="0"/>
              </a:rPr>
              <a:t>		gemäß § 513 Abs. 1 </a:t>
            </a:r>
            <a:r>
              <a:rPr lang="mr-IN" sz="2200" b="0" dirty="0">
                <a:cs typeface="Arial" charset="0"/>
              </a:rPr>
              <a:t>–</a:t>
            </a:r>
            <a:r>
              <a:rPr lang="de-DE" sz="2200" b="0" dirty="0">
                <a:cs typeface="Arial" charset="0"/>
              </a:rPr>
              <a:t> 2 ZPO nur, wenn die erstinstanzliche			Entscheidung auf einer Rechtsverletzung beruhte oder nach		§§ 529 ff. ZPO zu berücksichtigende Tatsachen eine </a:t>
            </a:r>
            <a:r>
              <a:rPr lang="de-DE" sz="2200" b="0" dirty="0" err="1">
                <a:cs typeface="Arial" charset="0"/>
              </a:rPr>
              <a:t>abwei</a:t>
            </a:r>
            <a:r>
              <a:rPr lang="de-DE" sz="2200" b="0" dirty="0">
                <a:cs typeface="Arial" charset="0"/>
              </a:rPr>
              <a:t>-			</a:t>
            </a:r>
            <a:r>
              <a:rPr lang="de-DE" sz="2200" b="0" dirty="0" err="1">
                <a:cs typeface="Arial" charset="0"/>
              </a:rPr>
              <a:t>chende</a:t>
            </a:r>
            <a:r>
              <a:rPr lang="de-DE" sz="2200" b="0" dirty="0">
                <a:cs typeface="Arial" charset="0"/>
              </a:rPr>
              <a:t> Entscheidung rechtfertigen würden (beachte die Aus-		</a:t>
            </a:r>
            <a:r>
              <a:rPr lang="de-DE" sz="2200" b="0" dirty="0" err="1">
                <a:cs typeface="Arial" charset="0"/>
              </a:rPr>
              <a:t>nahme</a:t>
            </a:r>
            <a:r>
              <a:rPr lang="de-DE" sz="2200" b="0" dirty="0">
                <a:cs typeface="Arial" charset="0"/>
              </a:rPr>
              <a:t> in § 513 Abs. 2 ZPO, der aber nicht für die </a:t>
            </a:r>
            <a:r>
              <a:rPr lang="de-DE" sz="2200" b="0" dirty="0" err="1">
                <a:cs typeface="Arial" charset="0"/>
              </a:rPr>
              <a:t>internatio</a:t>
            </a:r>
            <a:r>
              <a:rPr lang="de-DE" sz="2200" b="0" dirty="0">
                <a:cs typeface="Arial" charset="0"/>
              </a:rPr>
              <a:t>-		</a:t>
            </a:r>
            <a:r>
              <a:rPr lang="de-DE" sz="2200" b="0" dirty="0" err="1">
                <a:cs typeface="Arial" charset="0"/>
              </a:rPr>
              <a:t>nale</a:t>
            </a:r>
            <a:r>
              <a:rPr lang="de-DE" sz="2200" b="0" dirty="0">
                <a:cs typeface="Arial" charset="0"/>
              </a:rPr>
              <a:t> Zuständigkeit gilt).</a:t>
            </a:r>
          </a:p>
          <a:p>
            <a:pPr>
              <a:spcAft>
                <a:spcPts val="200"/>
              </a:spcAft>
            </a:pPr>
            <a:r>
              <a:rPr lang="de-DE" sz="2200" b="0" dirty="0">
                <a:cs typeface="Arial" charset="0"/>
              </a:rPr>
              <a:t>		I.	Zulässigkeit der Klage (im Urkundenprozess)</a:t>
            </a:r>
          </a:p>
          <a:p>
            <a:pPr>
              <a:spcAft>
                <a:spcPts val="200"/>
              </a:spcAft>
            </a:pPr>
            <a:r>
              <a:rPr lang="de-DE" sz="2200" b="0" dirty="0">
                <a:cs typeface="Arial" charset="0"/>
              </a:rPr>
              <a:t>			1.	Allgemeine Prozessvoraussetzungen</a:t>
            </a:r>
          </a:p>
          <a:p>
            <a:pPr>
              <a:spcAft>
                <a:spcPts val="200"/>
              </a:spcAft>
            </a:pPr>
            <a:r>
              <a:rPr lang="de-DE" sz="2200" b="0" dirty="0">
                <a:cs typeface="Arial" charset="0"/>
              </a:rPr>
              <a:t>				(+), ohne Weiteres, keine Bedenken.</a:t>
            </a:r>
          </a:p>
          <a:p>
            <a:pPr>
              <a:spcAft>
                <a:spcPts val="200"/>
              </a:spcAft>
            </a:pPr>
            <a:r>
              <a:rPr lang="de-DE" sz="2200" b="0" dirty="0">
                <a:cs typeface="Arial" charset="0"/>
              </a:rPr>
              <a:t>			2.	Besondere Prozessvoraussetzungen</a:t>
            </a:r>
          </a:p>
          <a:p>
            <a:pPr>
              <a:spcAft>
                <a:spcPts val="200"/>
              </a:spcAft>
            </a:pPr>
            <a:r>
              <a:rPr lang="de-DE" sz="2200" b="0" dirty="0">
                <a:cs typeface="Arial" charset="0"/>
              </a:rPr>
              <a:t>				a)	Geldforderung + Leistungsklage, § 592 S.1 ZPO</a:t>
            </a:r>
          </a:p>
          <a:p>
            <a:pPr>
              <a:spcAft>
                <a:spcPts val="200"/>
              </a:spcAft>
            </a:pPr>
            <a:r>
              <a:rPr lang="de-DE" sz="2200" b="0" dirty="0">
                <a:cs typeface="Arial" charset="0"/>
              </a:rPr>
              <a:t>					(+), aus Bürgschaft, § 765 Abs. 1</a:t>
            </a:r>
          </a:p>
          <a:p>
            <a:pPr>
              <a:spcAft>
                <a:spcPts val="200"/>
              </a:spcAft>
            </a:pPr>
            <a:r>
              <a:rPr lang="de-DE" sz="2200" b="0" dirty="0">
                <a:cs typeface="Arial" charset="0"/>
              </a:rPr>
              <a:t>				b)	Sämtliche Anspruchsvoraussetzungen mithilfe von						Urkunden beweisbar (betrifft nur solche Anspruchs-					</a:t>
            </a:r>
            <a:r>
              <a:rPr lang="de-DE" sz="2200" b="0" dirty="0" err="1">
                <a:cs typeface="Arial" charset="0"/>
              </a:rPr>
              <a:t>voraussetzungen</a:t>
            </a:r>
            <a:r>
              <a:rPr lang="de-DE" sz="2200" b="0" dirty="0">
                <a:cs typeface="Arial" charset="0"/>
              </a:rPr>
              <a:t>, die streitig sind).</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0224630"/>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13. Woche</a:t>
            </a:r>
          </a:p>
        </p:txBody>
      </p:sp>
      <p:sp>
        <p:nvSpPr>
          <p:cNvPr id="4" name="Text Box 2"/>
          <p:cNvSpPr txBox="1">
            <a:spLocks noChangeArrowheads="1"/>
          </p:cNvSpPr>
          <p:nvPr/>
        </p:nvSpPr>
        <p:spPr bwMode="auto">
          <a:xfrm>
            <a:off x="179388" y="116074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r>
              <a:rPr lang="de-DE" sz="2400" b="1" dirty="0">
                <a:solidFill>
                  <a:srgbClr val="F77515"/>
                </a:solidFill>
                <a:latin typeface="Frutiger Linotype" pitchFamily="34" charset="0"/>
              </a:rPr>
              <a:t>	1.-4.Woche (ab </a:t>
            </a:r>
            <a:r>
              <a:rPr lang="de-DE" dirty="0">
                <a:solidFill>
                  <a:srgbClr val="F77515"/>
                </a:solidFill>
                <a:latin typeface="Frutiger Linotype" pitchFamily="34" charset="0"/>
              </a:rPr>
              <a:t>08</a:t>
            </a:r>
            <a:r>
              <a:rPr lang="de-DE" sz="2400" b="1" dirty="0">
                <a:solidFill>
                  <a:srgbClr val="F77515"/>
                </a:solidFill>
                <a:latin typeface="Frutiger Linotype" pitchFamily="34" charset="0"/>
              </a:rPr>
              <a:t>.04.): 	Die 3 Klausurtypen</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(13.05.2025):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20</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27</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.06.2025):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.06.2025):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24</a:t>
            </a:r>
            <a:r>
              <a:rPr lang="de-DE" sz="2400" dirty="0">
                <a:solidFill>
                  <a:srgbClr val="F77515"/>
                </a:solidFill>
                <a:latin typeface="Frutiger Linotype" pitchFamily="34" charset="0"/>
              </a:rPr>
              <a:t>.06.2025):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11.	Woche (01.07.2025):	Widerklagen</a:t>
            </a:r>
          </a:p>
          <a:p>
            <a:pPr>
              <a:spcBef>
                <a:spcPts val="600"/>
              </a:spcBef>
            </a:pPr>
            <a:r>
              <a:rPr lang="de-DE" dirty="0">
                <a:solidFill>
                  <a:srgbClr val="F77515"/>
                </a:solidFill>
                <a:latin typeface="Frutiger Linotype" pitchFamily="34" charset="0"/>
              </a:rPr>
              <a:t>	12.	Woche (08.07.2025):	Erledigung und Rücknahme</a:t>
            </a:r>
          </a:p>
          <a:p>
            <a:pPr>
              <a:spcBef>
                <a:spcPts val="600"/>
              </a:spcBef>
            </a:pPr>
            <a:r>
              <a:rPr lang="de-DE" dirty="0">
                <a:solidFill>
                  <a:srgbClr val="F77515"/>
                </a:solidFill>
                <a:latin typeface="Frutiger Linotype" pitchFamily="34" charset="0"/>
              </a:rPr>
              <a:t>	13.	Woche (15.07.2025):	Besondere Prozesssituationen I</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14.	Woche (22.07.2025):	Besondere Prozesssituationen II</a:t>
            </a:r>
          </a:p>
          <a:p>
            <a:pPr>
              <a:spcBef>
                <a:spcPts val="600"/>
              </a:spcBef>
            </a:pPr>
            <a:r>
              <a:rPr lang="de-DE" b="0" dirty="0">
                <a:solidFill>
                  <a:schemeClr val="tx1">
                    <a:lumMod val="65000"/>
                    <a:lumOff val="35000"/>
                  </a:schemeClr>
                </a:solidFill>
                <a:latin typeface="Frutiger Linotype" pitchFamily="34" charset="0"/>
              </a:rPr>
              <a:t>	15.	Woche (19.08.2025):	Beweisaufnahme</a:t>
            </a:r>
          </a:p>
        </p:txBody>
      </p:sp>
    </p:spTree>
    <p:extLst>
      <p:ext uri="{BB962C8B-B14F-4D97-AF65-F5344CB8AC3E}">
        <p14:creationId xmlns:p14="http://schemas.microsoft.com/office/powerpoint/2010/main" val="37742593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fade">
                                      <p:cBhvr>
                                        <p:cTn id="31" dur="500"/>
                                        <p:tgtEl>
                                          <p:spTgt spid="4">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fade">
                                      <p:cBhvr>
                                        <p:cTn id="34" dur="500"/>
                                        <p:tgtEl>
                                          <p:spTgt spid="4">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fade">
                                      <p:cBhvr>
                                        <p:cTn id="37" dur="500"/>
                                        <p:tgtEl>
                                          <p:spTgt spid="4">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fade">
                                      <p:cBhvr>
                                        <p:cTn id="40" dur="500"/>
                                        <p:tgtEl>
                                          <p:spTgt spid="4">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fade">
                                      <p:cBhvr>
                                        <p:cTn id="43"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7334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 es müssen nicht einmal „unmittelbare Urkunden“					sein, es reichen mittelbare (hier: Bürgschaftsvertrag,					Darlehensvertrag, Kündigung; sind aber ohnehin </a:t>
            </a:r>
            <a:r>
              <a:rPr lang="de-DE" sz="2200" b="0" dirty="0" err="1">
                <a:cs typeface="Arial" charset="0"/>
              </a:rPr>
              <a:t>un</a:t>
            </a:r>
            <a:r>
              <a:rPr lang="de-DE" sz="2200" b="0" dirty="0">
                <a:cs typeface="Arial" charset="0"/>
              </a:rPr>
              <a:t>-					streitig); Einwände hiergegen nicht erfolgversprechend</a:t>
            </a:r>
          </a:p>
          <a:p>
            <a:pPr>
              <a:spcAft>
                <a:spcPts val="200"/>
              </a:spcAft>
            </a:pPr>
            <a:r>
              <a:rPr lang="de-DE" sz="2200" b="0" dirty="0">
                <a:cs typeface="Arial" charset="0"/>
              </a:rPr>
              <a:t>			=&gt;	also Klage (auch in der gewählten Prozessart) zulässig.</a:t>
            </a:r>
          </a:p>
          <a:p>
            <a:pPr>
              <a:spcAft>
                <a:spcPts val="200"/>
              </a:spcAft>
            </a:pPr>
            <a:r>
              <a:rPr lang="de-DE" sz="2200" b="0" dirty="0">
                <a:cs typeface="Arial" charset="0"/>
              </a:rPr>
              <a:t>		II.	Begründetheit der Klage im Urkundenprozess</a:t>
            </a:r>
          </a:p>
          <a:p>
            <a:pPr>
              <a:spcAft>
                <a:spcPts val="200"/>
              </a:spcAft>
            </a:pPr>
            <a:r>
              <a:rPr lang="de-DE" sz="2200" b="0" dirty="0">
                <a:cs typeface="Arial" charset="0"/>
              </a:rPr>
              <a:t>			1.	Schlüssigkeit</a:t>
            </a:r>
          </a:p>
          <a:p>
            <a:pPr>
              <a:spcAft>
                <a:spcPts val="200"/>
              </a:spcAft>
            </a:pPr>
            <a:r>
              <a:rPr lang="de-DE" sz="2200" b="0" dirty="0">
                <a:cs typeface="Arial" charset="0"/>
              </a:rPr>
              <a:t>				Anspruch aus § 765 Abs. 1</a:t>
            </a:r>
          </a:p>
          <a:p>
            <a:pPr>
              <a:spcAft>
                <a:spcPts val="200"/>
              </a:spcAft>
            </a:pPr>
            <a:r>
              <a:rPr lang="de-DE" sz="2200" b="0" dirty="0">
                <a:cs typeface="Arial" charset="0"/>
              </a:rPr>
              <a:t>				a)	Bürgschaftsvertrag Klägerin ./. </a:t>
            </a:r>
            <a:r>
              <a:rPr lang="de-DE" sz="2200" b="0" dirty="0" err="1">
                <a:cs typeface="Arial" charset="0"/>
              </a:rPr>
              <a:t>Mdt</a:t>
            </a:r>
            <a:r>
              <a:rPr lang="de-DE" sz="2200" b="0" dirty="0">
                <a:cs typeface="Arial" charset="0"/>
              </a:rPr>
              <a:t> vorgetragen?</a:t>
            </a:r>
          </a:p>
          <a:p>
            <a:pPr>
              <a:spcAft>
                <a:spcPts val="200"/>
              </a:spcAft>
            </a:pPr>
            <a:r>
              <a:rPr lang="de-DE" sz="2200" b="0" dirty="0">
                <a:cs typeface="Arial" charset="0"/>
              </a:rPr>
              <a:t>					(+), Anlage K 2 der Klageschrift</a:t>
            </a:r>
          </a:p>
          <a:p>
            <a:pPr>
              <a:spcAft>
                <a:spcPts val="200"/>
              </a:spcAft>
            </a:pPr>
            <a:r>
              <a:rPr lang="de-DE" sz="2200" b="0" dirty="0">
                <a:cs typeface="Arial" charset="0"/>
              </a:rPr>
              <a:t>				b)	Bestehen einer zu sichernden Hauptforderung </a:t>
            </a:r>
            <a:r>
              <a:rPr lang="de-DE" sz="2200" b="0" dirty="0" err="1">
                <a:cs typeface="Arial" charset="0"/>
              </a:rPr>
              <a:t>schlüs</a:t>
            </a:r>
            <a:r>
              <a:rPr lang="de-DE" sz="2200" b="0" dirty="0">
                <a:cs typeface="Arial" charset="0"/>
              </a:rPr>
              <a:t>-					</a:t>
            </a:r>
            <a:r>
              <a:rPr lang="de-DE" sz="2200" b="0" dirty="0" err="1">
                <a:cs typeface="Arial" charset="0"/>
              </a:rPr>
              <a:t>sig</a:t>
            </a:r>
            <a:r>
              <a:rPr lang="de-DE" sz="2200" b="0" dirty="0">
                <a:cs typeface="Arial" charset="0"/>
              </a:rPr>
              <a:t> vorgetragen?</a:t>
            </a:r>
          </a:p>
          <a:p>
            <a:pPr>
              <a:spcAft>
                <a:spcPts val="200"/>
              </a:spcAft>
            </a:pPr>
            <a:r>
              <a:rPr lang="de-DE" sz="2200" b="0" dirty="0">
                <a:cs typeface="Arial" charset="0"/>
              </a:rPr>
              <a:t>					(+), (unstreitig) valutiertes Darlehen über Euro 2,0 Mio.					nebst Zinsen.</a:t>
            </a:r>
          </a:p>
          <a:p>
            <a:pPr>
              <a:spcAft>
                <a:spcPts val="200"/>
              </a:spcAft>
            </a:pPr>
            <a:r>
              <a:rPr lang="de-DE" sz="2200" b="0" dirty="0">
                <a:cs typeface="Arial" charset="0"/>
              </a:rPr>
              <a:t>				c)	Fälligkeit schlüssig vorgetragen?</a:t>
            </a:r>
          </a:p>
          <a:p>
            <a:pPr>
              <a:spcAft>
                <a:spcPts val="200"/>
              </a:spcAft>
            </a:pPr>
            <a:r>
              <a:rPr lang="de-DE" sz="2200" b="0" dirty="0">
                <a:cs typeface="Arial" charset="0"/>
              </a:rPr>
              <a:t>					setzt (wirksame) Kündigung des Darlehens voraus.</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676957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aa</a:t>
            </a:r>
            <a:r>
              <a:rPr lang="de-DE" sz="2200" b="0" dirty="0">
                <a:cs typeface="Arial" charset="0"/>
              </a:rPr>
              <a:t>)gemäß § 6, 1. Spiegelstrich, des </a:t>
            </a:r>
            <a:r>
              <a:rPr lang="de-DE" sz="2200" b="0" dirty="0" err="1">
                <a:cs typeface="Arial" charset="0"/>
              </a:rPr>
              <a:t>Darlehensvertra</a:t>
            </a:r>
            <a:r>
              <a:rPr lang="de-DE" sz="2200" b="0" dirty="0">
                <a:cs typeface="Arial" charset="0"/>
              </a:rPr>
              <a:t>-						</a:t>
            </a:r>
            <a:r>
              <a:rPr lang="de-DE" sz="2200" b="0" dirty="0" err="1">
                <a:cs typeface="Arial" charset="0"/>
              </a:rPr>
              <a:t>ges</a:t>
            </a:r>
            <a:r>
              <a:rPr lang="de-DE" sz="2200" b="0" dirty="0">
                <a:cs typeface="Arial" charset="0"/>
              </a:rPr>
              <a:t> liegen die Kündigungsvoraussetzungen vor.</a:t>
            </a:r>
          </a:p>
          <a:p>
            <a:pPr>
              <a:spcAft>
                <a:spcPts val="200"/>
              </a:spcAft>
            </a:pPr>
            <a:r>
              <a:rPr lang="de-DE" sz="2200" b="0" dirty="0">
                <a:cs typeface="Arial" charset="0"/>
              </a:rPr>
              <a:t>					</a:t>
            </a:r>
            <a:r>
              <a:rPr lang="de-DE" sz="2200" b="0" dirty="0" err="1">
                <a:cs typeface="Arial" charset="0"/>
              </a:rPr>
              <a:t>bb</a:t>
            </a:r>
            <a:r>
              <a:rPr lang="de-DE" sz="2200" b="0" dirty="0">
                <a:cs typeface="Arial" charset="0"/>
              </a:rPr>
              <a:t>)beachte jedoch § 498 Abs. 1 Nr. 1b), Abs. 2:</a:t>
            </a:r>
          </a:p>
          <a:p>
            <a:pPr>
              <a:spcAft>
                <a:spcPts val="200"/>
              </a:spcAft>
            </a:pPr>
            <a:r>
              <a:rPr lang="de-DE" sz="2200" b="0" dirty="0">
                <a:cs typeface="Arial" charset="0"/>
              </a:rPr>
              <a:t>						bei Verbraucherdarlehensverträgen muss der Dar-						</a:t>
            </a:r>
            <a:r>
              <a:rPr lang="de-DE" sz="2200" b="0" dirty="0" err="1">
                <a:cs typeface="Arial" charset="0"/>
              </a:rPr>
              <a:t>lehensnehmer</a:t>
            </a:r>
            <a:r>
              <a:rPr lang="de-DE" sz="2200" b="0" dirty="0">
                <a:cs typeface="Arial" charset="0"/>
              </a:rPr>
              <a:t> mit 10, 5 oder (Abs. 2) 2,5 % der							Nettodarlehenssumme in Verzug sein.</a:t>
            </a:r>
          </a:p>
          <a:p>
            <a:pPr>
              <a:spcAft>
                <a:spcPts val="200"/>
              </a:spcAft>
            </a:pPr>
            <a:r>
              <a:rPr lang="de-DE" sz="2200" b="0" dirty="0">
                <a:cs typeface="Arial" charset="0"/>
              </a:rPr>
              <a:t>						hier (-)</a:t>
            </a:r>
          </a:p>
          <a:p>
            <a:pPr>
              <a:spcAft>
                <a:spcPts val="200"/>
              </a:spcAft>
            </a:pPr>
            <a:r>
              <a:rPr lang="de-DE" sz="2200" b="0" dirty="0">
                <a:cs typeface="Arial" charset="0"/>
              </a:rPr>
              <a:t>					cc)also maßgeblich, ob Verbraucherdarlehensvertrag						</a:t>
            </a:r>
            <a:r>
              <a:rPr lang="de-DE" sz="2200" b="0" dirty="0" err="1">
                <a:cs typeface="Arial" charset="0"/>
              </a:rPr>
              <a:t>iSd</a:t>
            </a:r>
            <a:r>
              <a:rPr lang="de-DE" sz="2200" b="0" dirty="0">
                <a:cs typeface="Arial" charset="0"/>
              </a:rPr>
              <a:t> § 491 Abs. 1 S.1, S.2 vorliegt.</a:t>
            </a:r>
          </a:p>
          <a:p>
            <a:pPr>
              <a:spcAft>
                <a:spcPts val="200"/>
              </a:spcAft>
            </a:pPr>
            <a:r>
              <a:rPr lang="de-DE" sz="2200" b="0" dirty="0">
                <a:cs typeface="Arial" charset="0"/>
              </a:rPr>
              <a:t>						diesbezüglich maßgeblich, ob die GbR Verbraucher						</a:t>
            </a:r>
            <a:r>
              <a:rPr lang="de-DE" sz="2200" b="0" dirty="0" err="1">
                <a:cs typeface="Arial" charset="0"/>
              </a:rPr>
              <a:t>iSd</a:t>
            </a:r>
            <a:r>
              <a:rPr lang="de-DE" sz="2200" b="0" dirty="0">
                <a:cs typeface="Arial" charset="0"/>
              </a:rPr>
              <a:t> § 13 war/ist.</a:t>
            </a:r>
          </a:p>
          <a:p>
            <a:pPr>
              <a:spcAft>
                <a:spcPts val="200"/>
              </a:spcAft>
            </a:pPr>
            <a:r>
              <a:rPr lang="de-DE" sz="2200" b="0" dirty="0">
                <a:cs typeface="Arial" charset="0"/>
              </a:rPr>
              <a:t>						</a:t>
            </a:r>
            <a:r>
              <a:rPr lang="de-DE" sz="2200" u="sng" dirty="0">
                <a:cs typeface="Arial" charset="0"/>
              </a:rPr>
              <a:t>BGH NZG 2017, 696 ff.</a:t>
            </a:r>
            <a:r>
              <a:rPr lang="de-DE" sz="2200" b="0" dirty="0">
                <a:cs typeface="Arial" charset="0"/>
              </a:rPr>
              <a:t>: (-), wenn mindestens einer						der Gesellschafter keine natürliche Person ist.</a:t>
            </a:r>
          </a:p>
          <a:p>
            <a:pPr>
              <a:spcAft>
                <a:spcPts val="200"/>
              </a:spcAft>
            </a:pPr>
            <a:r>
              <a:rPr lang="de-DE" sz="2200" b="0" dirty="0">
                <a:cs typeface="Arial" charset="0"/>
              </a:rPr>
              <a:t>						so hier wg. der Michael Meier GmbH.</a:t>
            </a:r>
          </a:p>
          <a:p>
            <a:pPr>
              <a:spcAft>
                <a:spcPts val="200"/>
              </a:spcAft>
            </a:pPr>
            <a:r>
              <a:rPr lang="de-DE" sz="2200" b="0" dirty="0">
                <a:cs typeface="Arial" charset="0"/>
              </a:rPr>
              <a:t>					=&gt;also auch Fälligkeit schlüssig von der Klägerin vor-						getragen.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8097509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72464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=&gt;	also Klage schlüssig.</a:t>
            </a:r>
          </a:p>
          <a:p>
            <a:pPr>
              <a:spcAft>
                <a:spcPts val="200"/>
              </a:spcAft>
            </a:pPr>
            <a:r>
              <a:rPr lang="de-DE" sz="2200" b="0" dirty="0">
                <a:cs typeface="Arial" charset="0"/>
              </a:rPr>
              <a:t>			2.	Erhebliche Einwendungen vorgetragen (so dass § 546				ZPO vorliegt) oder noch vorzutragen, so dass </a:t>
            </a:r>
            <a:r>
              <a:rPr lang="de-DE" sz="2200" b="0" dirty="0" err="1">
                <a:cs typeface="Arial" charset="0"/>
              </a:rPr>
              <a:t>abwei</a:t>
            </a:r>
            <a:r>
              <a:rPr lang="de-DE" sz="2200" b="0" dirty="0">
                <a:cs typeface="Arial" charset="0"/>
              </a:rPr>
              <a:t>-					</a:t>
            </a:r>
            <a:r>
              <a:rPr lang="de-DE" sz="2200" b="0" dirty="0" err="1">
                <a:cs typeface="Arial" charset="0"/>
              </a:rPr>
              <a:t>chende</a:t>
            </a:r>
            <a:r>
              <a:rPr lang="de-DE" sz="2200" b="0" dirty="0">
                <a:cs typeface="Arial" charset="0"/>
              </a:rPr>
              <a:t> </a:t>
            </a:r>
            <a:r>
              <a:rPr lang="de-DE" sz="2200" b="0" dirty="0" err="1">
                <a:cs typeface="Arial" charset="0"/>
              </a:rPr>
              <a:t>Entscheidg</a:t>
            </a:r>
            <a:r>
              <a:rPr lang="de-DE" sz="2200" b="0" dirty="0">
                <a:cs typeface="Arial" charset="0"/>
              </a:rPr>
              <a:t> zu ergehen hat (§§ 513, 529 </a:t>
            </a:r>
            <a:r>
              <a:rPr lang="de-DE" sz="2200" b="0" dirty="0" err="1">
                <a:cs typeface="Arial" charset="0"/>
              </a:rPr>
              <a:t>ff.ZPO</a:t>
            </a:r>
            <a:r>
              <a:rPr lang="de-DE" sz="2200" b="0" dirty="0">
                <a:cs typeface="Arial" charset="0"/>
              </a:rPr>
              <a:t>)?</a:t>
            </a:r>
          </a:p>
          <a:p>
            <a:pPr>
              <a:spcAft>
                <a:spcPts val="200"/>
              </a:spcAft>
            </a:pPr>
            <a:r>
              <a:rPr lang="de-DE" sz="2200" b="0" dirty="0">
                <a:cs typeface="Arial" charset="0"/>
              </a:rPr>
              <a:t>				a)	Unwirksamkeit des Bürgschaftsvertrages</a:t>
            </a:r>
          </a:p>
          <a:p>
            <a:pPr>
              <a:spcAft>
                <a:spcPts val="200"/>
              </a:spcAft>
            </a:pPr>
            <a:r>
              <a:rPr lang="de-DE" sz="2200" b="0" dirty="0">
                <a:cs typeface="Arial" charset="0"/>
              </a:rPr>
              <a:t>					</a:t>
            </a:r>
            <a:r>
              <a:rPr lang="de-DE" sz="2200" b="0" dirty="0" err="1">
                <a:cs typeface="Arial" charset="0"/>
              </a:rPr>
              <a:t>aa</a:t>
            </a:r>
            <a:r>
              <a:rPr lang="de-DE" sz="2200" b="0" dirty="0">
                <a:cs typeface="Arial" charset="0"/>
              </a:rPr>
              <a:t>)Verstoß gegen §§ 125 S.1, 766 S.1?</a:t>
            </a:r>
          </a:p>
          <a:p>
            <a:pPr>
              <a:spcAft>
                <a:spcPts val="200"/>
              </a:spcAft>
            </a:pPr>
            <a:r>
              <a:rPr lang="de-DE" sz="2200" b="0" dirty="0">
                <a:cs typeface="Arial" charset="0"/>
              </a:rPr>
              <a:t>						(-), Form wurde eingehalten.</a:t>
            </a:r>
          </a:p>
          <a:p>
            <a:pPr>
              <a:spcAft>
                <a:spcPts val="200"/>
              </a:spcAft>
            </a:pPr>
            <a:r>
              <a:rPr lang="de-DE" sz="2200" b="0" dirty="0">
                <a:cs typeface="Arial" charset="0"/>
              </a:rPr>
              <a:t>					</a:t>
            </a:r>
            <a:r>
              <a:rPr lang="de-DE" sz="2200" b="0" dirty="0" err="1">
                <a:cs typeface="Arial" charset="0"/>
              </a:rPr>
              <a:t>bb</a:t>
            </a:r>
            <a:r>
              <a:rPr lang="de-DE" sz="2200" b="0" dirty="0">
                <a:cs typeface="Arial" charset="0"/>
              </a:rPr>
              <a:t>)Verstoß gegen §§ 492 Abs. 2, 494 Abs. 1 analog?</a:t>
            </a:r>
          </a:p>
          <a:p>
            <a:pPr>
              <a:spcAft>
                <a:spcPts val="200"/>
              </a:spcAft>
            </a:pPr>
            <a:r>
              <a:rPr lang="de-DE" sz="2200" b="0" dirty="0">
                <a:cs typeface="Arial" charset="0"/>
              </a:rPr>
              <a:t>						(-), schon Verbrauchereigenschaft fehlt (s.o.).</a:t>
            </a:r>
          </a:p>
          <a:p>
            <a:pPr>
              <a:spcAft>
                <a:spcPts val="200"/>
              </a:spcAft>
            </a:pPr>
            <a:r>
              <a:rPr lang="de-DE" sz="2200" b="0" dirty="0">
                <a:cs typeface="Arial" charset="0"/>
              </a:rPr>
              <a:t>					</a:t>
            </a:r>
            <a:r>
              <a:rPr lang="de-DE" sz="2200" b="0" dirty="0" err="1">
                <a:cs typeface="Arial" charset="0"/>
              </a:rPr>
              <a:t>bb</a:t>
            </a:r>
            <a:r>
              <a:rPr lang="de-DE" sz="2200" b="0" dirty="0">
                <a:cs typeface="Arial" charset="0"/>
              </a:rPr>
              <a:t>)Sittenwidrigkeit gemäß § 138 Abs. 1?</a:t>
            </a:r>
          </a:p>
          <a:p>
            <a:pPr>
              <a:spcAft>
                <a:spcPts val="200"/>
              </a:spcAft>
            </a:pPr>
            <a:r>
              <a:rPr lang="de-DE" sz="2200" b="0" dirty="0">
                <a:cs typeface="Arial" charset="0"/>
              </a:rPr>
              <a:t>						(-), fehlt schon an finanziell krasser Überforderung.</a:t>
            </a:r>
          </a:p>
          <a:p>
            <a:pPr>
              <a:spcAft>
                <a:spcPts val="200"/>
              </a:spcAft>
            </a:pPr>
            <a:r>
              <a:rPr lang="de-DE" sz="2200" b="0" dirty="0">
                <a:cs typeface="Arial" charset="0"/>
              </a:rPr>
              <a:t>				b)	Erlöschen der Bürgschaftsschuld?</a:t>
            </a:r>
          </a:p>
          <a:p>
            <a:pPr>
              <a:spcAft>
                <a:spcPts val="200"/>
              </a:spcAft>
            </a:pPr>
            <a:r>
              <a:rPr lang="de-DE" sz="2200" b="0" dirty="0">
                <a:cs typeface="Arial" charset="0"/>
              </a:rPr>
              <a:t>					gemäß § 776 S.1</a:t>
            </a:r>
          </a:p>
          <a:p>
            <a:pPr>
              <a:spcAft>
                <a:spcPts val="200"/>
              </a:spcAft>
            </a:pPr>
            <a:r>
              <a:rPr lang="de-DE" sz="2200" b="0" dirty="0">
                <a:cs typeface="Arial" charset="0"/>
              </a:rPr>
              <a:t>					</a:t>
            </a:r>
            <a:r>
              <a:rPr lang="de-DE" sz="2200" b="0" dirty="0" err="1">
                <a:cs typeface="Arial" charset="0"/>
              </a:rPr>
              <a:t>aa</a:t>
            </a:r>
            <a:r>
              <a:rPr lang="de-DE" sz="2200" b="0" dirty="0">
                <a:cs typeface="Arial" charset="0"/>
              </a:rPr>
              <a:t>)Fallen auch Grundschulden unter § 776 S.1?</a:t>
            </a:r>
          </a:p>
          <a:p>
            <a:pPr>
              <a:spcAft>
                <a:spcPts val="200"/>
              </a:spcAft>
            </a:pPr>
            <a:r>
              <a:rPr lang="de-DE" sz="2200" b="0" dirty="0">
                <a:cs typeface="Arial" charset="0"/>
              </a:rPr>
              <a:t>						</a:t>
            </a:r>
            <a:r>
              <a:rPr lang="de-DE" sz="2200" u="sng" dirty="0">
                <a:cs typeface="Arial" charset="0"/>
              </a:rPr>
              <a:t>BGH NJW 2013, 2508 ff.</a:t>
            </a:r>
            <a:r>
              <a:rPr lang="de-DE" sz="2200" b="0" dirty="0">
                <a:cs typeface="Arial" charset="0"/>
              </a:rPr>
              <a:t>: (+), auch sie sind </a:t>
            </a:r>
            <a:r>
              <a:rPr lang="mr-IN" sz="2200" b="0" dirty="0">
                <a:cs typeface="Arial" charset="0"/>
              </a:rPr>
              <a:t>–</a:t>
            </a:r>
            <a:r>
              <a:rPr lang="de-DE" sz="2200" b="0" dirty="0">
                <a:cs typeface="Arial" charset="0"/>
              </a:rPr>
              <a:t> wie						§ 1192 Abs. 1a zeigt </a:t>
            </a:r>
            <a:r>
              <a:rPr lang="mr-IN" sz="2200" b="0" dirty="0">
                <a:cs typeface="Arial" charset="0"/>
              </a:rPr>
              <a:t>–</a:t>
            </a:r>
            <a:r>
              <a:rPr lang="de-DE" sz="2200" b="0" dirty="0">
                <a:cs typeface="Arial" charset="0"/>
              </a:rPr>
              <a:t> Kreditsicherungsrechte.</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9204291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644099">
                                            <p:txEl>
                                              <p:pRg st="11" end="11"/>
                                            </p:txEl>
                                          </p:spTgt>
                                        </p:tgtEl>
                                        <p:attrNameLst>
                                          <p:attrName>style.visibility</p:attrName>
                                        </p:attrNameLst>
                                      </p:cBhvr>
                                      <p:to>
                                        <p:strVal val="visible"/>
                                      </p:to>
                                    </p:set>
                                    <p:anim calcmode="lin" valueType="num">
                                      <p:cBhvr>
                                        <p:cTn id="84" dur="500" fill="hold"/>
                                        <p:tgtEl>
                                          <p:spTgt spid="644099">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644099">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644099">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644099">
                                            <p:txEl>
                                              <p:pRg st="12" end="12"/>
                                            </p:txEl>
                                          </p:spTgt>
                                        </p:tgtEl>
                                        <p:attrNameLst>
                                          <p:attrName>style.visibility</p:attrName>
                                        </p:attrNameLst>
                                      </p:cBhvr>
                                      <p:to>
                                        <p:strVal val="visible"/>
                                      </p:to>
                                    </p:set>
                                    <p:anim calcmode="lin" valueType="num">
                                      <p:cBhvr>
                                        <p:cTn id="91" dur="500" fill="hold"/>
                                        <p:tgtEl>
                                          <p:spTgt spid="644099">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644099">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64409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bb</a:t>
            </a:r>
            <a:r>
              <a:rPr lang="de-DE" sz="2200" b="0" dirty="0">
                <a:cs typeface="Arial" charset="0"/>
              </a:rPr>
              <a:t>)Grundschuld „aufgegeben“?</a:t>
            </a:r>
          </a:p>
          <a:p>
            <a:pPr>
              <a:spcAft>
                <a:spcPts val="200"/>
              </a:spcAft>
            </a:pPr>
            <a:r>
              <a:rPr lang="de-DE" sz="2200" b="0" dirty="0">
                <a:cs typeface="Arial" charset="0"/>
              </a:rPr>
              <a:t>						</a:t>
            </a:r>
            <a:r>
              <a:rPr lang="de-DE" sz="2200" u="sng" dirty="0">
                <a:cs typeface="Arial" charset="0"/>
              </a:rPr>
              <a:t>BGH NJW 2013, 2508 ff.</a:t>
            </a:r>
            <a:r>
              <a:rPr lang="de-DE" sz="2200" b="0" dirty="0">
                <a:cs typeface="Arial" charset="0"/>
              </a:rPr>
              <a:t>: (+), jede freiwillige Hand-						</a:t>
            </a:r>
            <a:r>
              <a:rPr lang="de-DE" sz="2200" b="0" dirty="0" err="1">
                <a:cs typeface="Arial" charset="0"/>
              </a:rPr>
              <a:t>lung</a:t>
            </a:r>
            <a:r>
              <a:rPr lang="de-DE" sz="2200" b="0" dirty="0">
                <a:cs typeface="Arial" charset="0"/>
              </a:rPr>
              <a:t>, mit welcher der Gläubiger auf eine eigene							Verwertungsmöglichkeit verzichtet; dazu gehört							auch die Abtretung an Dritte.</a:t>
            </a:r>
          </a:p>
          <a:p>
            <a:pPr>
              <a:spcAft>
                <a:spcPts val="200"/>
              </a:spcAft>
            </a:pPr>
            <a:r>
              <a:rPr lang="de-DE" sz="2200" b="0" dirty="0">
                <a:cs typeface="Arial" charset="0"/>
              </a:rPr>
              <a:t>					=&gt;	also Entscheidung des LG Hamburg insoweit 							Rechtsverletzung </a:t>
            </a:r>
            <a:r>
              <a:rPr lang="de-DE" sz="2200" b="0" dirty="0" err="1">
                <a:cs typeface="Arial" charset="0"/>
              </a:rPr>
              <a:t>iSd</a:t>
            </a:r>
            <a:r>
              <a:rPr lang="de-DE" sz="2200" b="0" dirty="0">
                <a:cs typeface="Arial" charset="0"/>
              </a:rPr>
              <a:t> § 546 ZPO.</a:t>
            </a:r>
          </a:p>
          <a:p>
            <a:pPr>
              <a:spcAft>
                <a:spcPts val="200"/>
              </a:spcAft>
            </a:pPr>
            <a:r>
              <a:rPr lang="de-DE" sz="2200" b="0" dirty="0">
                <a:cs typeface="Arial" charset="0"/>
              </a:rPr>
              <a:t>					cc)Rechtfertigt das abweichende Entscheidung?</a:t>
            </a:r>
          </a:p>
          <a:p>
            <a:pPr>
              <a:spcAft>
                <a:spcPts val="200"/>
              </a:spcAft>
            </a:pPr>
            <a:r>
              <a:rPr lang="de-DE" sz="2200" b="0" dirty="0">
                <a:cs typeface="Arial" charset="0"/>
              </a:rPr>
              <a:t>						das hängt von der Rechtsfolge des § 776 S.1 ab:</a:t>
            </a:r>
          </a:p>
          <a:p>
            <a:pPr>
              <a:spcAft>
                <a:spcPts val="200"/>
              </a:spcAft>
            </a:pPr>
            <a:r>
              <a:rPr lang="de-DE" sz="2200" b="0" dirty="0">
                <a:cs typeface="Arial" charset="0"/>
              </a:rPr>
              <a:t>						der Bürge wird insoweit frei, als er aus dem </a:t>
            </a:r>
            <a:r>
              <a:rPr lang="de-DE" sz="2200" b="0" dirty="0" err="1">
                <a:cs typeface="Arial" charset="0"/>
              </a:rPr>
              <a:t>aufge</a:t>
            </a:r>
            <a:r>
              <a:rPr lang="de-DE" sz="2200" b="0" dirty="0">
                <a:cs typeface="Arial" charset="0"/>
              </a:rPr>
              <a:t>-						</a:t>
            </a:r>
            <a:r>
              <a:rPr lang="de-DE" sz="2200" b="0" dirty="0" err="1">
                <a:cs typeface="Arial" charset="0"/>
              </a:rPr>
              <a:t>gebenen</a:t>
            </a:r>
            <a:r>
              <a:rPr lang="de-DE" sz="2200" b="0" dirty="0">
                <a:cs typeface="Arial" charset="0"/>
              </a:rPr>
              <a:t> Rechte nach § 774 hätte Ersatz erlangen						können.</a:t>
            </a:r>
          </a:p>
          <a:p>
            <a:pPr>
              <a:spcAft>
                <a:spcPts val="200"/>
              </a:spcAft>
            </a:pPr>
            <a:r>
              <a:rPr lang="de-DE" sz="2200" b="0" dirty="0">
                <a:cs typeface="Arial" charset="0"/>
              </a:rPr>
              <a:t>						hier?</a:t>
            </a:r>
          </a:p>
          <a:p>
            <a:pPr>
              <a:spcAft>
                <a:spcPts val="200"/>
              </a:spcAft>
            </a:pPr>
            <a:r>
              <a:rPr lang="de-DE" sz="2200" b="0" dirty="0">
                <a:cs typeface="Arial" charset="0"/>
              </a:rPr>
              <a:t>						</a:t>
            </a:r>
            <a:r>
              <a:rPr lang="de-DE" sz="2200" b="0" dirty="0" err="1">
                <a:cs typeface="Arial" charset="0"/>
              </a:rPr>
              <a:t>Mdt</a:t>
            </a:r>
            <a:r>
              <a:rPr lang="de-DE" sz="2200" b="0" dirty="0">
                <a:cs typeface="Arial" charset="0"/>
              </a:rPr>
              <a:t>. hätte sich (analog §§ 774 Abs. 2, 426 Abs. 1)						zu 100 % aus der Grundschuld befriedigen dürfen,						da sie vom Hauptschuldner bestellt worden war.</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809466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dd</a:t>
            </a:r>
            <a:r>
              <a:rPr lang="de-DE" sz="2200" b="0" dirty="0">
                <a:cs typeface="Arial" charset="0"/>
              </a:rPr>
              <a:t>)Wieviel wären 100 % gewesen?</a:t>
            </a:r>
          </a:p>
          <a:p>
            <a:pPr>
              <a:spcAft>
                <a:spcPts val="200"/>
              </a:spcAft>
            </a:pPr>
            <a:r>
              <a:rPr lang="de-DE" sz="2200" b="0" dirty="0">
                <a:cs typeface="Arial" charset="0"/>
              </a:rPr>
              <a:t>						wohl Euro 1,21 Mio. (d.h. die Bürgschaftsschuld							wäre nur in dieser Höhe erloschen)</a:t>
            </a:r>
          </a:p>
          <a:p>
            <a:pPr>
              <a:spcAft>
                <a:spcPts val="200"/>
              </a:spcAft>
            </a:pPr>
            <a:r>
              <a:rPr lang="de-DE" sz="2200" b="0" dirty="0">
                <a:cs typeface="Arial" charset="0"/>
              </a:rPr>
              <a:t>					</a:t>
            </a:r>
            <a:r>
              <a:rPr lang="de-DE" sz="2200" b="0" dirty="0" err="1">
                <a:cs typeface="Arial" charset="0"/>
              </a:rPr>
              <a:t>ee</a:t>
            </a:r>
            <a:r>
              <a:rPr lang="de-DE" sz="2200" b="0" dirty="0">
                <a:cs typeface="Arial" charset="0"/>
              </a:rPr>
              <a:t>)Hat </a:t>
            </a:r>
            <a:r>
              <a:rPr lang="de-DE" sz="2200" b="0" dirty="0" err="1">
                <a:cs typeface="Arial" charset="0"/>
              </a:rPr>
              <a:t>Mdt</a:t>
            </a:r>
            <a:r>
              <a:rPr lang="de-DE" sz="2200" b="0" dirty="0">
                <a:cs typeface="Arial" charset="0"/>
              </a:rPr>
              <a:t>. auf dieses Recht (durch telefonische							Bestätigung) verzichtet, so dass er sich darauf gar						nicht berufen kann?</a:t>
            </a:r>
          </a:p>
          <a:p>
            <a:pPr>
              <a:spcAft>
                <a:spcPts val="200"/>
              </a:spcAft>
            </a:pPr>
            <a:r>
              <a:rPr lang="de-DE" sz="2200" b="0" dirty="0">
                <a:cs typeface="Arial" charset="0"/>
              </a:rPr>
              <a:t>						(1)	Wirksamer Verzicht erklärt?</a:t>
            </a:r>
          </a:p>
          <a:p>
            <a:pPr>
              <a:spcAft>
                <a:spcPts val="200"/>
              </a:spcAft>
            </a:pPr>
            <a:r>
              <a:rPr lang="de-DE" sz="2200" b="0" dirty="0">
                <a:cs typeface="Arial" charset="0"/>
              </a:rPr>
              <a:t>							(-), das ist wesentliche Änderung des Bürg-								</a:t>
            </a:r>
            <a:r>
              <a:rPr lang="de-DE" sz="2200" b="0" dirty="0" err="1">
                <a:cs typeface="Arial" charset="0"/>
              </a:rPr>
              <a:t>schaftsvertrages</a:t>
            </a:r>
            <a:r>
              <a:rPr lang="de-DE" sz="2200" b="0" dirty="0">
                <a:cs typeface="Arial" charset="0"/>
              </a:rPr>
              <a:t>, die gemäß §§ 125 S.1, 766							S.1 schriftlich hätte erklärt werden müssen.</a:t>
            </a:r>
          </a:p>
          <a:p>
            <a:pPr>
              <a:spcAft>
                <a:spcPts val="200"/>
              </a:spcAft>
            </a:pPr>
            <a:r>
              <a:rPr lang="de-DE" sz="2200" b="0" dirty="0">
                <a:cs typeface="Arial" charset="0"/>
              </a:rPr>
              <a:t>						(2)	Ist dem </a:t>
            </a:r>
            <a:r>
              <a:rPr lang="de-DE" sz="2200" b="0" dirty="0" err="1">
                <a:cs typeface="Arial" charset="0"/>
              </a:rPr>
              <a:t>Mdt</a:t>
            </a:r>
            <a:r>
              <a:rPr lang="de-DE" sz="2200" b="0" dirty="0">
                <a:cs typeface="Arial" charset="0"/>
              </a:rPr>
              <a:t>. die Berufung auf den </a:t>
            </a:r>
            <a:r>
              <a:rPr lang="de-DE" sz="2200" b="0" dirty="0" err="1">
                <a:cs typeface="Arial" charset="0"/>
              </a:rPr>
              <a:t>Formver</a:t>
            </a:r>
            <a:r>
              <a:rPr lang="de-DE" sz="2200" b="0" dirty="0">
                <a:cs typeface="Arial" charset="0"/>
              </a:rPr>
              <a:t>-								stoß gemäß § 242 versagt?</a:t>
            </a:r>
          </a:p>
          <a:p>
            <a:pPr>
              <a:spcAft>
                <a:spcPts val="200"/>
              </a:spcAft>
            </a:pPr>
            <a:r>
              <a:rPr lang="de-DE" sz="2200" b="0" dirty="0">
                <a:cs typeface="Arial" charset="0"/>
              </a:rPr>
              <a:t>							(-), insbes. keine unzulässige Rechtsausübung.</a:t>
            </a:r>
          </a:p>
          <a:p>
            <a:pPr>
              <a:spcAft>
                <a:spcPts val="200"/>
              </a:spcAft>
            </a:pPr>
            <a:r>
              <a:rPr lang="de-DE" sz="2200" b="0" dirty="0">
                <a:cs typeface="Arial" charset="0"/>
              </a:rPr>
              <a:t>					=&gt;also Rechtsverletzung durch LG Hamburg, weil Er-						löschen </a:t>
            </a:r>
            <a:r>
              <a:rPr lang="de-DE" sz="2200" b="0" dirty="0" err="1">
                <a:cs typeface="Arial" charset="0"/>
              </a:rPr>
              <a:t>iHv</a:t>
            </a:r>
            <a:r>
              <a:rPr lang="de-DE" sz="2200" b="0" dirty="0">
                <a:cs typeface="Arial" charset="0"/>
              </a:rPr>
              <a:t> Euro 1,21 Mio. nicht beachtet wurde;						hierfür keine neuen Tatsachen vorzutragen.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4216252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7334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c)	Weitere Einreden gegen die Bürgschaftsschuld?</a:t>
            </a:r>
          </a:p>
          <a:p>
            <a:pPr>
              <a:spcAft>
                <a:spcPts val="200"/>
              </a:spcAft>
            </a:pPr>
            <a:r>
              <a:rPr lang="de-DE" sz="2200" b="0" dirty="0">
                <a:cs typeface="Arial" charset="0"/>
              </a:rPr>
              <a:t>					</a:t>
            </a:r>
            <a:r>
              <a:rPr lang="de-DE" sz="2200" b="0" dirty="0" err="1">
                <a:cs typeface="Arial" charset="0"/>
              </a:rPr>
              <a:t>aa</a:t>
            </a:r>
            <a:r>
              <a:rPr lang="de-DE" sz="2200" b="0" dirty="0">
                <a:cs typeface="Arial" charset="0"/>
              </a:rPr>
              <a:t>)§§ 770, 771?</a:t>
            </a:r>
          </a:p>
          <a:p>
            <a:pPr>
              <a:spcAft>
                <a:spcPts val="200"/>
              </a:spcAft>
            </a:pPr>
            <a:r>
              <a:rPr lang="de-DE" sz="2200" b="0" dirty="0">
                <a:cs typeface="Arial" charset="0"/>
              </a:rPr>
              <a:t>						(-), nicht ersichtlich; auf § 771 hat </a:t>
            </a:r>
            <a:r>
              <a:rPr lang="de-DE" sz="2200" b="0" dirty="0" err="1">
                <a:cs typeface="Arial" charset="0"/>
              </a:rPr>
              <a:t>Mdt</a:t>
            </a:r>
            <a:r>
              <a:rPr lang="de-DE" sz="2200" b="0" dirty="0">
                <a:cs typeface="Arial" charset="0"/>
              </a:rPr>
              <a:t>. sogar wirk-						sam verzichtet, § 773.</a:t>
            </a:r>
          </a:p>
          <a:p>
            <a:pPr>
              <a:spcAft>
                <a:spcPts val="200"/>
              </a:spcAft>
            </a:pPr>
            <a:r>
              <a:rPr lang="de-DE" sz="2200" b="0" dirty="0">
                <a:cs typeface="Arial" charset="0"/>
              </a:rPr>
              <a:t>					</a:t>
            </a:r>
            <a:r>
              <a:rPr lang="de-DE" sz="2200" b="0" dirty="0" err="1">
                <a:cs typeface="Arial" charset="0"/>
              </a:rPr>
              <a:t>bb</a:t>
            </a:r>
            <a:r>
              <a:rPr lang="de-DE" sz="2200" b="0" dirty="0">
                <a:cs typeface="Arial" charset="0"/>
              </a:rPr>
              <a:t>)Verjährung gemäß § 214 Abs. 1 (und zwar der							Hauptschuld), </a:t>
            </a:r>
            <a:r>
              <a:rPr lang="de-DE" sz="2200" b="0" dirty="0" err="1">
                <a:cs typeface="Arial" charset="0"/>
              </a:rPr>
              <a:t>iVm</a:t>
            </a:r>
            <a:r>
              <a:rPr lang="de-DE" sz="2200" b="0" dirty="0">
                <a:cs typeface="Arial" charset="0"/>
              </a:rPr>
              <a:t> § 768 Abs. 1 S.1?</a:t>
            </a:r>
          </a:p>
          <a:p>
            <a:pPr>
              <a:spcAft>
                <a:spcPts val="200"/>
              </a:spcAft>
            </a:pPr>
            <a:r>
              <a:rPr lang="de-DE" sz="2200" b="0" dirty="0">
                <a:cs typeface="Arial" charset="0"/>
              </a:rPr>
              <a:t>						(1)	Wann begann die Verjährungsfrist?</a:t>
            </a:r>
          </a:p>
          <a:p>
            <a:pPr>
              <a:spcAft>
                <a:spcPts val="200"/>
              </a:spcAft>
            </a:pPr>
            <a:r>
              <a:rPr lang="de-DE" sz="2200" b="0" dirty="0">
                <a:cs typeface="Arial" charset="0"/>
              </a:rPr>
              <a:t>							§ 199 Abs. 1: mit dem Ablauf des 31.12.2020.</a:t>
            </a:r>
          </a:p>
          <a:p>
            <a:pPr>
              <a:spcAft>
                <a:spcPts val="200"/>
              </a:spcAft>
            </a:pPr>
            <a:r>
              <a:rPr lang="de-DE" sz="2200" b="0" dirty="0">
                <a:cs typeface="Arial" charset="0"/>
              </a:rPr>
              <a:t>						(2)	Reguläres Verjährungsfristende?</a:t>
            </a:r>
          </a:p>
          <a:p>
            <a:pPr>
              <a:spcAft>
                <a:spcPts val="200"/>
              </a:spcAft>
            </a:pPr>
            <a:r>
              <a:rPr lang="de-DE" sz="2200" b="0" dirty="0">
                <a:cs typeface="Arial" charset="0"/>
              </a:rPr>
              <a:t>							§ 195: mit dem Ablauf des 31.12.2023.</a:t>
            </a:r>
          </a:p>
          <a:p>
            <a:pPr>
              <a:spcAft>
                <a:spcPts val="200"/>
              </a:spcAft>
            </a:pPr>
            <a:r>
              <a:rPr lang="de-DE" sz="2200" b="0" dirty="0">
                <a:cs typeface="Arial" charset="0"/>
              </a:rPr>
              <a:t>						(3)	in jener Zeit verjährungshemmende oder </a:t>
            </a:r>
            <a:r>
              <a:rPr lang="mr-IN" sz="2200" b="0" dirty="0">
                <a:cs typeface="Arial" charset="0"/>
              </a:rPr>
              <a:t>–</a:t>
            </a:r>
            <a:r>
              <a:rPr lang="de-DE" sz="2200" b="0" dirty="0">
                <a:cs typeface="Arial" charset="0"/>
              </a:rPr>
              <a:t>neu-							beginnende Maßnahmen ergriffen?</a:t>
            </a:r>
          </a:p>
          <a:p>
            <a:pPr>
              <a:spcAft>
                <a:spcPts val="200"/>
              </a:spcAft>
            </a:pPr>
            <a:r>
              <a:rPr lang="de-DE" sz="2200" b="0" dirty="0">
                <a:cs typeface="Arial" charset="0"/>
              </a:rPr>
              <a:t>							(-), „Verhandlungen“ </a:t>
            </a:r>
            <a:r>
              <a:rPr lang="de-DE" sz="2200" b="0" dirty="0" err="1">
                <a:cs typeface="Arial" charset="0"/>
              </a:rPr>
              <a:t>iSd</a:t>
            </a:r>
            <a:r>
              <a:rPr lang="de-DE" sz="2200" b="0" dirty="0">
                <a:cs typeface="Arial" charset="0"/>
              </a:rPr>
              <a:t> § 203 S.1 endeten so-							gar vor Fristbeginn, so dass sie nicht </a:t>
            </a:r>
            <a:r>
              <a:rPr lang="de-DE" sz="2200" b="0" dirty="0" err="1">
                <a:cs typeface="Arial" charset="0"/>
              </a:rPr>
              <a:t>einzurech</a:t>
            </a:r>
            <a:r>
              <a:rPr lang="de-DE" sz="2200" b="0" dirty="0">
                <a:cs typeface="Arial" charset="0"/>
              </a:rPr>
              <a:t>-							</a:t>
            </a:r>
            <a:r>
              <a:rPr lang="de-DE" sz="2200" b="0" dirty="0" err="1">
                <a:cs typeface="Arial" charset="0"/>
              </a:rPr>
              <a:t>nen</a:t>
            </a:r>
            <a:r>
              <a:rPr lang="de-DE" sz="2200" b="0" dirty="0">
                <a:cs typeface="Arial" charset="0"/>
              </a:rPr>
              <a:t> wären (</a:t>
            </a:r>
            <a:r>
              <a:rPr lang="de-DE" sz="2200" u="sng" dirty="0">
                <a:cs typeface="Arial" charset="0"/>
              </a:rPr>
              <a:t>BGH NJW 2017, 3144</a:t>
            </a:r>
            <a:r>
              <a:rPr lang="de-DE" sz="2200" b="0" dirty="0">
                <a:cs typeface="Arial" charset="0"/>
              </a:rPr>
              <a:t>).</a:t>
            </a:r>
          </a:p>
          <a:p>
            <a:pPr>
              <a:spcAft>
                <a:spcPts val="200"/>
              </a:spcAft>
            </a:pPr>
            <a:r>
              <a:rPr lang="de-DE" sz="2200" b="0" dirty="0">
                <a:cs typeface="Arial" charset="0"/>
              </a:rPr>
              <a:t>						=&gt;	also ist die Hauptschuld verjährt.</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825443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(4)	Einrede erstinstanzlich erhoben worden?</a:t>
            </a:r>
          </a:p>
          <a:p>
            <a:pPr>
              <a:spcAft>
                <a:spcPts val="200"/>
              </a:spcAft>
            </a:pPr>
            <a:r>
              <a:rPr lang="de-DE" sz="2200" b="0" dirty="0">
                <a:cs typeface="Arial" charset="0"/>
              </a:rPr>
              <a:t>							(-), obwohl dies möglich gewesen wäre, da 								letzte mdl. Verhandlung am 16.04.2024.</a:t>
            </a:r>
          </a:p>
          <a:p>
            <a:pPr>
              <a:spcAft>
                <a:spcPts val="200"/>
              </a:spcAft>
            </a:pPr>
            <a:r>
              <a:rPr lang="de-DE" sz="2200" b="0" dirty="0">
                <a:cs typeface="Arial" charset="0"/>
              </a:rPr>
              <a:t>						(5)	Kann die Einrede jetzt (noch) erhoben werden?</a:t>
            </a:r>
          </a:p>
          <a:p>
            <a:pPr>
              <a:spcAft>
                <a:spcPts val="200"/>
              </a:spcAft>
            </a:pPr>
            <a:r>
              <a:rPr lang="de-DE" sz="2200" b="0" dirty="0">
                <a:cs typeface="Arial" charset="0"/>
              </a:rPr>
              <a:t>							(a)Kann sie überhaupt im Urkundenprozess gel-								    </a:t>
            </a:r>
            <a:r>
              <a:rPr lang="de-DE" sz="2200" b="0" dirty="0" err="1">
                <a:cs typeface="Arial" charset="0"/>
              </a:rPr>
              <a:t>tend</a:t>
            </a:r>
            <a:r>
              <a:rPr lang="de-DE" sz="2200" b="0" dirty="0">
                <a:cs typeface="Arial" charset="0"/>
              </a:rPr>
              <a:t> gemacht werden?</a:t>
            </a:r>
          </a:p>
          <a:p>
            <a:pPr>
              <a:spcAft>
                <a:spcPts val="200"/>
              </a:spcAft>
            </a:pPr>
            <a:r>
              <a:rPr lang="de-DE" sz="2200" b="0" dirty="0">
                <a:cs typeface="Arial" charset="0"/>
              </a:rPr>
              <a:t>								    (+), s. </a:t>
            </a:r>
            <a:r>
              <a:rPr lang="de-DE" sz="2200" dirty="0">
                <a:cs typeface="Arial" charset="0"/>
              </a:rPr>
              <a:t>§ 598 ZPO</a:t>
            </a:r>
            <a:r>
              <a:rPr lang="de-DE" sz="2200" b="0" dirty="0">
                <a:cs typeface="Arial" charset="0"/>
              </a:rPr>
              <a:t>, wenn unstreitig oder ur-								    </a:t>
            </a:r>
            <a:r>
              <a:rPr lang="de-DE" sz="2200" b="0" dirty="0" err="1">
                <a:cs typeface="Arial" charset="0"/>
              </a:rPr>
              <a:t>kundlich</a:t>
            </a:r>
            <a:r>
              <a:rPr lang="de-DE" sz="2200" b="0" dirty="0">
                <a:cs typeface="Arial" charset="0"/>
              </a:rPr>
              <a:t> beweisbar (hier sind die Tatsachen								    - zumindest bislang und prognostizierbar -							    unstreitig und werden es auch bleiben).</a:t>
            </a:r>
          </a:p>
          <a:p>
            <a:pPr>
              <a:spcAft>
                <a:spcPts val="200"/>
              </a:spcAft>
            </a:pPr>
            <a:r>
              <a:rPr lang="de-DE" sz="2200" b="0" dirty="0">
                <a:cs typeface="Arial" charset="0"/>
              </a:rPr>
              <a:t>							(b)Kann Einrede in der Berufungsinstanz noch								   geltend gemacht werden?</a:t>
            </a:r>
          </a:p>
          <a:p>
            <a:pPr>
              <a:spcAft>
                <a:spcPts val="200"/>
              </a:spcAft>
            </a:pPr>
            <a:r>
              <a:rPr lang="de-DE" sz="2200" b="0" dirty="0">
                <a:cs typeface="Arial" charset="0"/>
              </a:rPr>
              <a:t>								   beurteilt sich nach den §§ 529 ff. ZPO</a:t>
            </a:r>
          </a:p>
          <a:p>
            <a:pPr>
              <a:spcAft>
                <a:spcPts val="200"/>
              </a:spcAft>
            </a:pPr>
            <a:r>
              <a:rPr lang="de-DE" sz="2200" b="0" dirty="0">
                <a:cs typeface="Arial" charset="0"/>
              </a:rPr>
              <a:t>								   hier kann Verstoß gegen </a:t>
            </a:r>
            <a:r>
              <a:rPr lang="de-DE" sz="2200" dirty="0">
                <a:cs typeface="Arial" charset="0"/>
              </a:rPr>
              <a:t>§ 531 Abs. 2 S.1									   Nr. 3 ZPO</a:t>
            </a:r>
            <a:r>
              <a:rPr lang="de-DE" sz="2200" b="0" dirty="0">
                <a:cs typeface="Arial" charset="0"/>
              </a:rPr>
              <a:t> vorliegen: es dürfte „nachlässig“								   gewesen sein, sie nicht zu erheben. </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1058896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maßgeblich damit, ob § 531 Abs. 2 S.1 ZPO								   hier gilt.</a:t>
            </a:r>
          </a:p>
          <a:p>
            <a:pPr>
              <a:spcAft>
                <a:spcPts val="200"/>
              </a:spcAft>
            </a:pPr>
            <a:r>
              <a:rPr lang="de-DE" sz="2200" b="0" dirty="0">
                <a:cs typeface="Arial" charset="0"/>
              </a:rPr>
              <a:t>								   das war </a:t>
            </a:r>
            <a:r>
              <a:rPr lang="de-DE" sz="2200" b="0" dirty="0" err="1">
                <a:cs typeface="Arial" charset="0"/>
              </a:rPr>
              <a:t>str.</a:t>
            </a:r>
            <a:r>
              <a:rPr lang="de-DE" sz="2200" b="0" dirty="0">
                <a:cs typeface="Arial" charset="0"/>
              </a:rPr>
              <a:t> zwischen dem X. und dem XI.									   Senat des BGH.</a:t>
            </a:r>
          </a:p>
          <a:p>
            <a:pPr>
              <a:spcAft>
                <a:spcPts val="200"/>
              </a:spcAft>
            </a:pPr>
            <a:r>
              <a:rPr lang="de-DE" sz="2200" b="0" dirty="0">
                <a:cs typeface="Arial" charset="0"/>
              </a:rPr>
              <a:t>								  </a:t>
            </a:r>
            <a:r>
              <a:rPr lang="de-DE" sz="2200" dirty="0">
                <a:cs typeface="Arial" charset="0"/>
              </a:rPr>
              <a:t> </a:t>
            </a:r>
            <a:r>
              <a:rPr lang="de-DE" sz="2200" u="sng" dirty="0">
                <a:cs typeface="Arial" charset="0"/>
              </a:rPr>
              <a:t>BGH </a:t>
            </a:r>
            <a:r>
              <a:rPr lang="mr-IN" sz="2200" u="sng" dirty="0">
                <a:cs typeface="Arial" charset="0"/>
              </a:rPr>
              <a:t>–</a:t>
            </a:r>
            <a:r>
              <a:rPr lang="de-DE" sz="2200" u="sng" dirty="0">
                <a:cs typeface="Arial" charset="0"/>
              </a:rPr>
              <a:t> GSZ </a:t>
            </a:r>
            <a:r>
              <a:rPr lang="mr-IN" sz="2200" u="sng" dirty="0">
                <a:cs typeface="Arial" charset="0"/>
              </a:rPr>
              <a:t>–</a:t>
            </a:r>
            <a:r>
              <a:rPr lang="de-DE" sz="2200" u="sng" dirty="0">
                <a:cs typeface="Arial" charset="0"/>
              </a:rPr>
              <a:t> NJW 2008, 3434 ff.:</a:t>
            </a:r>
          </a:p>
          <a:p>
            <a:pPr>
              <a:spcAft>
                <a:spcPts val="200"/>
              </a:spcAft>
            </a:pPr>
            <a:r>
              <a:rPr lang="de-DE" sz="2200" dirty="0">
                <a:cs typeface="Arial" charset="0"/>
              </a:rPr>
              <a:t>								 </a:t>
            </a:r>
            <a:r>
              <a:rPr lang="de-DE" sz="2200" b="0" dirty="0">
                <a:cs typeface="Arial" charset="0"/>
              </a:rPr>
              <a:t>  - unstreitige Tatsachen müssen ohnehin zu-								     gelassen werden.</a:t>
            </a:r>
          </a:p>
          <a:p>
            <a:pPr>
              <a:spcAft>
                <a:spcPts val="200"/>
              </a:spcAft>
            </a:pPr>
            <a:r>
              <a:rPr lang="de-DE" sz="2200" b="0" dirty="0">
                <a:cs typeface="Arial" charset="0"/>
              </a:rPr>
              <a:t>								   - wäre Verjährung </a:t>
            </a:r>
            <a:r>
              <a:rPr lang="de-DE" sz="2200" b="0" dirty="0" err="1">
                <a:cs typeface="Arial" charset="0"/>
              </a:rPr>
              <a:t>vAw</a:t>
            </a:r>
            <a:r>
              <a:rPr lang="de-DE" sz="2200" b="0" dirty="0">
                <a:cs typeface="Arial" charset="0"/>
              </a:rPr>
              <a:t> zu berücksichtigen,								     müsste sie also beachtet werden.</a:t>
            </a:r>
          </a:p>
          <a:p>
            <a:pPr>
              <a:spcAft>
                <a:spcPts val="200"/>
              </a:spcAft>
            </a:pPr>
            <a:r>
              <a:rPr lang="de-DE" sz="2200" b="0" dirty="0">
                <a:cs typeface="Arial" charset="0"/>
              </a:rPr>
              <a:t>								   - aber Verjährung ist </a:t>
            </a:r>
            <a:r>
              <a:rPr lang="de-DE" sz="2200" b="0" dirty="0" err="1">
                <a:cs typeface="Arial" charset="0"/>
              </a:rPr>
              <a:t>matR</a:t>
            </a:r>
            <a:r>
              <a:rPr lang="de-DE" sz="2200" b="0" dirty="0">
                <a:cs typeface="Arial" charset="0"/>
              </a:rPr>
              <a:t> Einrede, § 214.</a:t>
            </a:r>
          </a:p>
          <a:p>
            <a:pPr>
              <a:spcAft>
                <a:spcPts val="200"/>
              </a:spcAft>
            </a:pPr>
            <a:r>
              <a:rPr lang="de-DE" sz="2200" b="0" dirty="0">
                <a:cs typeface="Arial" charset="0"/>
              </a:rPr>
              <a:t>								   - das ändert aber nichts: die Unterscheidung								     ist dem </a:t>
            </a:r>
            <a:r>
              <a:rPr lang="de-DE" sz="2200" b="0" dirty="0" err="1">
                <a:cs typeface="Arial" charset="0"/>
              </a:rPr>
              <a:t>ProzessR</a:t>
            </a:r>
            <a:r>
              <a:rPr lang="de-DE" sz="2200" b="0" dirty="0">
                <a:cs typeface="Arial" charset="0"/>
              </a:rPr>
              <a:t> fremd, hier gibt es nur									     „Einreden“ (auch Rücktritt oder Kündigung).</a:t>
            </a:r>
          </a:p>
          <a:p>
            <a:pPr>
              <a:spcAft>
                <a:spcPts val="200"/>
              </a:spcAft>
            </a:pPr>
            <a:r>
              <a:rPr lang="de-DE" sz="2200" b="0" dirty="0">
                <a:cs typeface="Arial" charset="0"/>
              </a:rPr>
              <a:t>								  =&gt;also ist die Einrede (ungeachtet des § 531								      Abs. 2 ZPO) zuzulassen, wenn die </a:t>
            </a:r>
            <a:r>
              <a:rPr lang="de-DE" sz="2200" b="0" dirty="0" err="1">
                <a:cs typeface="Arial" charset="0"/>
              </a:rPr>
              <a:t>Tatsa</a:t>
            </a:r>
            <a:r>
              <a:rPr lang="de-DE" sz="2200" b="0" dirty="0">
                <a:cs typeface="Arial" charset="0"/>
              </a:rPr>
              <a:t>-								      </a:t>
            </a:r>
            <a:r>
              <a:rPr lang="de-DE" sz="2200" b="0" dirty="0" err="1">
                <a:cs typeface="Arial" charset="0"/>
              </a:rPr>
              <a:t>chen</a:t>
            </a:r>
            <a:r>
              <a:rPr lang="de-DE" sz="2200" b="0" dirty="0">
                <a:cs typeface="Arial" charset="0"/>
              </a:rPr>
              <a:t> unstreitig sind.</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3341756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=&gt;also kann die Einrede noch erhoben werden.</a:t>
            </a:r>
          </a:p>
          <a:p>
            <a:pPr>
              <a:spcAft>
                <a:spcPts val="200"/>
              </a:spcAft>
            </a:pPr>
            <a:r>
              <a:rPr lang="de-DE" sz="2200" b="0" dirty="0">
                <a:cs typeface="Arial" charset="0"/>
              </a:rPr>
              <a:t>				d)	damit ist der Anspruch aus § 765 Abs. 1 insgesamt						nicht durchsetzbar.</a:t>
            </a:r>
          </a:p>
          <a:p>
            <a:pPr>
              <a:spcAft>
                <a:spcPts val="200"/>
              </a:spcAft>
            </a:pPr>
            <a:r>
              <a:rPr lang="de-DE" sz="2200" b="0" dirty="0">
                <a:cs typeface="Arial" charset="0"/>
              </a:rPr>
              <a:t>		III.	die Klage wäre also in der Berufungsinstanz insgesamt ab-			zuweisen, und zwar in der Sache (§ 597 Abs. 1 ZPO).</a:t>
            </a:r>
          </a:p>
          <a:p>
            <a:pPr>
              <a:spcAft>
                <a:spcPts val="200"/>
              </a:spcAft>
            </a:pPr>
            <a:r>
              <a:rPr lang="de-DE" sz="2200" dirty="0">
                <a:cs typeface="Arial" charset="0"/>
              </a:rPr>
              <a:t>	D.	Zweckmäßigkeitserwägungen</a:t>
            </a:r>
          </a:p>
          <a:p>
            <a:pPr>
              <a:spcAft>
                <a:spcPts val="200"/>
              </a:spcAft>
            </a:pPr>
            <a:r>
              <a:rPr lang="de-DE" sz="2200" b="0" dirty="0">
                <a:cs typeface="Arial" charset="0"/>
              </a:rPr>
              <a:t>		I.	Da die Berufung zulässig und </a:t>
            </a:r>
            <a:r>
              <a:rPr lang="mr-IN" sz="2200" b="0" dirty="0">
                <a:cs typeface="Arial" charset="0"/>
              </a:rPr>
              <a:t>–</a:t>
            </a:r>
            <a:r>
              <a:rPr lang="de-DE" sz="2200" b="0" dirty="0">
                <a:cs typeface="Arial" charset="0"/>
              </a:rPr>
              <a:t> prognostiziert - </a:t>
            </a:r>
            <a:r>
              <a:rPr lang="de-DE" sz="2200" b="0" dirty="0" err="1">
                <a:cs typeface="Arial" charset="0"/>
              </a:rPr>
              <a:t>erfolgver</a:t>
            </a:r>
            <a:r>
              <a:rPr lang="de-DE" sz="2200" b="0" dirty="0">
                <a:cs typeface="Arial" charset="0"/>
              </a:rPr>
              <a:t>-			sprechend ist, sollte sie zeitnah eingelegt werden.</a:t>
            </a:r>
          </a:p>
          <a:p>
            <a:pPr>
              <a:spcAft>
                <a:spcPts val="200"/>
              </a:spcAft>
            </a:pPr>
            <a:r>
              <a:rPr lang="de-DE" sz="2200" b="0" dirty="0">
                <a:cs typeface="Arial" charset="0"/>
              </a:rPr>
              <a:t>		II.	zu beachten ist § 97 Abs. 2 ZPO:</a:t>
            </a:r>
          </a:p>
          <a:p>
            <a:pPr>
              <a:spcAft>
                <a:spcPts val="200"/>
              </a:spcAft>
            </a:pPr>
            <a:r>
              <a:rPr lang="de-DE" sz="2200" b="0" dirty="0">
                <a:cs typeface="Arial" charset="0"/>
              </a:rPr>
              <a:t>			</a:t>
            </a:r>
            <a:r>
              <a:rPr lang="de-DE" sz="2200" b="0" dirty="0" err="1">
                <a:cs typeface="Arial" charset="0"/>
              </a:rPr>
              <a:t>Mdt</a:t>
            </a:r>
            <a:r>
              <a:rPr lang="de-DE" sz="2200" b="0" dirty="0">
                <a:cs typeface="Arial" charset="0"/>
              </a:rPr>
              <a:t>. wird ggf. die Kosten der Berufung zu tragen haben				(=&gt; SE-Pflicht des früheren Prozessbevollmächtigten;				aber keine Streitverkündung, s. Seite 4 </a:t>
            </a:r>
            <a:r>
              <a:rPr lang="de-DE" sz="2200" b="0" dirty="0" err="1">
                <a:cs typeface="Arial" charset="0"/>
              </a:rPr>
              <a:t>d.A</a:t>
            </a:r>
            <a:r>
              <a:rPr lang="de-DE" sz="2200" b="0" dirty="0">
                <a:cs typeface="Arial" charset="0"/>
              </a:rPr>
              <a:t>., 2. </a:t>
            </a:r>
            <a:r>
              <a:rPr lang="de-DE" sz="2200" b="0">
                <a:cs typeface="Arial" charset="0"/>
              </a:rPr>
              <a:t>Absatz).</a:t>
            </a:r>
            <a:endParaRPr lang="de-DE" sz="2200" b="0" dirty="0">
              <a:cs typeface="Arial" charset="0"/>
            </a:endParaRPr>
          </a:p>
          <a:p>
            <a:pPr>
              <a:spcAft>
                <a:spcPts val="200"/>
              </a:spcAft>
            </a:pPr>
            <a:r>
              <a:rPr lang="de-DE" sz="2200" b="0" dirty="0">
                <a:cs typeface="Arial" charset="0"/>
              </a:rPr>
              <a:t>		III.	Vorläufige Einstellung der ZV beantragen (da nach § 708				Nr. 4 ZPO ohne </a:t>
            </a:r>
            <a:r>
              <a:rPr lang="de-DE" sz="2200" b="0" dirty="0" err="1">
                <a:cs typeface="Arial" charset="0"/>
              </a:rPr>
              <a:t>SiLeist</a:t>
            </a:r>
            <a:r>
              <a:rPr lang="de-DE" sz="2200" b="0" dirty="0">
                <a:cs typeface="Arial" charset="0"/>
              </a:rPr>
              <a:t> vollstreckt werden kann)?</a:t>
            </a:r>
          </a:p>
          <a:p>
            <a:pPr>
              <a:spcAft>
                <a:spcPts val="200"/>
              </a:spcAft>
            </a:pPr>
            <a:r>
              <a:rPr lang="de-DE" sz="2200" b="0" dirty="0">
                <a:cs typeface="Arial" charset="0"/>
              </a:rPr>
              <a:t>			(+), zweckmäßig und statthaft gemäß §§ 719 Abs. 1 S.1,				707 ZPO.</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3040408"/>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1431161"/>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dirty="0">
                <a:cs typeface="Arial" charset="0"/>
              </a:rPr>
              <a:t>	E.	Umsetzung</a:t>
            </a:r>
          </a:p>
          <a:p>
            <a:pPr>
              <a:spcAft>
                <a:spcPts val="200"/>
              </a:spcAft>
            </a:pPr>
            <a:r>
              <a:rPr lang="de-DE" sz="2200" b="0" dirty="0">
                <a:cs typeface="Arial" charset="0"/>
              </a:rPr>
              <a:t>		Berufungsschrift (zur Form s. § 519 ZPO) +</a:t>
            </a:r>
          </a:p>
          <a:p>
            <a:pPr>
              <a:spcAft>
                <a:spcPts val="200"/>
              </a:spcAft>
            </a:pPr>
            <a:r>
              <a:rPr lang="de-DE" sz="2200" b="0" dirty="0">
                <a:cs typeface="Arial" charset="0"/>
              </a:rPr>
              <a:t>		Berufungsbegründung (zur Form s. § 520 Abs. 1, 3-5 ZPO) +</a:t>
            </a:r>
          </a:p>
          <a:p>
            <a:pPr>
              <a:spcAft>
                <a:spcPts val="200"/>
              </a:spcAft>
            </a:pPr>
            <a:r>
              <a:rPr lang="de-DE" sz="2200" b="0" dirty="0">
                <a:cs typeface="Arial" charset="0"/>
              </a:rPr>
              <a:t>		Antrag auf einstweilige Einstellung der ZV (§§ 719, 707 ZPO).</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59240594"/>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Zweck:</a:t>
            </a:r>
          </a:p>
          <a:p>
            <a:pPr eaLnBrk="1" hangingPunct="1"/>
            <a:r>
              <a:rPr lang="de-DE" b="0" dirty="0">
                <a:solidFill>
                  <a:schemeClr val="tx1"/>
                </a:solidFill>
                <a:latin typeface="Arial" charset="0"/>
              </a:rPr>
              <a:t>	nicht zur Durchsetzung von Ansprüchen, sondern zur (regel-	mäßig vorbereitenden) Feststellung des Bestehens oder		Nichtbestehens eines Rechtsverhältnisses zwischen Kläger	und Beklagtem; daher Subsidiarität der Feststellungsklage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Zulässigkeit der Feststellungsklage:</a:t>
            </a:r>
          </a:p>
          <a:p>
            <a:pPr eaLnBrk="1" hangingPunct="1"/>
            <a:r>
              <a:rPr lang="de-DE" b="0" dirty="0">
                <a:solidFill>
                  <a:schemeClr val="tx1"/>
                </a:solidFill>
                <a:latin typeface="Arial" charset="0"/>
              </a:rPr>
              <a:t>	(besondere Prozessvoraussetzungen)</a:t>
            </a:r>
          </a:p>
          <a:p>
            <a:pPr eaLnBrk="1" hangingPunct="1"/>
            <a:r>
              <a:rPr lang="de-DE" b="0" dirty="0">
                <a:solidFill>
                  <a:schemeClr val="tx1"/>
                </a:solidFill>
                <a:latin typeface="Arial" charset="0"/>
              </a:rPr>
              <a:t>	1.	Behauptung des Bestehens oder Nichtbestehens eines		„Rechtsverhältnisses“ (auch bei der </a:t>
            </a:r>
            <a:r>
              <a:rPr lang="de-DE" b="0" dirty="0" err="1">
                <a:solidFill>
                  <a:schemeClr val="tx1"/>
                </a:solidFill>
                <a:latin typeface="Arial" charset="0"/>
              </a:rPr>
              <a:t>Zwischenfeststellungs</a:t>
            </a:r>
            <a:r>
              <a:rPr lang="de-DE" b="0" dirty="0">
                <a:solidFill>
                  <a:schemeClr val="tx1"/>
                </a:solidFill>
                <a:latin typeface="Arial" charset="0"/>
              </a:rPr>
              <a:t>		klage </a:t>
            </a:r>
            <a:r>
              <a:rPr lang="de-DE" b="0" dirty="0" err="1">
                <a:solidFill>
                  <a:schemeClr val="tx1"/>
                </a:solidFill>
                <a:latin typeface="Arial" charset="0"/>
              </a:rPr>
              <a:t>iSd</a:t>
            </a:r>
            <a:r>
              <a:rPr lang="de-DE" b="0" dirty="0">
                <a:solidFill>
                  <a:schemeClr val="tx1"/>
                </a:solidFill>
                <a:latin typeface="Arial" charset="0"/>
              </a:rPr>
              <a:t> § 256 Abs. 2 ZPO)</a:t>
            </a:r>
          </a:p>
          <a:p>
            <a:pPr eaLnBrk="1" hangingPunct="1"/>
            <a:r>
              <a:rPr lang="de-DE" b="0" dirty="0">
                <a:solidFill>
                  <a:schemeClr val="tx1"/>
                </a:solidFill>
                <a:latin typeface="Arial" charset="0"/>
              </a:rPr>
              <a:t>		-	„Rechtsverhältnis“ ist jede „aus einem vorgetragenen 			Sachverhalt abgeleitete rechtliche Beziehung zwischen			Personen oder einer Person zu einer Sache“</a:t>
            </a:r>
          </a:p>
          <a:p>
            <a:pPr eaLnBrk="1" hangingPunct="1"/>
            <a:r>
              <a:rPr lang="de-DE" b="0" dirty="0">
                <a:solidFill>
                  <a:schemeClr val="tx1"/>
                </a:solidFill>
                <a:latin typeface="Arial" charset="0"/>
              </a:rPr>
              <a:t>		-	Rechtsverhältnis muss konkret und gegenwärtig sein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0608964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2.	Rechtliches Interesse an alsbaldiger Feststellung			(„Feststellungsinteresse“; besondere Ausprägung des			Rechtsschutzbedürfnisses)</a:t>
            </a:r>
          </a:p>
          <a:p>
            <a:pPr eaLnBrk="1" hangingPunct="1"/>
            <a:r>
              <a:rPr lang="de-DE" b="0" dirty="0">
                <a:solidFill>
                  <a:schemeClr val="tx1"/>
                </a:solidFill>
                <a:latin typeface="Arial" charset="0"/>
              </a:rPr>
              <a:t>		-	ein bloß wirtschaftliches oder ideelles Interesse reicht			nicht aus</a:t>
            </a:r>
          </a:p>
          <a:p>
            <a:pPr eaLnBrk="1" hangingPunct="1"/>
            <a:r>
              <a:rPr lang="de-DE" b="0" dirty="0">
                <a:solidFill>
                  <a:schemeClr val="tx1"/>
                </a:solidFill>
                <a:latin typeface="Arial" charset="0"/>
              </a:rPr>
              <a:t>		-	es besteht, wenn das Rechtsverhältnis durch eine				tatsächliche Unsicherheit gefährdet und eine </a:t>
            </a:r>
            <a:r>
              <a:rPr lang="de-DE" b="0" dirty="0" err="1">
                <a:solidFill>
                  <a:schemeClr val="tx1"/>
                </a:solidFill>
                <a:latin typeface="Arial" charset="0"/>
              </a:rPr>
              <a:t>alsbal</a:t>
            </a:r>
            <a:r>
              <a:rPr lang="de-DE" b="0" dirty="0">
                <a:solidFill>
                  <a:schemeClr val="tx1"/>
                </a:solidFill>
                <a:latin typeface="Arial" charset="0"/>
              </a:rPr>
              <a:t>-			</a:t>
            </a:r>
            <a:r>
              <a:rPr lang="de-DE" b="0" dirty="0" err="1">
                <a:solidFill>
                  <a:schemeClr val="tx1"/>
                </a:solidFill>
                <a:latin typeface="Arial" charset="0"/>
              </a:rPr>
              <a:t>dige</a:t>
            </a:r>
            <a:r>
              <a:rPr lang="de-DE" b="0" dirty="0">
                <a:solidFill>
                  <a:schemeClr val="tx1"/>
                </a:solidFill>
                <a:latin typeface="Arial" charset="0"/>
              </a:rPr>
              <a:t> Feststellung erforderlich ist, um diese Unsicher-			</a:t>
            </a:r>
            <a:r>
              <a:rPr lang="de-DE" b="0" dirty="0" err="1">
                <a:solidFill>
                  <a:schemeClr val="tx1"/>
                </a:solidFill>
                <a:latin typeface="Arial" charset="0"/>
              </a:rPr>
              <a:t>heit</a:t>
            </a:r>
            <a:r>
              <a:rPr lang="de-DE" b="0" dirty="0">
                <a:solidFill>
                  <a:schemeClr val="tx1"/>
                </a:solidFill>
                <a:latin typeface="Arial" charset="0"/>
              </a:rPr>
              <a:t> zu beseitigen</a:t>
            </a:r>
          </a:p>
          <a:p>
            <a:pPr eaLnBrk="1" hangingPunct="1"/>
            <a:r>
              <a:rPr lang="de-DE" b="0" dirty="0">
                <a:solidFill>
                  <a:schemeClr val="tx1"/>
                </a:solidFill>
                <a:latin typeface="Arial" charset="0"/>
              </a:rPr>
              <a:t>		-	es fehlt, wenn ein einfacherer, schnellerer oder </a:t>
            </a:r>
            <a:r>
              <a:rPr lang="de-DE" b="0" dirty="0" err="1">
                <a:solidFill>
                  <a:schemeClr val="tx1"/>
                </a:solidFill>
                <a:latin typeface="Arial" charset="0"/>
              </a:rPr>
              <a:t>effek</a:t>
            </a:r>
            <a:r>
              <a:rPr lang="de-DE" b="0" dirty="0">
                <a:solidFill>
                  <a:schemeClr val="tx1"/>
                </a:solidFill>
                <a:latin typeface="Arial" charset="0"/>
              </a:rPr>
              <a:t>-			</a:t>
            </a:r>
            <a:r>
              <a:rPr lang="de-DE" b="0" dirty="0" err="1">
                <a:solidFill>
                  <a:schemeClr val="tx1"/>
                </a:solidFill>
                <a:latin typeface="Arial" charset="0"/>
              </a:rPr>
              <a:t>tiverer</a:t>
            </a:r>
            <a:r>
              <a:rPr lang="de-DE" b="0" dirty="0">
                <a:solidFill>
                  <a:schemeClr val="tx1"/>
                </a:solidFill>
                <a:latin typeface="Arial" charset="0"/>
              </a:rPr>
              <a:t> Weg existiert, um die Unsicherheit zu beseitigen</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Streitwert der Feststellungsklage:</a:t>
            </a:r>
          </a:p>
          <a:p>
            <a:pPr eaLnBrk="1" hangingPunct="1"/>
            <a:r>
              <a:rPr lang="de-DE" b="0" dirty="0">
                <a:solidFill>
                  <a:schemeClr val="tx1"/>
                </a:solidFill>
                <a:latin typeface="Arial" charset="0"/>
              </a:rPr>
              <a:t>	-	bei positiver Feststellungsklage:</a:t>
            </a:r>
          </a:p>
          <a:p>
            <a:pPr eaLnBrk="1" hangingPunct="1"/>
            <a:r>
              <a:rPr lang="de-DE" b="0" dirty="0">
                <a:solidFill>
                  <a:schemeClr val="tx1"/>
                </a:solidFill>
                <a:latin typeface="Arial" charset="0"/>
              </a:rPr>
              <a:t>		üblich: 20 – 50%iger Abschlag auf das Leistungsinteresse</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3374260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	bei negativer Feststellungsklage:</a:t>
            </a:r>
          </a:p>
          <a:p>
            <a:pPr eaLnBrk="1" hangingPunct="1"/>
            <a:r>
              <a:rPr lang="de-DE" b="0" dirty="0">
                <a:solidFill>
                  <a:schemeClr val="tx1"/>
                </a:solidFill>
                <a:latin typeface="Arial" charset="0"/>
              </a:rPr>
              <a:t>		derselbe Streitwert wie positive Leistungsklage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err="1">
                <a:solidFill>
                  <a:schemeClr val="tx1"/>
                </a:solidFill>
                <a:latin typeface="Arial" charset="0"/>
              </a:rPr>
              <a:t>Tenorierung</a:t>
            </a:r>
            <a:r>
              <a:rPr lang="de-DE" dirty="0">
                <a:solidFill>
                  <a:schemeClr val="tx1"/>
                </a:solidFill>
                <a:latin typeface="Arial" charset="0"/>
              </a:rPr>
              <a:t> der Feststellungsklage:</a:t>
            </a:r>
          </a:p>
          <a:p>
            <a:pPr eaLnBrk="1" hangingPunct="1"/>
            <a:r>
              <a:rPr lang="de-DE" b="0" dirty="0">
                <a:solidFill>
                  <a:schemeClr val="tx1"/>
                </a:solidFill>
                <a:latin typeface="Arial" charset="0"/>
              </a:rPr>
              <a:t>	„Es wird festgestellt, dass…“ oder „Die Klage wird </a:t>
            </a:r>
            <a:r>
              <a:rPr lang="de-DE" b="0" dirty="0" err="1">
                <a:solidFill>
                  <a:schemeClr val="tx1"/>
                </a:solidFill>
                <a:latin typeface="Arial" charset="0"/>
              </a:rPr>
              <a:t>abge</a:t>
            </a:r>
            <a:r>
              <a:rPr lang="de-DE" b="0" dirty="0">
                <a:solidFill>
                  <a:schemeClr val="tx1"/>
                </a:solidFill>
                <a:latin typeface="Arial" charset="0"/>
              </a:rPr>
              <a:t>-		wiesen“.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6919077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5536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sz="1000" b="0" dirty="0"/>
          </a:p>
          <a:p>
            <a:r>
              <a:rPr lang="de-DE" sz="2300" b="0" dirty="0"/>
              <a:t>1. 	Die Beklagten werden als Gesamtschuldner verurteilt, an den Kläger Schadensersatz in Höhe von Euro 3.000,- zu zahlen. Die Beklagten werden darüber hinaus als Gesamtschuldner </a:t>
            </a:r>
            <a:r>
              <a:rPr lang="de-DE" sz="2300" b="0" dirty="0" err="1"/>
              <a:t>verur</a:t>
            </a:r>
            <a:r>
              <a:rPr lang="de-DE" sz="2300" b="0" dirty="0"/>
              <a:t>-teilt, an den Kläger ein Schmerzensgeld in Höhe von Euro 2.500 zu zahlen. Es wird festgestellt, dass die Beklagten verpflichtet sind, dem Kläger aus dem Unfallereignis vom […] auch jeden weiteren, zukünftig entstehenden materiellen und immateriellen Schaden, letzteren, soweit dieser nicht vorhersehbar war, als Gesamtschuldner zu ersetzen, soweit Ansprüche nicht auf einen Sozialversicherungsträger oder sonstige Dritte übergegangen sind. Im Übrigen wird die Klage abgewiesen.</a:t>
            </a:r>
          </a:p>
          <a:p>
            <a:endParaRPr lang="de-DE" sz="800" b="0" dirty="0"/>
          </a:p>
          <a:p>
            <a:r>
              <a:rPr lang="de-DE" sz="2300" b="0" dirty="0"/>
              <a:t>2.	Die Kosten des Rechtsstreits haben die Beklagten zu tragen.</a:t>
            </a:r>
          </a:p>
          <a:p>
            <a:endParaRPr lang="de-DE" sz="800" b="0" dirty="0"/>
          </a:p>
          <a:p>
            <a:r>
              <a:rPr lang="de-DE" sz="2300"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29 Feststellungsklagen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592654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540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geregelt in den §§ 592 ff. ZPO</a:t>
            </a:r>
          </a:p>
          <a:p>
            <a:pPr eaLnBrk="1" hangingPunct="1"/>
            <a:r>
              <a:rPr lang="de-DE" b="0" dirty="0">
                <a:solidFill>
                  <a:schemeClr val="tx1"/>
                </a:solidFill>
                <a:latin typeface="Arial" charset="0"/>
              </a:rPr>
              <a:t>●	</a:t>
            </a:r>
            <a:r>
              <a:rPr lang="de-DE" dirty="0">
                <a:solidFill>
                  <a:schemeClr val="tx1"/>
                </a:solidFill>
                <a:latin typeface="Arial" charset="0"/>
              </a:rPr>
              <a:t>Ablauf:</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Klage „im Urkundenprozess“, § 593 Abs. 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zulässige Beweismittel (sofern streitig) </a:t>
            </a:r>
            <a:r>
              <a:rPr lang="de-DE" b="0" dirty="0" err="1">
                <a:solidFill>
                  <a:schemeClr val="tx1"/>
                </a:solidFill>
                <a:latin typeface="Arial" charset="0"/>
              </a:rPr>
              <a:t>grds</a:t>
            </a:r>
            <a:r>
              <a:rPr lang="de-DE" b="0" dirty="0">
                <a:solidFill>
                  <a:schemeClr val="tx1"/>
                </a:solidFill>
                <a:latin typeface="Arial" charset="0"/>
              </a:rPr>
              <a:t>. nur Urkunden</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Urkundenprozess statthaft und Klage begründet:</a:t>
            </a:r>
          </a:p>
          <a:p>
            <a:pPr eaLnBrk="1" hangingPunct="1"/>
            <a:r>
              <a:rPr lang="de-DE" b="0" dirty="0">
                <a:solidFill>
                  <a:schemeClr val="tx1"/>
                </a:solidFill>
                <a:latin typeface="Arial" charset="0"/>
              </a:rPr>
              <a:t>		Vorbehaltsurteil gemäß § 599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unstatthaft:</a:t>
            </a:r>
          </a:p>
          <a:p>
            <a:pPr eaLnBrk="1" hangingPunct="1"/>
            <a:r>
              <a:rPr lang="de-DE" b="0" dirty="0">
                <a:solidFill>
                  <a:schemeClr val="tx1"/>
                </a:solidFill>
                <a:latin typeface="Arial" charset="0"/>
              </a:rPr>
              <a:t>		Abweisung als in der gewählten Prozessart unzulässig,		§ 597 Abs. 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statthaft aber unbegründet:</a:t>
            </a:r>
          </a:p>
          <a:p>
            <a:pPr eaLnBrk="1" hangingPunct="1"/>
            <a:r>
              <a:rPr lang="de-DE" b="0" dirty="0">
                <a:solidFill>
                  <a:schemeClr val="tx1"/>
                </a:solidFill>
                <a:latin typeface="Arial" charset="0"/>
              </a:rPr>
              <a:t>		Abweisung in der Sache, § 597 Abs. 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an § 599 (= Vorbehaltsurteil) schließt sich automatisch			das Nachverfahren an, § 600 ZPO</a:t>
            </a:r>
          </a:p>
          <a:p>
            <a:pPr eaLnBrk="1" hangingPunct="1"/>
            <a:r>
              <a:rPr lang="de-DE" b="0" dirty="0">
                <a:solidFill>
                  <a:schemeClr val="tx1"/>
                </a:solidFill>
                <a:latin typeface="Arial" charset="0"/>
              </a:rPr>
              <a:t>		dort wird das Vorbehaltsurteil entweder für vorbehaltlos		erklärt oder aufgehoben und Klage abgewiesen</a:t>
            </a:r>
            <a:endParaRPr lang="de-DE" dirty="0">
              <a:solidFill>
                <a:schemeClr val="tx1"/>
              </a:solidFill>
              <a:latin typeface="Arial" charset="0"/>
            </a:endParaRP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473395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0" end="10"/>
                                            </p:txEl>
                                          </p:spTgt>
                                        </p:tgtEl>
                                        <p:attrNameLst>
                                          <p:attrName>style.visibility</p:attrName>
                                        </p:attrNameLst>
                                      </p:cBhvr>
                                      <p:to>
                                        <p:strVal val="visible"/>
                                      </p:to>
                                    </p:set>
                                    <p:anim calcmode="lin" valueType="num">
                                      <p:cBhvr additive="base">
                                        <p:cTn id="67"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1" end="11"/>
                                            </p:txEl>
                                          </p:spTgt>
                                        </p:tgtEl>
                                        <p:attrNameLst>
                                          <p:attrName>style.visibility</p:attrName>
                                        </p:attrNameLst>
                                      </p:cBhvr>
                                      <p:to>
                                        <p:strVal val="visible"/>
                                      </p:to>
                                    </p:set>
                                    <p:anim calcmode="lin" valueType="num">
                                      <p:cBhvr additive="base">
                                        <p:cTn id="73"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540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Statthaftigkeit des Urkundenprozesses (besondere 	Prozessvoraussetzungen für den Urkundenprozess)</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Anspruch auf Geld oder vertretbare Sachen </a:t>
            </a:r>
          </a:p>
          <a:p>
            <a:pPr eaLnBrk="1" hangingPunct="1"/>
            <a:r>
              <a:rPr lang="de-DE" b="0" dirty="0">
                <a:solidFill>
                  <a:schemeClr val="tx1"/>
                </a:solidFill>
                <a:latin typeface="Arial" charset="0"/>
              </a:rPr>
              <a:t>		(s. auch § 592 S.2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Leistungsklage</a:t>
            </a:r>
          </a:p>
          <a:p>
            <a:pPr eaLnBrk="1" hangingPunct="1"/>
            <a:r>
              <a:rPr lang="de-DE" b="0" dirty="0">
                <a:solidFill>
                  <a:schemeClr val="tx1"/>
                </a:solidFill>
                <a:latin typeface="Frutiger Linotype"/>
              </a:rPr>
              <a:t>	▶	</a:t>
            </a:r>
            <a:r>
              <a:rPr lang="de-DE" b="0" dirty="0">
                <a:solidFill>
                  <a:schemeClr val="tx1"/>
                </a:solidFill>
                <a:latin typeface="Arial" charset="0"/>
              </a:rPr>
              <a:t>kein Ausschluss des Urkundenprozesses vereinbart</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Beweisbarkeit sämtlicher anspruchsbegründender Vor-			</a:t>
            </a:r>
            <a:r>
              <a:rPr lang="de-DE" b="0" dirty="0" err="1">
                <a:solidFill>
                  <a:schemeClr val="tx1"/>
                </a:solidFill>
                <a:latin typeface="Arial" charset="0"/>
              </a:rPr>
              <a:t>aussetzungen</a:t>
            </a:r>
            <a:r>
              <a:rPr lang="de-DE" b="0" dirty="0">
                <a:solidFill>
                  <a:schemeClr val="tx1"/>
                </a:solidFill>
                <a:latin typeface="Arial" charset="0"/>
              </a:rPr>
              <a:t> durch Urkunden</a:t>
            </a:r>
          </a:p>
          <a:p>
            <a:pPr eaLnBrk="1" hangingPunct="1"/>
            <a:r>
              <a:rPr lang="de-DE" b="0" dirty="0">
                <a:solidFill>
                  <a:schemeClr val="tx1"/>
                </a:solidFill>
                <a:latin typeface="Arial" charset="0"/>
              </a:rPr>
              <a:t>		→	bezieht sich nur auf Anspruchsvoraussetzungen</a:t>
            </a:r>
          </a:p>
          <a:p>
            <a:pPr eaLnBrk="1" hangingPunct="1"/>
            <a:r>
              <a:rPr lang="de-DE" b="0" dirty="0">
                <a:solidFill>
                  <a:schemeClr val="tx1"/>
                </a:solidFill>
                <a:latin typeface="Arial" charset="0"/>
              </a:rPr>
              <a:t>		→ 	gilt nicht für unstreitige, offenkundige oder gerichts-				bekannte Tatsachen (</a:t>
            </a:r>
            <a:r>
              <a:rPr lang="de-DE" b="0" dirty="0" err="1">
                <a:solidFill>
                  <a:schemeClr val="tx1"/>
                </a:solidFill>
                <a:latin typeface="Arial" charset="0"/>
              </a:rPr>
              <a:t>str.</a:t>
            </a:r>
            <a:r>
              <a:rPr lang="de-DE" b="0" dirty="0">
                <a:solidFill>
                  <a:schemeClr val="tx1"/>
                </a:solidFill>
                <a:latin typeface="Arial" charset="0"/>
              </a:rPr>
              <a:t> wegen § 597 Abs. 2 ZPO)</a:t>
            </a:r>
          </a:p>
          <a:p>
            <a:pPr eaLnBrk="1" hangingPunct="1"/>
            <a:r>
              <a:rPr lang="de-DE" b="0" dirty="0">
                <a:solidFill>
                  <a:schemeClr val="tx1"/>
                </a:solidFill>
                <a:latin typeface="Arial" charset="0"/>
              </a:rPr>
              <a:t>●	</a:t>
            </a:r>
            <a:r>
              <a:rPr lang="de-DE" dirty="0">
                <a:solidFill>
                  <a:schemeClr val="tx1"/>
                </a:solidFill>
                <a:latin typeface="Arial" charset="0"/>
              </a:rPr>
              <a:t>wenn unstatthaft: § 597 Abs. 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vermeidbar nach § 596 ZPO durch Abstehen vom Ur-			</a:t>
            </a:r>
            <a:r>
              <a:rPr lang="de-DE" b="0" dirty="0" err="1">
                <a:solidFill>
                  <a:schemeClr val="tx1"/>
                </a:solidFill>
                <a:latin typeface="Arial" charset="0"/>
              </a:rPr>
              <a:t>kundenprozess</a:t>
            </a:r>
            <a:r>
              <a:rPr lang="de-DE" b="0" dirty="0">
                <a:solidFill>
                  <a:schemeClr val="tx1"/>
                </a:solidFill>
                <a:latin typeface="Arial" charset="0"/>
              </a:rPr>
              <a:t> (jederzeit bis zum Schluss der mdl. </a:t>
            </a:r>
            <a:r>
              <a:rPr lang="de-DE" b="0" dirty="0" err="1">
                <a:solidFill>
                  <a:schemeClr val="tx1"/>
                </a:solidFill>
                <a:latin typeface="Arial" charset="0"/>
              </a:rPr>
              <a:t>Ver</a:t>
            </a:r>
            <a:r>
              <a:rPr lang="de-DE" b="0" dirty="0">
                <a:solidFill>
                  <a:schemeClr val="tx1"/>
                </a:solidFill>
                <a:latin typeface="Arial" charset="0"/>
              </a:rPr>
              <a:t>-		</a:t>
            </a:r>
            <a:r>
              <a:rPr lang="de-DE" b="0" dirty="0" err="1">
                <a:solidFill>
                  <a:schemeClr val="tx1"/>
                </a:solidFill>
                <a:latin typeface="Arial" charset="0"/>
              </a:rPr>
              <a:t>handlung</a:t>
            </a:r>
            <a:r>
              <a:rPr lang="de-DE"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82227465"/>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pPr algn="ctr"/>
            <a:endParaRPr lang="de-DE" b="0" u="sng" dirty="0"/>
          </a:p>
          <a:p>
            <a:pPr algn="ctr"/>
            <a:r>
              <a:rPr lang="de-DE" b="0" u="sng" dirty="0"/>
              <a:t>(Vorbehaltsurteil)</a:t>
            </a:r>
          </a:p>
          <a:p>
            <a:endParaRPr lang="de-DE" sz="1200" b="0" dirty="0"/>
          </a:p>
          <a:p>
            <a:r>
              <a:rPr lang="de-DE" b="0" dirty="0"/>
              <a:t>1. 	Die Beklagte wird verurteilt, an den Kläger Euro 50.000,- zu zahlen.</a:t>
            </a:r>
          </a:p>
          <a:p>
            <a:endParaRPr lang="de-DE" sz="1200" b="0" dirty="0"/>
          </a:p>
          <a:p>
            <a:r>
              <a:rPr lang="de-DE" b="0" dirty="0"/>
              <a:t>2.	Die Beklagte hat die Kosten des Rechtsstreits zu tragen.</a:t>
            </a:r>
          </a:p>
          <a:p>
            <a:endParaRPr lang="de-DE" sz="1200" b="0" dirty="0"/>
          </a:p>
          <a:p>
            <a:r>
              <a:rPr lang="de-DE" b="0" dirty="0"/>
              <a:t>3.	Das Urteil ist vorläufig vollstreckbar. Die Beklagte darf die Vollstreckung durch Sicherheitsleistung in Höhe von 110 % des aufgrund des Urteils vollstreckbaren Betrages abwenden, wenn nicht der Kläger vor der Vollstreckung Sicherheit in </a:t>
            </a:r>
            <a:r>
              <a:rPr lang="de-DE" b="0" dirty="0" err="1"/>
              <a:t>Hö</a:t>
            </a:r>
            <a:r>
              <a:rPr lang="de-DE" b="0" dirty="0"/>
              <a:t>-he von 110 % des jeweils zu vollstreckenden Betrages leistet.</a:t>
            </a:r>
          </a:p>
          <a:p>
            <a:endParaRPr lang="de-DE" sz="1200" b="0" dirty="0"/>
          </a:p>
          <a:p>
            <a:r>
              <a:rPr lang="de-DE" b="0" dirty="0"/>
              <a:t>4.	Der Beklagten bleibt die Ausführung ihrer Rechte im Nachverfahren vorbehalten.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9479599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8537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petitorium">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Kiss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4300</Words>
  <Application>Microsoft Macintosh PowerPoint</Application>
  <PresentationFormat>Bildschirmpräsentation (4:3)</PresentationFormat>
  <Paragraphs>282</Paragraphs>
  <Slides>29</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29</vt:i4>
      </vt:variant>
    </vt:vector>
  </HeadingPairs>
  <TitlesOfParts>
    <vt:vector size="35" baseType="lpstr">
      <vt:lpstr>Arial</vt:lpstr>
      <vt:lpstr>Frutiger Linotype</vt:lpstr>
      <vt:lpstr>Frutiger LT 57 Cn</vt:lpstr>
      <vt:lpstr>Verdana</vt:lpstr>
      <vt:lpstr>Repetitorium</vt:lpstr>
      <vt:lpstr>Repetitorium KissAkademie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268</cp:revision>
  <dcterms:created xsi:type="dcterms:W3CDTF">2001-11-01T00:49:16Z</dcterms:created>
  <dcterms:modified xsi:type="dcterms:W3CDTF">2025-07-14T06:28:23Z</dcterms:modified>
</cp:coreProperties>
</file>