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50" r:id="rId2"/>
  </p:sldMasterIdLst>
  <p:notesMasterIdLst>
    <p:notesMasterId r:id="rId27"/>
  </p:notesMasterIdLst>
  <p:sldIdLst>
    <p:sldId id="523" r:id="rId3"/>
    <p:sldId id="525" r:id="rId4"/>
    <p:sldId id="526" r:id="rId5"/>
    <p:sldId id="493" r:id="rId6"/>
    <p:sldId id="494" r:id="rId7"/>
    <p:sldId id="522" r:id="rId8"/>
    <p:sldId id="495" r:id="rId9"/>
    <p:sldId id="502" r:id="rId10"/>
    <p:sldId id="510" r:id="rId11"/>
    <p:sldId id="511" r:id="rId12"/>
    <p:sldId id="512" r:id="rId13"/>
    <p:sldId id="513" r:id="rId14"/>
    <p:sldId id="514" r:id="rId15"/>
    <p:sldId id="504" r:id="rId16"/>
    <p:sldId id="505" r:id="rId17"/>
    <p:sldId id="506" r:id="rId18"/>
    <p:sldId id="507" r:id="rId19"/>
    <p:sldId id="508" r:id="rId20"/>
    <p:sldId id="509" r:id="rId21"/>
    <p:sldId id="515" r:id="rId22"/>
    <p:sldId id="516" r:id="rId23"/>
    <p:sldId id="517" r:id="rId24"/>
    <p:sldId id="521" r:id="rId25"/>
    <p:sldId id="519" r:id="rId26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2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7515"/>
    <a:srgbClr val="5A5A5A"/>
    <a:srgbClr val="978CE8"/>
    <a:srgbClr val="000080"/>
    <a:srgbClr val="F60208"/>
    <a:srgbClr val="A8A3ED"/>
    <a:srgbClr val="D1CEF6"/>
    <a:srgbClr val="EBE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293800-C195-2543-8BB1-C30C4A92393D}" v="3" dt="2025-09-01T05:09:02.715"/>
    <p1510:client id="{C97830E3-9A67-9548-AD55-8800C90E00E1}" v="191" dt="2025-09-01T05:07:34.4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94" autoAdjust="0"/>
    <p:restoredTop sz="92587" autoAdjust="0"/>
  </p:normalViewPr>
  <p:slideViewPr>
    <p:cSldViewPr>
      <p:cViewPr varScale="1">
        <p:scale>
          <a:sx n="92" d="100"/>
          <a:sy n="92" d="100"/>
        </p:scale>
        <p:origin x="2608" y="4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448" y="-10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microsoft.com/office/2016/11/relationships/changesInfo" Target="changesInfos/changesInfo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ning Kiss" userId="a0df8af1cba7f864" providerId="LiveId" clId="{9B8476B4-41E4-CD46-B615-EDD61E0E0A6C}"/>
    <pc:docChg chg="addSld delSld modSld">
      <pc:chgData name="Henning Kiss" userId="a0df8af1cba7f864" providerId="LiveId" clId="{9B8476B4-41E4-CD46-B615-EDD61E0E0A6C}" dt="2024-09-09T04:02:01.653" v="5" actId="2696"/>
      <pc:docMkLst>
        <pc:docMk/>
      </pc:docMkLst>
      <pc:sldChg chg="modSp add mod">
        <pc:chgData name="Henning Kiss" userId="a0df8af1cba7f864" providerId="LiveId" clId="{9B8476B4-41E4-CD46-B615-EDD61E0E0A6C}" dt="2024-09-09T04:01:52.263" v="4" actId="207"/>
        <pc:sldMkLst>
          <pc:docMk/>
          <pc:sldMk cId="68971110" sldId="525"/>
        </pc:sldMkLst>
      </pc:sldChg>
      <pc:sldChg chg="del">
        <pc:chgData name="Henning Kiss" userId="a0df8af1cba7f864" providerId="LiveId" clId="{9B8476B4-41E4-CD46-B615-EDD61E0E0A6C}" dt="2024-09-09T04:02:01.653" v="5" actId="2696"/>
        <pc:sldMkLst>
          <pc:docMk/>
          <pc:sldMk cId="640552662" sldId="542"/>
        </pc:sldMkLst>
      </pc:sldChg>
    </pc:docChg>
  </pc:docChgLst>
  <pc:docChgLst>
    <pc:chgData name="Henning Kiss" userId="a0df8af1cba7f864" providerId="LiveId" clId="{31D74640-DFFC-DF44-BAF1-BE479B9A708F}"/>
    <pc:docChg chg="addSld delSld modSld">
      <pc:chgData name="Henning Kiss" userId="a0df8af1cba7f864" providerId="LiveId" clId="{31D74640-DFFC-DF44-BAF1-BE479B9A708F}" dt="2023-09-04T04:20:29.158" v="93" actId="20577"/>
      <pc:docMkLst>
        <pc:docMk/>
      </pc:docMkLst>
      <pc:sldChg chg="modSp">
        <pc:chgData name="Henning Kiss" userId="a0df8af1cba7f864" providerId="LiveId" clId="{31D74640-DFFC-DF44-BAF1-BE479B9A708F}" dt="2023-09-04T04:13:57.367" v="19" actId="20577"/>
        <pc:sldMkLst>
          <pc:docMk/>
          <pc:sldMk cId="1833823225" sldId="493"/>
        </pc:sldMkLst>
      </pc:sldChg>
      <pc:sldChg chg="modSp">
        <pc:chgData name="Henning Kiss" userId="a0df8af1cba7f864" providerId="LiveId" clId="{31D74640-DFFC-DF44-BAF1-BE479B9A708F}" dt="2023-09-04T04:16:30.416" v="33" actId="20577"/>
        <pc:sldMkLst>
          <pc:docMk/>
          <pc:sldMk cId="491515959" sldId="513"/>
        </pc:sldMkLst>
      </pc:sldChg>
      <pc:sldChg chg="modSp">
        <pc:chgData name="Henning Kiss" userId="a0df8af1cba7f864" providerId="LiveId" clId="{31D74640-DFFC-DF44-BAF1-BE479B9A708F}" dt="2023-09-04T04:20:29.158" v="93" actId="20577"/>
        <pc:sldMkLst>
          <pc:docMk/>
          <pc:sldMk cId="1456919885" sldId="517"/>
        </pc:sldMkLst>
      </pc:sldChg>
      <pc:sldChg chg="del">
        <pc:chgData name="Henning Kiss" userId="a0df8af1cba7f864" providerId="LiveId" clId="{31D74640-DFFC-DF44-BAF1-BE479B9A708F}" dt="2023-09-04T04:12:50.481" v="5" actId="2696"/>
        <pc:sldMkLst>
          <pc:docMk/>
          <pc:sldMk cId="68971110" sldId="525"/>
        </pc:sldMkLst>
      </pc:sldChg>
      <pc:sldChg chg="modSp">
        <pc:chgData name="Henning Kiss" userId="a0df8af1cba7f864" providerId="LiveId" clId="{31D74640-DFFC-DF44-BAF1-BE479B9A708F}" dt="2023-09-04T04:13:21.866" v="7" actId="20577"/>
        <pc:sldMkLst>
          <pc:docMk/>
          <pc:sldMk cId="3620808562" sldId="526"/>
        </pc:sldMkLst>
      </pc:sldChg>
      <pc:sldChg chg="modSp add mod">
        <pc:chgData name="Henning Kiss" userId="a0df8af1cba7f864" providerId="LiveId" clId="{31D74640-DFFC-DF44-BAF1-BE479B9A708F}" dt="2023-09-04T04:12:45.817" v="4" actId="207"/>
        <pc:sldMkLst>
          <pc:docMk/>
          <pc:sldMk cId="640552662" sldId="542"/>
        </pc:sldMkLst>
      </pc:sldChg>
    </pc:docChg>
  </pc:docChgLst>
  <pc:docChgLst>
    <pc:chgData name="Henning Kiss" userId="a0df8af1cba7f864" providerId="LiveId" clId="{1F423280-346F-54D6-925F-8C3FA5DEC067}"/>
    <pc:docChg chg="addSld delSld modSld">
      <pc:chgData name="Henning Kiss" userId="a0df8af1cba7f864" providerId="LiveId" clId="{1F423280-346F-54D6-925F-8C3FA5DEC067}" dt="2025-09-01T05:09:08.378" v="206" actId="2696"/>
      <pc:docMkLst>
        <pc:docMk/>
      </pc:docMkLst>
      <pc:sldChg chg="modSp">
        <pc:chgData name="Henning Kiss" userId="a0df8af1cba7f864" providerId="LiveId" clId="{1F423280-346F-54D6-925F-8C3FA5DEC067}" dt="2025-09-01T04:58:24.810" v="42" actId="20577"/>
        <pc:sldMkLst>
          <pc:docMk/>
          <pc:sldMk cId="2472788188" sldId="495"/>
        </pc:sldMkLst>
        <pc:spChg chg="mod">
          <ac:chgData name="Henning Kiss" userId="a0df8af1cba7f864" providerId="LiveId" clId="{1F423280-346F-54D6-925F-8C3FA5DEC067}" dt="2025-09-01T04:58:24.810" v="42" actId="20577"/>
          <ac:spMkLst>
            <pc:docMk/>
            <pc:sldMk cId="2472788188" sldId="495"/>
            <ac:spMk id="635907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9-01T05:00:04.121" v="57" actId="313"/>
        <pc:sldMkLst>
          <pc:docMk/>
          <pc:sldMk cId="4025310753" sldId="505"/>
        </pc:sldMkLst>
        <pc:spChg chg="mod">
          <ac:chgData name="Henning Kiss" userId="a0df8af1cba7f864" providerId="LiveId" clId="{1F423280-346F-54D6-925F-8C3FA5DEC067}" dt="2025-09-01T05:00:04.121" v="57" actId="313"/>
          <ac:spMkLst>
            <pc:docMk/>
            <pc:sldMk cId="4025310753" sldId="505"/>
            <ac:spMk id="649219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9-01T05:00:42.400" v="96" actId="313"/>
        <pc:sldMkLst>
          <pc:docMk/>
          <pc:sldMk cId="2773923144" sldId="506"/>
        </pc:sldMkLst>
        <pc:spChg chg="mod">
          <ac:chgData name="Henning Kiss" userId="a0df8af1cba7f864" providerId="LiveId" clId="{1F423280-346F-54D6-925F-8C3FA5DEC067}" dt="2025-09-01T05:00:42.400" v="96" actId="313"/>
          <ac:spMkLst>
            <pc:docMk/>
            <pc:sldMk cId="2773923144" sldId="506"/>
            <ac:spMk id="649219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9-01T05:02:08.371" v="135" actId="20577"/>
        <pc:sldMkLst>
          <pc:docMk/>
          <pc:sldMk cId="2096765217" sldId="507"/>
        </pc:sldMkLst>
        <pc:spChg chg="mod">
          <ac:chgData name="Henning Kiss" userId="a0df8af1cba7f864" providerId="LiveId" clId="{1F423280-346F-54D6-925F-8C3FA5DEC067}" dt="2025-09-01T05:02:08.371" v="135" actId="20577"/>
          <ac:spMkLst>
            <pc:docMk/>
            <pc:sldMk cId="2096765217" sldId="507"/>
            <ac:spMk id="649219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9-01T05:02:48.451" v="151" actId="313"/>
        <pc:sldMkLst>
          <pc:docMk/>
          <pc:sldMk cId="2888826512" sldId="508"/>
        </pc:sldMkLst>
        <pc:spChg chg="mod">
          <ac:chgData name="Henning Kiss" userId="a0df8af1cba7f864" providerId="LiveId" clId="{1F423280-346F-54D6-925F-8C3FA5DEC067}" dt="2025-09-01T05:02:48.451" v="151" actId="313"/>
          <ac:spMkLst>
            <pc:docMk/>
            <pc:sldMk cId="2888826512" sldId="508"/>
            <ac:spMk id="649219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9-01T05:06:48.645" v="191" actId="20577"/>
        <pc:sldMkLst>
          <pc:docMk/>
          <pc:sldMk cId="1456919885" sldId="515"/>
        </pc:sldMkLst>
        <pc:spChg chg="mod">
          <ac:chgData name="Henning Kiss" userId="a0df8af1cba7f864" providerId="LiveId" clId="{1F423280-346F-54D6-925F-8C3FA5DEC067}" dt="2025-09-01T05:06:48.645" v="191" actId="20577"/>
          <ac:spMkLst>
            <pc:docMk/>
            <pc:sldMk cId="1456919885" sldId="515"/>
            <ac:spMk id="649219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9-01T05:07:34.496" v="193" actId="115"/>
        <pc:sldMkLst>
          <pc:docMk/>
          <pc:sldMk cId="1456919885" sldId="517"/>
        </pc:sldMkLst>
        <pc:spChg chg="mod">
          <ac:chgData name="Henning Kiss" userId="a0df8af1cba7f864" providerId="LiveId" clId="{1F423280-346F-54D6-925F-8C3FA5DEC067}" dt="2025-09-01T05:07:34.496" v="193" actId="115"/>
          <ac:spMkLst>
            <pc:docMk/>
            <pc:sldMk cId="1456919885" sldId="517"/>
            <ac:spMk id="649219" creationId="{00000000-0000-0000-0000-000000000000}"/>
          </ac:spMkLst>
        </pc:spChg>
      </pc:sldChg>
      <pc:sldChg chg="modSp mod">
        <pc:chgData name="Henning Kiss" userId="a0df8af1cba7f864" providerId="LiveId" clId="{1F423280-346F-54D6-925F-8C3FA5DEC067}" dt="2025-09-01T05:08:30.121" v="200" actId="20577"/>
        <pc:sldMkLst>
          <pc:docMk/>
          <pc:sldMk cId="1810619145" sldId="523"/>
        </pc:sldMkLst>
        <pc:spChg chg="mod">
          <ac:chgData name="Henning Kiss" userId="a0df8af1cba7f864" providerId="LiveId" clId="{1F423280-346F-54D6-925F-8C3FA5DEC067}" dt="2025-09-01T05:08:30.121" v="200" actId="20577"/>
          <ac:spMkLst>
            <pc:docMk/>
            <pc:sldMk cId="1810619145" sldId="523"/>
            <ac:spMk id="2" creationId="{00000000-0000-0000-0000-000000000000}"/>
          </ac:spMkLst>
        </pc:spChg>
      </pc:sldChg>
      <pc:sldChg chg="modSp add del mod">
        <pc:chgData name="Henning Kiss" userId="a0df8af1cba7f864" providerId="LiveId" clId="{1F423280-346F-54D6-925F-8C3FA5DEC067}" dt="2025-09-01T05:09:02.715" v="205" actId="207"/>
        <pc:sldMkLst>
          <pc:docMk/>
          <pc:sldMk cId="68971110" sldId="525"/>
        </pc:sldMkLst>
        <pc:spChg chg="mod">
          <ac:chgData name="Henning Kiss" userId="a0df8af1cba7f864" providerId="LiveId" clId="{1F423280-346F-54D6-925F-8C3FA5DEC067}" dt="2025-09-01T05:08:56.767" v="203" actId="20577"/>
          <ac:spMkLst>
            <pc:docMk/>
            <pc:sldMk cId="68971110" sldId="525"/>
            <ac:spMk id="3" creationId="{00000000-0000-0000-0000-000000000000}"/>
          </ac:spMkLst>
        </pc:spChg>
        <pc:spChg chg="mod">
          <ac:chgData name="Henning Kiss" userId="a0df8af1cba7f864" providerId="LiveId" clId="{1F423280-346F-54D6-925F-8C3FA5DEC067}" dt="2025-09-01T05:09:02.715" v="205" actId="207"/>
          <ac:spMkLst>
            <pc:docMk/>
            <pc:sldMk cId="68971110" sldId="525"/>
            <ac:spMk id="4" creationId="{00000000-0000-0000-0000-000000000000}"/>
          </ac:spMkLst>
        </pc:spChg>
      </pc:sldChg>
      <pc:sldChg chg="modSp add del mod">
        <pc:chgData name="Henning Kiss" userId="a0df8af1cba7f864" providerId="LiveId" clId="{1F423280-346F-54D6-925F-8C3FA5DEC067}" dt="2025-09-01T05:09:08.378" v="206" actId="2696"/>
        <pc:sldMkLst>
          <pc:docMk/>
          <pc:sldMk cId="2124366890" sldId="542"/>
        </pc:sldMkLst>
        <pc:spChg chg="mod">
          <ac:chgData name="Henning Kiss" userId="a0df8af1cba7f864" providerId="LiveId" clId="{1F423280-346F-54D6-925F-8C3FA5DEC067}" dt="2025-09-01T04:55:12.578" v="2" actId="20577"/>
          <ac:spMkLst>
            <pc:docMk/>
            <pc:sldMk cId="2124366890" sldId="542"/>
            <ac:spMk id="3" creationId="{00000000-0000-0000-0000-000000000000}"/>
          </ac:spMkLst>
        </pc:spChg>
        <pc:spChg chg="mod">
          <ac:chgData name="Henning Kiss" userId="a0df8af1cba7f864" providerId="LiveId" clId="{1F423280-346F-54D6-925F-8C3FA5DEC067}" dt="2025-09-01T04:55:20.638" v="5" actId="113"/>
          <ac:spMkLst>
            <pc:docMk/>
            <pc:sldMk cId="2124366890" sldId="542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fld id="{CA1B46E7-A699-409A-9A12-0C1F0AEE876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07932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9568219"/>
      </p:ext>
    </p:extLst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0656768"/>
      </p:ext>
    </p:extLst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4286011"/>
      </p:ext>
    </p:extLst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61820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950490283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53467270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05909144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15900" y="1296988"/>
            <a:ext cx="4297363" cy="522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65663" y="1296988"/>
            <a:ext cx="4298950" cy="5227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18065012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5463014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657195175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90221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9631190"/>
      </p:ext>
    </p:extLst>
  </p:cSld>
  <p:clrMapOvr>
    <a:masterClrMapping/>
  </p:clrMapOvr>
  <p:transition>
    <p:comb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99686652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39721923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45151672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42113" y="44450"/>
            <a:ext cx="2222500" cy="648017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1438" y="44450"/>
            <a:ext cx="6518275" cy="648017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408499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55263000"/>
      </p:ext>
    </p:extLst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34778163"/>
      </p:ext>
    </p:extLst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45898610"/>
      </p:ext>
    </p:extLst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80321003"/>
      </p:ext>
    </p:extLst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3766308"/>
      </p:ext>
    </p:extLst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62873767"/>
      </p:ext>
    </p:extLst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39925114"/>
      </p:ext>
    </p:extLst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220" y="85153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73" r:id="rId12"/>
  </p:sldLayoutIdLst>
  <p:transition>
    <p:comb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53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71438" y="444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de-DE"/>
          </a:p>
        </p:txBody>
      </p:sp>
      <p:sp>
        <p:nvSpPr>
          <p:cNvPr id="8704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1296988"/>
            <a:ext cx="8748713" cy="522763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C9C6F4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/>
          </a:p>
          <a:p>
            <a:pPr lvl="0"/>
            <a:endParaRPr lang="de-DE"/>
          </a:p>
        </p:txBody>
      </p:sp>
      <p:pic>
        <p:nvPicPr>
          <p:cNvPr id="6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220" y="85153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609600" indent="-609600" algn="l" rtl="0" fontAlgn="base">
        <a:spcBef>
          <a:spcPct val="5000"/>
        </a:spcBef>
        <a:spcAft>
          <a:spcPct val="0"/>
        </a:spcAft>
        <a:defRPr sz="2400">
          <a:solidFill>
            <a:srgbClr val="00008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990600" indent="-533400" algn="l" rtl="0" fontAlgn="base">
        <a:spcBef>
          <a:spcPct val="5000"/>
        </a:spcBef>
        <a:spcAft>
          <a:spcPct val="0"/>
        </a:spcAft>
        <a:buAutoNum type="alphaLcParenR"/>
        <a:defRPr sz="2800">
          <a:solidFill>
            <a:schemeClr val="tx1"/>
          </a:solidFill>
          <a:latin typeface="+mn-lt"/>
        </a:defRPr>
      </a:lvl2pPr>
      <a:lvl3pPr marL="1371600" indent="-457200" algn="l" rtl="0" fontAlgn="base">
        <a:spcBef>
          <a:spcPct val="20000"/>
        </a:spcBef>
        <a:spcAft>
          <a:spcPct val="0"/>
        </a:spcAft>
        <a:buAutoNum type="alphaLcParenR"/>
        <a:defRPr sz="2400">
          <a:solidFill>
            <a:schemeClr val="tx1"/>
          </a:solidFill>
          <a:latin typeface="Arial" charset="0"/>
        </a:defRPr>
      </a:lvl3pPr>
      <a:lvl4pPr marL="17526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4pPr>
      <a:lvl5pPr marL="22098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AutoNum type="alphaLcParenR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115414"/>
            <a:ext cx="3888432" cy="18004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3000" dirty="0">
                <a:solidFill>
                  <a:schemeClr val="bg1"/>
                </a:solidFill>
                <a:latin typeface="Frutiger LT 57 Cn" pitchFamily="34" charset="0"/>
              </a:rPr>
              <a:t>Zivilrechtliche </a:t>
            </a:r>
          </a:p>
          <a:p>
            <a:r>
              <a:rPr lang="de-DE" sz="3000" dirty="0" err="1">
                <a:solidFill>
                  <a:schemeClr val="bg1"/>
                </a:solidFill>
                <a:latin typeface="Frutiger LT 57 Cn" pitchFamily="34" charset="0"/>
              </a:rPr>
              <a:t>Assessorklausuren</a:t>
            </a:r>
            <a:endParaRPr lang="de-DE" sz="3000" dirty="0">
              <a:solidFill>
                <a:schemeClr val="bg1"/>
              </a:solidFill>
              <a:latin typeface="Frutiger LT 57 Cn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Kurs Hamburg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17. Woche</a:t>
            </a:r>
          </a:p>
        </p:txBody>
      </p:sp>
    </p:spTree>
    <p:extLst>
      <p:ext uri="{BB962C8B-B14F-4D97-AF65-F5344CB8AC3E}">
        <p14:creationId xmlns:p14="http://schemas.microsoft.com/office/powerpoint/2010/main" val="1810619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1.	Die Beklagte (hier: S) wird verurteilt, die Zwangsvollstreckung aus dem Vollstreckungsbescheid des AG Hamburg... vom… zu unterlassen, soweit diese über einen Betrag von 7.500,- nebst Zinsen in Höhe von 5 Prozentpunkten über dem Basiszinssatz seit dem […Fälligkeit der Darlehensschuld…] hinausgeht. Im Übrigen wird die Klage abgewiesen. 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2. 	Die Kosten des Rechtsstreits haben der Kläger zu 3/5 und die Beklagte zu 2/5 zu tragen.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3. 	Das Urteil ist vorläufig vollstreckbar, für den Kläger jedoch nur gegen Sicherheitsleistung in Höhe von Euro 5.600,-. Der Kläger darf die Vollstreckung durch Sicherheitsleistung in Höhe von 110 % des aufgrund des Urteils vollstreckbaren Betrages abwenden, wenn nicht die Beklagte vor der Vollstreckung Sicherheit in Höhe von 110 % des jeweils zu vollstreckenden Betrages leistet.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41 Titelbeseitigung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890228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algn="ctr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Aufgabe 1</a:t>
            </a:r>
          </a:p>
          <a:p>
            <a:pPr marL="361950" indent="-361950" algn="ctr" eaLnBrk="1" hangingPunct="1"/>
            <a:endParaRPr lang="de-DE" b="0" u="sng" dirty="0">
              <a:solidFill>
                <a:schemeClr val="tx1"/>
              </a:solidFill>
              <a:latin typeface="Arial" charset="0"/>
            </a:endParaRPr>
          </a:p>
          <a:p>
            <a:pPr marL="361950" indent="-361950" algn="ctr" eaLnBrk="1" hangingPunct="1"/>
            <a:r>
              <a:rPr lang="de-DE" b="0" u="sng" dirty="0">
                <a:solidFill>
                  <a:schemeClr val="tx1"/>
                </a:solidFill>
                <a:latin typeface="Arial" charset="0"/>
              </a:rPr>
              <a:t>Beschluss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1.	Die Erinnerung wird zurückgewiesen.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2.	Die Kosten des Erinnerungsverfahrens hat der Antragsteller zu tragen.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42 Titeldurchsetzung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869311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algn="ctr" eaLnBrk="1" hangingPunct="1"/>
            <a:r>
              <a:rPr lang="de-DE" dirty="0">
                <a:solidFill>
                  <a:schemeClr val="tx1"/>
                </a:solidFill>
                <a:latin typeface="Arial" charset="0"/>
              </a:rPr>
              <a:t>Aufgabe 2</a:t>
            </a:r>
          </a:p>
          <a:p>
            <a:pPr marL="361950" indent="-361950" algn="ctr" eaLnBrk="1" hangingPunct="1"/>
            <a:endParaRPr lang="de-DE" b="0" u="sng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1.	Eine Vollstreckung in den Konzertflügel durch den Gerichts-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vollzieher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scheitert an § 809 ZPO.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2.	Sinnvoll könnte eine Pfändung des Anspruchs des S gegen	DS auf Herausgabe des Flügels aus § 985 BGB sein.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a)	Zuständig wäre nicht der Gerichtsvollzieher, sondern			gemäß § 828 ZPO das Vollstreckungsgericht.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b)	Vollstreckung gemäß § 846 ZPO (=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PfÜB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)?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(-), gilt direkt nur für schuldrechtliche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Herausgabean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sprüche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, nicht für den dinglichen aus § 985 BGB.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c)	also Vollstreckung gemäß §§ 857 Abs.1, 846 ZPO (=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PfÜB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)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§ 857 Abs. 3: § 985 BGB „veräußerliches“ Recht?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(-), der dingliche Anspruch aus § 985 BGB ist nicht				abtretbar.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42 Titeldurchsetzung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515959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221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§ 857 Abs. 3 ZPO: Kann § 985 BGB einem Dritten 				wenigstens zur Ausübung überlassen werden?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	(+), ansonsten wäre § 985 BGB nicht pfändbar (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hM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).</a:t>
            </a: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	-	also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PfÜB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für den Anspruch aus § 985 BGB beim				zuständigen Vollstreckungsgericht (§§ 828, 764 ZPO)			beantragen ist zweckmäßig.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42 Titeldurchsetzung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994852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9" name="Text Box 3"/>
          <p:cNvSpPr txBox="1">
            <a:spLocks noChangeArrowheads="1"/>
          </p:cNvSpPr>
          <p:nvPr/>
        </p:nvSpPr>
        <p:spPr bwMode="auto">
          <a:xfrm>
            <a:off x="227013" y="1274712"/>
            <a:ext cx="8485187" cy="5416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sz="2200" u="sng" dirty="0">
                <a:solidFill>
                  <a:schemeClr val="tx1"/>
                </a:solidFill>
                <a:latin typeface="Arial" charset="0"/>
              </a:rPr>
              <a:t>1.Teil: Vermerk</a:t>
            </a:r>
          </a:p>
          <a:p>
            <a:pPr eaLnBrk="1" hangingPunct="1"/>
            <a:r>
              <a:rPr lang="de-DE" sz="2200" dirty="0">
                <a:solidFill>
                  <a:schemeClr val="tx1"/>
                </a:solidFill>
                <a:latin typeface="Arial" charset="0"/>
              </a:rPr>
              <a:t>A.	Zielvorstellung des Mandanten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-	in erster Linie: Herausgabe des Fahrzeuges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-	ersatzweise: Herausgabe des Versteigerungserlöses</a:t>
            </a:r>
          </a:p>
          <a:p>
            <a:pPr eaLnBrk="1" hangingPunct="1"/>
            <a:endParaRPr lang="de-DE" sz="220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sz="2200" dirty="0">
                <a:solidFill>
                  <a:schemeClr val="tx1"/>
                </a:solidFill>
                <a:latin typeface="Arial" charset="0"/>
              </a:rPr>
              <a:t>B.	Materiell-rechtliches Gutachten</a:t>
            </a:r>
          </a:p>
          <a:p>
            <a:pPr eaLnBrk="1" hangingPunct="1"/>
            <a:r>
              <a:rPr lang="de-DE" sz="2200" dirty="0">
                <a:solidFill>
                  <a:schemeClr val="tx1"/>
                </a:solidFill>
                <a:latin typeface="Arial" charset="0"/>
              </a:rPr>
              <a:t>I.	Ansprüche auf Herausgabe des Wagens</a:t>
            </a:r>
          </a:p>
          <a:p>
            <a:pPr eaLnBrk="1" hangingPunct="1"/>
            <a:r>
              <a:rPr lang="de-DE" sz="2200" dirty="0">
                <a:solidFill>
                  <a:schemeClr val="tx1"/>
                </a:solidFill>
                <a:latin typeface="Arial" charset="0"/>
              </a:rPr>
              <a:t>	1.	Anspruch aus § 985 BGB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a)	Herr Schröder Besitzer?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(+), § 854 Abs. 1 BGB.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b)	Mandant Eigentümer?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aa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)	Erwerb von Herrn Schmidt?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(+), gemäß §§ 929 S.1, 930 durch sog.						Sicherungsübereignung.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bb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)	Verlust des Eigentums an Herrn Schröder?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allenfalls durch Erwerb in der Zwangsvollstreckung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16 Meyer ./. Schröder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7272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4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4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4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4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4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4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49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49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492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492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492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492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9" name="Text Box 3"/>
          <p:cNvSpPr txBox="1">
            <a:spLocks noChangeArrowheads="1"/>
          </p:cNvSpPr>
          <p:nvPr/>
        </p:nvSpPr>
        <p:spPr bwMode="auto">
          <a:xfrm>
            <a:off x="227013" y="1124744"/>
            <a:ext cx="8485187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§ 817 Abs. 2 ZPO: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Der Ersteher einer Sache erwirbt in der Zwangs-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vollstreckung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Eigentum ohne Rücksicht darauf, ob					der Vollstreckungsschuldner Eigentümer oder der 					Ersteher gutgläubig war; Voraussetzung ist nur die					</a:t>
            </a:r>
            <a:r>
              <a:rPr lang="de-DE" sz="2200" b="0" u="sng" dirty="0">
                <a:solidFill>
                  <a:schemeClr val="tx1"/>
                </a:solidFill>
                <a:latin typeface="Arial" charset="0"/>
              </a:rPr>
              <a:t>wirksame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Versteigerung.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bb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)	Prüfung der Zulässigkeit / Wirksamkeit einer Voll-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streckungsmaßnahme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(hier: der „Ablieferung“):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-	Allgemeine Vollstreckungsvoraussetzungen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-	Besondere Vollstreckungsvoraussetzungen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-	Vollstreckungsantrag gestellt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-	Prozessvoraussetzungen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-	Vollstreckung in die richtige Vermögensmasse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-	Einzelne Vollstreckungsmaßnahme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ordnungsge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-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mäß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(§§ 802a – 898 ZPO)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-	Vollstreckung verhältnismäßig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cc)	Hier?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16 Meyer ./. Schröder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31075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4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4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4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4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9" name="Text Box 3"/>
          <p:cNvSpPr txBox="1">
            <a:spLocks noChangeArrowheads="1"/>
          </p:cNvSpPr>
          <p:nvPr/>
        </p:nvSpPr>
        <p:spPr bwMode="auto">
          <a:xfrm>
            <a:off x="300038" y="1160463"/>
            <a:ext cx="8412162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-	Verstoß: Falsche Vermögensmasse, da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.						durch Sicherungsübereignung Eigentümer war.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-	Verstoß gegen § 817 Abs. 2 ZPO (Befreiung						von Zahlung des Kaufgeldes)?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	(-), hier zulässig gemäß § 817 Abs. 4 S.1 ZPO.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dd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)	Rechtsfolge des Verstoßes (= falsche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VermögM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)?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bloß Rechtswidrigkeit, keine Unwirksamkeit: es ist					zwar streitig, ob das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PfändungspfandR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entsteht 					(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hM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: nein); das hat auf die Wirksamkeit der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Verwer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-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tung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aber keinen Einfluss (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hM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: gemischte Theorie). 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c)	also § 985 BGB (-).</a:t>
            </a:r>
          </a:p>
          <a:p>
            <a:pPr eaLnBrk="1" hangingPunct="1"/>
            <a:r>
              <a:rPr lang="de-DE" sz="2200" dirty="0">
                <a:solidFill>
                  <a:schemeClr val="tx1"/>
                </a:solidFill>
                <a:latin typeface="Arial" charset="0"/>
              </a:rPr>
              <a:t>	2.	§ 812 Abs. 1 S.1, 1. oder 2.Var. BGB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    	(-), da Erwerb in der ZV kraft wirksamen Hoheitsakts				(hier: „Zuschlag“) und somit nicht rechtsgrundlos erfolgt ist.</a:t>
            </a:r>
          </a:p>
          <a:p>
            <a:pPr eaLnBrk="1" hangingPunct="1"/>
            <a:r>
              <a:rPr lang="de-DE" sz="2200" dirty="0">
                <a:solidFill>
                  <a:schemeClr val="tx1"/>
                </a:solidFill>
                <a:latin typeface="Arial" charset="0"/>
              </a:rPr>
              <a:t>	3. 	§ 823 Abs. 1 </a:t>
            </a:r>
            <a:r>
              <a:rPr lang="de-DE" sz="2200" dirty="0" err="1">
                <a:solidFill>
                  <a:schemeClr val="tx1"/>
                </a:solidFill>
                <a:latin typeface="Arial" charset="0"/>
              </a:rPr>
              <a:t>iVm</a:t>
            </a:r>
            <a:r>
              <a:rPr lang="de-DE" sz="2200" dirty="0">
                <a:solidFill>
                  <a:schemeClr val="tx1"/>
                </a:solidFill>
                <a:latin typeface="Arial" charset="0"/>
              </a:rPr>
              <a:t> § 249 Abs. 1 BGB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a)	Rechtswidrige Eigentumsverletzung?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(+), durch Versteigerung schuldnerfremder Sache.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16 Meyer ./. Schröder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92314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4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4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4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4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4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4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9" name="Text Box 3"/>
          <p:cNvSpPr txBox="1">
            <a:spLocks noChangeArrowheads="1"/>
          </p:cNvSpPr>
          <p:nvPr/>
        </p:nvSpPr>
        <p:spPr bwMode="auto">
          <a:xfrm>
            <a:off x="300038" y="1155700"/>
            <a:ext cx="8412162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b)	(zurechenbar) durch Herrn Schröder?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(-), durch staatlichen Hoheitsakt gedeckt; hierfür sieht				das Gesetz § 771 ZPO vor, nicht §§ 823, 249 BGB.</a:t>
            </a:r>
          </a:p>
          <a:p>
            <a:pPr eaLnBrk="1" hangingPunct="1"/>
            <a:r>
              <a:rPr lang="de-DE" sz="2200" dirty="0">
                <a:solidFill>
                  <a:schemeClr val="tx1"/>
                </a:solidFill>
                <a:latin typeface="Arial" charset="0"/>
              </a:rPr>
              <a:t>	4.	Also Ergebnis: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Kein Anspruch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. auf Herausgabe des streitgegen-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ständlichen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Fahrzeuges gegen Herrn Schröder.</a:t>
            </a:r>
          </a:p>
          <a:p>
            <a:pPr eaLnBrk="1" hangingPunct="1"/>
            <a:endParaRPr lang="de-DE" sz="220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sz="2200" dirty="0">
                <a:solidFill>
                  <a:schemeClr val="tx1"/>
                </a:solidFill>
                <a:latin typeface="Arial" charset="0"/>
              </a:rPr>
              <a:t>II.	Ansprüche auf Herausgabe des Versteigerungserlöses</a:t>
            </a:r>
          </a:p>
          <a:p>
            <a:pPr eaLnBrk="1" hangingPunct="1"/>
            <a:r>
              <a:rPr lang="de-DE" sz="2200" dirty="0">
                <a:solidFill>
                  <a:schemeClr val="tx1"/>
                </a:solidFill>
                <a:latin typeface="Arial" charset="0"/>
              </a:rPr>
              <a:t>	1.	§ 816 Abs. 1 S.1 BGB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   		(-) es fehlt schon an einer „Verfügung“, da die Versteigerung		kein Rechtsgeschäft, sondern staatlicher Hoheitsakt ist.</a:t>
            </a:r>
          </a:p>
          <a:p>
            <a:pPr eaLnBrk="1" hangingPunct="1"/>
            <a:r>
              <a:rPr lang="de-DE" sz="2200" dirty="0">
                <a:solidFill>
                  <a:schemeClr val="tx1"/>
                </a:solidFill>
                <a:latin typeface="Arial" charset="0"/>
              </a:rPr>
              <a:t>	2. 	§ 812 Abs. 1 S.1, 2.Var. BGB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 		a)	Herr Schröder etwas erlangt?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     		(+) Befreiung von der Barzahlungspflicht gemäß § 817 				Abs. 4 ZPO + 100,-; hier nicht wieder auf den Eigen-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tumserwerb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abstellen, da sonst Ergebnis wie oben I.; 				Herr Schröder wird hier als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Vollstr</a:t>
            </a:r>
            <a:r>
              <a:rPr lang="de-DE" sz="2200" b="0" u="sng" dirty="0" err="1">
                <a:solidFill>
                  <a:schemeClr val="tx1"/>
                </a:solidFill>
                <a:latin typeface="Arial" charset="0"/>
              </a:rPr>
              <a:t>Gläubiger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behandelt.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16 Meyer ./. Schröder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7652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4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4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4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4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9" name="Text Box 3"/>
          <p:cNvSpPr txBox="1">
            <a:spLocks noChangeArrowheads="1"/>
          </p:cNvSpPr>
          <p:nvPr/>
        </p:nvSpPr>
        <p:spPr bwMode="auto">
          <a:xfrm>
            <a:off x="300038" y="1155700"/>
            <a:ext cx="8412162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		b) 	In sonstiger Weise 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(+), da nicht durch Leistung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. oder eines Dritten				(auch der Staat leistet hier nicht).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 		c) 	Auf Kosten des Mandanten?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(+), die gesetzliche Verrechnung befreit den Ersteher 				von der Zahlungspflicht; damit büßt der frühere 					Eigentümer (= unser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.) seine Rechtsstellung in				Bezug auf die Sache ein (= wirksamer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Eigentumsver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-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lust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). Der Erlös tritt an die Stelle der Sache (sog. ding-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liche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Surrogation, vgl. § 1247 S.2 BGB).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d)	Ohne Rechtsgrund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aa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)	der (wirksame) „Zuschlag“ begründet zwar für					den Ersteigerer einen Rechtsgrund,	aber nicht für					den Vollstreckungsgläubiger, d.h. Herrn Schröder					als „Versteigerer“, wenn in die falsche Vermögens-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masse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vollstreckt wird (da kein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PfändungspfandR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).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=&gt; also kein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vollstreckungsR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Befriedigungsrecht.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16 Meyer ./. Schröder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82651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9" name="Text Box 3"/>
          <p:cNvSpPr txBox="1">
            <a:spLocks noChangeArrowheads="1"/>
          </p:cNvSpPr>
          <p:nvPr/>
        </p:nvSpPr>
        <p:spPr bwMode="auto">
          <a:xfrm>
            <a:off x="300038" y="1285875"/>
            <a:ext cx="8412162" cy="5416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bb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)	Entscheidend somit, ob dem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Vollstreckungsgläu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-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biger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(= Herr Schröder) gegenüber unserem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.					(anderweitig) ein materielles Befriedigungsrecht 					hinsichtlich des Fahrzeuges zustand.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(1)	Erwerb eines Werkunternehmerpfandrechts						gemäß § 647 BGB mit der Folge eines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vorran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-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gigen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Befriedigungsrechts?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	(a)	„Sache des Bestellers“?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		(-), Sache gehörte schon dem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	(b)	Ermächtigung des Herrn Schmidt durch	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. analog § 185 Abs. 1 BGB?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hM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(-), da der Sicherungseigentümer nicht							will, dass seine Sache haftet.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   					(c)	Gutgläubiger Erwerb analog § 1207 BGB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hM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(-), wegen § 1257 BGB und Umkehr-	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schluss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aus § 366 Abs. 3 HGB.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16 Meyer ./. Schröder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66616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Kurs ZR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17. Woche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79388" y="1412776"/>
            <a:ext cx="8712200" cy="5032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9C6F4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1703388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882775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2062163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24155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6987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31559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6131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4070350"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Kursplan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endParaRPr lang="de-DE" sz="800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b="1" dirty="0">
                <a:solidFill>
                  <a:srgbClr val="F77515"/>
                </a:solidFill>
                <a:latin typeface="Frutiger Linotype" pitchFamily="34" charset="0"/>
              </a:rPr>
              <a:t>	1.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-4. Woche</a:t>
            </a:r>
            <a:r>
              <a:rPr lang="de-DE" sz="2400" b="1" dirty="0">
                <a:solidFill>
                  <a:srgbClr val="F77515"/>
                </a:solidFill>
                <a:latin typeface="Frutiger Linotype" pitchFamily="34" charset="0"/>
              </a:rPr>
              <a:t>: 				Die drei Klausurtypen</a:t>
            </a:r>
          </a:p>
          <a:p>
            <a:pPr>
              <a:spcBef>
                <a:spcPts val="600"/>
              </a:spcBef>
            </a:pP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	5.	Woche:				Die Zulässigkeit von Klagen</a:t>
            </a:r>
          </a:p>
          <a:p>
            <a:pPr>
              <a:spcBef>
                <a:spcPts val="600"/>
              </a:spcBef>
            </a:pP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	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6</a:t>
            </a:r>
            <a:r>
              <a:rPr lang="de-DE" sz="2400" dirty="0">
                <a:solidFill>
                  <a:srgbClr val="F77515"/>
                </a:solidFill>
                <a:latin typeface="Frutiger Linotype" pitchFamily="34" charset="0"/>
              </a:rPr>
              <a:t>.-14.	Woche:				Haupt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gebiete des </a:t>
            </a:r>
            <a:r>
              <a:rPr lang="de-DE" dirty="0" err="1">
                <a:solidFill>
                  <a:srgbClr val="F77515"/>
                </a:solidFill>
                <a:latin typeface="Frutiger Linotype" pitchFamily="34" charset="0"/>
              </a:rPr>
              <a:t>ErkenntnisVerf</a:t>
            </a:r>
            <a:endParaRPr lang="de-DE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	15.	Woche	(19.08.2025): 	Beweisaufnahme</a:t>
            </a:r>
          </a:p>
          <a:p>
            <a:pPr>
              <a:spcBef>
                <a:spcPts val="600"/>
              </a:spcBef>
            </a:pP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16.	Woche (26.08.2025):	Handels- und </a:t>
            </a:r>
            <a:r>
              <a:rPr lang="de-DE" dirty="0" err="1">
                <a:solidFill>
                  <a:srgbClr val="F77515"/>
                </a:solidFill>
                <a:latin typeface="Frutiger Linotype" pitchFamily="34" charset="0"/>
              </a:rPr>
              <a:t>GesellschaftsR</a:t>
            </a:r>
            <a:endParaRPr lang="de-DE" dirty="0">
              <a:solidFill>
                <a:srgbClr val="F77515"/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	17.	Woche (02.09.2025):	Überblick Vollstreckungsrecht</a:t>
            </a:r>
          </a:p>
          <a:p>
            <a:pPr>
              <a:spcBef>
                <a:spcPts val="600"/>
              </a:spcBef>
            </a:pPr>
            <a:r>
              <a:rPr lang="de-DE" dirty="0">
                <a:solidFill>
                  <a:srgbClr val="F77515"/>
                </a:solidFill>
                <a:latin typeface="Frutiger Linotype" pitchFamily="34" charset="0"/>
              </a:rPr>
              <a:t>	</a:t>
            </a: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18.	Woche (09.09.2025):	Rechtsbehelfe im </a:t>
            </a:r>
            <a:r>
              <a:rPr lang="de-DE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VollstreckR</a:t>
            </a:r>
            <a:endParaRPr lang="de-DE" b="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Bef>
                <a:spcPts val="600"/>
              </a:spcBef>
            </a:pP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19.	Woche (16.09.2025):	Vollstreckungsmaßnahmen</a:t>
            </a:r>
          </a:p>
          <a:p>
            <a:pPr>
              <a:spcBef>
                <a:spcPts val="600"/>
              </a:spcBef>
            </a:pP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20.	Woche (24.09.2025):	Vergleich, Vorläufiger RS I</a:t>
            </a:r>
          </a:p>
          <a:p>
            <a:pPr>
              <a:spcBef>
                <a:spcPts val="600"/>
              </a:spcBef>
            </a:pPr>
            <a:r>
              <a:rPr lang="de-DE" b="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21.	Woche (01.10.2025):	Vorläufiger RS II</a:t>
            </a:r>
          </a:p>
        </p:txBody>
      </p:sp>
    </p:spTree>
    <p:extLst>
      <p:ext uri="{BB962C8B-B14F-4D97-AF65-F5344CB8AC3E}">
        <p14:creationId xmlns:p14="http://schemas.microsoft.com/office/powerpoint/2010/main" val="6897111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9" name="Text Box 3"/>
          <p:cNvSpPr txBox="1">
            <a:spLocks noChangeArrowheads="1"/>
          </p:cNvSpPr>
          <p:nvPr/>
        </p:nvSpPr>
        <p:spPr bwMode="auto">
          <a:xfrm>
            <a:off x="300038" y="1285875"/>
            <a:ext cx="8700454" cy="5416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(2) Gutgläubiger Erwerb eines rechtsgeschäftlichen				    	Pfandrechts, §§ 1204, 1205, 1207, 932 ff.? 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	(-), schon keine Einigung ersichtlich; in AGB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wä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-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re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so etwas aber nach § 307 BGB wirksam (BGH)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=&gt;	also hat Herr Schröder als Versteigerer die Befrei-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ung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von der Barzahlungspflicht zzgl. gezahlte Euro					100,- „ohne rechtlichen Grund“ erlangt.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e)	Umfang des Anspruchs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aa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) 	Herausgabe des Erlangten?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(-), nicht möglich.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bb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)	also: Wertersatz gemäß § 818 Abs. 2 BGB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(+), in Höhe von Euro 3.500,-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cc) 	Entreicherung gemäß § 818 Abs. 3 BGB?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(1)	Wegen der Kosten der ZV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          			(+), da unmittelbar mit dem Erwerb verbundene						Aufwendungen (Euro 100,-).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16 Meyer ./. Schröder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91988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4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4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4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4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4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4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9" name="Text Box 3"/>
          <p:cNvSpPr txBox="1">
            <a:spLocks noChangeArrowheads="1"/>
          </p:cNvSpPr>
          <p:nvPr/>
        </p:nvSpPr>
        <p:spPr bwMode="auto">
          <a:xfrm>
            <a:off x="300038" y="1160748"/>
            <a:ext cx="8412162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(2)	Wegen des Werts der Reparaturleistungen?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          			Maßgebend, ob Herrn Schröder ein Anspruch 						auf Ersatz von Verwendungen </a:t>
            </a:r>
            <a:r>
              <a:rPr lang="de-DE" sz="2200" b="0" u="sng" dirty="0">
                <a:solidFill>
                  <a:schemeClr val="tx1"/>
                </a:solidFill>
                <a:latin typeface="Arial" charset="0"/>
              </a:rPr>
              <a:t>gegen den Man-	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	</a:t>
            </a:r>
            <a:r>
              <a:rPr lang="de-DE" sz="2200" b="0" u="sng" dirty="0" err="1">
                <a:solidFill>
                  <a:schemeClr val="tx1"/>
                </a:solidFill>
                <a:latin typeface="Arial" charset="0"/>
              </a:rPr>
              <a:t>danten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zustünde (dann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ggü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.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entreichert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)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     				(a)	Vertraglich (-)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     				(b) 	Aus §§ 683 S.1, 670 BGB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          				(-), Vorrang des Vertragsverhältnisses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zwi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-	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schen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Herrn Schmidt und Herrn Schröder;							hier keine Anwendung der Grundsätze des							„Auch-fremden-Geschäfts“ (sog. „pflichten-							gebundener Geschäftsführer“).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	(c)	Aus § 994 Abs. 1 BGB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          				</a:t>
            </a:r>
            <a:r>
              <a:rPr lang="de-DE" sz="2200" u="sng" dirty="0">
                <a:solidFill>
                  <a:schemeClr val="tx1"/>
                </a:solidFill>
                <a:latin typeface="Arial" charset="0"/>
              </a:rPr>
              <a:t>BGHZ 34, 122 ff. „Kleinbusfall“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: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entwi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-			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ckelte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„Nicht-mehr-berechtigten-Besitzer“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		hier (-), kein Raum für diese Grundsätze, da						ZV bereits z.Zt. des berechtigten Besitzes							erfolgte und endete (BGHZ 55, 20 ff.)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16 Meyer ./. Schröder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91988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9" name="Text Box 3"/>
          <p:cNvSpPr txBox="1">
            <a:spLocks noChangeArrowheads="1"/>
          </p:cNvSpPr>
          <p:nvPr/>
        </p:nvSpPr>
        <p:spPr bwMode="auto">
          <a:xfrm>
            <a:off x="300038" y="1285875"/>
            <a:ext cx="8412162" cy="560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		(d) 	Aus § 812 Abs. 1 S.1, 2.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Var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. BGB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          			(-), Vorrang der Leistungsbeziehung							zwischen Herrn Schmidt und Herrn Schröder.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f)	also hat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. nur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iHv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Euro 100,- eingeschränkten An-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spruch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aus § 812 Abs. 1 S.1, 2.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Var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 eaLnBrk="1" hangingPunct="1"/>
            <a:r>
              <a:rPr lang="de-DE" sz="2200" dirty="0">
                <a:solidFill>
                  <a:schemeClr val="tx1"/>
                </a:solidFill>
                <a:latin typeface="Arial" charset="0"/>
              </a:rPr>
              <a:t>	3. 	Ergebnis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Dem Mandanten steht ein Bereicherungsanspruch gegen			Herrn Schröder aus § 812 Abs. 1 S.1, 2.Var. BGB in Höhe			von Euro 3.400,- zu.</a:t>
            </a:r>
          </a:p>
          <a:p>
            <a:pPr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sz="2200" dirty="0">
                <a:solidFill>
                  <a:schemeClr val="tx1"/>
                </a:solidFill>
                <a:latin typeface="Arial" charset="0"/>
              </a:rPr>
              <a:t>C.	Prozessrechtliches Gutachten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1.	Klage vor dem zuständigen Gericht, hier?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Amtsgericht Hamburg-Mitte gemäß § 23 Nr. 1 GVG und			§§ 12, 13 ZPO (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str.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, ob §§ 771, 802 ZPO analog)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2.	Weitere Zulässigkeitsbedenken?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(-), unproblematische Zahlungsklage erster Instanz				(</a:t>
            </a:r>
            <a:r>
              <a:rPr lang="de-DE" sz="2200" b="0" u="sng" dirty="0">
                <a:solidFill>
                  <a:schemeClr val="tx1"/>
                </a:solidFill>
                <a:latin typeface="Arial" charset="0"/>
              </a:rPr>
              <a:t>BGH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: </a:t>
            </a:r>
            <a:r>
              <a:rPr lang="de-DE" sz="2200" dirty="0">
                <a:solidFill>
                  <a:schemeClr val="tx1"/>
                </a:solidFill>
                <a:latin typeface="Arial" charset="0"/>
              </a:rPr>
              <a:t>„verlängerte Drittwiderspruchsklage“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).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16 Meyer ./. Schröder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91988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4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4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4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4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9" name="Text Box 3"/>
          <p:cNvSpPr txBox="1">
            <a:spLocks noChangeArrowheads="1"/>
          </p:cNvSpPr>
          <p:nvPr/>
        </p:nvSpPr>
        <p:spPr bwMode="auto">
          <a:xfrm>
            <a:off x="300038" y="1285875"/>
            <a:ext cx="8412162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sz="2200" dirty="0">
                <a:solidFill>
                  <a:schemeClr val="tx1"/>
                </a:solidFill>
                <a:latin typeface="Arial" charset="0"/>
              </a:rPr>
              <a:t>D.	Zweckmäßigkeitserwägungen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1.	Klage auf Herausgabe des Pkw ist unzweckmäßig, da recht			offensichtlich keine Herausgabeansprüche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. beste-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hen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2.	Klage auf Zahlung der Euro 3.400,- ist hingegen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zweckmä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-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ßig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(sog. </a:t>
            </a:r>
            <a:r>
              <a:rPr lang="de-DE" sz="2200" b="0">
                <a:solidFill>
                  <a:schemeClr val="tx1"/>
                </a:solidFill>
                <a:latin typeface="Arial" charset="0"/>
              </a:rPr>
              <a:t>verlängerte Drittwiderspruchsklage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), wenn sich 	</a:t>
            </a:r>
            <a:r>
              <a:rPr lang="de-DE" sz="2200" b="0">
                <a:solidFill>
                  <a:schemeClr val="tx1"/>
                </a:solidFill>
                <a:latin typeface="Arial" charset="0"/>
              </a:rPr>
              <a:t>		beweisen 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lässt, dass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-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. Eigentümer war (Zeugnis Hr. Schmidt),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-	Herrn Schröder kein vorrangiges materielles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Befriedi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-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gungsrecht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(etwa aus § 647 BGB) zustand (Beweislast				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., aber sekundäre Darlegungslast Gegner) und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-	Herrn Schröder kein materieller Anspruch gegen den	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Mdt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. auf Verwendungsersatz zusteht (Beweislast des				Herrn Schröder).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hier (+), daher Klage zweckmäßig.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16 Meyer ./. Schröder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7315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9" name="Text Box 3"/>
          <p:cNvSpPr txBox="1">
            <a:spLocks noChangeArrowheads="1"/>
          </p:cNvSpPr>
          <p:nvPr/>
        </p:nvSpPr>
        <p:spPr bwMode="auto">
          <a:xfrm>
            <a:off x="300038" y="1285875"/>
            <a:ext cx="8412162" cy="4739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sz="2200" u="sng" dirty="0">
                <a:solidFill>
                  <a:schemeClr val="tx1"/>
                </a:solidFill>
                <a:latin typeface="Arial" charset="0"/>
              </a:rPr>
              <a:t>2.Teil: Entwurf der Klageschrift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1.	Vollständiges Rubrum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2.	Anträge: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	„Namens und in Vollmacht des Klägers erhebe ich Klage und		beantrage: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lang="de-DE" sz="2200" dirty="0">
                <a:solidFill>
                  <a:schemeClr val="tx1"/>
                </a:solidFill>
                <a:latin typeface="Arial" charset="0"/>
              </a:rPr>
              <a:t>	„Der Beklagte wird verurteilt, an den Kläger Euro 3.400,- 		nebst Zinsen in Höhe von 5 Prozentpunkten über dem 			Basiszinssatz seit Rechtshängigkeit zu zahlen.“</a:t>
            </a:r>
          </a:p>
          <a:p>
            <a:pPr eaLnBrk="1" hangingPunct="1"/>
            <a:r>
              <a:rPr lang="de-DE" sz="220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außerdem: Erlass eines Versäumnisurteils bei schriftlichem 			Vorverfahren und fehlender Anzeige der Verteidigungsbereit-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schaft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 (§ 331 Abs. </a:t>
            </a:r>
            <a:r>
              <a:rPr lang="de-DE" sz="2200" b="0">
                <a:solidFill>
                  <a:schemeClr val="tx1"/>
                </a:solidFill>
                <a:latin typeface="Arial" charset="0"/>
              </a:rPr>
              <a:t>3 S.1 ZPO).</a:t>
            </a:r>
            <a:endParaRPr lang="de-DE" sz="22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3.	Begründung (hier Verweis auf „geeignete Teile des 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Gutach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-			</a:t>
            </a:r>
            <a:r>
              <a:rPr lang="de-DE" sz="2200" b="0" dirty="0" err="1">
                <a:solidFill>
                  <a:schemeClr val="tx1"/>
                </a:solidFill>
                <a:latin typeface="Arial" charset="0"/>
              </a:rPr>
              <a:t>tens</a:t>
            </a:r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“ mit Hilfe von Spitzklammern &lt;…&gt;)</a:t>
            </a:r>
          </a:p>
          <a:p>
            <a:pPr eaLnBrk="1" hangingPunct="1"/>
            <a:r>
              <a:rPr lang="de-DE" sz="2200" b="0" dirty="0">
                <a:solidFill>
                  <a:schemeClr val="tx1"/>
                </a:solidFill>
                <a:latin typeface="Arial" charset="0"/>
              </a:rPr>
              <a:t>	4.	Unterschrift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Akte 16 Meyer ./. Schröder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0511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835" name="Text Box 3"/>
          <p:cNvSpPr txBox="1">
            <a:spLocks noChangeArrowheads="1"/>
          </p:cNvSpPr>
          <p:nvPr/>
        </p:nvSpPr>
        <p:spPr bwMode="auto">
          <a:xfrm>
            <a:off x="215900" y="1274763"/>
            <a:ext cx="8712200" cy="535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u="sng" dirty="0">
                <a:solidFill>
                  <a:schemeClr val="tx1"/>
                </a:solidFill>
                <a:latin typeface="Arial" charset="0"/>
              </a:rPr>
              <a:t>1. Grundbegriffe</a:t>
            </a:r>
          </a:p>
          <a:p>
            <a:pPr eaLnBrk="1" hangingPunct="1"/>
            <a:endParaRPr lang="de-DE" sz="1200" u="sng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●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Zwangsvollstreckung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ist das Verfahren, in dem Ansprüche durch staatlichen Zwang	verwirklicht, d.h. durchgesetzt werden (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besond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 Prozessart). </a:t>
            </a:r>
          </a:p>
          <a:p>
            <a:pPr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●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Vollstreckungstitel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sind (nach der ZPO)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Urteile (vorläufig vollstreckbare oder rechtskräftige), § 704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Prozessvergleiche, § 794 Abs. 1 Nr. 1 ZPO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Kostenfestsetzungsbeschlüsse, § 794 Abs. 1 Nr. 2 ZPO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Beschwerdefähige Beschlüsse, § 794 Abs. 1 Nr. 3 ZPO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Vollstreckungsbescheide, § 794 Abs. 1 Nr. 4 ZPO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(Notarielle) Urkunden, in denen sich der Schuldner der			Zwangsvollstreckung unterwirft, § 794 Abs. 1 Nr. 5 ZPO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Europäische Zahlungsbefehle, § 794 Abs. 1 Nr. 6 ZPO...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Überblick </a:t>
            </a:r>
            <a:r>
              <a:rPr lang="de-DE" dirty="0" err="1">
                <a:solidFill>
                  <a:schemeClr val="bg1"/>
                </a:solidFill>
              </a:rPr>
              <a:t>ZwangsvollstreckungsR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808562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2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2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2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2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2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2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2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2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2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2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32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32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32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32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328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328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328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328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328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328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328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328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859" name="Text Box 3"/>
          <p:cNvSpPr txBox="1">
            <a:spLocks noChangeArrowheads="1"/>
          </p:cNvSpPr>
          <p:nvPr/>
        </p:nvSpPr>
        <p:spPr bwMode="auto">
          <a:xfrm>
            <a:off x="179388" y="1154113"/>
            <a:ext cx="8712200" cy="609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●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Organe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der Zwangsvollstreckung sind</a:t>
            </a:r>
          </a:p>
          <a:p>
            <a:pPr eaLnBrk="1" hangingPunct="1"/>
            <a:endParaRPr lang="de-DE" sz="10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immer ausschließlich zuständig, § 802 ZPO;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der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Gerichtsvollzieher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Zustellungs- und Vollstreckungsbeamter (§ 154 GVG), 			ihm ist nach § 753 Abs. 1 ZPO die Vollstreckung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übertra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gen, soweit sie nicht den Gerichten zugewiesen ist; 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das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Vollstreckungsgericht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Zuständig, soweit im Gesetz ausdrücklich bestimmt;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idR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		AG (§ 764 ZPO; Ausnahme in § 930 Abs. 1 S.3 ZPO),			dort Richter oder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RPfleger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, §§ 3 Nr. 3a, 20 Nr. 17 RPflG,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das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Prozessgericht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Gericht des ersten Rechtszuges, etwa nach §§ 887, 888,		890 ZPO,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das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Grundbuchamt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(§ 1 GBO):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GBA beim Amtsgericht zuständig nach §§ 866, 867 ZPO.</a:t>
            </a:r>
          </a:p>
          <a:p>
            <a:pPr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Überblick </a:t>
            </a:r>
            <a:r>
              <a:rPr lang="de-DE" dirty="0" err="1">
                <a:solidFill>
                  <a:schemeClr val="bg1"/>
                </a:solidFill>
              </a:rPr>
              <a:t>ZwangsvollstreckungsR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823225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3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3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3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3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3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3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3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3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3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3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33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33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33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33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33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33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33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33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338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338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83" name="Text Box 3"/>
          <p:cNvSpPr txBox="1">
            <a:spLocks noChangeArrowheads="1"/>
          </p:cNvSpPr>
          <p:nvPr/>
        </p:nvSpPr>
        <p:spPr bwMode="auto">
          <a:xfrm>
            <a:off x="179388" y="1268413"/>
            <a:ext cx="8712200" cy="498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●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Voraussetzungen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der Zwangsvollstreckung</a:t>
            </a:r>
          </a:p>
          <a:p>
            <a:pPr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Die Zwangsvollstreckung darf nur beginnen, wenn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ein Vollstreckungs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titel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nach §§ 704, 794 ZPO vorliegt,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Vollstreckungs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klausel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erteilt ist (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Vorauss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 wegen § 724),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die bezeugt, dass der Titel „vollstreckungsreif“ ist, und 			zwar für und gegen die Personen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iSd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genannten Normen,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die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Zustellung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nach den §§ 166 ff. ZPO erfolgt ist.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Zuzustellen sind: der Titel und ggf. Urkunden (s. z.B.			§ 751 Abs. 2 ZPO).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die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besonderen Voraussetzungen der ZV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gegeben sind,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etwa §§ 756, 765 ZPO,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ein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Vollstreckungsantrag /-auftrag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gestellt/erteilt worden		ist.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Überblick </a:t>
            </a:r>
            <a:r>
              <a:rPr lang="de-DE" dirty="0" err="1">
                <a:solidFill>
                  <a:schemeClr val="bg1"/>
                </a:solidFill>
              </a:rPr>
              <a:t>ZwangsvollstreckungsR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628336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4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4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4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4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4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4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4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34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34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34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34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34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34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34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34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348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348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83" name="Text Box 3"/>
          <p:cNvSpPr txBox="1">
            <a:spLocks noChangeArrowheads="1"/>
          </p:cNvSpPr>
          <p:nvPr/>
        </p:nvSpPr>
        <p:spPr bwMode="auto">
          <a:xfrm>
            <a:off x="179388" y="1604694"/>
            <a:ext cx="8712200" cy="4416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●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Zulässigkeit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der Zwangsvollstreckung (wichtigstes Schema)</a:t>
            </a:r>
          </a:p>
          <a:p>
            <a:pPr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de-DE" b="0" dirty="0">
                <a:solidFill>
                  <a:schemeClr val="tx1"/>
                </a:solidFill>
                <a:latin typeface="Arial" charset="0"/>
              </a:rPr>
              <a:t>	-	Allgemeine Vollstreckungsvoraussetzungen (s.o.)</a:t>
            </a:r>
          </a:p>
          <a:p>
            <a:pPr eaLnBrk="1" hangingPunct="1">
              <a:spcAft>
                <a:spcPts val="600"/>
              </a:spcAft>
            </a:pPr>
            <a:r>
              <a:rPr lang="de-DE" b="0" dirty="0">
                <a:solidFill>
                  <a:schemeClr val="tx1"/>
                </a:solidFill>
                <a:latin typeface="Arial" charset="0"/>
              </a:rPr>
              <a:t>	-	Besondere Vollstreckungsvoraussetzungen (s.o.)</a:t>
            </a:r>
          </a:p>
          <a:p>
            <a:pPr eaLnBrk="1" hangingPunct="1">
              <a:spcAft>
                <a:spcPts val="600"/>
              </a:spcAft>
            </a:pPr>
            <a:r>
              <a:rPr lang="de-DE" b="0" dirty="0">
                <a:solidFill>
                  <a:schemeClr val="tx1"/>
                </a:solidFill>
                <a:latin typeface="Arial" charset="0"/>
              </a:rPr>
              <a:t>	-	Vollstreckungsantrag gestellt (s.o.)</a:t>
            </a:r>
          </a:p>
          <a:p>
            <a:pPr eaLnBrk="1" hangingPunct="1">
              <a:spcAft>
                <a:spcPts val="600"/>
              </a:spcAft>
            </a:pPr>
            <a:r>
              <a:rPr lang="de-DE" b="0" dirty="0">
                <a:solidFill>
                  <a:schemeClr val="tx1"/>
                </a:solidFill>
                <a:latin typeface="Arial" charset="0"/>
              </a:rPr>
              <a:t>	-	Vorliegen der allgemeinen Prozessvoraussetzungen</a:t>
            </a:r>
          </a:p>
          <a:p>
            <a:pPr eaLnBrk="1" hangingPunct="1">
              <a:spcAft>
                <a:spcPts val="600"/>
              </a:spcAft>
            </a:pPr>
            <a:r>
              <a:rPr lang="de-DE" b="0" dirty="0">
                <a:solidFill>
                  <a:schemeClr val="tx1"/>
                </a:solidFill>
                <a:latin typeface="Arial" charset="0"/>
              </a:rPr>
              <a:t>	-	Vollstreckung in die richtige Vermögensmasse</a:t>
            </a:r>
          </a:p>
          <a:p>
            <a:pPr eaLnBrk="1" hangingPunct="1">
              <a:spcAft>
                <a:spcPts val="600"/>
              </a:spcAft>
            </a:pPr>
            <a:r>
              <a:rPr lang="de-DE" b="0" dirty="0">
                <a:solidFill>
                  <a:schemeClr val="tx1"/>
                </a:solidFill>
                <a:latin typeface="Arial" charset="0"/>
              </a:rPr>
              <a:t>	-	Zulässigkeit der einzelnen Vollstreckungsmaßnahme			(nach den §§ 802a – 898 ZPO)</a:t>
            </a:r>
          </a:p>
          <a:p>
            <a:pPr eaLnBrk="1" hangingPunct="1">
              <a:spcAft>
                <a:spcPts val="600"/>
              </a:spcAft>
            </a:pPr>
            <a:r>
              <a:rPr lang="de-DE" b="0" dirty="0">
                <a:solidFill>
                  <a:schemeClr val="tx1"/>
                </a:solidFill>
                <a:latin typeface="Arial" charset="0"/>
              </a:rPr>
              <a:t>	-	Verhältnismäßigkeit der Vollstreckung</a:t>
            </a:r>
          </a:p>
          <a:p>
            <a:pPr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Überblick </a:t>
            </a:r>
            <a:r>
              <a:rPr lang="de-DE" dirty="0" err="1">
                <a:solidFill>
                  <a:schemeClr val="bg1"/>
                </a:solidFill>
              </a:rPr>
              <a:t>ZwangsvollstreckungsR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852350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4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4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4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4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4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4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4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34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34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34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34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34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34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907" name="Text Box 3"/>
          <p:cNvSpPr txBox="1">
            <a:spLocks noChangeArrowheads="1"/>
          </p:cNvSpPr>
          <p:nvPr/>
        </p:nvSpPr>
        <p:spPr bwMode="auto">
          <a:xfrm>
            <a:off x="179388" y="1228725"/>
            <a:ext cx="8712200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beachte dabei: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Die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VollstrOrgane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haben von Amts wegen zu prüfen, ob		die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Vorauss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der ZV vorliegen und die ZV zulässig ist.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Vorgenommene Vollstreckungsmaßnahmen trotz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Unzu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lässigkeit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der ZV sind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fehlerhaft (= rechtswidrig)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Die Fehlerhaftigkeit der Maßnahmen führt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grds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 nur			zur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Anfechtbarkeit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Eine Vollstreckungsmaßnahme ist ausnahmsweise		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nichtig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, wenn sie an besonders schwerwiegenden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Män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geln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leidet (vgl. § 44 VwVfG). Solche Mängel sind etwa: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-&gt;	Funktionelle Unzuständigkeit,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-&gt;	Fehlen eines (geeigneten) Vollstreckungstitels,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-&gt;	Verletzung wesentlicher Verfahrens- und Form-		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vorschriften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(etwa Verstoß gegen § 808 I ZPO).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Nichtige Vollstreckungsmaßnahmen sind 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wirkungslos</a:t>
            </a:r>
            <a:endParaRPr lang="de-DE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Überblick </a:t>
            </a:r>
            <a:r>
              <a:rPr lang="de-DE" dirty="0" err="1">
                <a:solidFill>
                  <a:schemeClr val="bg1"/>
                </a:solidFill>
              </a:rPr>
              <a:t>ZwangsvollstreckungsR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788188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5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5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5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5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5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5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5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5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5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5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35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35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35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35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35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35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35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35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535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●	</a:t>
            </a:r>
            <a:r>
              <a:rPr lang="de-DE" dirty="0">
                <a:solidFill>
                  <a:schemeClr val="tx1"/>
                </a:solidFill>
                <a:latin typeface="Arial" charset="0"/>
              </a:rPr>
              <a:t>Dauer der Zwangsvollstreckung</a:t>
            </a:r>
          </a:p>
          <a:p>
            <a:pPr eaLnBrk="1" hangingPunct="1"/>
            <a:endParaRPr lang="de-DE" sz="1200" b="0" dirty="0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Oft erheblich, etwa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iRd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Zulässigkeit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vollstrR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RBehelfe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	ZV beginnt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-	mit der ersten Vollstreckungshandlung, die der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Ge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-				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richtsvollzieher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gegen den Schuldner oder seine 				Sachen (s. etwa § 758 ZPO) vornimmt oder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-	wenn ein Gericht Vollstreckungsorgan ist, sobald eine			Vollstreckungsmaßnahme (etwa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PfÜB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) existent ist.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 	ZV endet im Ganzen,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wenn Gläubiger durch die Vollstreckung hinsichtlich seines 		Anspruches (inkl. Kosten, § 788 ZPO) voll befriedigt ist.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- 	Einzelne ZV-Maßnahmen enden,</a:t>
            </a:r>
          </a:p>
          <a:p>
            <a:pPr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		wenn sie vollständig durchgeführt worden sind, nicht not-		wendig Erfolg hatten oder ohne </a:t>
            </a:r>
            <a:r>
              <a:rPr lang="de-DE" b="0" dirty="0" err="1">
                <a:solidFill>
                  <a:schemeClr val="tx1"/>
                </a:solidFill>
                <a:latin typeface="Arial" charset="0"/>
              </a:rPr>
              <a:t>SiLeistg</a:t>
            </a:r>
            <a:r>
              <a:rPr lang="de-DE" b="0" dirty="0">
                <a:solidFill>
                  <a:schemeClr val="tx1"/>
                </a:solidFill>
                <a:latin typeface="Arial" charset="0"/>
              </a:rPr>
              <a:t> aufgehoben sind.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Überblick </a:t>
            </a:r>
            <a:r>
              <a:rPr lang="de-DE" dirty="0" err="1">
                <a:solidFill>
                  <a:schemeClr val="bg1"/>
                </a:solidFill>
              </a:rPr>
              <a:t>ZwangsvollstreckungsR</a:t>
            </a:r>
            <a:endParaRPr lang="de-DE" dirty="0">
              <a:solidFill>
                <a:schemeClr val="bg1"/>
              </a:solidFill>
            </a:endParaRP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196021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4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4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4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5" name="Text Box 3"/>
          <p:cNvSpPr txBox="1">
            <a:spLocks noChangeArrowheads="1"/>
          </p:cNvSpPr>
          <p:nvPr/>
        </p:nvSpPr>
        <p:spPr bwMode="auto">
          <a:xfrm>
            <a:off x="144463" y="1304764"/>
            <a:ext cx="8783637" cy="4062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344613" algn="l"/>
                <a:tab pos="1882775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 sz="2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1.	Der Beklagte wird verurteilt, die Zwangsvollstreckung aus der Hypothek über Euro 100.000,-, eingetragen im Grundbuch von [… genaue Bezeichnung…], Nr. …, Abteilung III, laufende Nr. …, in das Grundstück … Straße, Nr. …, in …, eingetragen im Grundbuch von …, Nr. …, wegen eines Betrages von Euro 20.000,- zu dulden.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2. 	Die Kosten des Rechtsstreits hat der Beklagte zu tragen.</a:t>
            </a:r>
          </a:p>
          <a:p>
            <a:pPr marL="361950" indent="-361950" eaLnBrk="1" hangingPunct="1"/>
            <a:endParaRPr lang="de-DE" b="0" dirty="0">
              <a:solidFill>
                <a:schemeClr val="tx1"/>
              </a:solidFill>
              <a:latin typeface="Arial" charset="0"/>
            </a:endParaRPr>
          </a:p>
          <a:p>
            <a:pPr marL="361950" indent="-361950" eaLnBrk="1" hangingPunct="1"/>
            <a:r>
              <a:rPr lang="de-DE" b="0" dirty="0">
                <a:solidFill>
                  <a:schemeClr val="tx1"/>
                </a:solidFill>
                <a:latin typeface="Arial" charset="0"/>
              </a:rPr>
              <a:t>3. 	Das Urteil ist gegen Sicherheitsleistung in Höhe von Euro 23.500,- vorläufig vollstreckbar.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-508" y="260350"/>
            <a:ext cx="5795181" cy="561975"/>
          </a:xfrm>
          <a:prstGeom prst="rect">
            <a:avLst/>
          </a:prstGeom>
          <a:solidFill>
            <a:srgbClr val="F77515"/>
          </a:solidFill>
          <a:ln w="9525" algn="ctr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65125" algn="l"/>
                <a:tab pos="808038" algn="l"/>
                <a:tab pos="1249363" algn="l"/>
                <a:tab pos="1798638" algn="l"/>
                <a:tab pos="2332038" algn="l"/>
                <a:tab pos="2865438" algn="l"/>
                <a:tab pos="3413125" algn="l"/>
                <a:tab pos="3946525" algn="l"/>
                <a:tab pos="4572000" algn="l"/>
                <a:tab pos="51974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de-DE" dirty="0">
                <a:solidFill>
                  <a:schemeClr val="bg1"/>
                </a:solidFill>
              </a:rPr>
              <a:t> Übungsfall 40 Titelerlangung</a:t>
            </a:r>
          </a:p>
          <a:p>
            <a:pPr>
              <a:lnSpc>
                <a:spcPct val="125000"/>
              </a:lnSpc>
            </a:pPr>
            <a:endParaRPr lang="de-DE" sz="5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017730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4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nutzerdefiniertes Design">
  <a:themeElements>
    <a:clrScheme name="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nutzerdefiniertes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Repetitorium">
  <a:themeElements>
    <a:clrScheme name="Beck Akadem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eck Akadem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1CEF6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8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eck Akadem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ck Akadem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ck Akadem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3650</Words>
  <Application>Microsoft Macintosh PowerPoint</Application>
  <PresentationFormat>Bildschirmpräsentation (4:3)</PresentationFormat>
  <Paragraphs>239</Paragraphs>
  <Slides>24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24</vt:i4>
      </vt:variant>
    </vt:vector>
  </HeadingPairs>
  <TitlesOfParts>
    <vt:vector size="30" baseType="lpstr">
      <vt:lpstr>Arial</vt:lpstr>
      <vt:lpstr>Frutiger Linotype</vt:lpstr>
      <vt:lpstr>Frutiger LT 57 Cn</vt:lpstr>
      <vt:lpstr>Verdana</vt:lpstr>
      <vt:lpstr>Benutzerdefiniertes Design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Beck Akademie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Assessorkurs ZPO 1</dc:title>
  <dc:creator>Henning Kiss</dc:creator>
  <cp:lastModifiedBy>Henning Kiss</cp:lastModifiedBy>
  <cp:revision>289</cp:revision>
  <dcterms:created xsi:type="dcterms:W3CDTF">2001-11-01T00:49:16Z</dcterms:created>
  <dcterms:modified xsi:type="dcterms:W3CDTF">2025-09-01T05:09:10Z</dcterms:modified>
</cp:coreProperties>
</file>