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7"/>
  </p:notesMasterIdLst>
  <p:sldIdLst>
    <p:sldId id="550" r:id="rId3"/>
    <p:sldId id="563" r:id="rId4"/>
    <p:sldId id="492" r:id="rId5"/>
    <p:sldId id="539" r:id="rId6"/>
    <p:sldId id="540" r:id="rId7"/>
    <p:sldId id="542" r:id="rId8"/>
    <p:sldId id="541" r:id="rId9"/>
    <p:sldId id="543" r:id="rId10"/>
    <p:sldId id="544" r:id="rId11"/>
    <p:sldId id="510" r:id="rId12"/>
    <p:sldId id="511" r:id="rId13"/>
    <p:sldId id="512" r:id="rId14"/>
    <p:sldId id="513" r:id="rId15"/>
    <p:sldId id="514" r:id="rId16"/>
    <p:sldId id="515" r:id="rId17"/>
    <p:sldId id="516" r:id="rId18"/>
    <p:sldId id="526" r:id="rId19"/>
    <p:sldId id="517" r:id="rId20"/>
    <p:sldId id="518" r:id="rId21"/>
    <p:sldId id="519" r:id="rId22"/>
    <p:sldId id="520" r:id="rId23"/>
    <p:sldId id="521" r:id="rId24"/>
    <p:sldId id="522" r:id="rId25"/>
    <p:sldId id="527" r:id="rId26"/>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4D9378-CC5B-5C44-8085-16C878C4BEC8}" v="3" dt="2025-09-15T05:08:44.783"/>
    <p1510:client id="{C6F93BE3-F352-4740-8748-FB466918222B}" v="20" dt="2025-09-15T04:53:50.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03" autoAdjust="0"/>
    <p:restoredTop sz="93169" autoAdjust="0"/>
  </p:normalViewPr>
  <p:slideViewPr>
    <p:cSldViewPr>
      <p:cViewPr varScale="1">
        <p:scale>
          <a:sx n="92" d="100"/>
          <a:sy n="92" d="100"/>
        </p:scale>
        <p:origin x="268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448" y="-108"/>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52F2D394-2EE8-C945-9960-BC61025E3A3B}"/>
    <pc:docChg chg="addSld delSld modSld">
      <pc:chgData name="Henning Kiss" userId="a0df8af1cba7f864" providerId="LiveId" clId="{52F2D394-2EE8-C945-9960-BC61025E3A3B}" dt="2024-09-23T04:31:16.730" v="12" actId="20577"/>
      <pc:docMkLst>
        <pc:docMk/>
      </pc:docMkLst>
      <pc:sldChg chg="modSp mod modAnim">
        <pc:chgData name="Henning Kiss" userId="a0df8af1cba7f864" providerId="LiveId" clId="{52F2D394-2EE8-C945-9960-BC61025E3A3B}" dt="2024-09-23T04:31:16.730" v="12" actId="20577"/>
        <pc:sldMkLst>
          <pc:docMk/>
          <pc:sldMk cId="911042268" sldId="543"/>
        </pc:sldMkLst>
      </pc:sldChg>
      <pc:sldChg chg="modSp add mod">
        <pc:chgData name="Henning Kiss" userId="a0df8af1cba7f864" providerId="LiveId" clId="{52F2D394-2EE8-C945-9960-BC61025E3A3B}" dt="2024-09-23T04:29:33.895" v="4" actId="207"/>
        <pc:sldMkLst>
          <pc:docMk/>
          <pc:sldMk cId="68971110" sldId="563"/>
        </pc:sldMkLst>
      </pc:sldChg>
      <pc:sldChg chg="del">
        <pc:chgData name="Henning Kiss" userId="a0df8af1cba7f864" providerId="LiveId" clId="{52F2D394-2EE8-C945-9960-BC61025E3A3B}" dt="2024-09-23T04:29:43.255" v="5" actId="2696"/>
        <pc:sldMkLst>
          <pc:docMk/>
          <pc:sldMk cId="640552662" sldId="570"/>
        </pc:sldMkLst>
      </pc:sldChg>
    </pc:docChg>
  </pc:docChgLst>
  <pc:docChgLst>
    <pc:chgData name="Henning Kiss" userId="a0df8af1cba7f864" providerId="LiveId" clId="{1F423280-346F-54D6-925F-8C3FA5DEC067}"/>
    <pc:docChg chg="addSld delSld modSld">
      <pc:chgData name="Henning Kiss" userId="a0df8af1cba7f864" providerId="LiveId" clId="{1F423280-346F-54D6-925F-8C3FA5DEC067}" dt="2025-09-15T05:08:44.783" v="40" actId="207"/>
      <pc:docMkLst>
        <pc:docMk/>
      </pc:docMkLst>
      <pc:sldChg chg="modSp mod">
        <pc:chgData name="Henning Kiss" userId="a0df8af1cba7f864" providerId="LiveId" clId="{1F423280-346F-54D6-925F-8C3FA5DEC067}" dt="2025-09-15T04:54:15.900" v="27" actId="20577"/>
        <pc:sldMkLst>
          <pc:docMk/>
          <pc:sldMk cId="2760202847" sldId="512"/>
        </pc:sldMkLst>
        <pc:spChg chg="mod">
          <ac:chgData name="Henning Kiss" userId="a0df8af1cba7f864" providerId="LiveId" clId="{1F423280-346F-54D6-925F-8C3FA5DEC067}" dt="2025-09-15T04:54:15.900" v="27" actId="20577"/>
          <ac:spMkLst>
            <pc:docMk/>
            <pc:sldMk cId="2760202847" sldId="512"/>
            <ac:spMk id="6" creationId="{00000000-0000-0000-0000-000000000000}"/>
          </ac:spMkLst>
        </pc:spChg>
      </pc:sldChg>
      <pc:sldChg chg="modSp">
        <pc:chgData name="Henning Kiss" userId="a0df8af1cba7f864" providerId="LiveId" clId="{1F423280-346F-54D6-925F-8C3FA5DEC067}" dt="2025-09-15T04:53:50.155" v="21" actId="20577"/>
        <pc:sldMkLst>
          <pc:docMk/>
          <pc:sldMk cId="1075342991" sldId="544"/>
        </pc:sldMkLst>
        <pc:spChg chg="mod">
          <ac:chgData name="Henning Kiss" userId="a0df8af1cba7f864" providerId="LiveId" clId="{1F423280-346F-54D6-925F-8C3FA5DEC067}" dt="2025-09-15T04:53:50.155" v="21" actId="20577"/>
          <ac:spMkLst>
            <pc:docMk/>
            <pc:sldMk cId="1075342991" sldId="544"/>
            <ac:spMk id="6" creationId="{00000000-0000-0000-0000-000000000000}"/>
          </ac:spMkLst>
        </pc:spChg>
      </pc:sldChg>
      <pc:sldChg chg="modSp mod">
        <pc:chgData name="Henning Kiss" userId="a0df8af1cba7f864" providerId="LiveId" clId="{1F423280-346F-54D6-925F-8C3FA5DEC067}" dt="2025-09-15T05:07:52.986" v="34" actId="20577"/>
        <pc:sldMkLst>
          <pc:docMk/>
          <pc:sldMk cId="1046319727" sldId="550"/>
        </pc:sldMkLst>
        <pc:spChg chg="mod">
          <ac:chgData name="Henning Kiss" userId="a0df8af1cba7f864" providerId="LiveId" clId="{1F423280-346F-54D6-925F-8C3FA5DEC067}" dt="2025-09-15T05:07:52.986" v="34" actId="20577"/>
          <ac:spMkLst>
            <pc:docMk/>
            <pc:sldMk cId="1046319727" sldId="550"/>
            <ac:spMk id="2" creationId="{00000000-0000-0000-0000-000000000000}"/>
          </ac:spMkLst>
        </pc:spChg>
      </pc:sldChg>
      <pc:sldChg chg="modSp add del mod">
        <pc:chgData name="Henning Kiss" userId="a0df8af1cba7f864" providerId="LiveId" clId="{1F423280-346F-54D6-925F-8C3FA5DEC067}" dt="2025-09-15T05:08:44.783" v="40" actId="207"/>
        <pc:sldMkLst>
          <pc:docMk/>
          <pc:sldMk cId="68971110" sldId="563"/>
        </pc:sldMkLst>
        <pc:spChg chg="mod">
          <ac:chgData name="Henning Kiss" userId="a0df8af1cba7f864" providerId="LiveId" clId="{1F423280-346F-54D6-925F-8C3FA5DEC067}" dt="2025-09-15T05:08:34.071" v="37" actId="20577"/>
          <ac:spMkLst>
            <pc:docMk/>
            <pc:sldMk cId="68971110" sldId="563"/>
            <ac:spMk id="3" creationId="{00000000-0000-0000-0000-000000000000}"/>
          </ac:spMkLst>
        </pc:spChg>
        <pc:spChg chg="mod">
          <ac:chgData name="Henning Kiss" userId="a0df8af1cba7f864" providerId="LiveId" clId="{1F423280-346F-54D6-925F-8C3FA5DEC067}" dt="2025-09-15T05:08:44.783" v="40" actId="207"/>
          <ac:spMkLst>
            <pc:docMk/>
            <pc:sldMk cId="68971110" sldId="563"/>
            <ac:spMk id="4" creationId="{00000000-0000-0000-0000-000000000000}"/>
          </ac:spMkLst>
        </pc:spChg>
      </pc:sldChg>
      <pc:sldChg chg="modSp add del mod">
        <pc:chgData name="Henning Kiss" userId="a0df8af1cba7f864" providerId="LiveId" clId="{1F423280-346F-54D6-925F-8C3FA5DEC067}" dt="2025-09-15T05:08:38.763" v="38" actId="2696"/>
        <pc:sldMkLst>
          <pc:docMk/>
          <pc:sldMk cId="2124366890" sldId="564"/>
        </pc:sldMkLst>
        <pc:spChg chg="mod">
          <ac:chgData name="Henning Kiss" userId="a0df8af1cba7f864" providerId="LiveId" clId="{1F423280-346F-54D6-925F-8C3FA5DEC067}" dt="2025-09-15T04:52:31.573" v="1" actId="20577"/>
          <ac:spMkLst>
            <pc:docMk/>
            <pc:sldMk cId="2124366890" sldId="564"/>
            <ac:spMk id="3" creationId="{00000000-0000-0000-0000-000000000000}"/>
          </ac:spMkLst>
        </pc:spChg>
        <pc:spChg chg="mod">
          <ac:chgData name="Henning Kiss" userId="a0df8af1cba7f864" providerId="LiveId" clId="{1F423280-346F-54D6-925F-8C3FA5DEC067}" dt="2025-09-15T04:52:39.076" v="3" actId="207"/>
          <ac:spMkLst>
            <pc:docMk/>
            <pc:sldMk cId="2124366890" sldId="564"/>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31953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19. Woche</a:t>
            </a:r>
          </a:p>
        </p:txBody>
      </p:sp>
    </p:spTree>
    <p:extLst>
      <p:ext uri="{BB962C8B-B14F-4D97-AF65-F5344CB8AC3E}">
        <p14:creationId xmlns:p14="http://schemas.microsoft.com/office/powerpoint/2010/main" val="10463197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2215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b="0" u="sng" dirty="0">
                <a:solidFill>
                  <a:schemeClr val="tx1"/>
                </a:solidFill>
                <a:latin typeface="Arial" charset="0"/>
              </a:rPr>
              <a:t>Beschluss</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Anträge werden zurückgewiesen.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Erinnerungsverfahrens hat der Antragsteller zu tragen.</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46 </a:t>
            </a:r>
            <a:r>
              <a:rPr lang="de-DE" dirty="0" err="1">
                <a:solidFill>
                  <a:schemeClr val="bg1"/>
                </a:solidFill>
              </a:rPr>
              <a:t>Pfändg</a:t>
            </a:r>
            <a:r>
              <a:rPr lang="de-DE" dirty="0">
                <a:solidFill>
                  <a:schemeClr val="bg1"/>
                </a:solidFill>
              </a:rPr>
              <a:t> </a:t>
            </a:r>
            <a:r>
              <a:rPr lang="de-DE" dirty="0" err="1">
                <a:solidFill>
                  <a:schemeClr val="bg1"/>
                </a:solidFill>
              </a:rPr>
              <a:t>bewegl</a:t>
            </a:r>
            <a:r>
              <a:rPr lang="de-DE" dirty="0">
                <a:solidFill>
                  <a:schemeClr val="bg1"/>
                </a:solidFill>
              </a:rPr>
              <a:t>. Sachen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2601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Klage wird abgewiesen.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Der Kläger hat die Kosten des Rechtsstreits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110 % 	des jeweils zu vollstreckenden Betrages vorläufig vollstreck-</a:t>
            </a:r>
          </a:p>
          <a:p>
            <a:pPr marL="361950" indent="-361950" eaLnBrk="1" hangingPunct="1"/>
            <a:r>
              <a:rPr lang="de-DE" b="0" dirty="0">
                <a:solidFill>
                  <a:schemeClr val="tx1"/>
                </a:solidFill>
                <a:latin typeface="Arial" charset="0"/>
              </a:rPr>
              <a:t>	bar.</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47 </a:t>
            </a:r>
            <a:r>
              <a:rPr lang="de-DE" dirty="0" err="1">
                <a:solidFill>
                  <a:schemeClr val="bg1"/>
                </a:solidFill>
              </a:rPr>
              <a:t>Pfändg</a:t>
            </a:r>
            <a:r>
              <a:rPr lang="de-DE" dirty="0">
                <a:solidFill>
                  <a:schemeClr val="bg1"/>
                </a:solidFill>
              </a:rPr>
              <a:t> von Forderungen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397567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1" end="1"/>
                                            </p:txEl>
                                          </p:spTgt>
                                        </p:tgtEl>
                                        <p:attrNameLst>
                                          <p:attrName>style.visibility</p:attrName>
                                        </p:attrNameLst>
                                      </p:cBhvr>
                                      <p:to>
                                        <p:strVal val="visible"/>
                                      </p:to>
                                    </p:set>
                                    <p:anim calcmode="lin" valueType="num">
                                      <p:cBhvr additive="base">
                                        <p:cTn id="7" dur="500" fill="hold"/>
                                        <p:tgtEl>
                                          <p:spTgt spid="6430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3" end="3"/>
                                            </p:txEl>
                                          </p:spTgt>
                                        </p:tgtEl>
                                        <p:attrNameLst>
                                          <p:attrName>style.visibility</p:attrName>
                                        </p:attrNameLst>
                                      </p:cBhvr>
                                      <p:to>
                                        <p:strVal val="visible"/>
                                      </p:to>
                                    </p:set>
                                    <p:anim calcmode="lin" valueType="num">
                                      <p:cBhvr additive="base">
                                        <p:cTn id="13" dur="500" fill="hold"/>
                                        <p:tgtEl>
                                          <p:spTgt spid="64307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5" end="5"/>
                                            </p:txEl>
                                          </p:spTgt>
                                        </p:tgtEl>
                                        <p:attrNameLst>
                                          <p:attrName>style.visibility</p:attrName>
                                        </p:attrNameLst>
                                      </p:cBhvr>
                                      <p:to>
                                        <p:strVal val="visible"/>
                                      </p:to>
                                    </p:set>
                                    <p:anim calcmode="lin" valueType="num">
                                      <p:cBhvr additive="base">
                                        <p:cTn id="19" dur="500" fill="hold"/>
                                        <p:tgtEl>
                                          <p:spTgt spid="64307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b="0" u="sng" dirty="0">
                <a:solidFill>
                  <a:schemeClr val="tx1"/>
                </a:solidFill>
                <a:latin typeface="Arial" charset="0"/>
              </a:rPr>
              <a:t>Beschluss</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Auf die Beschwerde des Beschwerdeführers (= G) hin wird der Beschluss des Rechtspflegers des Amtsgerichts… vom … aufgehoben. Der Rechtspfleger wird angewiesen (alt:		ersucht), den vom Beschwerdeführer beantragten Pfändungs- und Überweisungsbeschluss zu erlassen.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Beschwerdeverfahrens hat der Beschwerdegegner (= S) zu tragen.</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48 ZV in andere </a:t>
            </a:r>
            <a:r>
              <a:rPr lang="de-DE" dirty="0" err="1">
                <a:solidFill>
                  <a:schemeClr val="bg1"/>
                </a:solidFill>
              </a:rPr>
              <a:t>VermögR</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760202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00163"/>
            <a:ext cx="871220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30000"/>
              </a:spcAft>
            </a:pPr>
            <a:r>
              <a:rPr lang="de-DE" sz="2000" u="sng" dirty="0">
                <a:solidFill>
                  <a:schemeClr val="tx1"/>
                </a:solidFill>
                <a:latin typeface="Arial" charset="0"/>
              </a:rPr>
              <a:t>Tatbestand</a:t>
            </a:r>
          </a:p>
          <a:p>
            <a:pPr eaLnBrk="1" hangingPunct="1">
              <a:spcAft>
                <a:spcPct val="30000"/>
              </a:spcAft>
            </a:pPr>
            <a:r>
              <a:rPr lang="de-DE" sz="2000" b="0" u="sng" dirty="0">
                <a:solidFill>
                  <a:schemeClr val="tx1"/>
                </a:solidFill>
                <a:latin typeface="Arial" charset="0"/>
              </a:rPr>
              <a:t>Die Parteien streiten über die Rechtmäßigkeit von Vollstreckungsmaßnah-</a:t>
            </a:r>
            <a:r>
              <a:rPr lang="de-DE" sz="2000" b="0" u="sng" dirty="0" err="1">
                <a:solidFill>
                  <a:schemeClr val="tx1"/>
                </a:solidFill>
                <a:latin typeface="Arial" charset="0"/>
              </a:rPr>
              <a:t>men</a:t>
            </a:r>
            <a:r>
              <a:rPr lang="de-DE" sz="2000" b="0" u="sng" dirty="0">
                <a:solidFill>
                  <a:schemeClr val="tx1"/>
                </a:solidFill>
                <a:latin typeface="Arial" charset="0"/>
              </a:rPr>
              <a:t>.</a:t>
            </a:r>
          </a:p>
          <a:p>
            <a:pPr eaLnBrk="1" hangingPunct="1">
              <a:spcAft>
                <a:spcPct val="30000"/>
              </a:spcAft>
            </a:pPr>
            <a:r>
              <a:rPr lang="de-DE" sz="2000" b="0" dirty="0">
                <a:solidFill>
                  <a:schemeClr val="tx1"/>
                </a:solidFill>
                <a:latin typeface="Arial" charset="0"/>
              </a:rPr>
              <a:t>Die Beklagten pfändeten mit Pfändungs- und Überweisungsbeschluss des Amtsgerichts Hamburg-Mitte vom 18.07.2022 den Geschäftsanteil des Gesellschafters Friedrich Kemper (im Folgenden: Vollstreckungsschuldner) an der Kemper GmbH (im Folgenden: Drittschuldnerin) im Nennwert von Euro 25.000,- wegen einer ihnen durch Vollstreckungsbescheid des Amtsgerichts Hamburg-Mitte vom 17.06.2022 zuerkannten Hauptforderung gegen den Vollstreckungsschuldner von Euro 15.000,- und ließen sich diesen Anteil zur Einziehung überweisen. Darüber hinaus pfändeten sie auch die Gewinnansprüche des Vollstreckungsschuldners gegen die Drittschuldnerin. Auch diese ließen sie sich zur Einziehung überweisen.</a:t>
            </a:r>
          </a:p>
          <a:p>
            <a:pPr eaLnBrk="1" hangingPunct="1">
              <a:spcAft>
                <a:spcPct val="30000"/>
              </a:spcAft>
            </a:pPr>
            <a:r>
              <a:rPr lang="de-DE" sz="2000" b="0" dirty="0">
                <a:solidFill>
                  <a:schemeClr val="tx1"/>
                </a:solidFill>
                <a:latin typeface="Arial" charset="0"/>
              </a:rPr>
              <a:t>Der Vollstreckungsschuldner hatte die betreffenden Gewinnansprüche bereits zu einer Zeit an den Kläger abgetreten, als die Beklagten noch nicht </a:t>
            </a:r>
            <a:r>
              <a:rPr lang="de-DE" sz="2000" b="0" dirty="0" err="1">
                <a:solidFill>
                  <a:schemeClr val="tx1"/>
                </a:solidFill>
                <a:latin typeface="Arial" charset="0"/>
              </a:rPr>
              <a:t>Gläubi-ger</a:t>
            </a:r>
            <a:r>
              <a:rPr lang="de-DE" sz="2000" b="0" dirty="0">
                <a:solidFill>
                  <a:schemeClr val="tx1"/>
                </a:solidFill>
                <a:latin typeface="Arial" charset="0"/>
              </a:rPr>
              <a:t> des Vollstreckungsschuldners waren. Die Abtretung dieser Ansprüche war Zug um Zug gegen die Auszahlung eines dem Vollstreckungsschuldner...</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046317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160748"/>
            <a:ext cx="8712200" cy="589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25000"/>
              </a:spcAft>
            </a:pPr>
            <a:r>
              <a:rPr lang="de-DE" sz="2000" b="0" dirty="0">
                <a:solidFill>
                  <a:schemeClr val="tx1"/>
                </a:solidFill>
                <a:latin typeface="Arial" charset="0"/>
              </a:rPr>
              <a:t>vom Kläger gewährten Darlehens erfolgt, das absprachegemäß mit dem </a:t>
            </a:r>
            <a:r>
              <a:rPr lang="de-DE" sz="2000" b="0" dirty="0" err="1">
                <a:solidFill>
                  <a:schemeClr val="tx1"/>
                </a:solidFill>
                <a:latin typeface="Arial" charset="0"/>
              </a:rPr>
              <a:t>be-zogenen</a:t>
            </a:r>
            <a:r>
              <a:rPr lang="de-DE" sz="2000" b="0" dirty="0">
                <a:solidFill>
                  <a:schemeClr val="tx1"/>
                </a:solidFill>
                <a:latin typeface="Arial" charset="0"/>
              </a:rPr>
              <a:t> Gewinn zurückgezahlt werden sollte und zurzeit noch in Höhe von Euro 10.000,- valutiert.</a:t>
            </a:r>
          </a:p>
          <a:p>
            <a:pPr eaLnBrk="1" hangingPunct="1">
              <a:spcAft>
                <a:spcPct val="25000"/>
              </a:spcAft>
            </a:pPr>
            <a:r>
              <a:rPr lang="de-DE" sz="2000" b="0" dirty="0">
                <a:solidFill>
                  <a:schemeClr val="tx1"/>
                </a:solidFill>
                <a:latin typeface="Arial" charset="0"/>
              </a:rPr>
              <a:t>Durch notarielle Verhandlung vom 19.07.2022 verpfändete der </a:t>
            </a:r>
            <a:r>
              <a:rPr lang="de-DE" sz="2000" b="0" dirty="0" err="1">
                <a:solidFill>
                  <a:schemeClr val="tx1"/>
                </a:solidFill>
                <a:latin typeface="Arial" charset="0"/>
              </a:rPr>
              <a:t>Vollstre-ckungsschuldner</a:t>
            </a:r>
            <a:r>
              <a:rPr lang="de-DE" sz="2000" b="0" dirty="0">
                <a:solidFill>
                  <a:schemeClr val="tx1"/>
                </a:solidFill>
                <a:latin typeface="Arial" charset="0"/>
              </a:rPr>
              <a:t> seinen Geschäftsanteil an der Drittschuldnerin an den </a:t>
            </a:r>
            <a:r>
              <a:rPr lang="de-DE" sz="2000" b="0" dirty="0" err="1">
                <a:solidFill>
                  <a:schemeClr val="tx1"/>
                </a:solidFill>
                <a:latin typeface="Arial" charset="0"/>
              </a:rPr>
              <a:t>Klä-ger</a:t>
            </a:r>
            <a:r>
              <a:rPr lang="de-DE" sz="2000" b="0" dirty="0">
                <a:solidFill>
                  <a:schemeClr val="tx1"/>
                </a:solidFill>
                <a:latin typeface="Arial" charset="0"/>
              </a:rPr>
              <a:t>, und zwar wegen einer anderen Darlehensschuld von Euro 12.500,-. Der Kläger wurde dabei von seiner Tochter, der Ehefrau des Vollstreckungs-schuldners, und zwar als Vertreterin ohne Vertretungsmacht, vertreten. Der Kläger genehmigte dieses Auftreten seiner Tochter sodann privatschriftlich.</a:t>
            </a:r>
          </a:p>
          <a:p>
            <a:pPr eaLnBrk="1" hangingPunct="1">
              <a:spcAft>
                <a:spcPct val="25000"/>
              </a:spcAft>
            </a:pPr>
            <a:r>
              <a:rPr lang="de-DE" sz="2000" b="0" dirty="0">
                <a:solidFill>
                  <a:schemeClr val="tx1"/>
                </a:solidFill>
                <a:latin typeface="Arial" charset="0"/>
              </a:rPr>
              <a:t>Am 28.07.2022 wurde der Drittschuldnerin der Pfändungs- und </a:t>
            </a:r>
            <a:r>
              <a:rPr lang="de-DE" sz="2000" b="0" dirty="0" err="1">
                <a:solidFill>
                  <a:schemeClr val="tx1"/>
                </a:solidFill>
                <a:latin typeface="Arial" charset="0"/>
              </a:rPr>
              <a:t>Überwei-sungsbeschluss</a:t>
            </a:r>
            <a:r>
              <a:rPr lang="de-DE" sz="2000" b="0" dirty="0">
                <a:solidFill>
                  <a:schemeClr val="tx1"/>
                </a:solidFill>
                <a:latin typeface="Arial" charset="0"/>
              </a:rPr>
              <a:t> zugestellt. Am 10.10.2022 beantragten die Beklagten die anderweitige Verwertung des Geschäftsanteils, und zwar im Wege des frei-händigen Verkaufs durch den Gerichtsvollzieher. Andere </a:t>
            </a:r>
            <a:r>
              <a:rPr lang="de-DE" sz="2000" b="0" dirty="0" err="1">
                <a:solidFill>
                  <a:schemeClr val="tx1"/>
                </a:solidFill>
                <a:latin typeface="Arial" charset="0"/>
              </a:rPr>
              <a:t>Vollstreckungsver</a:t>
            </a:r>
            <a:r>
              <a:rPr lang="de-DE" sz="2000" b="0" dirty="0">
                <a:solidFill>
                  <a:schemeClr val="tx1"/>
                </a:solidFill>
                <a:latin typeface="Arial" charset="0"/>
              </a:rPr>
              <a:t>-suche der Beklagten beim Vollstreckungsschuldner schlugen fehl.                  </a:t>
            </a:r>
            <a:r>
              <a:rPr lang="de-DE" sz="800" b="0" dirty="0">
                <a:solidFill>
                  <a:schemeClr val="tx1"/>
                </a:solidFill>
                <a:latin typeface="Arial" charset="0"/>
              </a:rPr>
              <a:t>r</a:t>
            </a:r>
          </a:p>
          <a:p>
            <a:pPr eaLnBrk="1" hangingPunct="1">
              <a:spcAft>
                <a:spcPct val="25000"/>
              </a:spcAft>
            </a:pPr>
            <a:r>
              <a:rPr lang="de-DE" sz="2000" b="0" i="1" dirty="0">
                <a:solidFill>
                  <a:schemeClr val="tx1"/>
                </a:solidFill>
                <a:latin typeface="Arial" charset="0"/>
              </a:rPr>
              <a:t>Hiergegen wehrt sich der Kläger mit seiner Klage. Er meint, die Zwangsvoll-streckung durch die Beklagten sei unzulässig, da er ein vorrangiges Pfand-recht an dem Geschäftsanteil des Vollstreckungsschuldners erworben habe und ihm außerdem die Gewinnansprüche wirksam abgetreten seien.             </a:t>
            </a:r>
            <a:r>
              <a:rPr lang="de-DE" sz="800" b="0" i="1" dirty="0">
                <a:solidFill>
                  <a:schemeClr val="tx1"/>
                </a:solidFill>
                <a:latin typeface="Arial" charset="0"/>
              </a:rPr>
              <a:t>a</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347133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17625"/>
            <a:ext cx="871220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25000"/>
              </a:spcAft>
            </a:pPr>
            <a:r>
              <a:rPr lang="de-DE" sz="2000" b="0" dirty="0">
                <a:solidFill>
                  <a:schemeClr val="tx1"/>
                </a:solidFill>
                <a:latin typeface="Arial" charset="0"/>
              </a:rPr>
              <a:t>Er beantragt, </a:t>
            </a:r>
          </a:p>
          <a:p>
            <a:pPr marL="457200" eaLnBrk="1" hangingPunct="1">
              <a:spcAft>
                <a:spcPct val="25000"/>
              </a:spcAft>
              <a:tabLst>
                <a:tab pos="361950" algn="l"/>
                <a:tab pos="808038" algn="l"/>
                <a:tab pos="1344613" algn="l"/>
                <a:tab pos="1882775" algn="l"/>
                <a:tab pos="2332038" algn="l"/>
                <a:tab pos="2865438" algn="l"/>
                <a:tab pos="3413125" algn="l"/>
                <a:tab pos="3946525" algn="l"/>
                <a:tab pos="4572000" algn="l"/>
                <a:tab pos="5197475" algn="l"/>
              </a:tabLst>
            </a:pPr>
            <a:r>
              <a:rPr lang="de-DE" sz="2000" dirty="0">
                <a:solidFill>
                  <a:schemeClr val="tx1"/>
                </a:solidFill>
                <a:latin typeface="Arial" charset="0"/>
              </a:rPr>
              <a:t>die von den Beklagten aus dem Vollstreckungsbescheid des Amtsgerichts Hamburg-Mitte vom 17.06.2022 – 3 C 10345/22 – betriebene Zwangsvollstreckung in den Geschäftsanteil des </a:t>
            </a:r>
            <a:r>
              <a:rPr lang="de-DE" sz="2000" dirty="0" err="1">
                <a:solidFill>
                  <a:schemeClr val="tx1"/>
                </a:solidFill>
                <a:latin typeface="Arial" charset="0"/>
              </a:rPr>
              <a:t>Vollstreckungschuldners</a:t>
            </a:r>
            <a:r>
              <a:rPr lang="de-DE" sz="2000" dirty="0">
                <a:solidFill>
                  <a:schemeClr val="tx1"/>
                </a:solidFill>
                <a:latin typeface="Arial" charset="0"/>
              </a:rPr>
              <a:t> Friedrich Kemper an der Drittschuldnerin Kemper-GmbH, Hermannstraße 25, 20152 Hamburg, </a:t>
            </a:r>
          </a:p>
          <a:p>
            <a:pPr marL="457200" eaLnBrk="1" hangingPunct="1">
              <a:spcAft>
                <a:spcPct val="25000"/>
              </a:spcAft>
              <a:tabLst>
                <a:tab pos="361950" algn="l"/>
                <a:tab pos="808038" algn="l"/>
                <a:tab pos="1344613" algn="l"/>
                <a:tab pos="1882775" algn="l"/>
                <a:tab pos="2332038" algn="l"/>
                <a:tab pos="2865438" algn="l"/>
                <a:tab pos="3413125" algn="l"/>
                <a:tab pos="3946525" algn="l"/>
                <a:tab pos="4572000" algn="l"/>
                <a:tab pos="5197475" algn="l"/>
              </a:tabLst>
            </a:pPr>
            <a:r>
              <a:rPr lang="de-DE" sz="2000" dirty="0">
                <a:solidFill>
                  <a:schemeClr val="tx1"/>
                </a:solidFill>
                <a:latin typeface="Arial" charset="0"/>
              </a:rPr>
              <a:t>und in die ihm abgetretenen Gewinnansprüche für unzulässig zu erklären,</a:t>
            </a:r>
          </a:p>
          <a:p>
            <a:pPr eaLnBrk="1" hangingPunct="1">
              <a:spcAft>
                <a:spcPct val="25000"/>
              </a:spcAft>
            </a:pPr>
            <a:r>
              <a:rPr lang="de-DE" sz="2000" b="0" dirty="0">
                <a:solidFill>
                  <a:schemeClr val="tx1"/>
                </a:solidFill>
                <a:latin typeface="Arial" charset="0"/>
              </a:rPr>
              <a:t>hilfsweise,</a:t>
            </a:r>
          </a:p>
          <a:p>
            <a:pPr marL="361950" eaLnBrk="1" hangingPunct="1">
              <a:spcAft>
                <a:spcPct val="25000"/>
              </a:spcAft>
            </a:pPr>
            <a:r>
              <a:rPr lang="de-DE" sz="2000" dirty="0">
                <a:solidFill>
                  <a:schemeClr val="tx1"/>
                </a:solidFill>
                <a:latin typeface="Arial" charset="0"/>
              </a:rPr>
              <a:t>ihn aus dem Reinerlös der Verwertung des vom Amtsgericht Hamburg-Mitte durch Beschluss vom 18.07.2022 – 7 H 1384/22 – gepfändeten Gesellschaftsanteils an der Drittschuldnerin Kemper-GmbH bis zum Betrag von Euro 12.500,- vor den Beklagten zu befriedigen.</a:t>
            </a:r>
          </a:p>
          <a:p>
            <a:pPr eaLnBrk="1" hangingPunct="1">
              <a:spcAft>
                <a:spcPct val="25000"/>
              </a:spcAft>
            </a:pPr>
            <a:r>
              <a:rPr lang="de-DE" sz="2000" b="0" dirty="0">
                <a:solidFill>
                  <a:schemeClr val="tx1"/>
                </a:solidFill>
                <a:latin typeface="Arial" charset="0"/>
              </a:rPr>
              <a:t>Die Beklagten beantragen, </a:t>
            </a:r>
          </a:p>
          <a:p>
            <a:pPr marL="361950" eaLnBrk="1" hangingPunct="1">
              <a:spcAft>
                <a:spcPct val="25000"/>
              </a:spcAft>
            </a:pPr>
            <a:r>
              <a:rPr lang="de-DE" sz="2000" dirty="0">
                <a:solidFill>
                  <a:schemeClr val="tx1"/>
                </a:solidFill>
                <a:latin typeface="Arial" charset="0"/>
              </a:rPr>
              <a:t>die Klage abzuweisen.</a:t>
            </a:r>
            <a:endParaRPr lang="de-DE" sz="800" b="0" dirty="0">
              <a:solidFill>
                <a:schemeClr val="tx1"/>
              </a:solidFill>
              <a:latin typeface="Arial" charset="0"/>
            </a:endParaRP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79700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9219">
                                            <p:txEl>
                                              <p:pRg st="1" end="1"/>
                                            </p:txEl>
                                          </p:spTgt>
                                        </p:tgtEl>
                                        <p:attrNameLst>
                                          <p:attrName>style.visibility</p:attrName>
                                        </p:attrNameLst>
                                      </p:cBhvr>
                                      <p:to>
                                        <p:strVal val="visible"/>
                                      </p:to>
                                    </p:set>
                                    <p:anim calcmode="lin" valueType="num">
                                      <p:cBhvr additive="base">
                                        <p:cTn id="11"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4921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49219">
                                            <p:txEl>
                                              <p:pRg st="2" end="2"/>
                                            </p:txEl>
                                          </p:spTgt>
                                        </p:tgtEl>
                                        <p:attrNameLst>
                                          <p:attrName>style.visibility</p:attrName>
                                        </p:attrNameLst>
                                      </p:cBhvr>
                                      <p:to>
                                        <p:strVal val="visible"/>
                                      </p:to>
                                    </p:set>
                                    <p:anim calcmode="lin" valueType="num">
                                      <p:cBhvr additive="base">
                                        <p:cTn id="15"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649219">
                                            <p:txEl>
                                              <p:pRg st="3" end="3"/>
                                            </p:txEl>
                                          </p:spTgt>
                                        </p:tgtEl>
                                        <p:attrNameLst>
                                          <p:attrName>style.visibility</p:attrName>
                                        </p:attrNameLst>
                                      </p:cBhvr>
                                      <p:to>
                                        <p:strVal val="visible"/>
                                      </p:to>
                                    </p:set>
                                    <p:anim calcmode="lin" valueType="num">
                                      <p:cBhvr additive="base">
                                        <p:cTn id="21"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4921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49219">
                                            <p:txEl>
                                              <p:pRg st="4" end="4"/>
                                            </p:txEl>
                                          </p:spTgt>
                                        </p:tgtEl>
                                        <p:attrNameLst>
                                          <p:attrName>style.visibility</p:attrName>
                                        </p:attrNameLst>
                                      </p:cBhvr>
                                      <p:to>
                                        <p:strVal val="visible"/>
                                      </p:to>
                                    </p:set>
                                    <p:anim calcmode="lin" valueType="num">
                                      <p:cBhvr additive="base">
                                        <p:cTn id="25"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5" end="5"/>
                                            </p:txEl>
                                          </p:spTgt>
                                        </p:tgtEl>
                                        <p:attrNameLst>
                                          <p:attrName>style.visibility</p:attrName>
                                        </p:attrNameLst>
                                      </p:cBhvr>
                                      <p:to>
                                        <p:strVal val="visible"/>
                                      </p:to>
                                    </p:set>
                                    <p:anim calcmode="lin" valueType="num">
                                      <p:cBhvr additive="base">
                                        <p:cTn id="31"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49219">
                                            <p:txEl>
                                              <p:pRg st="6" end="6"/>
                                            </p:txEl>
                                          </p:spTgt>
                                        </p:tgtEl>
                                        <p:attrNameLst>
                                          <p:attrName>style.visibility</p:attrName>
                                        </p:attrNameLst>
                                      </p:cBhvr>
                                      <p:to>
                                        <p:strVal val="visible"/>
                                      </p:to>
                                    </p:set>
                                    <p:anim calcmode="lin" valueType="num">
                                      <p:cBhvr additive="base">
                                        <p:cTn id="35"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17625"/>
            <a:ext cx="871220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25000"/>
              </a:spcAft>
            </a:pPr>
            <a:r>
              <a:rPr lang="de-DE" sz="2000" b="0" i="1" dirty="0">
                <a:solidFill>
                  <a:schemeClr val="tx1"/>
                </a:solidFill>
                <a:latin typeface="Arial" charset="0"/>
              </a:rPr>
              <a:t>Sie behaupten, der Vollstreckungsschuldner habe die erfolgten Verfügungen über seinen Geschäftsanteil und seine Gewinnansprüche zugunsten des Klägers ausschließlich zur Benachteiligung seiner Gläubiger vorgenommen. Der Kläger habe als Schwiegervater hiervon gewusst. Mit Schriftsatz vom 10.12.2022 haben die Beklagten die Anfechtung der Verpfändung des Geschäftsanteils des Vollstreckungsschuldners an der Drittschuldnerin sowie der Abtretung der Gewinnansprüche an der Drittschuldnerin an den Kläger erklärt.</a:t>
            </a:r>
          </a:p>
          <a:p>
            <a:pPr eaLnBrk="1" hangingPunct="1">
              <a:spcAft>
                <a:spcPct val="25000"/>
              </a:spcAft>
            </a:pPr>
            <a:r>
              <a:rPr lang="de-DE" sz="2000" b="0" i="1" dirty="0">
                <a:solidFill>
                  <a:schemeClr val="tx1"/>
                </a:solidFill>
                <a:latin typeface="Arial" charset="0"/>
              </a:rPr>
              <a:t>Die Beklagten meinen, die Klage sei unzulässig, jedenfalls aber unbegründet. Die Verpfändung des Geschäftsanteils sei als Scheingeschäft nichtig. Es fehle auch an der formgerechten Genehmigung durch den Kläger. Schließlich müsse der Kläger die Zwangsvollstreckung deshalb dulden, weil er das Pfandrecht am Geschäftsanteil und die Gewinnansprüche allenfalls in anfechtbarer Weise erworben habe.</a:t>
            </a:r>
          </a:p>
          <a:p>
            <a:pPr eaLnBrk="1" hangingPunct="1">
              <a:spcAft>
                <a:spcPct val="25000"/>
              </a:spcAft>
            </a:pPr>
            <a:r>
              <a:rPr lang="de-DE" sz="2000" b="0" i="1" dirty="0">
                <a:solidFill>
                  <a:schemeClr val="tx1"/>
                </a:solidFill>
                <a:latin typeface="Arial" charset="0"/>
              </a:rPr>
              <a:t>Der Kläger macht demgegenüber geltend, dass die Verpfändung des Geschäftsanteils zur Sicherung seiner Darlehensforderung von Euro 12.500,- ernsthaft gewollt gewesen sei.</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136767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17625"/>
            <a:ext cx="8712200"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25000"/>
              </a:spcAft>
            </a:pPr>
            <a:r>
              <a:rPr lang="de-DE" sz="2000" b="0" i="1" dirty="0">
                <a:solidFill>
                  <a:schemeClr val="tx1"/>
                </a:solidFill>
                <a:latin typeface="Arial" charset="0"/>
              </a:rPr>
              <a:t>Bei keinem der Geschäfte habe der Vollstreckungsschuldner, sein </a:t>
            </a:r>
            <a:r>
              <a:rPr lang="de-DE" sz="2000" b="0" i="1" dirty="0" err="1">
                <a:solidFill>
                  <a:schemeClr val="tx1"/>
                </a:solidFill>
                <a:latin typeface="Arial" charset="0"/>
              </a:rPr>
              <a:t>Schwie-gersohn</a:t>
            </a:r>
            <a:r>
              <a:rPr lang="de-DE" sz="2000" b="0" i="1" dirty="0">
                <a:solidFill>
                  <a:schemeClr val="tx1"/>
                </a:solidFill>
                <a:latin typeface="Arial" charset="0"/>
              </a:rPr>
              <a:t>, mit der Absicht gehandelt, seine Gläubiger zu benachteiligen. Die Zahlungsunfähigkeit seines Schwiegersohnes sei ihm noch bei der Genehmigung des notariellen Verpfändungsvertrages unbekannt gewesen.</a:t>
            </a:r>
          </a:p>
          <a:p>
            <a:pPr algn="ctr" eaLnBrk="1" hangingPunct="1">
              <a:spcAft>
                <a:spcPct val="25000"/>
              </a:spcAft>
            </a:pPr>
            <a:r>
              <a:rPr lang="de-DE" sz="2000" b="0" i="1" dirty="0">
                <a:solidFill>
                  <a:schemeClr val="tx1"/>
                </a:solidFill>
                <a:latin typeface="Arial" charset="0"/>
              </a:rPr>
              <a:t>- - - - - - - - -</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914042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9219">
                                            <p:txEl>
                                              <p:pRg st="1" end="1"/>
                                            </p:txEl>
                                          </p:spTgt>
                                        </p:tgtEl>
                                        <p:attrNameLst>
                                          <p:attrName>style.visibility</p:attrName>
                                        </p:attrNameLst>
                                      </p:cBhvr>
                                      <p:to>
                                        <p:strVal val="visible"/>
                                      </p:to>
                                    </p:set>
                                    <p:anim calcmode="lin" valueType="num">
                                      <p:cBhvr additive="base">
                                        <p:cTn id="11"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290638"/>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dirty="0">
                <a:solidFill>
                  <a:schemeClr val="tx1"/>
                </a:solidFill>
                <a:latin typeface="Arial" charset="0"/>
              </a:rPr>
              <a:t>A.	Hauptantrag, 1. Teil: ZV in den Geschäftsanteil</a:t>
            </a:r>
          </a:p>
          <a:p>
            <a:pPr eaLnBrk="1" hangingPunct="1"/>
            <a:r>
              <a:rPr lang="de-DE" sz="2000" dirty="0">
                <a:solidFill>
                  <a:schemeClr val="tx1"/>
                </a:solidFill>
                <a:latin typeface="Arial" charset="0"/>
              </a:rPr>
              <a:t>	I.	Antragsstation</a:t>
            </a:r>
          </a:p>
          <a:p>
            <a:pPr eaLnBrk="1" hangingPunct="1"/>
            <a:r>
              <a:rPr lang="de-DE" sz="2000" dirty="0">
                <a:solidFill>
                  <a:schemeClr val="tx1"/>
                </a:solidFill>
                <a:latin typeface="Arial" charset="0"/>
              </a:rPr>
              <a:t>		</a:t>
            </a:r>
            <a:r>
              <a:rPr lang="de-DE" sz="2000" b="0" dirty="0" err="1">
                <a:solidFill>
                  <a:schemeClr val="tx1"/>
                </a:solidFill>
                <a:latin typeface="Arial" charset="0"/>
              </a:rPr>
              <a:t>Unzulässigerklärung</a:t>
            </a:r>
            <a:r>
              <a:rPr lang="de-DE" sz="2000" b="0" dirty="0">
                <a:solidFill>
                  <a:schemeClr val="tx1"/>
                </a:solidFill>
                <a:latin typeface="Arial" charset="0"/>
              </a:rPr>
              <a:t> der Zwangsvollstreckung in den Geschäftsanteil		durch einen Dritten aufgrund </a:t>
            </a:r>
            <a:r>
              <a:rPr lang="de-DE" sz="2000" b="0" dirty="0" err="1">
                <a:solidFill>
                  <a:schemeClr val="tx1"/>
                </a:solidFill>
                <a:latin typeface="Arial" charset="0"/>
              </a:rPr>
              <a:t>mat</a:t>
            </a:r>
            <a:r>
              <a:rPr lang="de-DE" sz="2000" b="0" dirty="0">
                <a:solidFill>
                  <a:schemeClr val="tx1"/>
                </a:solidFill>
                <a:latin typeface="Arial" charset="0"/>
              </a:rPr>
              <a:t>. Rechts = Drittwiderspruchsklage.</a:t>
            </a:r>
          </a:p>
          <a:p>
            <a:pPr eaLnBrk="1" hangingPunct="1"/>
            <a:r>
              <a:rPr lang="de-DE" sz="2000" dirty="0">
                <a:solidFill>
                  <a:schemeClr val="tx1"/>
                </a:solidFill>
                <a:latin typeface="Arial" charset="0"/>
              </a:rPr>
              <a:t>	II. 	Verfahrensstation = Zulässigkeit der Klage</a:t>
            </a:r>
          </a:p>
          <a:p>
            <a:pPr eaLnBrk="1" hangingPunct="1"/>
            <a:r>
              <a:rPr lang="de-DE" sz="2000" b="0" dirty="0">
                <a:solidFill>
                  <a:schemeClr val="tx1"/>
                </a:solidFill>
                <a:latin typeface="Arial" charset="0"/>
              </a:rPr>
              <a:t>		1. 	Statthaft als Drittwiderspruchsklage nach § 771 ZPO?</a:t>
            </a:r>
          </a:p>
          <a:p>
            <a:pPr eaLnBrk="1" hangingPunct="1"/>
            <a:r>
              <a:rPr lang="de-DE" sz="2000" b="0" dirty="0">
                <a:solidFill>
                  <a:schemeClr val="tx1"/>
                </a:solidFill>
                <a:latin typeface="Arial" charset="0"/>
              </a:rPr>
              <a:t>			Pfandrecht = die Veräußerung hinderndes Recht?</a:t>
            </a:r>
          </a:p>
          <a:p>
            <a:pPr eaLnBrk="1" hangingPunct="1"/>
            <a:r>
              <a:rPr lang="de-DE" sz="2000" b="0" dirty="0">
                <a:solidFill>
                  <a:schemeClr val="tx1"/>
                </a:solidFill>
                <a:latin typeface="Arial" charset="0"/>
              </a:rPr>
              <a:t>			Ein Pfandrecht am Geschäftsanteil einer GmbH ist ein die </a:t>
            </a:r>
            <a:r>
              <a:rPr lang="de-DE" sz="2000" b="0" dirty="0" err="1">
                <a:solidFill>
                  <a:schemeClr val="tx1"/>
                </a:solidFill>
                <a:latin typeface="Arial" charset="0"/>
              </a:rPr>
              <a:t>Ver</a:t>
            </a:r>
            <a:r>
              <a:rPr lang="de-DE" sz="2000" b="0" dirty="0">
                <a:solidFill>
                  <a:schemeClr val="tx1"/>
                </a:solidFill>
                <a:latin typeface="Arial" charset="0"/>
              </a:rPr>
              <a:t>-			</a:t>
            </a:r>
            <a:r>
              <a:rPr lang="de-DE" sz="2000" b="0" dirty="0" err="1">
                <a:solidFill>
                  <a:schemeClr val="tx1"/>
                </a:solidFill>
                <a:latin typeface="Arial" charset="0"/>
              </a:rPr>
              <a:t>äußerung</a:t>
            </a:r>
            <a:r>
              <a:rPr lang="de-DE" sz="2000" b="0" dirty="0">
                <a:solidFill>
                  <a:schemeClr val="tx1"/>
                </a:solidFill>
                <a:latin typeface="Arial" charset="0"/>
              </a:rPr>
              <a:t> hinderndes Recht </a:t>
            </a:r>
            <a:r>
              <a:rPr lang="de-DE" sz="2000" b="0" dirty="0" err="1">
                <a:solidFill>
                  <a:schemeClr val="tx1"/>
                </a:solidFill>
                <a:latin typeface="Arial" charset="0"/>
              </a:rPr>
              <a:t>iSd</a:t>
            </a:r>
            <a:r>
              <a:rPr lang="de-DE" sz="2000" b="0" dirty="0">
                <a:solidFill>
                  <a:schemeClr val="tx1"/>
                </a:solidFill>
                <a:latin typeface="Arial" charset="0"/>
              </a:rPr>
              <a:t> § 771 ZPO, weil es in der 				Zwangsvollstreckung mit der Übertragung des versteigerten </a:t>
            </a:r>
            <a:r>
              <a:rPr lang="de-DE" sz="2000" b="0" dirty="0" err="1">
                <a:solidFill>
                  <a:schemeClr val="tx1"/>
                </a:solidFill>
                <a:latin typeface="Arial" charset="0"/>
              </a:rPr>
              <a:t>Ge</a:t>
            </a:r>
            <a:r>
              <a:rPr lang="de-DE" sz="2000" b="0" dirty="0">
                <a:solidFill>
                  <a:schemeClr val="tx1"/>
                </a:solidFill>
                <a:latin typeface="Arial" charset="0"/>
              </a:rPr>
              <a:t>- 			</a:t>
            </a:r>
            <a:r>
              <a:rPr lang="de-DE" sz="2000" b="0" dirty="0" err="1">
                <a:solidFill>
                  <a:schemeClr val="tx1"/>
                </a:solidFill>
                <a:latin typeface="Arial" charset="0"/>
              </a:rPr>
              <a:t>schäftsanteils</a:t>
            </a:r>
            <a:r>
              <a:rPr lang="de-DE" sz="2000" b="0" dirty="0">
                <a:solidFill>
                  <a:schemeClr val="tx1"/>
                </a:solidFill>
                <a:latin typeface="Arial" charset="0"/>
              </a:rPr>
              <a:t> auf den Ersteher erlöschen würde; § 805 ZPO gilt			schon dem Wortlaut nach nicht.</a:t>
            </a:r>
          </a:p>
          <a:p>
            <a:pPr eaLnBrk="1" hangingPunct="1"/>
            <a:r>
              <a:rPr lang="de-DE" sz="2000" b="0" dirty="0">
                <a:solidFill>
                  <a:schemeClr val="tx1"/>
                </a:solidFill>
                <a:latin typeface="Arial" charset="0"/>
              </a:rPr>
              <a:t>			Also beeinträchtigt die Zwangsvollstreckung das (beschränkte			dingliche) Pfandrecht.</a:t>
            </a:r>
          </a:p>
          <a:p>
            <a:pPr eaLnBrk="1" hangingPunct="1"/>
            <a:r>
              <a:rPr lang="de-DE" sz="2000" b="0" dirty="0">
                <a:solidFill>
                  <a:schemeClr val="tx1"/>
                </a:solidFill>
                <a:latin typeface="Arial" charset="0"/>
              </a:rPr>
              <a:t>		2.	Weitere Zulässigkeitsvoraussetzungen?</a:t>
            </a:r>
          </a:p>
          <a:p>
            <a:pPr eaLnBrk="1" hangingPunct="1"/>
            <a:r>
              <a:rPr lang="de-DE" sz="2000" b="0" dirty="0">
                <a:solidFill>
                  <a:schemeClr val="tx1"/>
                </a:solidFill>
                <a:latin typeface="Arial" charset="0"/>
              </a:rPr>
              <a:t>			(+), unproblematisch erfüllt, insbes. Zuständigkeit des Gerichts.</a:t>
            </a:r>
          </a:p>
          <a:p>
            <a:pPr eaLnBrk="1" hangingPunct="1"/>
            <a:r>
              <a:rPr lang="de-DE" sz="2000" dirty="0">
                <a:solidFill>
                  <a:schemeClr val="tx1"/>
                </a:solidFill>
                <a:latin typeface="Arial" charset="0"/>
              </a:rPr>
              <a:t>	III. 	Sachstation = Begründetheit der Klage</a:t>
            </a:r>
          </a:p>
          <a:p>
            <a:pPr eaLnBrk="1" hangingPunct="1"/>
            <a:r>
              <a:rPr lang="de-DE" sz="2000" dirty="0">
                <a:solidFill>
                  <a:schemeClr val="tx1"/>
                </a:solidFill>
                <a:latin typeface="Arial" charset="0"/>
              </a:rPr>
              <a:t>		</a:t>
            </a:r>
            <a:r>
              <a:rPr lang="de-DE" sz="2000" b="0" dirty="0">
                <a:solidFill>
                  <a:schemeClr val="tx1"/>
                </a:solidFill>
                <a:latin typeface="Arial" charset="0"/>
              </a:rPr>
              <a:t>1. 	Bestehen eines sog. Interventionsrechts?</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365536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649219">
                                            <p:txEl>
                                              <p:pRg st="11" end="11"/>
                                            </p:txEl>
                                          </p:spTgt>
                                        </p:tgtEl>
                                        <p:attrNameLst>
                                          <p:attrName>style.visibility</p:attrName>
                                        </p:attrNameLst>
                                      </p:cBhvr>
                                      <p:to>
                                        <p:strVal val="visible"/>
                                      </p:to>
                                    </p:set>
                                    <p:anim calcmode="lin" valueType="num">
                                      <p:cBhvr additive="base">
                                        <p:cTn id="73" dur="500" fill="hold"/>
                                        <p:tgtEl>
                                          <p:spTgt spid="649219">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4921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233488"/>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Maßgebend, ob Kl. Pfandrecht am Geschäftsanteil erworben hat.</a:t>
            </a:r>
          </a:p>
          <a:p>
            <a:pPr eaLnBrk="1" hangingPunct="1"/>
            <a:r>
              <a:rPr lang="de-DE" sz="2000" b="0" dirty="0">
                <a:solidFill>
                  <a:schemeClr val="tx1"/>
                </a:solidFill>
                <a:latin typeface="Arial" charset="0"/>
              </a:rPr>
              <a:t>			Beurteilt sich nach §§ 1273, 1274, 398 BGB.</a:t>
            </a:r>
          </a:p>
          <a:p>
            <a:pPr eaLnBrk="1" hangingPunct="1"/>
            <a:r>
              <a:rPr lang="de-DE" sz="2000" b="0" dirty="0">
                <a:solidFill>
                  <a:schemeClr val="tx1"/>
                </a:solidFill>
                <a:latin typeface="Arial" charset="0"/>
              </a:rPr>
              <a:t>			a)	Einigung </a:t>
            </a:r>
            <a:r>
              <a:rPr lang="de-DE" sz="2000" b="0" dirty="0" err="1">
                <a:solidFill>
                  <a:schemeClr val="tx1"/>
                </a:solidFill>
                <a:latin typeface="Arial" charset="0"/>
              </a:rPr>
              <a:t>iSd</a:t>
            </a:r>
            <a:r>
              <a:rPr lang="de-DE" sz="2000" b="0" dirty="0">
                <a:solidFill>
                  <a:schemeClr val="tx1"/>
                </a:solidFill>
                <a:latin typeface="Arial" charset="0"/>
              </a:rPr>
              <a:t> § 398 S.1 BGB?</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Wirksame Stellvertretung gemäß § 164 Abs. 1 BGB?</a:t>
            </a:r>
          </a:p>
          <a:p>
            <a:pPr eaLnBrk="1" hangingPunct="1"/>
            <a:r>
              <a:rPr lang="de-DE" sz="2000" b="0" dirty="0">
                <a:solidFill>
                  <a:schemeClr val="tx1"/>
                </a:solidFill>
                <a:latin typeface="Arial" charset="0"/>
              </a:rPr>
              <a:t>					(+), hier lag zunächst schwebende Unwirksamkeit </a:t>
            </a:r>
            <a:r>
              <a:rPr lang="de-DE" sz="2000" b="0" dirty="0" err="1">
                <a:solidFill>
                  <a:schemeClr val="tx1"/>
                </a:solidFill>
                <a:latin typeface="Arial" charset="0"/>
              </a:rPr>
              <a:t>ge</a:t>
            </a:r>
            <a:r>
              <a:rPr lang="de-DE" sz="2000" b="0" dirty="0">
                <a:solidFill>
                  <a:schemeClr val="tx1"/>
                </a:solidFill>
                <a:latin typeface="Arial" charset="0"/>
              </a:rPr>
              <a:t>-					</a:t>
            </a:r>
            <a:r>
              <a:rPr lang="de-DE" sz="2000" b="0" dirty="0" err="1">
                <a:solidFill>
                  <a:schemeClr val="tx1"/>
                </a:solidFill>
                <a:latin typeface="Arial" charset="0"/>
              </a:rPr>
              <a:t>mäß</a:t>
            </a:r>
            <a:r>
              <a:rPr lang="de-DE" sz="2000" b="0" dirty="0">
                <a:solidFill>
                  <a:schemeClr val="tx1"/>
                </a:solidFill>
                <a:latin typeface="Arial" charset="0"/>
              </a:rPr>
              <a:t> § 177 BGB vor, aber nachträglich formlose </a:t>
            </a:r>
            <a:r>
              <a:rPr lang="de-DE" sz="2000" b="0" dirty="0" err="1">
                <a:solidFill>
                  <a:schemeClr val="tx1"/>
                </a:solidFill>
                <a:latin typeface="Arial" charset="0"/>
              </a:rPr>
              <a:t>Geneh</a:t>
            </a:r>
            <a:r>
              <a:rPr lang="de-DE" sz="2000" b="0" dirty="0">
                <a:solidFill>
                  <a:schemeClr val="tx1"/>
                </a:solidFill>
                <a:latin typeface="Arial" charset="0"/>
              </a:rPr>
              <a:t>-					</a:t>
            </a:r>
            <a:r>
              <a:rPr lang="de-DE" sz="2000" b="0" dirty="0" err="1">
                <a:solidFill>
                  <a:schemeClr val="tx1"/>
                </a:solidFill>
                <a:latin typeface="Arial" charset="0"/>
              </a:rPr>
              <a:t>migung</a:t>
            </a:r>
            <a:r>
              <a:rPr lang="de-DE" sz="2000" b="0" dirty="0">
                <a:solidFill>
                  <a:schemeClr val="tx1"/>
                </a:solidFill>
                <a:latin typeface="Arial" charset="0"/>
              </a:rPr>
              <a:t> möglich gemäß § 182 Abs. 2 BGB; hier erfolgt.</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Einigung unwirksam gemäß § 117 Abs. 1 BGB?</a:t>
            </a:r>
          </a:p>
          <a:p>
            <a:pPr eaLnBrk="1" hangingPunct="1"/>
            <a:r>
              <a:rPr lang="de-DE" sz="2000" b="0" dirty="0">
                <a:solidFill>
                  <a:schemeClr val="tx1"/>
                </a:solidFill>
                <a:latin typeface="Arial" charset="0"/>
              </a:rPr>
              <a:t>					(-), Beweislast lag bei den Beklagten; diese haben den					erforderlichen Nachweis nicht angetreten.</a:t>
            </a:r>
          </a:p>
          <a:p>
            <a:pPr eaLnBrk="1" hangingPunct="1"/>
            <a:r>
              <a:rPr lang="de-DE" sz="2000" b="0" dirty="0">
                <a:solidFill>
                  <a:schemeClr val="tx1"/>
                </a:solidFill>
                <a:latin typeface="Arial" charset="0"/>
              </a:rPr>
              <a:t>				cc)	Form der Verpfändung?</a:t>
            </a:r>
          </a:p>
          <a:p>
            <a:pPr eaLnBrk="1" hangingPunct="1"/>
            <a:r>
              <a:rPr lang="de-DE" sz="2000" b="0" dirty="0">
                <a:solidFill>
                  <a:schemeClr val="tx1"/>
                </a:solidFill>
                <a:latin typeface="Arial" charset="0"/>
              </a:rPr>
              <a:t>					(+), gemäß § 15 Abs. 3 GmbHG notarielle Beurkundung					erforderlich (§§ 1273, 1274 BGB); hier eingehalten.</a:t>
            </a:r>
          </a:p>
          <a:p>
            <a:pPr eaLnBrk="1" hangingPunct="1"/>
            <a:r>
              <a:rPr lang="de-DE" sz="2000" b="0" dirty="0">
                <a:solidFill>
                  <a:schemeClr val="tx1"/>
                </a:solidFill>
                <a:latin typeface="Arial" charset="0"/>
              </a:rPr>
              <a:t>			b)	Berechtigung des </a:t>
            </a:r>
            <a:r>
              <a:rPr lang="de-DE" sz="2000" b="0" dirty="0" err="1">
                <a:solidFill>
                  <a:schemeClr val="tx1"/>
                </a:solidFill>
                <a:latin typeface="Arial" charset="0"/>
              </a:rPr>
              <a:t>Verpfänders</a:t>
            </a:r>
            <a:r>
              <a:rPr lang="de-DE" sz="2000" b="0" dirty="0">
                <a:solidFill>
                  <a:schemeClr val="tx1"/>
                </a:solidFill>
                <a:latin typeface="Arial" charset="0"/>
              </a:rPr>
              <a:t>?</a:t>
            </a:r>
          </a:p>
          <a:p>
            <a:pPr eaLnBrk="1" hangingPunct="1"/>
            <a:r>
              <a:rPr lang="de-DE" sz="2000" b="0" dirty="0">
                <a:solidFill>
                  <a:schemeClr val="tx1"/>
                </a:solidFill>
                <a:latin typeface="Arial" charset="0"/>
              </a:rPr>
              <a:t>				(+), als Rechtsinhaber.</a:t>
            </a:r>
          </a:p>
          <a:p>
            <a:pPr eaLnBrk="1" hangingPunct="1"/>
            <a:r>
              <a:rPr lang="de-DE" sz="2000" b="0" dirty="0">
                <a:solidFill>
                  <a:schemeClr val="tx1"/>
                </a:solidFill>
                <a:latin typeface="Arial" charset="0"/>
              </a:rPr>
              <a:t>		2.	Dennoch Duldungspflicht hinsichtlich der ZV durch Beklagte?</a:t>
            </a:r>
          </a:p>
          <a:p>
            <a:pPr eaLnBrk="1" hangingPunct="1"/>
            <a:r>
              <a:rPr lang="de-DE" sz="2000" b="0" dirty="0">
                <a:solidFill>
                  <a:schemeClr val="tx1"/>
                </a:solidFill>
                <a:latin typeface="Arial" charset="0"/>
              </a:rPr>
              <a:t>			a)	Wegen Vorrangs des Pfändungspfandrechts der Bekl. 					(s. § 804 Abs. 3 ZPO)?</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964811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49219">
                                            <p:txEl>
                                              <p:pRg st="11" end="11"/>
                                            </p:txEl>
                                          </p:spTgt>
                                        </p:tgtEl>
                                        <p:attrNameLst>
                                          <p:attrName>style.visibility</p:attrName>
                                        </p:attrNameLst>
                                      </p:cBhvr>
                                      <p:to>
                                        <p:strVal val="visible"/>
                                      </p:to>
                                    </p:set>
                                    <p:anim calcmode="lin" valueType="num">
                                      <p:cBhvr additive="base">
                                        <p:cTn id="73" dur="500" fill="hold"/>
                                        <p:tgtEl>
                                          <p:spTgt spid="649219">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49219">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649219">
                                            <p:txEl>
                                              <p:pRg st="12" end="12"/>
                                            </p:txEl>
                                          </p:spTgt>
                                        </p:tgtEl>
                                        <p:attrNameLst>
                                          <p:attrName>style.visibility</p:attrName>
                                        </p:attrNameLst>
                                      </p:cBhvr>
                                      <p:to>
                                        <p:strVal val="visible"/>
                                      </p:to>
                                    </p:set>
                                    <p:anim calcmode="lin" valueType="num">
                                      <p:cBhvr additive="base">
                                        <p:cTn id="79" dur="500" fill="hold"/>
                                        <p:tgtEl>
                                          <p:spTgt spid="649219">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4921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19. Woche</a:t>
            </a:r>
          </a:p>
        </p:txBody>
      </p:sp>
      <p:sp>
        <p:nvSpPr>
          <p:cNvPr id="4" name="Text Box 2"/>
          <p:cNvSpPr txBox="1">
            <a:spLocks noChangeArrowheads="1"/>
          </p:cNvSpPr>
          <p:nvPr/>
        </p:nvSpPr>
        <p:spPr bwMode="auto">
          <a:xfrm>
            <a:off x="179388" y="1412776"/>
            <a:ext cx="8712200" cy="50321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endParaRPr lang="de-DE" sz="2400" b="1" dirty="0">
              <a:solidFill>
                <a:schemeClr val="tx1">
                  <a:lumMod val="65000"/>
                  <a:lumOff val="35000"/>
                </a:schemeClr>
              </a:solidFill>
              <a:latin typeface="Frutiger Linotype" pitchFamily="34" charset="0"/>
            </a:endParaRPr>
          </a:p>
          <a:p>
            <a:pPr>
              <a:spcBef>
                <a:spcPts val="600"/>
              </a:spcBef>
            </a:pPr>
            <a:endParaRPr lang="de-DE" sz="8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a:t>
            </a:r>
            <a:r>
              <a:rPr lang="de-DE" dirty="0">
                <a:solidFill>
                  <a:srgbClr val="F77515"/>
                </a:solidFill>
                <a:latin typeface="Frutiger Linotype" pitchFamily="34" charset="0"/>
              </a:rPr>
              <a:t>-4. Woche</a:t>
            </a:r>
            <a:r>
              <a:rPr lang="de-DE" sz="2400" b="1" dirty="0">
                <a:solidFill>
                  <a:srgbClr val="F77515"/>
                </a:solidFill>
                <a:latin typeface="Frutiger Linotype" pitchFamily="34" charset="0"/>
              </a:rPr>
              <a:t>: 				Die drei Klausurtypen</a:t>
            </a:r>
          </a:p>
          <a:p>
            <a:pPr>
              <a:spcBef>
                <a:spcPts val="600"/>
              </a:spcBef>
            </a:pPr>
            <a:r>
              <a:rPr lang="de-DE" dirty="0">
                <a:solidFill>
                  <a:srgbClr val="F77515"/>
                </a:solidFill>
                <a:latin typeface="Frutiger Linotype" pitchFamily="34" charset="0"/>
              </a:rPr>
              <a:t>	5.	Woche: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.-14.	Woche:				Haupt</a:t>
            </a:r>
            <a:r>
              <a:rPr lang="de-DE" dirty="0">
                <a:solidFill>
                  <a:srgbClr val="F77515"/>
                </a:solidFill>
                <a:latin typeface="Frutiger Linotype" pitchFamily="34" charset="0"/>
              </a:rPr>
              <a:t>gebiete des </a:t>
            </a:r>
            <a:r>
              <a:rPr lang="de-DE" dirty="0" err="1">
                <a:solidFill>
                  <a:srgbClr val="F77515"/>
                </a:solidFill>
                <a:latin typeface="Frutiger Linotype" pitchFamily="34" charset="0"/>
              </a:rPr>
              <a:t>ErkenntnisVerf</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15.	Woche	(19.08.2025): 	Beweisaufnahme</a:t>
            </a:r>
          </a:p>
          <a:p>
            <a:pPr>
              <a:spcBef>
                <a:spcPts val="600"/>
              </a:spcBef>
            </a:pPr>
            <a:r>
              <a:rPr lang="de-DE" b="0" dirty="0">
                <a:solidFill>
                  <a:schemeClr val="tx1">
                    <a:lumMod val="65000"/>
                    <a:lumOff val="35000"/>
                  </a:schemeClr>
                </a:solidFill>
                <a:latin typeface="Frutiger Linotype" pitchFamily="34" charset="0"/>
              </a:rPr>
              <a:t>	</a:t>
            </a:r>
            <a:r>
              <a:rPr lang="de-DE" dirty="0">
                <a:solidFill>
                  <a:srgbClr val="F77515"/>
                </a:solidFill>
                <a:latin typeface="Frutiger Linotype" pitchFamily="34" charset="0"/>
              </a:rPr>
              <a:t>16.	Woche (26.08.2025):	Handels- und </a:t>
            </a:r>
            <a:r>
              <a:rPr lang="de-DE" dirty="0" err="1">
                <a:solidFill>
                  <a:srgbClr val="F77515"/>
                </a:solidFill>
                <a:latin typeface="Frutiger Linotype" pitchFamily="34" charset="0"/>
              </a:rPr>
              <a:t>GesellschaftsR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17.	Woche (02.09.2025):	Überblick Vollstreckungsrecht</a:t>
            </a:r>
          </a:p>
          <a:p>
            <a:pPr>
              <a:spcBef>
                <a:spcPts val="600"/>
              </a:spcBef>
            </a:pPr>
            <a:r>
              <a:rPr lang="de-DE" dirty="0">
                <a:solidFill>
                  <a:srgbClr val="F77515"/>
                </a:solidFill>
                <a:latin typeface="Frutiger Linotype" pitchFamily="34" charset="0"/>
              </a:rPr>
              <a:t>	18.	Woche (09.09.2025):	Rechtsbehelfe im </a:t>
            </a:r>
            <a:r>
              <a:rPr lang="de-DE" dirty="0" err="1">
                <a:solidFill>
                  <a:srgbClr val="F77515"/>
                </a:solidFill>
                <a:latin typeface="Frutiger Linotype" pitchFamily="34" charset="0"/>
              </a:rPr>
              <a:t>VollstreckR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19.	Woche (16.09.2025):	Vollstreckungsmaßnahmen</a:t>
            </a:r>
          </a:p>
          <a:p>
            <a:pPr>
              <a:spcBef>
                <a:spcPts val="600"/>
              </a:spcBef>
            </a:pPr>
            <a:r>
              <a:rPr lang="de-DE"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20.	Woche (24.09.2025):	Vergleich, Vorläufiger RS I</a:t>
            </a:r>
          </a:p>
          <a:p>
            <a:pPr>
              <a:spcBef>
                <a:spcPts val="600"/>
              </a:spcBef>
            </a:pPr>
            <a:r>
              <a:rPr lang="de-DE" b="0" dirty="0">
                <a:solidFill>
                  <a:schemeClr val="tx1">
                    <a:lumMod val="65000"/>
                    <a:lumOff val="35000"/>
                  </a:schemeClr>
                </a:solidFill>
                <a:latin typeface="Frutiger Linotype" pitchFamily="34" charset="0"/>
              </a:rPr>
              <a:t>	21.	Woche (01.10.2025):	Vorläufiger RS II</a:t>
            </a:r>
          </a:p>
        </p:txBody>
      </p:sp>
    </p:spTree>
    <p:extLst>
      <p:ext uri="{BB962C8B-B14F-4D97-AF65-F5344CB8AC3E}">
        <p14:creationId xmlns:p14="http://schemas.microsoft.com/office/powerpoint/2010/main" val="68971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233488"/>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 da Wirksamwerden vor Pfändung (= Zustellung des					</a:t>
            </a:r>
            <a:r>
              <a:rPr lang="de-DE" sz="2000" b="0" dirty="0" err="1">
                <a:solidFill>
                  <a:schemeClr val="tx1"/>
                </a:solidFill>
                <a:latin typeface="Arial" charset="0"/>
              </a:rPr>
              <a:t>PfÜB</a:t>
            </a:r>
            <a:r>
              <a:rPr lang="de-DE" sz="2000" b="0" dirty="0">
                <a:solidFill>
                  <a:schemeClr val="tx1"/>
                </a:solidFill>
                <a:latin typeface="Arial" charset="0"/>
              </a:rPr>
              <a:t> nach § 829 Abs. 3 ZPO an die Kemper-GmbH).</a:t>
            </a:r>
          </a:p>
          <a:p>
            <a:pPr eaLnBrk="1" hangingPunct="1"/>
            <a:r>
              <a:rPr lang="de-DE" sz="2000" b="0" dirty="0">
                <a:solidFill>
                  <a:schemeClr val="tx1"/>
                </a:solidFill>
                <a:latin typeface="Arial" charset="0"/>
              </a:rPr>
              <a:t>			b)	Wegen anfechtbaren Rechtserwerbs (s. §§ 9, 11 AnfG)?</a:t>
            </a:r>
          </a:p>
          <a:p>
            <a:pPr eaLnBrk="1" hangingPunct="1"/>
            <a:r>
              <a:rPr lang="de-DE" sz="2000" b="0" dirty="0">
                <a:solidFill>
                  <a:schemeClr val="tx1"/>
                </a:solidFill>
                <a:latin typeface="Arial" charset="0"/>
              </a:rPr>
              <a:t>				</a:t>
            </a:r>
            <a:r>
              <a:rPr lang="de-DE" sz="2000" b="0" dirty="0" err="1">
                <a:solidFill>
                  <a:schemeClr val="tx1"/>
                </a:solidFill>
                <a:latin typeface="Arial" charset="0"/>
              </a:rPr>
              <a:t>aa</a:t>
            </a:r>
            <a:r>
              <a:rPr lang="de-DE" sz="2000" b="0" dirty="0">
                <a:solidFill>
                  <a:schemeClr val="tx1"/>
                </a:solidFill>
                <a:latin typeface="Arial" charset="0"/>
              </a:rPr>
              <a:t>)	Anfechtungsberechtigung der Bekl. nach §§ 1, 2 AnfG?</a:t>
            </a:r>
          </a:p>
          <a:p>
            <a:pPr eaLnBrk="1" hangingPunct="1"/>
            <a:r>
              <a:rPr lang="de-DE" sz="2000" b="0" dirty="0">
                <a:solidFill>
                  <a:schemeClr val="tx1"/>
                </a:solidFill>
                <a:latin typeface="Arial" charset="0"/>
              </a:rPr>
              <a:t>					(+), da sie Gläubiger eines vollstreckbaren Schuldtitels					sind, die Forderung fällig ist und der Schuldner kein						pfändbares Vermögen hat. </a:t>
            </a:r>
          </a:p>
          <a:p>
            <a:pPr eaLnBrk="1" hangingPunct="1"/>
            <a:r>
              <a:rPr lang="de-DE" sz="2000" b="0" dirty="0">
                <a:solidFill>
                  <a:schemeClr val="tx1"/>
                </a:solidFill>
                <a:latin typeface="Arial" charset="0"/>
              </a:rPr>
              <a:t>				</a:t>
            </a:r>
            <a:r>
              <a:rPr lang="de-DE" sz="2000" b="0" dirty="0" err="1">
                <a:solidFill>
                  <a:schemeClr val="tx1"/>
                </a:solidFill>
                <a:latin typeface="Arial" charset="0"/>
              </a:rPr>
              <a:t>bb</a:t>
            </a:r>
            <a:r>
              <a:rPr lang="de-DE" sz="2000" b="0" dirty="0">
                <a:solidFill>
                  <a:schemeClr val="tx1"/>
                </a:solidFill>
                <a:latin typeface="Arial" charset="0"/>
              </a:rPr>
              <a:t>)	Vorliegen eines Anfechtungsgrundes </a:t>
            </a:r>
          </a:p>
          <a:p>
            <a:pPr eaLnBrk="1" hangingPunct="1"/>
            <a:r>
              <a:rPr lang="de-DE" sz="2000" b="0" dirty="0">
                <a:solidFill>
                  <a:schemeClr val="tx1"/>
                </a:solidFill>
                <a:latin typeface="Arial" charset="0"/>
              </a:rPr>
              <a:t>			  		Hier gemäß § 3 Abs. 4 AnfG?</a:t>
            </a:r>
          </a:p>
          <a:p>
            <a:pPr eaLnBrk="1" hangingPunct="1"/>
            <a:r>
              <a:rPr lang="de-DE" sz="2000" b="0" dirty="0">
                <a:solidFill>
                  <a:schemeClr val="tx1"/>
                </a:solidFill>
                <a:latin typeface="Arial" charset="0"/>
              </a:rPr>
              <a:t>					(1) 	Entgeltlicher Vertrag des Schuldners mit einer							nahestehenden Person </a:t>
            </a:r>
            <a:r>
              <a:rPr lang="de-DE" sz="2000" b="0" dirty="0" err="1">
                <a:solidFill>
                  <a:schemeClr val="tx1"/>
                </a:solidFill>
                <a:latin typeface="Arial" charset="0"/>
              </a:rPr>
              <a:t>iSd</a:t>
            </a:r>
            <a:r>
              <a:rPr lang="de-DE" sz="2000" b="0" dirty="0">
                <a:solidFill>
                  <a:schemeClr val="tx1"/>
                </a:solidFill>
                <a:latin typeface="Arial" charset="0"/>
              </a:rPr>
              <a:t> § 138 InsO </a:t>
            </a:r>
          </a:p>
          <a:p>
            <a:pPr eaLnBrk="1" hangingPunct="1"/>
            <a:r>
              <a:rPr lang="de-DE" sz="2000" b="0" dirty="0">
                <a:solidFill>
                  <a:schemeClr val="tx1"/>
                </a:solidFill>
                <a:latin typeface="Arial" charset="0"/>
              </a:rPr>
              <a:t>						(+), hier § 138 Abs. 1 Nr. 2 InsO.</a:t>
            </a:r>
          </a:p>
          <a:p>
            <a:pPr eaLnBrk="1" hangingPunct="1"/>
            <a:r>
              <a:rPr lang="de-DE" sz="2000" b="0" dirty="0">
                <a:solidFill>
                  <a:schemeClr val="tx1"/>
                </a:solidFill>
                <a:latin typeface="Arial" charset="0"/>
              </a:rPr>
              <a:t>					(2)	Unmittelbare Benachteiligung der Gläubiger </a:t>
            </a:r>
          </a:p>
          <a:p>
            <a:pPr eaLnBrk="1" hangingPunct="1"/>
            <a:r>
              <a:rPr lang="de-DE" sz="2000" b="0" dirty="0">
                <a:solidFill>
                  <a:schemeClr val="tx1"/>
                </a:solidFill>
                <a:latin typeface="Arial" charset="0"/>
              </a:rPr>
              <a:t>						(+)</a:t>
            </a:r>
          </a:p>
          <a:p>
            <a:pPr eaLnBrk="1" hangingPunct="1"/>
            <a:r>
              <a:rPr lang="de-DE" sz="2000" b="0" dirty="0">
                <a:solidFill>
                  <a:schemeClr val="tx1"/>
                </a:solidFill>
                <a:latin typeface="Arial" charset="0"/>
              </a:rPr>
              <a:t>					(3)	Kein Ausschluss nach § 3 Abs. 4 S.2 AnfG?</a:t>
            </a:r>
          </a:p>
          <a:p>
            <a:pPr eaLnBrk="1" hangingPunct="1"/>
            <a:r>
              <a:rPr lang="de-DE" sz="2000" b="0" dirty="0">
                <a:solidFill>
                  <a:schemeClr val="tx1"/>
                </a:solidFill>
                <a:latin typeface="Arial" charset="0"/>
              </a:rPr>
              <a:t>						Der Kläger muss beweisen, dass ihm die </a:t>
            </a:r>
            <a:r>
              <a:rPr lang="de-DE" sz="2000" b="0" dirty="0" err="1">
                <a:solidFill>
                  <a:schemeClr val="tx1"/>
                </a:solidFill>
                <a:latin typeface="Arial" charset="0"/>
              </a:rPr>
              <a:t>Benach</a:t>
            </a:r>
            <a:r>
              <a:rPr lang="de-DE" sz="2000" b="0" dirty="0">
                <a:solidFill>
                  <a:schemeClr val="tx1"/>
                </a:solidFill>
                <a:latin typeface="Arial" charset="0"/>
              </a:rPr>
              <a:t>-						</a:t>
            </a:r>
            <a:r>
              <a:rPr lang="de-DE" sz="2000" b="0" dirty="0" err="1">
                <a:solidFill>
                  <a:schemeClr val="tx1"/>
                </a:solidFill>
                <a:latin typeface="Arial" charset="0"/>
              </a:rPr>
              <a:t>teiligungsabsicht</a:t>
            </a:r>
            <a:r>
              <a:rPr lang="de-DE" sz="2000" b="0" dirty="0">
                <a:solidFill>
                  <a:schemeClr val="tx1"/>
                </a:solidFill>
                <a:latin typeface="Arial" charset="0"/>
              </a:rPr>
              <a:t> seines Schwiegersohns nicht							bekannt war.</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04825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649219">
                                            <p:txEl>
                                              <p:pRg st="11" end="11"/>
                                            </p:txEl>
                                          </p:spTgt>
                                        </p:tgtEl>
                                        <p:attrNameLst>
                                          <p:attrName>style.visibility</p:attrName>
                                        </p:attrNameLst>
                                      </p:cBhvr>
                                      <p:to>
                                        <p:strVal val="visible"/>
                                      </p:to>
                                    </p:set>
                                    <p:anim calcmode="lin" valueType="num">
                                      <p:cBhvr additive="base">
                                        <p:cTn id="73" dur="500" fill="hold"/>
                                        <p:tgtEl>
                                          <p:spTgt spid="649219">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4921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3430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 Beweisangebot des Kl. war sogar unerheblich, 						da nicht auf seine Kenntnis, sondern gemäß § 166 						BGB auf die Kenntnis der Tochter abzustellen war.</a:t>
            </a:r>
          </a:p>
          <a:p>
            <a:pPr eaLnBrk="1" hangingPunct="1"/>
            <a:r>
              <a:rPr lang="de-DE" sz="2000" dirty="0">
                <a:solidFill>
                  <a:schemeClr val="tx1"/>
                </a:solidFill>
                <a:latin typeface="Arial" charset="0"/>
              </a:rPr>
              <a:t>	IV. 	Ergebnis</a:t>
            </a:r>
          </a:p>
          <a:p>
            <a:pPr eaLnBrk="1" hangingPunct="1"/>
            <a:r>
              <a:rPr lang="de-DE" sz="2000" b="0" dirty="0">
                <a:solidFill>
                  <a:schemeClr val="tx1"/>
                </a:solidFill>
                <a:latin typeface="Arial" charset="0"/>
              </a:rPr>
              <a:t>		Der Hauptantrag, 1. Teil, ist zulässig, aber unbegründet.</a:t>
            </a:r>
          </a:p>
          <a:p>
            <a:pPr eaLnBrk="1" hangingPunct="1"/>
            <a:r>
              <a:rPr lang="de-DE" sz="2000" dirty="0">
                <a:solidFill>
                  <a:schemeClr val="tx1"/>
                </a:solidFill>
                <a:latin typeface="Arial" charset="0"/>
              </a:rPr>
              <a:t>B.	Hilfsantrag (zum Hauptantrag, 1. Teil): Vorrangige Befriedigung?</a:t>
            </a:r>
          </a:p>
          <a:p>
            <a:pPr eaLnBrk="1" hangingPunct="1"/>
            <a:r>
              <a:rPr lang="de-DE" sz="2000" b="0" dirty="0">
                <a:solidFill>
                  <a:schemeClr val="tx1"/>
                </a:solidFill>
                <a:latin typeface="Arial" charset="0"/>
              </a:rPr>
              <a:t>	</a:t>
            </a:r>
            <a:r>
              <a:rPr lang="de-DE" sz="2000" dirty="0">
                <a:solidFill>
                  <a:schemeClr val="tx1"/>
                </a:solidFill>
                <a:latin typeface="Arial" charset="0"/>
              </a:rPr>
              <a:t>I.	Antragsstation</a:t>
            </a:r>
          </a:p>
          <a:p>
            <a:pPr eaLnBrk="1" hangingPunct="1"/>
            <a:r>
              <a:rPr lang="de-DE" sz="2000" b="0" dirty="0">
                <a:solidFill>
                  <a:schemeClr val="tx1"/>
                </a:solidFill>
                <a:latin typeface="Arial" charset="0"/>
              </a:rPr>
              <a:t>		Kläger macht geltend, vorzugsweise aus dem Erlös befriedigt werden		zu müssen. =&gt; § 805 ZPO.</a:t>
            </a:r>
          </a:p>
          <a:p>
            <a:pPr eaLnBrk="1" hangingPunct="1"/>
            <a:r>
              <a:rPr lang="de-DE" sz="2000" dirty="0">
                <a:solidFill>
                  <a:schemeClr val="tx1"/>
                </a:solidFill>
                <a:latin typeface="Arial" charset="0"/>
              </a:rPr>
              <a:t>	II.	Zulässigkeit des Hilfsantrages?</a:t>
            </a:r>
          </a:p>
          <a:p>
            <a:pPr eaLnBrk="1" hangingPunct="1"/>
            <a:r>
              <a:rPr lang="de-DE" sz="2000" b="0" dirty="0">
                <a:solidFill>
                  <a:schemeClr val="tx1"/>
                </a:solidFill>
                <a:latin typeface="Arial" charset="0"/>
              </a:rPr>
              <a:t>		(-), eine Klage auf vorzugsweise Befriedigung aus dem Erlös nach 		§ 805 ZPO ist nur zulässig, wenn der Kläger ein Pfand- oder			Vorzugsrecht </a:t>
            </a:r>
            <a:r>
              <a:rPr lang="de-DE" sz="2000" dirty="0">
                <a:solidFill>
                  <a:schemeClr val="tx1"/>
                </a:solidFill>
                <a:latin typeface="Arial" charset="0"/>
              </a:rPr>
              <a:t>an einer beweglichen Sache</a:t>
            </a:r>
            <a:r>
              <a:rPr lang="de-DE" sz="2000" b="0" dirty="0">
                <a:solidFill>
                  <a:schemeClr val="tx1"/>
                </a:solidFill>
                <a:latin typeface="Arial" charset="0"/>
              </a:rPr>
              <a:t> geltend macht. Hier			macht der Kläger ein Pfandrecht an einem Recht geltend, nämlich am		Geschäftsanteil an einer GmbH. Der Hilfsantrag ist also unstatthaft.</a:t>
            </a:r>
          </a:p>
          <a:p>
            <a:pPr eaLnBrk="1" hangingPunct="1"/>
            <a:r>
              <a:rPr lang="de-DE" sz="2000" dirty="0">
                <a:solidFill>
                  <a:schemeClr val="tx1"/>
                </a:solidFill>
                <a:latin typeface="Arial" charset="0"/>
              </a:rPr>
              <a:t>C.	Hauptantrag, 2. Teil: ZV in die Gewinnansprüche</a:t>
            </a:r>
          </a:p>
          <a:p>
            <a:pPr eaLnBrk="1" hangingPunct="1"/>
            <a:r>
              <a:rPr lang="de-DE" sz="2000" dirty="0">
                <a:solidFill>
                  <a:schemeClr val="tx1"/>
                </a:solidFill>
                <a:latin typeface="Arial" charset="0"/>
              </a:rPr>
              <a:t>	I.	Antragsstation</a:t>
            </a:r>
          </a:p>
          <a:p>
            <a:pPr eaLnBrk="1" hangingPunct="1"/>
            <a:r>
              <a:rPr lang="de-DE" sz="2000" b="0" dirty="0">
                <a:solidFill>
                  <a:schemeClr val="tx1"/>
                </a:solidFill>
                <a:latin typeface="Arial" charset="0"/>
              </a:rPr>
              <a:t>		</a:t>
            </a:r>
            <a:r>
              <a:rPr lang="de-DE" sz="2000" b="0" dirty="0" err="1">
                <a:solidFill>
                  <a:schemeClr val="tx1"/>
                </a:solidFill>
                <a:latin typeface="Arial" charset="0"/>
              </a:rPr>
              <a:t>Unzulässigerklärg</a:t>
            </a:r>
            <a:r>
              <a:rPr lang="de-DE" sz="2000" b="0" dirty="0">
                <a:solidFill>
                  <a:schemeClr val="tx1"/>
                </a:solidFill>
                <a:latin typeface="Arial" charset="0"/>
              </a:rPr>
              <a:t> der Zwangsvollstreckung in die Gewinnansprüche.</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65712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dirty="0">
                <a:solidFill>
                  <a:schemeClr val="tx1"/>
                </a:solidFill>
                <a:latin typeface="Arial" charset="0"/>
              </a:rPr>
              <a:t>	II.	Zulässigkeit der Klage</a:t>
            </a:r>
          </a:p>
          <a:p>
            <a:pPr eaLnBrk="1" hangingPunct="1"/>
            <a:r>
              <a:rPr lang="de-DE" sz="2000" b="0" dirty="0">
                <a:solidFill>
                  <a:schemeClr val="tx1"/>
                </a:solidFill>
                <a:latin typeface="Arial" charset="0"/>
              </a:rPr>
              <a:t>		1. 	Statthaft?</a:t>
            </a:r>
          </a:p>
          <a:p>
            <a:pPr eaLnBrk="1" hangingPunct="1"/>
            <a:r>
              <a:rPr lang="de-DE" sz="2000" b="0" dirty="0">
                <a:solidFill>
                  <a:schemeClr val="tx1"/>
                </a:solidFill>
                <a:latin typeface="Arial" charset="0"/>
              </a:rPr>
              <a:t>			(+), als Drittwiderspruchsklage nach § 771 Abs. 1 ZPO, da der			Kläger geltend macht, dass er </a:t>
            </a:r>
            <a:r>
              <a:rPr lang="mr-IN" sz="2000" b="0" dirty="0">
                <a:solidFill>
                  <a:schemeClr val="tx1"/>
                </a:solidFill>
                <a:latin typeface="Arial" charset="0"/>
              </a:rPr>
              <a:t>–</a:t>
            </a:r>
            <a:r>
              <a:rPr lang="de-DE" sz="2000" b="0" dirty="0">
                <a:solidFill>
                  <a:schemeClr val="tx1"/>
                </a:solidFill>
                <a:latin typeface="Arial" charset="0"/>
              </a:rPr>
              <a:t> und nicht der Vollstreckungs-			</a:t>
            </a:r>
            <a:r>
              <a:rPr lang="de-DE" sz="2000" b="0" dirty="0" err="1">
                <a:solidFill>
                  <a:schemeClr val="tx1"/>
                </a:solidFill>
                <a:latin typeface="Arial" charset="0"/>
              </a:rPr>
              <a:t>schuldner</a:t>
            </a:r>
            <a:r>
              <a:rPr lang="de-DE" sz="2000" b="0" dirty="0">
                <a:solidFill>
                  <a:schemeClr val="tx1"/>
                </a:solidFill>
                <a:latin typeface="Arial" charset="0"/>
              </a:rPr>
              <a:t> </a:t>
            </a:r>
            <a:r>
              <a:rPr lang="mr-IN" sz="2000" b="0" dirty="0">
                <a:solidFill>
                  <a:schemeClr val="tx1"/>
                </a:solidFill>
                <a:latin typeface="Arial" charset="0"/>
              </a:rPr>
              <a:t>–</a:t>
            </a:r>
            <a:r>
              <a:rPr lang="de-DE" sz="2000" b="0" dirty="0">
                <a:solidFill>
                  <a:schemeClr val="tx1"/>
                </a:solidFill>
                <a:latin typeface="Arial" charset="0"/>
              </a:rPr>
              <a:t> Gläubiger der gepfändeten Forderung sei.</a:t>
            </a:r>
          </a:p>
          <a:p>
            <a:pPr eaLnBrk="1" hangingPunct="1"/>
            <a:r>
              <a:rPr lang="de-DE" sz="2000" b="0" dirty="0">
                <a:solidFill>
                  <a:schemeClr val="tx1"/>
                </a:solidFill>
                <a:latin typeface="Arial" charset="0"/>
              </a:rPr>
              <a:t>		2.	Rechtsschutzbedürfnis</a:t>
            </a:r>
          </a:p>
          <a:p>
            <a:pPr eaLnBrk="1" hangingPunct="1"/>
            <a:r>
              <a:rPr lang="de-DE" sz="2000" b="0" dirty="0">
                <a:solidFill>
                  <a:schemeClr val="tx1"/>
                </a:solidFill>
                <a:latin typeface="Arial" charset="0"/>
              </a:rPr>
              <a:t>			Fraglich, ob die (billigere) Erinnerung nach § 766 ZPO vorrangig.</a:t>
            </a:r>
          </a:p>
          <a:p>
            <a:pPr eaLnBrk="1" hangingPunct="1"/>
            <a:r>
              <a:rPr lang="de-DE" sz="2000" b="0" dirty="0">
                <a:solidFill>
                  <a:schemeClr val="tx1"/>
                </a:solidFill>
                <a:latin typeface="Arial" charset="0"/>
              </a:rPr>
              <a:t>			(-), hier hat das </a:t>
            </a:r>
            <a:r>
              <a:rPr lang="de-DE" sz="2000" b="0" dirty="0" err="1">
                <a:solidFill>
                  <a:schemeClr val="tx1"/>
                </a:solidFill>
                <a:latin typeface="Arial" charset="0"/>
              </a:rPr>
              <a:t>VollstrG</a:t>
            </a:r>
            <a:r>
              <a:rPr lang="de-DE" sz="2000" b="0" dirty="0">
                <a:solidFill>
                  <a:schemeClr val="tx1"/>
                </a:solidFill>
                <a:latin typeface="Arial" charset="0"/>
              </a:rPr>
              <a:t> keine Verfahrensvorschriften verletzt. Ob			die Forderung dem Schuldner zusteht, wird im </a:t>
            </a:r>
            <a:r>
              <a:rPr lang="de-DE" sz="2000" b="0" dirty="0" err="1">
                <a:solidFill>
                  <a:schemeClr val="tx1"/>
                </a:solidFill>
                <a:latin typeface="Arial" charset="0"/>
              </a:rPr>
              <a:t>Vollstreckungsver</a:t>
            </a:r>
            <a:r>
              <a:rPr lang="de-DE" sz="2000" b="0" dirty="0">
                <a:solidFill>
                  <a:schemeClr val="tx1"/>
                </a:solidFill>
                <a:latin typeface="Arial" charset="0"/>
              </a:rPr>
              <a:t>-			fahren nicht geprüft; gepfändet wird die „angebliche“ Forderung.</a:t>
            </a:r>
          </a:p>
          <a:p>
            <a:pPr eaLnBrk="1" hangingPunct="1"/>
            <a:r>
              <a:rPr lang="de-DE" sz="2000" dirty="0">
                <a:solidFill>
                  <a:schemeClr val="tx1"/>
                </a:solidFill>
                <a:latin typeface="Arial" charset="0"/>
              </a:rPr>
              <a:t>	III.	Begründetheit der Klage</a:t>
            </a:r>
          </a:p>
          <a:p>
            <a:pPr eaLnBrk="1" hangingPunct="1"/>
            <a:r>
              <a:rPr lang="de-DE" sz="2000" b="0" dirty="0">
                <a:solidFill>
                  <a:schemeClr val="tx1"/>
                </a:solidFill>
                <a:latin typeface="Arial" charset="0"/>
              </a:rPr>
              <a:t>		1.	Bestehen eines Interventionsrechts?</a:t>
            </a:r>
          </a:p>
          <a:p>
            <a:pPr eaLnBrk="1" hangingPunct="1"/>
            <a:r>
              <a:rPr lang="de-DE" sz="2000" b="0" dirty="0">
                <a:solidFill>
                  <a:schemeClr val="tx1"/>
                </a:solidFill>
                <a:latin typeface="Arial" charset="0"/>
              </a:rPr>
              <a:t>			Maßgebend, ob die Zwangsvollstreckung in die </a:t>
            </a:r>
            <a:r>
              <a:rPr lang="de-DE" sz="2000" b="0" dirty="0" err="1">
                <a:solidFill>
                  <a:schemeClr val="tx1"/>
                </a:solidFill>
                <a:latin typeface="Arial" charset="0"/>
              </a:rPr>
              <a:t>Gewinnansprü</a:t>
            </a:r>
            <a:r>
              <a:rPr lang="de-DE" sz="2000" b="0" dirty="0">
                <a:solidFill>
                  <a:schemeClr val="tx1"/>
                </a:solidFill>
                <a:latin typeface="Arial" charset="0"/>
              </a:rPr>
              <a:t>-			</a:t>
            </a:r>
            <a:r>
              <a:rPr lang="de-DE" sz="2000" b="0" dirty="0" err="1">
                <a:solidFill>
                  <a:schemeClr val="tx1"/>
                </a:solidFill>
                <a:latin typeface="Arial" charset="0"/>
              </a:rPr>
              <a:t>che</a:t>
            </a:r>
            <a:r>
              <a:rPr lang="de-DE" sz="2000" b="0" dirty="0">
                <a:solidFill>
                  <a:schemeClr val="tx1"/>
                </a:solidFill>
                <a:latin typeface="Arial" charset="0"/>
              </a:rPr>
              <a:t> unzulässig ist, weil der Kläger Inhaber dieser Ansprüche				ist.</a:t>
            </a:r>
          </a:p>
          <a:p>
            <a:pPr eaLnBrk="1" hangingPunct="1"/>
            <a:r>
              <a:rPr lang="de-DE" sz="2000" b="0" dirty="0">
                <a:solidFill>
                  <a:schemeClr val="tx1"/>
                </a:solidFill>
                <a:latin typeface="Arial" charset="0"/>
              </a:rPr>
              <a:t>			(+), da diese Ansprüche vom Vollstreckungsschuldner wirksam			an den Kläger nach §§ 413, 398 BGB abgetreten worden sind.</a:t>
            </a:r>
          </a:p>
          <a:p>
            <a:pPr eaLnBrk="1" hangingPunct="1"/>
            <a:r>
              <a:rPr lang="de-DE" sz="2000" b="0" dirty="0">
                <a:solidFill>
                  <a:schemeClr val="tx1"/>
                </a:solidFill>
                <a:latin typeface="Arial" charset="0"/>
              </a:rPr>
              <a:t>		2.	Keine Duldungspflicht (hier wieder nach §§ 9, 11 AnfG)?</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171015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184275"/>
            <a:ext cx="8712200" cy="307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000" b="0" dirty="0">
                <a:solidFill>
                  <a:schemeClr val="tx1"/>
                </a:solidFill>
                <a:latin typeface="Arial" charset="0"/>
              </a:rPr>
              <a:t>			Hier ist die Abtretung erfolgt, als den Beklagten die später im				Vollstreckungsbescheid vom 17.06 2022 titulierten Ansprüche			gegen ihren Schuldner noch nicht einmal zustanden. </a:t>
            </a:r>
          </a:p>
          <a:p>
            <a:pPr eaLnBrk="1" hangingPunct="1"/>
            <a:r>
              <a:rPr lang="de-DE" sz="2000" b="0" dirty="0">
                <a:solidFill>
                  <a:schemeClr val="tx1"/>
                </a:solidFill>
                <a:latin typeface="Arial" charset="0"/>
              </a:rPr>
              <a:t>			Dann nach </a:t>
            </a:r>
            <a:r>
              <a:rPr lang="de-DE" sz="2000" b="0" dirty="0" err="1">
                <a:solidFill>
                  <a:schemeClr val="tx1"/>
                </a:solidFill>
                <a:latin typeface="Arial" charset="0"/>
              </a:rPr>
              <a:t>hM</a:t>
            </a:r>
            <a:r>
              <a:rPr lang="de-DE" sz="2000" b="0" dirty="0">
                <a:solidFill>
                  <a:schemeClr val="tx1"/>
                </a:solidFill>
                <a:latin typeface="Arial" charset="0"/>
              </a:rPr>
              <a:t> keine Anfechtung: Das AnfG soll nämlich lediglich 			verhindern, dass der Schuldner dasjenige Vermögen den 				Gläubigern entzieht, auf das diese bei Begründung des Schuld-			</a:t>
            </a:r>
            <a:r>
              <a:rPr lang="de-DE" sz="2000" b="0" dirty="0" err="1">
                <a:solidFill>
                  <a:schemeClr val="tx1"/>
                </a:solidFill>
                <a:latin typeface="Arial" charset="0"/>
              </a:rPr>
              <a:t>verhältnisses</a:t>
            </a:r>
            <a:r>
              <a:rPr lang="de-DE" sz="2000" b="0" dirty="0">
                <a:solidFill>
                  <a:schemeClr val="tx1"/>
                </a:solidFill>
                <a:latin typeface="Arial" charset="0"/>
              </a:rPr>
              <a:t> vertrauen durften.</a:t>
            </a:r>
          </a:p>
          <a:p>
            <a:pPr eaLnBrk="1" hangingPunct="1"/>
            <a:r>
              <a:rPr lang="de-DE" sz="2000" dirty="0">
                <a:solidFill>
                  <a:schemeClr val="tx1"/>
                </a:solidFill>
                <a:latin typeface="Arial" charset="0"/>
              </a:rPr>
              <a:t>	IV.	Ergebnis</a:t>
            </a:r>
          </a:p>
          <a:p>
            <a:pPr eaLnBrk="1" hangingPunct="1"/>
            <a:r>
              <a:rPr lang="de-DE" sz="2000" b="0" dirty="0">
                <a:solidFill>
                  <a:schemeClr val="tx1"/>
                </a:solidFill>
                <a:latin typeface="Arial" charset="0"/>
              </a:rPr>
              <a:t>		Der Hauptantrag, 2. Teil, ist begründet; damit ist dort über einen etwa-		</a:t>
            </a:r>
            <a:r>
              <a:rPr lang="de-DE" sz="2000" b="0" dirty="0" err="1">
                <a:solidFill>
                  <a:schemeClr val="tx1"/>
                </a:solidFill>
                <a:latin typeface="Arial" charset="0"/>
              </a:rPr>
              <a:t>igen</a:t>
            </a:r>
            <a:r>
              <a:rPr lang="de-DE" sz="2000" b="0" dirty="0">
                <a:solidFill>
                  <a:schemeClr val="tx1"/>
                </a:solidFill>
                <a:latin typeface="Arial" charset="0"/>
              </a:rPr>
              <a:t> Hilfsantrag (vorrangige Befriedigung) nicht mehr zu entscheiden.</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2349165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40768"/>
            <a:ext cx="871220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spcAft>
                <a:spcPct val="30000"/>
              </a:spcAft>
            </a:pPr>
            <a:r>
              <a:rPr lang="de-DE" sz="2200" dirty="0">
                <a:solidFill>
                  <a:schemeClr val="tx1"/>
                </a:solidFill>
                <a:latin typeface="Arial" charset="0"/>
              </a:rPr>
              <a:t>D. </a:t>
            </a:r>
            <a:r>
              <a:rPr lang="de-DE" sz="2200" dirty="0" err="1">
                <a:solidFill>
                  <a:schemeClr val="tx1"/>
                </a:solidFill>
                <a:latin typeface="Arial" charset="0"/>
              </a:rPr>
              <a:t>Tenorierung</a:t>
            </a:r>
            <a:endParaRPr lang="de-DE" sz="2200" dirty="0">
              <a:solidFill>
                <a:schemeClr val="tx1"/>
              </a:solidFill>
              <a:latin typeface="Arial" charset="0"/>
            </a:endParaRPr>
          </a:p>
          <a:p>
            <a:pPr marL="450850" indent="-450850" eaLnBrk="1" hangingPunct="1">
              <a:spcAft>
                <a:spcPct val="30000"/>
              </a:spcAft>
            </a:pPr>
            <a:endParaRPr lang="de-DE" sz="800" b="0" dirty="0">
              <a:solidFill>
                <a:schemeClr val="tx1"/>
              </a:solidFill>
              <a:latin typeface="Arial" charset="0"/>
            </a:endParaRPr>
          </a:p>
          <a:p>
            <a:pPr marL="450850" indent="-450850" eaLnBrk="1" hangingPunct="1">
              <a:spcAft>
                <a:spcPct val="30000"/>
              </a:spcAft>
            </a:pPr>
            <a:r>
              <a:rPr lang="de-DE" sz="2200" b="0" dirty="0">
                <a:solidFill>
                  <a:schemeClr val="tx1"/>
                </a:solidFill>
                <a:latin typeface="Arial" charset="0"/>
              </a:rPr>
              <a:t>I.		Die Zwangsvollstreckung aus dem Vollstreckungsbescheid des Amtsgerichts Hamburg-Mitte vom 17.06.2022 – 3 C 10345/22 – in die Ansprüche des Friedrich Kemper auf Auszahlung seiner Anteile am Reingewinn der Kemper GmbH, Hermannstraße 25, 20152 Hamburg, wird für unzulässig erklärt. Im Übrigen wird die Klage abgewiesen.</a:t>
            </a:r>
          </a:p>
          <a:p>
            <a:pPr marL="450850" indent="-450850" eaLnBrk="1" hangingPunct="1">
              <a:spcAft>
                <a:spcPct val="30000"/>
              </a:spcAft>
            </a:pPr>
            <a:r>
              <a:rPr lang="de-DE" sz="2200" b="0" dirty="0">
                <a:solidFill>
                  <a:schemeClr val="tx1"/>
                </a:solidFill>
                <a:latin typeface="Arial" charset="0"/>
              </a:rPr>
              <a:t>II. 		Die Kosten des Rechtsstreits werden gegeneinander aufgehoben.</a:t>
            </a:r>
          </a:p>
          <a:p>
            <a:pPr marL="450850" indent="-450850" eaLnBrk="1" hangingPunct="1">
              <a:spcAft>
                <a:spcPct val="30000"/>
              </a:spcAft>
            </a:pPr>
            <a:r>
              <a:rPr lang="de-DE" sz="2200" b="0" dirty="0">
                <a:solidFill>
                  <a:schemeClr val="tx1"/>
                </a:solidFill>
                <a:latin typeface="Arial" charset="0"/>
              </a:rPr>
              <a:t>III.		Das Urteil ist (für den Kläger) gegen Sicherheitsleistung in Höhe von Euro 15.500,- vorläufig vollstreckbar.</a:t>
            </a:r>
          </a:p>
          <a:p>
            <a:pPr marL="450850" indent="-450850" eaLnBrk="1" hangingPunct="1">
              <a:spcAft>
                <a:spcPct val="30000"/>
              </a:spcAft>
            </a:pPr>
            <a:endParaRPr lang="de-DE" sz="2200" b="0" dirty="0">
              <a:solidFill>
                <a:schemeClr val="tx1"/>
              </a:solidFill>
              <a:latin typeface="Arial" charset="0"/>
            </a:endParaRPr>
          </a:p>
          <a:p>
            <a:pPr marL="450850" indent="-450850" eaLnBrk="1" hangingPunct="1">
              <a:spcAft>
                <a:spcPct val="30000"/>
              </a:spcAft>
            </a:pPr>
            <a:r>
              <a:rPr lang="de-DE" sz="2200" b="0" u="sng" dirty="0" err="1">
                <a:solidFill>
                  <a:schemeClr val="tx1"/>
                </a:solidFill>
                <a:latin typeface="Arial" charset="0"/>
              </a:rPr>
              <a:t>b.u.v</a:t>
            </a:r>
            <a:r>
              <a:rPr lang="de-DE" sz="2200" b="0" u="sng" dirty="0">
                <a:solidFill>
                  <a:schemeClr val="tx1"/>
                </a:solidFill>
                <a:latin typeface="Arial" charset="0"/>
              </a:rPr>
              <a:t>.:</a:t>
            </a:r>
            <a:r>
              <a:rPr lang="de-DE" sz="2200" b="0" dirty="0">
                <a:solidFill>
                  <a:schemeClr val="tx1"/>
                </a:solidFill>
                <a:latin typeface="Arial" charset="0"/>
              </a:rPr>
              <a:t> Der Streitwert wird auf Euro 30.000,- festgesetzt.</a:t>
            </a:r>
          </a:p>
          <a:p>
            <a:pPr marL="450850" indent="-450850" eaLnBrk="1" hangingPunct="1">
              <a:spcAft>
                <a:spcPct val="30000"/>
              </a:spcAft>
            </a:pPr>
            <a:r>
              <a:rPr lang="de-DE" sz="2200" b="0" dirty="0">
                <a:solidFill>
                  <a:schemeClr val="tx1"/>
                </a:solidFill>
                <a:latin typeface="Arial" charset="0"/>
              </a:rPr>
              <a:t>keine Rechtsbehelfsbelehrung gemäß </a:t>
            </a:r>
            <a:r>
              <a:rPr lang="de-DE" sz="2200" b="0" u="sng" dirty="0">
                <a:solidFill>
                  <a:schemeClr val="tx1"/>
                </a:solidFill>
                <a:latin typeface="Arial" charset="0"/>
              </a:rPr>
              <a:t>§ 232 S.2 ZPO</a:t>
            </a:r>
            <a:r>
              <a:rPr lang="de-DE" sz="2200" b="0" dirty="0">
                <a:solidFill>
                  <a:schemeClr val="tx1"/>
                </a:solidFill>
                <a:latin typeface="Arial" charset="0"/>
              </a:rPr>
              <a: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18 Schmidt ./. Gläubig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085561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3" end="3"/>
                                            </p:txEl>
                                          </p:spTgt>
                                        </p:tgtEl>
                                        <p:attrNameLst>
                                          <p:attrName>style.visibility</p:attrName>
                                        </p:attrNameLst>
                                      </p:cBhvr>
                                      <p:to>
                                        <p:strVal val="visible"/>
                                      </p:to>
                                    </p:set>
                                    <p:anim calcmode="lin" valueType="num">
                                      <p:cBhvr additive="base">
                                        <p:cTn id="19"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4" end="4"/>
                                            </p:txEl>
                                          </p:spTgt>
                                        </p:tgtEl>
                                        <p:attrNameLst>
                                          <p:attrName>style.visibility</p:attrName>
                                        </p:attrNameLst>
                                      </p:cBhvr>
                                      <p:to>
                                        <p:strVal val="visible"/>
                                      </p:to>
                                    </p:set>
                                    <p:anim calcmode="lin" valueType="num">
                                      <p:cBhvr additive="base">
                                        <p:cTn id="25"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6" end="6"/>
                                            </p:txEl>
                                          </p:spTgt>
                                        </p:tgtEl>
                                        <p:attrNameLst>
                                          <p:attrName>style.visibility</p:attrName>
                                        </p:attrNameLst>
                                      </p:cBhvr>
                                      <p:to>
                                        <p:strVal val="visible"/>
                                      </p:to>
                                    </p:set>
                                    <p:anim calcmode="lin" valueType="num">
                                      <p:cBhvr additive="base">
                                        <p:cTn id="31"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7" end="7"/>
                                            </p:txEl>
                                          </p:spTgt>
                                        </p:tgtEl>
                                        <p:attrNameLst>
                                          <p:attrName>style.visibility</p:attrName>
                                        </p:attrNameLst>
                                      </p:cBhvr>
                                      <p:to>
                                        <p:strVal val="visible"/>
                                      </p:to>
                                    </p:set>
                                    <p:anim calcmode="lin" valueType="num">
                                      <p:cBhvr additive="base">
                                        <p:cTn id="37"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268760"/>
            <a:ext cx="8928992" cy="5691302"/>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solidFill>
                <a:latin typeface="+mj-lt"/>
              </a:rPr>
              <a:t>Die einzelnen Vollstreckungsmaßnahmen im Überblick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600" dirty="0">
              <a:solidFill>
                <a:schemeClr val="tx1"/>
              </a:solidFill>
              <a:latin typeface="+mj-l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solidFill>
                <a:latin typeface="+mj-lt"/>
              </a:rPr>
              <a:t>I.	ZV wegen Geldforderungen, §§ 802a – 882i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1.	In das bewegliche Vermögen, §§ 803 – 863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	Erfolgt durch Pfändung, § 803 Abs. 1 S.1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dirty="0" err="1">
                <a:solidFill>
                  <a:schemeClr val="tx1"/>
                </a:solidFill>
                <a:latin typeface="+mj-lt"/>
                <a:cs typeface="Arial"/>
              </a:rPr>
              <a:t>str</a:t>
            </a:r>
            <a:r>
              <a:rPr lang="de-DE" sz="2400" b="0" dirty="0">
                <a:solidFill>
                  <a:schemeClr val="tx1"/>
                </a:solidFill>
                <a:latin typeface="+mj-lt"/>
              </a:rPr>
              <a:t>, wie das </a:t>
            </a:r>
            <a:r>
              <a:rPr lang="de-DE" sz="2400" b="0" dirty="0" err="1">
                <a:solidFill>
                  <a:schemeClr val="tx1"/>
                </a:solidFill>
                <a:latin typeface="+mj-lt"/>
              </a:rPr>
              <a:t>PfändungspfandR</a:t>
            </a:r>
            <a:r>
              <a:rPr lang="de-DE" sz="2400" b="0" dirty="0">
                <a:solidFill>
                  <a:schemeClr val="tx1"/>
                </a:solidFill>
                <a:latin typeface="+mj-lt"/>
              </a:rPr>
              <a:t> (§ 804 ZPO) entsteht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u="sng" dirty="0" err="1">
                <a:solidFill>
                  <a:schemeClr val="tx1"/>
                </a:solidFill>
                <a:latin typeface="+mj-lt"/>
              </a:rPr>
              <a:t>hM</a:t>
            </a:r>
            <a:r>
              <a:rPr lang="de-DE" sz="2400" b="0" u="sng" dirty="0">
                <a:solidFill>
                  <a:schemeClr val="tx1"/>
                </a:solidFill>
                <a:latin typeface="+mj-lt"/>
              </a:rPr>
              <a:t>:</a:t>
            </a:r>
            <a:r>
              <a:rPr lang="de-DE" sz="2400" b="0" dirty="0">
                <a:solidFill>
                  <a:schemeClr val="tx1"/>
                </a:solidFill>
                <a:latin typeface="+mj-lt"/>
              </a:rPr>
              <a:t> gemischte privat- und öffentlich-rechtliche					Theorie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dirty="0" err="1">
                <a:solidFill>
                  <a:schemeClr val="tx1"/>
                </a:solidFill>
                <a:latin typeface="+mj-lt"/>
                <a:cs typeface="Arial"/>
              </a:rPr>
              <a:t>öR</a:t>
            </a:r>
            <a:r>
              <a:rPr lang="de-DE" sz="2400" b="0" dirty="0">
                <a:solidFill>
                  <a:schemeClr val="tx1"/>
                </a:solidFill>
                <a:latin typeface="+mj-lt"/>
                <a:cs typeface="Arial"/>
              </a:rPr>
              <a:t>) </a:t>
            </a:r>
            <a:r>
              <a:rPr lang="de-DE" sz="2400" b="0" dirty="0">
                <a:solidFill>
                  <a:schemeClr val="tx1"/>
                </a:solidFill>
                <a:latin typeface="+mj-lt"/>
              </a:rPr>
              <a:t>wirksame Pfändung bewirkt die Verstrickung der				Sache (Schutz durch § 136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b)	ZV in bewegliche Sachen, §§ 808 – 827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dirty="0">
                <a:solidFill>
                  <a:schemeClr val="tx1"/>
                </a:solidFill>
                <a:latin typeface="+mj-lt"/>
              </a:rPr>
              <a:t>Ist in der Praxis regelmäßig aussichtslos.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dirty="0">
                <a:solidFill>
                  <a:schemeClr val="tx1"/>
                </a:solidFill>
                <a:latin typeface="+mj-lt"/>
              </a:rPr>
              <a:t>erfolgt durch den Gerichtsvollzieher, §§ 808, 802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	</a:t>
            </a:r>
            <a:r>
              <a:rPr lang="de-DE" sz="2400" b="0" dirty="0">
                <a:solidFill>
                  <a:schemeClr val="tx1"/>
                </a:solidFill>
                <a:latin typeface="+mj-lt"/>
              </a:rPr>
              <a:t>Bewegl</a:t>
            </a:r>
            <a:r>
              <a:rPr lang="de-DE" b="0" dirty="0">
                <a:solidFill>
                  <a:schemeClr val="tx1"/>
                </a:solidFill>
                <a:latin typeface="+mj-lt"/>
              </a:rPr>
              <a:t>iche</a:t>
            </a:r>
            <a:r>
              <a:rPr lang="de-DE" sz="2400" b="0" dirty="0">
                <a:solidFill>
                  <a:schemeClr val="tx1"/>
                </a:solidFill>
                <a:latin typeface="+mj-lt"/>
              </a:rPr>
              <a:t> Sachen im Gewahrsam des Schuldners:</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632595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 calcmode="lin" valueType="num">
                                      <p:cBhvr additive="base">
                                        <p:cTn id="3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7" end="7"/>
                                            </p:txEl>
                                          </p:spTgt>
                                        </p:tgtEl>
                                        <p:attrNameLst>
                                          <p:attrName>style.visibility</p:attrName>
                                        </p:attrNameLst>
                                      </p:cBhvr>
                                      <p:to>
                                        <p:strVal val="visible"/>
                                      </p:to>
                                    </p:set>
                                    <p:anim calcmode="lin" valueType="num">
                                      <p:cBhvr additive="base">
                                        <p:cTn id="43"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8" end="8"/>
                                            </p:txEl>
                                          </p:spTgt>
                                        </p:tgtEl>
                                        <p:attrNameLst>
                                          <p:attrName>style.visibility</p:attrName>
                                        </p:attrNameLst>
                                      </p:cBhvr>
                                      <p:to>
                                        <p:strVal val="visible"/>
                                      </p:to>
                                    </p:set>
                                    <p:anim calcmode="lin" valueType="num">
                                      <p:cBhvr additive="base">
                                        <p:cTn id="4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9" end="9"/>
                                            </p:txEl>
                                          </p:spTgt>
                                        </p:tgtEl>
                                        <p:attrNameLst>
                                          <p:attrName>style.visibility</p:attrName>
                                        </p:attrNameLst>
                                      </p:cBhvr>
                                      <p:to>
                                        <p:strVal val="visible"/>
                                      </p:to>
                                    </p:set>
                                    <p:anim calcmode="lin" valueType="num">
                                      <p:cBhvr additive="base">
                                        <p:cTn id="55"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10" end="10"/>
                                            </p:txEl>
                                          </p:spTgt>
                                        </p:tgtEl>
                                        <p:attrNameLst>
                                          <p:attrName>style.visibility</p:attrName>
                                        </p:attrNameLst>
                                      </p:cBhvr>
                                      <p:to>
                                        <p:strVal val="visible"/>
                                      </p:to>
                                    </p:set>
                                    <p:anim calcmode="lin" valueType="num">
                                      <p:cBhvr additive="base">
                                        <p:cTn id="61"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11" end="11"/>
                                            </p:txEl>
                                          </p:spTgt>
                                        </p:tgtEl>
                                        <p:attrNameLst>
                                          <p:attrName>style.visibility</p:attrName>
                                        </p:attrNameLst>
                                      </p:cBhvr>
                                      <p:to>
                                        <p:strVal val="visible"/>
                                      </p:to>
                                    </p:set>
                                    <p:anim calcmode="lin" valueType="num">
                                      <p:cBhvr additive="base">
                                        <p:cTn id="67"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gemäß § 808 ZPO: Inbesitznahme oder </a:t>
            </a:r>
            <a:r>
              <a:rPr lang="de-DE" sz="2400" b="0" dirty="0" err="1">
                <a:solidFill>
                  <a:schemeClr val="tx1"/>
                </a:solidFill>
                <a:latin typeface="+mj-lt"/>
              </a:rPr>
              <a:t>Anbrin</a:t>
            </a:r>
            <a:r>
              <a:rPr lang="de-DE" sz="2400" b="0" dirty="0">
                <a:solidFill>
                  <a:schemeClr val="tx1"/>
                </a:solidFill>
                <a:latin typeface="+mj-lt"/>
              </a:rPr>
              <a:t>-					</a:t>
            </a:r>
            <a:r>
              <a:rPr lang="de-DE" sz="2400" b="0" dirty="0" err="1">
                <a:solidFill>
                  <a:schemeClr val="tx1"/>
                </a:solidFill>
                <a:latin typeface="+mj-lt"/>
              </a:rPr>
              <a:t>gung</a:t>
            </a:r>
            <a:r>
              <a:rPr lang="de-DE" sz="2400" b="0" dirty="0">
                <a:solidFill>
                  <a:schemeClr val="tx1"/>
                </a:solidFill>
                <a:latin typeface="+mj-lt"/>
              </a:rPr>
              <a:t> des Pfandsiegels.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Bewegliche Sache im Gewahrsam Dritter, § 809: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Inbesitznahme oder § 808 Abs. 2 S.2 ZPO nur,					wenn Dritter zur Herausgabe bereit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Unpfändbar in den Fällen des § 811 Abs. 1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a:t>
            </a:r>
            <a:r>
              <a:rPr lang="de-DE" sz="2400" b="0" dirty="0" err="1">
                <a:solidFill>
                  <a:schemeClr val="tx1"/>
                </a:solidFill>
                <a:latin typeface="+mj-lt"/>
              </a:rPr>
              <a:t>uU</a:t>
            </a:r>
            <a:r>
              <a:rPr lang="de-DE" sz="2400" b="0" dirty="0">
                <a:solidFill>
                  <a:schemeClr val="tx1"/>
                </a:solidFill>
                <a:latin typeface="+mj-lt"/>
              </a:rPr>
              <a:t> Austauschpfändung nach § 811a ff.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Verwertung nach den §§ 814 – 827 ZPO durch					Versteigerung und Erlösauskehrung; bei mehreren				Erlösberechtigten gilt das Verteilungsverfahren					nach den §§ 872 ff.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c)	ZV in Forderungen und andere Vermögensrechte, 				§§ 828 – 863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Zuständig ist das Vollstreckungsgericht, § 828 ZPO</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75834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268760"/>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erfolgt durch Pfändung der Forderung, dies </a:t>
            </a:r>
            <a:r>
              <a:rPr lang="de-DE" sz="2400" b="0" dirty="0" err="1">
                <a:solidFill>
                  <a:schemeClr val="tx1"/>
                </a:solidFill>
                <a:latin typeface="+mj-lt"/>
              </a:rPr>
              <a:t>wiede</a:t>
            </a:r>
            <a:r>
              <a:rPr lang="de-DE" sz="2400" b="0" dirty="0">
                <a:solidFill>
                  <a:schemeClr val="tx1"/>
                </a:solidFill>
                <a:latin typeface="+mj-lt"/>
              </a:rPr>
              <a:t>-				rum durch Pfändungsbeschluss (§ 829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a:t>
            </a:r>
            <a:r>
              <a:rPr lang="de-DE" sz="2400" b="0" dirty="0" err="1">
                <a:solidFill>
                  <a:schemeClr val="tx1"/>
                </a:solidFill>
                <a:latin typeface="+mj-lt"/>
              </a:rPr>
              <a:t>PfB</a:t>
            </a:r>
            <a:r>
              <a:rPr lang="de-DE" sz="2400" b="0" dirty="0">
                <a:solidFill>
                  <a:schemeClr val="tx1"/>
                </a:solidFill>
                <a:latin typeface="+mj-lt"/>
              </a:rPr>
              <a:t> enthält das </a:t>
            </a:r>
            <a:r>
              <a:rPr lang="de-DE" sz="2400" b="0" dirty="0" err="1">
                <a:solidFill>
                  <a:schemeClr val="tx1"/>
                </a:solidFill>
                <a:latin typeface="+mj-lt"/>
              </a:rPr>
              <a:t>Arrestatorium</a:t>
            </a:r>
            <a:r>
              <a:rPr lang="de-DE" sz="2400" b="0" dirty="0">
                <a:solidFill>
                  <a:schemeClr val="tx1"/>
                </a:solidFill>
                <a:latin typeface="+mj-lt"/>
              </a:rPr>
              <a:t> und das </a:t>
            </a:r>
            <a:r>
              <a:rPr lang="de-DE" sz="2400" b="0" dirty="0" err="1">
                <a:solidFill>
                  <a:schemeClr val="tx1"/>
                </a:solidFill>
                <a:latin typeface="+mj-lt"/>
              </a:rPr>
              <a:t>Inhibitorium</a:t>
            </a:r>
            <a:r>
              <a:rPr lang="de-DE" sz="2400" b="0" dirty="0">
                <a:solidFill>
                  <a:schemeClr val="tx1"/>
                </a:solidFill>
                <a:latin typeface="+mj-lt"/>
              </a:rPr>
              <a:t>, 				§ 829 Abs. 1 S.1 und S.2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Pfändungsverbote für Geldforderungen finden					sich insbesondere in den §§ 850 ff. ZPO für					Arbeitsentgelt etc. (s. insbes. § 850c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die Verwertung der gepfändeten Forderung er-					folgt durch Überweisungsbeschluss, § 835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Entweder „Überweisung“ an </a:t>
            </a:r>
            <a:r>
              <a:rPr lang="de-DE" sz="2400" b="0" dirty="0" err="1">
                <a:solidFill>
                  <a:schemeClr val="tx1"/>
                </a:solidFill>
                <a:latin typeface="+mj-lt"/>
              </a:rPr>
              <a:t>Zahlungs</a:t>
            </a:r>
            <a:r>
              <a:rPr lang="de-DE" sz="2400" b="0" dirty="0">
                <a:solidFill>
                  <a:schemeClr val="tx1"/>
                </a:solidFill>
                <a:latin typeface="+mj-lt"/>
              </a:rPr>
              <a:t> Statt						(= Quasierfüllung) oder (bloß) zur Einziehung					(üblicher Fall), § 835 Abs. 1, Abs. 2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dirty="0">
                <a:solidFill>
                  <a:schemeClr val="tx1"/>
                </a:solidFill>
                <a:latin typeface="+mj-lt"/>
                <a:cs typeface="Arial"/>
              </a:rPr>
              <a:t>●</a:t>
            </a:r>
            <a:r>
              <a:rPr lang="de-DE" sz="2400" b="0" dirty="0">
                <a:solidFill>
                  <a:schemeClr val="tx1"/>
                </a:solidFill>
                <a:latin typeface="+mj-lt"/>
              </a:rPr>
              <a:t>	Rechtliche Bedeutung des </a:t>
            </a:r>
            <a:r>
              <a:rPr lang="de-DE" sz="2400" b="0" dirty="0" err="1">
                <a:solidFill>
                  <a:schemeClr val="tx1"/>
                </a:solidFill>
                <a:latin typeface="+mj-lt"/>
              </a:rPr>
              <a:t>Überweisungsbe</a:t>
            </a:r>
            <a:r>
              <a:rPr lang="de-DE" sz="2400" b="0" dirty="0">
                <a:solidFill>
                  <a:schemeClr val="tx1"/>
                </a:solidFill>
                <a:latin typeface="+mj-lt"/>
              </a:rPr>
              <a:t>-					</a:t>
            </a:r>
            <a:r>
              <a:rPr lang="de-DE" sz="2400" b="0" dirty="0" err="1">
                <a:solidFill>
                  <a:schemeClr val="tx1"/>
                </a:solidFill>
                <a:latin typeface="+mj-lt"/>
              </a:rPr>
              <a:t>schlusses</a:t>
            </a:r>
            <a:r>
              <a:rPr lang="de-DE" sz="2400" b="0" dirty="0">
                <a:solidFill>
                  <a:schemeClr val="tx1"/>
                </a:solidFill>
                <a:latin typeface="+mj-lt"/>
              </a:rPr>
              <a:t> in § 836 Abs. 1 ZPO.</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75834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37741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2.	ZV in das unbewegliche Vermögen, §§ 864 – 871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b="0" dirty="0">
                <a:solidFill>
                  <a:schemeClr val="tx1"/>
                </a:solidFill>
                <a:latin typeface="+mj-lt"/>
              </a:rPr>
              <a:t>a</a:t>
            </a:r>
            <a:r>
              <a:rPr lang="de-DE" sz="2400" b="0" dirty="0">
                <a:solidFill>
                  <a:schemeClr val="tx1"/>
                </a:solidFill>
                <a:latin typeface="+mj-lt"/>
              </a:rPr>
              <a:t>)	Arten der Zwangsvollstreckung sind hier: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Zwangshypothek, §§ 866 Abs. 1, 1.Var., 867 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Zwangsversteigerung, §§ 866 Abs. 1, 2.Var. ZPO,			 		869 </a:t>
            </a:r>
            <a:r>
              <a:rPr lang="de-DE" sz="2400" b="0" dirty="0" err="1">
                <a:solidFill>
                  <a:schemeClr val="tx1"/>
                </a:solidFill>
                <a:latin typeface="+mj-lt"/>
              </a:rPr>
              <a:t>iVm</a:t>
            </a:r>
            <a:r>
              <a:rPr lang="de-DE" sz="2400" b="0" dirty="0">
                <a:solidFill>
                  <a:schemeClr val="tx1"/>
                </a:solidFill>
                <a:latin typeface="+mj-lt"/>
              </a:rPr>
              <a:t> §§ 15 – 145 ZVG, ergänzend §§ 1 ff. ZVG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Zwangsverwaltung, §§ 866 Abs. 1, 3.Var., 869 ZPO				</a:t>
            </a:r>
            <a:r>
              <a:rPr lang="de-DE" sz="2400" b="0" dirty="0" err="1">
                <a:solidFill>
                  <a:schemeClr val="tx1"/>
                </a:solidFill>
                <a:latin typeface="+mj-lt"/>
              </a:rPr>
              <a:t>iVm</a:t>
            </a:r>
            <a:r>
              <a:rPr lang="de-DE" sz="2400" b="0" dirty="0">
                <a:solidFill>
                  <a:schemeClr val="tx1"/>
                </a:solidFill>
                <a:latin typeface="+mj-lt"/>
              </a:rPr>
              <a:t> 146 ff. ZVG, ergänzend §§ 1 ff. ZVG.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b)	Wichtigster Anwendungsfall: Zwangsversteigerung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Eigentumserwerb gemäß § 90 Abs. 1 ZVG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auch am Zubehör gemäß §§ 90 Abs. 2, 55 Abs. 1,					20 Abs. 2 ZVG, § 1120 BGB oder gemäß §§ 90					Abs. 2, 55 Abs. 2 ZVG.</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75834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43508" y="137741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solidFill>
                <a:latin typeface="+mj-lt"/>
              </a:rPr>
              <a:t>II.	ZV wegen Ansprüchen auf Herausgabe, Handlung oder	Unterlassung, §§ 883 – 898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1.	ZV aus Herausgabeansprüchen, §§ 883 – 886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	zuständig ist der Gerichtsvollzieher.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b)	hier wird dem Schuldner die Sache vom Gerichtsvoll-			</a:t>
            </a:r>
            <a:r>
              <a:rPr lang="de-DE" sz="2400" b="0" dirty="0" err="1">
                <a:solidFill>
                  <a:schemeClr val="tx1"/>
                </a:solidFill>
                <a:latin typeface="+mj-lt"/>
              </a:rPr>
              <a:t>zieher</a:t>
            </a:r>
            <a:r>
              <a:rPr lang="de-DE" sz="2400" b="0" dirty="0">
                <a:solidFill>
                  <a:schemeClr val="tx1"/>
                </a:solidFill>
                <a:latin typeface="+mj-lt"/>
              </a:rPr>
              <a:t> weggenommen (insbes. auch Räumung)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2.	ZV einer vertretbaren Handlung, § 887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	zuständig ist das Prozessgericht des 1. Rechtszuges.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b="0" dirty="0">
                <a:solidFill>
                  <a:schemeClr val="tx1"/>
                </a:solidFill>
                <a:latin typeface="+mj-lt"/>
              </a:rPr>
              <a:t>		b)	erfolgt durch Ermächtigung des Gläubigers und ggf.				Vorschussurteil (§ 887 Abs. 2 ZPO).</a:t>
            </a:r>
            <a:endParaRPr lang="de-DE" sz="2400" b="0" dirty="0">
              <a:solidFill>
                <a:schemeClr val="tx1"/>
              </a:solidFill>
              <a:latin typeface="+mj-l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c)	Beispiele: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Anfertigung oder Reparatur von Sachen,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Abrechnung und Bewertung (etwa Handelsbilanz).</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75834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377414"/>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3.	ZV unvertretbarer Handlung, § 888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b="0" dirty="0">
                <a:solidFill>
                  <a:schemeClr val="tx1"/>
                </a:solidFill>
                <a:latin typeface="+mj-lt"/>
              </a:rPr>
              <a:t>		a)	zuständig ist das Prozessgericht des 1. Rechtszuges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sz="2400" b="0">
                <a:solidFill>
                  <a:schemeClr val="tx1"/>
                </a:solidFill>
                <a:latin typeface="+mj-lt"/>
              </a:rPr>
              <a:t>	b)</a:t>
            </a:r>
            <a:r>
              <a:rPr lang="de-DE" b="0" dirty="0">
                <a:solidFill>
                  <a:schemeClr val="tx1"/>
                </a:solidFill>
                <a:latin typeface="+mj-lt"/>
              </a:rPr>
              <a:t>	Erfolgt durch Zwangsgeld oder –</a:t>
            </a:r>
            <a:r>
              <a:rPr lang="de-DE" b="0" dirty="0" err="1">
                <a:solidFill>
                  <a:schemeClr val="tx1"/>
                </a:solidFill>
                <a:latin typeface="+mj-lt"/>
              </a:rPr>
              <a:t>haft</a:t>
            </a:r>
            <a:r>
              <a:rPr lang="de-DE" b="0" dirty="0">
                <a:solidFill>
                  <a:schemeClr val="tx1"/>
                </a:solidFill>
                <a:latin typeface="+mj-lt"/>
              </a:rPr>
              <a:t> oder nur </a:t>
            </a:r>
            <a:r>
              <a:rPr lang="de-DE" b="0" dirty="0" err="1">
                <a:solidFill>
                  <a:schemeClr val="tx1"/>
                </a:solidFill>
                <a:latin typeface="+mj-lt"/>
              </a:rPr>
              <a:t>Zwangsh</a:t>
            </a:r>
            <a:r>
              <a:rPr lang="de-DE" b="0" dirty="0">
                <a:solidFill>
                  <a:schemeClr val="tx1"/>
                </a:solidFill>
                <a:latin typeface="+mj-l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c)	Beispiele: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a:t>
            </a:r>
            <a:r>
              <a:rPr lang="de-DE" sz="2400" b="0" dirty="0" err="1">
                <a:solidFill>
                  <a:schemeClr val="tx1"/>
                </a:solidFill>
                <a:latin typeface="+mj-lt"/>
              </a:rPr>
              <a:t>tatsächl</a:t>
            </a:r>
            <a:r>
              <a:rPr lang="de-DE" sz="2400" b="0" dirty="0">
                <a:solidFill>
                  <a:schemeClr val="tx1"/>
                </a:solidFill>
                <a:latin typeface="+mj-lt"/>
              </a:rPr>
              <a:t>. Erklärungen, die nur Schuldner abgeben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b="0" dirty="0">
                <a:solidFill>
                  <a:schemeClr val="tx1"/>
                </a:solidFill>
                <a:latin typeface="+mj-lt"/>
              </a:rPr>
              <a:t>d</a:t>
            </a:r>
            <a:r>
              <a:rPr lang="de-DE" sz="2400" b="0" dirty="0">
                <a:solidFill>
                  <a:schemeClr val="tx1"/>
                </a:solidFill>
                <a:latin typeface="+mj-lt"/>
              </a:rPr>
              <a:t>)	beachte die Ausnahmen nach §§ </a:t>
            </a:r>
            <a:r>
              <a:rPr lang="de-DE" b="0" dirty="0">
                <a:solidFill>
                  <a:schemeClr val="tx1"/>
                </a:solidFill>
                <a:latin typeface="+mj-lt"/>
              </a:rPr>
              <a:t>888 Abs. 3 ZPO, 				1</a:t>
            </a:r>
            <a:r>
              <a:rPr lang="de-DE" sz="2400" b="0" dirty="0">
                <a:solidFill>
                  <a:schemeClr val="tx1"/>
                </a:solidFill>
                <a:latin typeface="+mj-lt"/>
              </a:rPr>
              <a:t>20 Abs. 3 </a:t>
            </a:r>
            <a:r>
              <a:rPr lang="de-DE" sz="2400" b="0" dirty="0" err="1">
                <a:solidFill>
                  <a:schemeClr val="tx1"/>
                </a:solidFill>
                <a:latin typeface="+mj-lt"/>
              </a:rPr>
              <a:t>FamFG</a:t>
            </a:r>
            <a:r>
              <a:rPr lang="de-DE" sz="2400" b="0" dirty="0">
                <a:solidFill>
                  <a:schemeClr val="tx1"/>
                </a:solidFill>
                <a:latin typeface="+mj-l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4.	ZV von Unterlassungs- oder </a:t>
            </a:r>
            <a:r>
              <a:rPr lang="de-DE" sz="2400" b="0" dirty="0" err="1">
                <a:solidFill>
                  <a:schemeClr val="tx1"/>
                </a:solidFill>
                <a:latin typeface="+mj-lt"/>
              </a:rPr>
              <a:t>Duldungsanspr</a:t>
            </a:r>
            <a:r>
              <a:rPr lang="de-DE" sz="2400" b="0" dirty="0">
                <a:solidFill>
                  <a:schemeClr val="tx1"/>
                </a:solidFill>
                <a:latin typeface="+mj-lt"/>
              </a:rPr>
              <a:t>, § 890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b="0" dirty="0">
                <a:solidFill>
                  <a:schemeClr val="tx1"/>
                </a:solidFill>
                <a:latin typeface="+mj-lt"/>
              </a:rPr>
              <a:t>		a)	erfolgt wie § 888 ZPO (Ordnungsgeld, -haft)</a:t>
            </a:r>
            <a:endParaRPr lang="de-DE" sz="2400" b="0" dirty="0">
              <a:solidFill>
                <a:schemeClr val="tx1"/>
              </a:solidFill>
              <a:latin typeface="+mj-l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b) 	oft schwierige Abgrenzung zu § 887 und § 888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5.	ZV von Ansprüchen auf Abgabe einer WE, § 894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a:t>
            </a:r>
            <a:r>
              <a:rPr lang="de-DE" b="0" dirty="0">
                <a:solidFill>
                  <a:schemeClr val="tx1"/>
                </a:solidFill>
                <a:latin typeface="+mj-lt"/>
              </a:rPr>
              <a:t>-	erfolgt durch Rechtskraft des Titels: </a:t>
            </a:r>
            <a:r>
              <a:rPr lang="de-DE" b="0" dirty="0" err="1">
                <a:solidFill>
                  <a:schemeClr val="tx1"/>
                </a:solidFill>
                <a:latin typeface="+mj-lt"/>
              </a:rPr>
              <a:t>Erkl</a:t>
            </a:r>
            <a:r>
              <a:rPr lang="de-DE" b="0" dirty="0">
                <a:solidFill>
                  <a:schemeClr val="tx1"/>
                </a:solidFill>
                <a:latin typeface="+mj-lt"/>
              </a:rPr>
              <a:t>. gilt als </a:t>
            </a:r>
            <a:r>
              <a:rPr lang="de-DE" b="0" dirty="0" err="1">
                <a:solidFill>
                  <a:schemeClr val="tx1"/>
                </a:solidFill>
                <a:latin typeface="+mj-lt"/>
              </a:rPr>
              <a:t>abge</a:t>
            </a:r>
            <a:r>
              <a:rPr lang="de-DE" b="0" dirty="0">
                <a:solidFill>
                  <a:schemeClr val="tx1"/>
                </a:solidFill>
                <a:latin typeface="+mj-lt"/>
              </a:rPr>
              <a:t>-			geben (daher „Rechtskraftvermerk“ sinnvoll)</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110422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07504" y="1377414"/>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solidFill>
                <a:latin typeface="+mj-lt"/>
              </a:rPr>
              <a:t>III.	Ist kein pfändbares Vermögen vorhanden (= verläuft eine 	Vollstreckung also fruchtlos):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1.	lediglich Abgabe der Vermögensauskunft, §§ 802c ff.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(ausschließlich) zuständig ist der Gerichtsvollzieher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	Verfahren nach § </a:t>
            </a:r>
            <a:r>
              <a:rPr lang="de-DE" b="0" dirty="0">
                <a:solidFill>
                  <a:schemeClr val="tx1"/>
                </a:solidFill>
                <a:latin typeface="+mj-lt"/>
              </a:rPr>
              <a:t>802f</a:t>
            </a:r>
            <a:r>
              <a:rPr lang="de-DE" sz="2400" b="0" dirty="0">
                <a:solidFill>
                  <a:schemeClr val="tx1"/>
                </a:solidFill>
                <a:latin typeface="+mj-lt"/>
              </a:rPr>
              <a:t> ZPO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2.	Gibt der Schuldner die Vermögensauskunft nicht ab: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0" dirty="0">
                <a:solidFill>
                  <a:schemeClr val="tx1"/>
                </a:solidFill>
                <a:latin typeface="+mj-lt"/>
              </a:rPr>
              <a:t>		Erzwingungshaft, §§ </a:t>
            </a:r>
            <a:r>
              <a:rPr lang="de-DE" b="0" dirty="0">
                <a:solidFill>
                  <a:schemeClr val="tx1"/>
                </a:solidFill>
                <a:latin typeface="+mj-lt"/>
              </a:rPr>
              <a:t>802g</a:t>
            </a:r>
            <a:r>
              <a:rPr lang="de-DE" sz="2400" b="0" dirty="0">
                <a:solidFill>
                  <a:schemeClr val="tx1"/>
                </a:solidFill>
                <a:latin typeface="+mj-lt"/>
              </a:rPr>
              <a:t> ff. ZPO.</a:t>
            </a:r>
          </a:p>
        </p:txBody>
      </p:sp>
      <p:sp>
        <p:nvSpPr>
          <p:cNvPr id="7"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Vollstreckungsmaßnahmen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75342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ck 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3429</Words>
  <Application>Microsoft Macintosh PowerPoint</Application>
  <PresentationFormat>Bildschirmpräsentation (4:3)</PresentationFormat>
  <Paragraphs>209</Paragraphs>
  <Slides>24</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24</vt:i4>
      </vt:variant>
    </vt:vector>
  </HeadingPairs>
  <TitlesOfParts>
    <vt:vector size="30" baseType="lpstr">
      <vt:lpstr>Arial</vt:lpstr>
      <vt:lpstr>Frutiger Linotype</vt:lpstr>
      <vt:lpstr>Frutiger LT 57 Cn</vt:lpstr>
      <vt:lpstr>Verdana</vt:lpstr>
      <vt:lpstr>Benutzerdefiniertes Design</vt:lpstr>
      <vt:lpstr>Beck 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320</cp:revision>
  <dcterms:created xsi:type="dcterms:W3CDTF">2001-11-01T00:49:16Z</dcterms:created>
  <dcterms:modified xsi:type="dcterms:W3CDTF">2025-09-15T05:08:48Z</dcterms:modified>
</cp:coreProperties>
</file>