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650" r:id="rId2"/>
  </p:sldMasterIdLst>
  <p:notesMasterIdLst>
    <p:notesMasterId r:id="rId29"/>
  </p:notesMasterIdLst>
  <p:sldIdLst>
    <p:sldId id="548" r:id="rId3"/>
    <p:sldId id="563" r:id="rId4"/>
    <p:sldId id="323" r:id="rId5"/>
    <p:sldId id="574" r:id="rId6"/>
    <p:sldId id="575" r:id="rId7"/>
    <p:sldId id="576" r:id="rId8"/>
    <p:sldId id="577" r:id="rId9"/>
    <p:sldId id="578" r:id="rId10"/>
    <p:sldId id="520" r:id="rId11"/>
    <p:sldId id="579" r:id="rId12"/>
    <p:sldId id="580" r:id="rId13"/>
    <p:sldId id="581" r:id="rId14"/>
    <p:sldId id="582" r:id="rId15"/>
    <p:sldId id="583" r:id="rId16"/>
    <p:sldId id="584" r:id="rId17"/>
    <p:sldId id="585" r:id="rId18"/>
    <p:sldId id="586" r:id="rId19"/>
    <p:sldId id="587" r:id="rId20"/>
    <p:sldId id="588" r:id="rId21"/>
    <p:sldId id="589" r:id="rId22"/>
    <p:sldId id="590" r:id="rId23"/>
    <p:sldId id="591" r:id="rId24"/>
    <p:sldId id="592" r:id="rId25"/>
    <p:sldId id="593" r:id="rId26"/>
    <p:sldId id="594" r:id="rId27"/>
    <p:sldId id="595" r:id="rId28"/>
  </p:sldIdLst>
  <p:sldSz cx="9144000" cy="6858000" type="screen4x3"/>
  <p:notesSz cx="6858000" cy="9144000"/>
  <p:defaultTextStyle>
    <a:defPPr>
      <a:defRPr lang="de-DE"/>
    </a:defPPr>
    <a:lvl1pPr algn="l" rtl="0" fontAlgn="base">
      <a:spcBef>
        <a:spcPct val="0"/>
      </a:spcBef>
      <a:spcAft>
        <a:spcPct val="0"/>
      </a:spcAft>
      <a:defRPr sz="2400" b="1" kern="1200">
        <a:solidFill>
          <a:schemeClr val="tx2"/>
        </a:solidFill>
        <a:latin typeface="Verdana" pitchFamily="34" charset="0"/>
        <a:ea typeface="+mn-ea"/>
        <a:cs typeface="+mn-cs"/>
      </a:defRPr>
    </a:lvl1pPr>
    <a:lvl2pPr marL="457200" algn="l" rtl="0" fontAlgn="base">
      <a:spcBef>
        <a:spcPct val="0"/>
      </a:spcBef>
      <a:spcAft>
        <a:spcPct val="0"/>
      </a:spcAft>
      <a:defRPr sz="2400" b="1" kern="1200">
        <a:solidFill>
          <a:schemeClr val="tx2"/>
        </a:solidFill>
        <a:latin typeface="Verdana" pitchFamily="34" charset="0"/>
        <a:ea typeface="+mn-ea"/>
        <a:cs typeface="+mn-cs"/>
      </a:defRPr>
    </a:lvl2pPr>
    <a:lvl3pPr marL="914400" algn="l" rtl="0" fontAlgn="base">
      <a:spcBef>
        <a:spcPct val="0"/>
      </a:spcBef>
      <a:spcAft>
        <a:spcPct val="0"/>
      </a:spcAft>
      <a:defRPr sz="2400" b="1" kern="1200">
        <a:solidFill>
          <a:schemeClr val="tx2"/>
        </a:solidFill>
        <a:latin typeface="Verdana" pitchFamily="34" charset="0"/>
        <a:ea typeface="+mn-ea"/>
        <a:cs typeface="+mn-cs"/>
      </a:defRPr>
    </a:lvl3pPr>
    <a:lvl4pPr marL="1371600" algn="l" rtl="0" fontAlgn="base">
      <a:spcBef>
        <a:spcPct val="0"/>
      </a:spcBef>
      <a:spcAft>
        <a:spcPct val="0"/>
      </a:spcAft>
      <a:defRPr sz="2400" b="1" kern="1200">
        <a:solidFill>
          <a:schemeClr val="tx2"/>
        </a:solidFill>
        <a:latin typeface="Verdana" pitchFamily="34" charset="0"/>
        <a:ea typeface="+mn-ea"/>
        <a:cs typeface="+mn-cs"/>
      </a:defRPr>
    </a:lvl4pPr>
    <a:lvl5pPr marL="1828800" algn="l" rtl="0" fontAlgn="base">
      <a:spcBef>
        <a:spcPct val="0"/>
      </a:spcBef>
      <a:spcAft>
        <a:spcPct val="0"/>
      </a:spcAft>
      <a:defRPr sz="2400" b="1" kern="1200">
        <a:solidFill>
          <a:schemeClr val="tx2"/>
        </a:solidFill>
        <a:latin typeface="Verdana" pitchFamily="34" charset="0"/>
        <a:ea typeface="+mn-ea"/>
        <a:cs typeface="+mn-cs"/>
      </a:defRPr>
    </a:lvl5pPr>
    <a:lvl6pPr marL="2286000" algn="l" defTabSz="914400" rtl="0" eaLnBrk="1" latinLnBrk="0" hangingPunct="1">
      <a:defRPr sz="2400" b="1" kern="1200">
        <a:solidFill>
          <a:schemeClr val="tx2"/>
        </a:solidFill>
        <a:latin typeface="Verdana" pitchFamily="34" charset="0"/>
        <a:ea typeface="+mn-ea"/>
        <a:cs typeface="+mn-cs"/>
      </a:defRPr>
    </a:lvl6pPr>
    <a:lvl7pPr marL="2743200" algn="l" defTabSz="914400" rtl="0" eaLnBrk="1" latinLnBrk="0" hangingPunct="1">
      <a:defRPr sz="2400" b="1" kern="1200">
        <a:solidFill>
          <a:schemeClr val="tx2"/>
        </a:solidFill>
        <a:latin typeface="Verdana" pitchFamily="34" charset="0"/>
        <a:ea typeface="+mn-ea"/>
        <a:cs typeface="+mn-cs"/>
      </a:defRPr>
    </a:lvl7pPr>
    <a:lvl8pPr marL="3200400" algn="l" defTabSz="914400" rtl="0" eaLnBrk="1" latinLnBrk="0" hangingPunct="1">
      <a:defRPr sz="2400" b="1" kern="1200">
        <a:solidFill>
          <a:schemeClr val="tx2"/>
        </a:solidFill>
        <a:latin typeface="Verdana" pitchFamily="34" charset="0"/>
        <a:ea typeface="+mn-ea"/>
        <a:cs typeface="+mn-cs"/>
      </a:defRPr>
    </a:lvl8pPr>
    <a:lvl9pPr marL="3657600" algn="l" defTabSz="914400" rtl="0" eaLnBrk="1" latinLnBrk="0" hangingPunct="1">
      <a:defRPr sz="2400" b="1" kern="1200">
        <a:solidFill>
          <a:schemeClr val="tx2"/>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7515"/>
    <a:srgbClr val="5A5A5A"/>
    <a:srgbClr val="978CE8"/>
    <a:srgbClr val="000080"/>
    <a:srgbClr val="F60208"/>
    <a:srgbClr val="A8A3ED"/>
    <a:srgbClr val="D1CEF6"/>
    <a:srgbClr val="EBE9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92C2F7-6B44-394F-9C25-D60FA5444494}" v="81" dt="2025-09-29T19:34:44.676"/>
    <p1510:client id="{ADD4BBDC-5D78-7849-B7D8-E4F8E559F33A}" v="44" dt="2025-09-29T04:15:35.4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680" autoAdjust="0"/>
    <p:restoredTop sz="92951" autoAdjust="0"/>
  </p:normalViewPr>
  <p:slideViewPr>
    <p:cSldViewPr>
      <p:cViewPr varScale="1">
        <p:scale>
          <a:sx n="92" d="100"/>
          <a:sy n="92" d="100"/>
        </p:scale>
        <p:origin x="2632" y="4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7" d="100"/>
          <a:sy n="47" d="100"/>
        </p:scale>
        <p:origin x="-2448" y="-108"/>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microsoft.com/office/2016/11/relationships/changesInfo" Target="changesInfos/changesInfo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nning Kiss" userId="a0df8af1cba7f864" providerId="LiveId" clId="{34196C29-D48D-3241-8721-1AC577E67E53}"/>
    <pc:docChg chg="addSld delSld modSld">
      <pc:chgData name="Henning Kiss" userId="a0df8af1cba7f864" providerId="LiveId" clId="{34196C29-D48D-3241-8721-1AC577E67E53}" dt="2022-10-02T19:11:15.198" v="87" actId="20577"/>
      <pc:docMkLst>
        <pc:docMk/>
      </pc:docMkLst>
      <pc:sldChg chg="modSp add mod modAnim">
        <pc:chgData name="Henning Kiss" userId="a0df8af1cba7f864" providerId="LiveId" clId="{34196C29-D48D-3241-8721-1AC577E67E53}" dt="2022-10-02T19:11:15.198" v="87" actId="20577"/>
        <pc:sldMkLst>
          <pc:docMk/>
          <pc:sldMk cId="0" sldId="323"/>
        </pc:sldMkLst>
      </pc:sldChg>
      <pc:sldChg chg="modSp">
        <pc:chgData name="Henning Kiss" userId="a0df8af1cba7f864" providerId="LiveId" clId="{34196C29-D48D-3241-8721-1AC577E67E53}" dt="2022-10-02T19:02:13.754" v="13" actId="20577"/>
        <pc:sldMkLst>
          <pc:docMk/>
          <pc:sldMk cId="1972717384" sldId="520"/>
        </pc:sldMkLst>
      </pc:sldChg>
      <pc:sldChg chg="modSp add mod">
        <pc:chgData name="Henning Kiss" userId="a0df8af1cba7f864" providerId="LiveId" clId="{34196C29-D48D-3241-8721-1AC577E67E53}" dt="2022-10-02T19:01:14.469" v="4" actId="207"/>
        <pc:sldMkLst>
          <pc:docMk/>
          <pc:sldMk cId="68971110" sldId="569"/>
        </pc:sldMkLst>
      </pc:sldChg>
      <pc:sldChg chg="modSp">
        <pc:chgData name="Henning Kiss" userId="a0df8af1cba7f864" providerId="LiveId" clId="{34196C29-D48D-3241-8721-1AC577E67E53}" dt="2022-10-02T19:02:31.419" v="23" actId="20577"/>
        <pc:sldMkLst>
          <pc:docMk/>
          <pc:sldMk cId="809018027" sldId="579"/>
        </pc:sldMkLst>
      </pc:sldChg>
      <pc:sldChg chg="modSp">
        <pc:chgData name="Henning Kiss" userId="a0df8af1cba7f864" providerId="LiveId" clId="{34196C29-D48D-3241-8721-1AC577E67E53}" dt="2022-10-02T19:02:47.958" v="35" actId="20577"/>
        <pc:sldMkLst>
          <pc:docMk/>
          <pc:sldMk cId="457717033" sldId="580"/>
        </pc:sldMkLst>
      </pc:sldChg>
      <pc:sldChg chg="modSp">
        <pc:chgData name="Henning Kiss" userId="a0df8af1cba7f864" providerId="LiveId" clId="{34196C29-D48D-3241-8721-1AC577E67E53}" dt="2022-10-02T19:02:59.161" v="41" actId="20577"/>
        <pc:sldMkLst>
          <pc:docMk/>
          <pc:sldMk cId="669100965" sldId="581"/>
        </pc:sldMkLst>
      </pc:sldChg>
      <pc:sldChg chg="modSp">
        <pc:chgData name="Henning Kiss" userId="a0df8af1cba7f864" providerId="LiveId" clId="{34196C29-D48D-3241-8721-1AC577E67E53}" dt="2022-10-02T19:03:03.855" v="43" actId="20577"/>
        <pc:sldMkLst>
          <pc:docMk/>
          <pc:sldMk cId="1182771089" sldId="582"/>
        </pc:sldMkLst>
      </pc:sldChg>
      <pc:sldChg chg="modSp">
        <pc:chgData name="Henning Kiss" userId="a0df8af1cba7f864" providerId="LiveId" clId="{34196C29-D48D-3241-8721-1AC577E67E53}" dt="2022-10-02T19:03:11.169" v="45" actId="20577"/>
        <pc:sldMkLst>
          <pc:docMk/>
          <pc:sldMk cId="979052658" sldId="583"/>
        </pc:sldMkLst>
      </pc:sldChg>
      <pc:sldChg chg="modSp">
        <pc:chgData name="Henning Kiss" userId="a0df8af1cba7f864" providerId="LiveId" clId="{34196C29-D48D-3241-8721-1AC577E67E53}" dt="2022-10-02T19:04:08.912" v="47" actId="20577"/>
        <pc:sldMkLst>
          <pc:docMk/>
          <pc:sldMk cId="1042088631" sldId="595"/>
        </pc:sldMkLst>
      </pc:sldChg>
      <pc:sldChg chg="del">
        <pc:chgData name="Henning Kiss" userId="a0df8af1cba7f864" providerId="LiveId" clId="{34196C29-D48D-3241-8721-1AC577E67E53}" dt="2022-10-02T19:01:18.698" v="5" actId="2696"/>
        <pc:sldMkLst>
          <pc:docMk/>
          <pc:sldMk cId="1426835271" sldId="605"/>
        </pc:sldMkLst>
      </pc:sldChg>
    </pc:docChg>
  </pc:docChgLst>
  <pc:docChgLst>
    <pc:chgData name="Henning Kiss" userId="a0df8af1cba7f864" providerId="LiveId" clId="{1F423280-346F-54D6-925F-8C3FA5DEC067}"/>
    <pc:docChg chg="addSld delSld modSld">
      <pc:chgData name="Henning Kiss" userId="a0df8af1cba7f864" providerId="LiveId" clId="{1F423280-346F-54D6-925F-8C3FA5DEC067}" dt="2025-09-29T19:34:44.676" v="137" actId="20577"/>
      <pc:docMkLst>
        <pc:docMk/>
      </pc:docMkLst>
      <pc:sldChg chg="modSp">
        <pc:chgData name="Henning Kiss" userId="a0df8af1cba7f864" providerId="LiveId" clId="{1F423280-346F-54D6-925F-8C3FA5DEC067}" dt="2025-09-29T04:27:25.601" v="128" actId="20577"/>
        <pc:sldMkLst>
          <pc:docMk/>
          <pc:sldMk cId="0" sldId="323"/>
        </pc:sldMkLst>
        <pc:spChg chg="mod">
          <ac:chgData name="Henning Kiss" userId="a0df8af1cba7f864" providerId="LiveId" clId="{1F423280-346F-54D6-925F-8C3FA5DEC067}" dt="2025-09-29T04:27:25.601" v="128" actId="20577"/>
          <ac:spMkLst>
            <pc:docMk/>
            <pc:sldMk cId="0" sldId="323"/>
            <ac:spMk id="7" creationId="{00000000-0000-0000-0000-000000000000}"/>
          </ac:spMkLst>
        </pc:spChg>
      </pc:sldChg>
      <pc:sldChg chg="modSp">
        <pc:chgData name="Henning Kiss" userId="a0df8af1cba7f864" providerId="LiveId" clId="{1F423280-346F-54D6-925F-8C3FA5DEC067}" dt="2025-09-29T19:34:44.676" v="137" actId="20577"/>
        <pc:sldMkLst>
          <pc:docMk/>
          <pc:sldMk cId="1972717384" sldId="520"/>
        </pc:sldMkLst>
        <pc:spChg chg="mod">
          <ac:chgData name="Henning Kiss" userId="a0df8af1cba7f864" providerId="LiveId" clId="{1F423280-346F-54D6-925F-8C3FA5DEC067}" dt="2025-09-29T19:34:44.676" v="137" actId="20577"/>
          <ac:spMkLst>
            <pc:docMk/>
            <pc:sldMk cId="1972717384" sldId="520"/>
            <ac:spMk id="6" creationId="{00000000-0000-0000-0000-000000000000}"/>
          </ac:spMkLst>
        </pc:spChg>
      </pc:sldChg>
      <pc:sldChg chg="modSp mod">
        <pc:chgData name="Henning Kiss" userId="a0df8af1cba7f864" providerId="LiveId" clId="{1F423280-346F-54D6-925F-8C3FA5DEC067}" dt="2025-09-29T04:23:57.340" v="53" actId="20577"/>
        <pc:sldMkLst>
          <pc:docMk/>
          <pc:sldMk cId="1120483147" sldId="548"/>
        </pc:sldMkLst>
        <pc:spChg chg="mod">
          <ac:chgData name="Henning Kiss" userId="a0df8af1cba7f864" providerId="LiveId" clId="{1F423280-346F-54D6-925F-8C3FA5DEC067}" dt="2025-09-29T04:23:57.340" v="53" actId="20577"/>
          <ac:spMkLst>
            <pc:docMk/>
            <pc:sldMk cId="1120483147" sldId="548"/>
            <ac:spMk id="2" creationId="{00000000-0000-0000-0000-000000000000}"/>
          </ac:spMkLst>
        </pc:spChg>
      </pc:sldChg>
      <pc:sldChg chg="modSp add del mod">
        <pc:chgData name="Henning Kiss" userId="a0df8af1cba7f864" providerId="LiveId" clId="{1F423280-346F-54D6-925F-8C3FA5DEC067}" dt="2025-09-29T04:24:28.793" v="66" actId="20577"/>
        <pc:sldMkLst>
          <pc:docMk/>
          <pc:sldMk cId="68971110" sldId="563"/>
        </pc:sldMkLst>
        <pc:spChg chg="mod">
          <ac:chgData name="Henning Kiss" userId="a0df8af1cba7f864" providerId="LiveId" clId="{1F423280-346F-54D6-925F-8C3FA5DEC067}" dt="2025-09-29T04:24:18.949" v="56" actId="20577"/>
          <ac:spMkLst>
            <pc:docMk/>
            <pc:sldMk cId="68971110" sldId="563"/>
            <ac:spMk id="3" creationId="{00000000-0000-0000-0000-000000000000}"/>
          </ac:spMkLst>
        </pc:spChg>
        <pc:spChg chg="mod">
          <ac:chgData name="Henning Kiss" userId="a0df8af1cba7f864" providerId="LiveId" clId="{1F423280-346F-54D6-925F-8C3FA5DEC067}" dt="2025-09-29T04:24:28.793" v="66" actId="20577"/>
          <ac:spMkLst>
            <pc:docMk/>
            <pc:sldMk cId="68971110" sldId="563"/>
            <ac:spMk id="4" creationId="{00000000-0000-0000-0000-000000000000}"/>
          </ac:spMkLst>
        </pc:spChg>
      </pc:sldChg>
      <pc:sldChg chg="modSp add del mod">
        <pc:chgData name="Henning Kiss" userId="a0df8af1cba7f864" providerId="LiveId" clId="{1F423280-346F-54D6-925F-8C3FA5DEC067}" dt="2025-09-29T04:24:34.638" v="67" actId="2696"/>
        <pc:sldMkLst>
          <pc:docMk/>
          <pc:sldMk cId="2124366890" sldId="564"/>
        </pc:sldMkLst>
        <pc:spChg chg="mod">
          <ac:chgData name="Henning Kiss" userId="a0df8af1cba7f864" providerId="LiveId" clId="{1F423280-346F-54D6-925F-8C3FA5DEC067}" dt="2025-09-29T04:13:12.750" v="2" actId="20577"/>
          <ac:spMkLst>
            <pc:docMk/>
            <pc:sldMk cId="2124366890" sldId="564"/>
            <ac:spMk id="3" creationId="{00000000-0000-0000-0000-000000000000}"/>
          </ac:spMkLst>
        </pc:spChg>
        <pc:spChg chg="mod">
          <ac:chgData name="Henning Kiss" userId="a0df8af1cba7f864" providerId="LiveId" clId="{1F423280-346F-54D6-925F-8C3FA5DEC067}" dt="2025-09-29T04:13:29.890" v="14" actId="20577"/>
          <ac:spMkLst>
            <pc:docMk/>
            <pc:sldMk cId="2124366890" sldId="564"/>
            <ac:spMk id="4" creationId="{00000000-0000-0000-0000-000000000000}"/>
          </ac:spMkLst>
        </pc:spChg>
      </pc:sldChg>
      <pc:sldChg chg="modSp">
        <pc:chgData name="Henning Kiss" userId="a0df8af1cba7f864" providerId="LiveId" clId="{1F423280-346F-54D6-925F-8C3FA5DEC067}" dt="2025-09-29T15:21:25.716" v="135" actId="20577"/>
        <pc:sldMkLst>
          <pc:docMk/>
          <pc:sldMk cId="1495306481" sldId="594"/>
        </pc:sldMkLst>
        <pc:spChg chg="mod">
          <ac:chgData name="Henning Kiss" userId="a0df8af1cba7f864" providerId="LiveId" clId="{1F423280-346F-54D6-925F-8C3FA5DEC067}" dt="2025-09-29T15:21:25.716" v="135" actId="20577"/>
          <ac:spMkLst>
            <pc:docMk/>
            <pc:sldMk cId="1495306481" sldId="594"/>
            <ac:spMk id="6" creationId="{00000000-0000-0000-0000-000000000000}"/>
          </ac:spMkLst>
        </pc:spChg>
      </pc:sldChg>
    </pc:docChg>
  </pc:docChgLst>
  <pc:docChgLst>
    <pc:chgData name="Henning Kiss" userId="a0df8af1cba7f864" providerId="LiveId" clId="{03118F35-9116-D843-AD8E-7ECC122B65FC}"/>
    <pc:docChg chg="addSld delSld modSld">
      <pc:chgData name="Henning Kiss" userId="a0df8af1cba7f864" providerId="LiveId" clId="{03118F35-9116-D843-AD8E-7ECC122B65FC}" dt="2024-10-07T18:41:19.978" v="74" actId="20577"/>
      <pc:docMkLst>
        <pc:docMk/>
      </pc:docMkLst>
      <pc:sldChg chg="modSp modAnim">
        <pc:chgData name="Henning Kiss" userId="a0df8af1cba7f864" providerId="LiveId" clId="{03118F35-9116-D843-AD8E-7ECC122B65FC}" dt="2024-10-07T04:08:54.231" v="34" actId="20577"/>
        <pc:sldMkLst>
          <pc:docMk/>
          <pc:sldMk cId="0" sldId="323"/>
        </pc:sldMkLst>
      </pc:sldChg>
      <pc:sldChg chg="modSp">
        <pc:chgData name="Henning Kiss" userId="a0df8af1cba7f864" providerId="LiveId" clId="{03118F35-9116-D843-AD8E-7ECC122B65FC}" dt="2024-10-07T04:11:14.142" v="40" actId="20577"/>
        <pc:sldMkLst>
          <pc:docMk/>
          <pc:sldMk cId="1972717384" sldId="520"/>
        </pc:sldMkLst>
      </pc:sldChg>
      <pc:sldChg chg="modSp add mod">
        <pc:chgData name="Henning Kiss" userId="a0df8af1cba7f864" providerId="LiveId" clId="{03118F35-9116-D843-AD8E-7ECC122B65FC}" dt="2024-10-07T04:06:39.113" v="4" actId="113"/>
        <pc:sldMkLst>
          <pc:docMk/>
          <pc:sldMk cId="68971110" sldId="563"/>
        </pc:sldMkLst>
      </pc:sldChg>
      <pc:sldChg chg="del">
        <pc:chgData name="Henning Kiss" userId="a0df8af1cba7f864" providerId="LiveId" clId="{03118F35-9116-D843-AD8E-7ECC122B65FC}" dt="2024-10-07T04:06:43.354" v="5" actId="2696"/>
        <pc:sldMkLst>
          <pc:docMk/>
          <pc:sldMk cId="640552662" sldId="570"/>
        </pc:sldMkLst>
      </pc:sldChg>
      <pc:sldChg chg="modSp">
        <pc:chgData name="Henning Kiss" userId="a0df8af1cba7f864" providerId="LiveId" clId="{03118F35-9116-D843-AD8E-7ECC122B65FC}" dt="2024-10-07T04:11:29.429" v="50" actId="20577"/>
        <pc:sldMkLst>
          <pc:docMk/>
          <pc:sldMk cId="809018027" sldId="579"/>
        </pc:sldMkLst>
      </pc:sldChg>
      <pc:sldChg chg="modSp">
        <pc:chgData name="Henning Kiss" userId="a0df8af1cba7f864" providerId="LiveId" clId="{03118F35-9116-D843-AD8E-7ECC122B65FC}" dt="2024-10-07T04:11:50.976" v="62" actId="20577"/>
        <pc:sldMkLst>
          <pc:docMk/>
          <pc:sldMk cId="457717033" sldId="580"/>
        </pc:sldMkLst>
      </pc:sldChg>
      <pc:sldChg chg="modSp">
        <pc:chgData name="Henning Kiss" userId="a0df8af1cba7f864" providerId="LiveId" clId="{03118F35-9116-D843-AD8E-7ECC122B65FC}" dt="2024-10-07T04:12:02.111" v="68" actId="20577"/>
        <pc:sldMkLst>
          <pc:docMk/>
          <pc:sldMk cId="669100965" sldId="581"/>
        </pc:sldMkLst>
      </pc:sldChg>
      <pc:sldChg chg="modSp">
        <pc:chgData name="Henning Kiss" userId="a0df8af1cba7f864" providerId="LiveId" clId="{03118F35-9116-D843-AD8E-7ECC122B65FC}" dt="2024-10-07T04:12:07.936" v="70" actId="20577"/>
        <pc:sldMkLst>
          <pc:docMk/>
          <pc:sldMk cId="1182771089" sldId="582"/>
        </pc:sldMkLst>
      </pc:sldChg>
      <pc:sldChg chg="modSp">
        <pc:chgData name="Henning Kiss" userId="a0df8af1cba7f864" providerId="LiveId" clId="{03118F35-9116-D843-AD8E-7ECC122B65FC}" dt="2024-10-07T04:12:15.082" v="72" actId="20577"/>
        <pc:sldMkLst>
          <pc:docMk/>
          <pc:sldMk cId="979052658" sldId="583"/>
        </pc:sldMkLst>
      </pc:sldChg>
      <pc:sldChg chg="modSp">
        <pc:chgData name="Henning Kiss" userId="a0df8af1cba7f864" providerId="LiveId" clId="{03118F35-9116-D843-AD8E-7ECC122B65FC}" dt="2024-10-07T18:41:19.978" v="74" actId="20577"/>
        <pc:sldMkLst>
          <pc:docMk/>
          <pc:sldMk cId="1042088631" sldId="59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solidFill>
                  <a:schemeClr val="tx1"/>
                </a:solidFill>
                <a:latin typeface="Arial" charset="0"/>
              </a:defRPr>
            </a:lvl1pPr>
          </a:lstStyle>
          <a:p>
            <a:endParaRPr lang="de-DE"/>
          </a:p>
        </p:txBody>
      </p:sp>
      <p:sp>
        <p:nvSpPr>
          <p:cNvPr id="7270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Arial" charset="0"/>
              </a:defRPr>
            </a:lvl1pPr>
          </a:lstStyle>
          <a:p>
            <a:endParaRPr lang="de-DE"/>
          </a:p>
        </p:txBody>
      </p:sp>
      <p:sp>
        <p:nvSpPr>
          <p:cNvPr id="727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270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271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solidFill>
                  <a:schemeClr val="tx1"/>
                </a:solidFill>
                <a:latin typeface="Arial" charset="0"/>
              </a:defRPr>
            </a:lvl1pPr>
          </a:lstStyle>
          <a:p>
            <a:endParaRPr lang="de-DE"/>
          </a:p>
        </p:txBody>
      </p:sp>
      <p:sp>
        <p:nvSpPr>
          <p:cNvPr id="7271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Arial" charset="0"/>
              </a:defRPr>
            </a:lvl1pPr>
          </a:lstStyle>
          <a:p>
            <a:fld id="{CA1B46E7-A699-409A-9A12-0C1F0AEE876B}" type="slidenum">
              <a:rPr lang="de-DE"/>
              <a:pPr/>
              <a:t>‹Nr.›</a:t>
            </a:fld>
            <a:endParaRPr lang="de-DE"/>
          </a:p>
        </p:txBody>
      </p:sp>
    </p:spTree>
    <p:extLst>
      <p:ext uri="{BB962C8B-B14F-4D97-AF65-F5344CB8AC3E}">
        <p14:creationId xmlns:p14="http://schemas.microsoft.com/office/powerpoint/2010/main" val="189079326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119568219"/>
      </p:ext>
    </p:extLst>
  </p:cSld>
  <p:clrMapOvr>
    <a:masterClrMapping/>
  </p:clrMapOvr>
  <p:transition>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0656768"/>
      </p:ext>
    </p:extLst>
  </p:cSld>
  <p:clrMapOvr>
    <a:masterClrMapping/>
  </p:clrMapOvr>
  <p:transition>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4286011"/>
      </p:ext>
    </p:extLst>
  </p:cSld>
  <p:clrMapOvr>
    <a:masterClrMapping/>
  </p:clrMapOvr>
  <p:transition>
    <p:comb/>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8355905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950490283"/>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53467270"/>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905909144"/>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215900" y="1296988"/>
            <a:ext cx="4297363"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65663" y="1296988"/>
            <a:ext cx="4298950"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818065012"/>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05463014"/>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1657195175"/>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902214"/>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99631190"/>
      </p:ext>
    </p:extLst>
  </p:cSld>
  <p:clrMapOvr>
    <a:masterClrMapping/>
  </p:clrMapOvr>
  <p:transition>
    <p:comb/>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4199686652"/>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2239721923"/>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45151672"/>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42113" y="44450"/>
            <a:ext cx="2222500" cy="648017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71438" y="44450"/>
            <a:ext cx="6518275" cy="648017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084997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2055263000"/>
      </p:ext>
    </p:extLst>
  </p:cSld>
  <p:clrMapOvr>
    <a:masterClrMapping/>
  </p:clrMapOvr>
  <p:transition>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234778163"/>
      </p:ext>
    </p:extLst>
  </p:cSld>
  <p:clrMapOvr>
    <a:masterClrMapping/>
  </p:clrMapOvr>
  <p:transition>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545898610"/>
      </p:ext>
    </p:extLst>
  </p:cSld>
  <p:clrMapOvr>
    <a:masterClrMapping/>
  </p:clrMapOvr>
  <p:transition>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Tree>
    <p:extLst>
      <p:ext uri="{BB962C8B-B14F-4D97-AF65-F5344CB8AC3E}">
        <p14:creationId xmlns:p14="http://schemas.microsoft.com/office/powerpoint/2010/main" val="2180321003"/>
      </p:ext>
    </p:extLst>
  </p:cSld>
  <p:clrMapOvr>
    <a:masterClrMapping/>
  </p:clrMapOvr>
  <p:transition>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3766308"/>
      </p:ext>
    </p:extLst>
  </p:cSld>
  <p:clrMapOvr>
    <a:masterClrMapping/>
  </p:clrMapOvr>
  <p:transition>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762873767"/>
      </p:ext>
    </p:extLst>
  </p:cSld>
  <p:clrMapOvr>
    <a:masterClrMapping/>
  </p:clrMapOvr>
  <p:transition>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3439925114"/>
      </p:ext>
    </p:extLst>
  </p:cSld>
  <p:clrMapOvr>
    <a:masterClrMapping/>
  </p:clrMapOvr>
  <p:transition>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3" descr="C:\Users\Henning\Desktop\Unbenannt-1.jpg"/>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73" r:id="rId12"/>
  </p:sldLayoutIdLst>
  <p:transition>
    <p:comb/>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7053" name="Rectangle 13"/>
          <p:cNvSpPr>
            <a:spLocks noGrp="1" noChangeArrowheads="1"/>
          </p:cNvSpPr>
          <p:nvPr>
            <p:ph type="title"/>
          </p:nvPr>
        </p:nvSpPr>
        <p:spPr bwMode="auto">
          <a:xfrm>
            <a:off x="71438" y="4445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endParaRPr lang="de-DE"/>
          </a:p>
        </p:txBody>
      </p:sp>
      <p:sp>
        <p:nvSpPr>
          <p:cNvPr id="87049" name="Rectangle 9"/>
          <p:cNvSpPr>
            <a:spLocks noGrp="1" noChangeArrowheads="1"/>
          </p:cNvSpPr>
          <p:nvPr>
            <p:ph type="body" idx="1"/>
          </p:nvPr>
        </p:nvSpPr>
        <p:spPr bwMode="auto">
          <a:xfrm>
            <a:off x="215900" y="1296988"/>
            <a:ext cx="8748713" cy="5227637"/>
          </a:xfrm>
          <a:prstGeom prst="rect">
            <a:avLst/>
          </a:prstGeom>
          <a:noFill/>
          <a:ln>
            <a:noFill/>
          </a:ln>
          <a:effectLst>
            <a:outerShdw dist="35921" dir="2700000" algn="ctr" rotWithShape="0">
              <a:srgbClr val="C9C6F4"/>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DE"/>
          </a:p>
          <a:p>
            <a:pPr lvl="0"/>
            <a:endParaRPr lang="de-DE"/>
          </a:p>
        </p:txBody>
      </p:sp>
      <p:pic>
        <p:nvPicPr>
          <p:cNvPr id="6" name="Picture 3" descr="C:\Users\Henning\Desktop\Unbenannt-1.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fade/>
  </p:transition>
  <p:txStyles>
    <p:titleStyle>
      <a:lvl1pPr algn="ctr" rtl="0" fontAlgn="base">
        <a:spcBef>
          <a:spcPct val="0"/>
        </a:spcBef>
        <a:spcAft>
          <a:spcPct val="0"/>
        </a:spcAft>
        <a:defRPr sz="2000">
          <a:solidFill>
            <a:schemeClr val="tx2"/>
          </a:solidFill>
          <a:effectLst>
            <a:outerShdw blurRad="38100" dist="38100" dir="2700000" algn="tl">
              <a:srgbClr val="C0C0C0"/>
            </a:outerShdw>
          </a:effectLst>
          <a:latin typeface="+mj-lt"/>
          <a:ea typeface="+mj-ea"/>
          <a:cs typeface="+mj-cs"/>
        </a:defRPr>
      </a:lvl1pPr>
      <a:lvl2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2pPr>
      <a:lvl3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3pPr>
      <a:lvl4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4pPr>
      <a:lvl5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5pPr>
      <a:lvl6pPr marL="4572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6pPr>
      <a:lvl7pPr marL="9144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7pPr>
      <a:lvl8pPr marL="13716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8pPr>
      <a:lvl9pPr marL="18288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9pPr>
    </p:titleStyle>
    <p:bodyStyle>
      <a:lvl1pPr marL="609600" indent="-609600" algn="l" rtl="0" fontAlgn="base">
        <a:spcBef>
          <a:spcPct val="5000"/>
        </a:spcBef>
        <a:spcAft>
          <a:spcPct val="0"/>
        </a:spcAft>
        <a:defRPr sz="2400">
          <a:solidFill>
            <a:srgbClr val="000080"/>
          </a:solidFill>
          <a:effectLst>
            <a:outerShdw blurRad="38100" dist="38100" dir="2700000" algn="tl">
              <a:srgbClr val="C0C0C0"/>
            </a:outerShdw>
          </a:effectLst>
          <a:latin typeface="+mn-lt"/>
          <a:ea typeface="+mn-ea"/>
          <a:cs typeface="+mn-cs"/>
        </a:defRPr>
      </a:lvl1pPr>
      <a:lvl2pPr marL="990600" indent="-533400" algn="l" rtl="0" fontAlgn="base">
        <a:spcBef>
          <a:spcPct val="5000"/>
        </a:spcBef>
        <a:spcAft>
          <a:spcPct val="0"/>
        </a:spcAft>
        <a:buAutoNum type="alphaLcParenR"/>
        <a:defRPr sz="2800">
          <a:solidFill>
            <a:schemeClr val="tx1"/>
          </a:solidFill>
          <a:latin typeface="+mn-lt"/>
        </a:defRPr>
      </a:lvl2pPr>
      <a:lvl3pPr marL="1371600" indent="-457200" algn="l" rtl="0" fontAlgn="base">
        <a:spcBef>
          <a:spcPct val="20000"/>
        </a:spcBef>
        <a:spcAft>
          <a:spcPct val="0"/>
        </a:spcAft>
        <a:buAutoNum type="alphaLcParenR"/>
        <a:defRPr sz="2400">
          <a:solidFill>
            <a:schemeClr val="tx1"/>
          </a:solidFill>
          <a:latin typeface="Arial" charset="0"/>
        </a:defRPr>
      </a:lvl3pPr>
      <a:lvl4pPr marL="1752600" indent="-381000" algn="l" rtl="0" fontAlgn="base">
        <a:spcBef>
          <a:spcPct val="20000"/>
        </a:spcBef>
        <a:spcAft>
          <a:spcPct val="0"/>
        </a:spcAft>
        <a:buAutoNum type="alphaLcParenR"/>
        <a:defRPr sz="2000">
          <a:solidFill>
            <a:schemeClr val="tx1"/>
          </a:solidFill>
          <a:latin typeface="Arial" charset="0"/>
        </a:defRPr>
      </a:lvl4pPr>
      <a:lvl5pPr marL="2209800" indent="-381000" algn="l" rtl="0" fontAlgn="base">
        <a:spcBef>
          <a:spcPct val="20000"/>
        </a:spcBef>
        <a:spcAft>
          <a:spcPct val="0"/>
        </a:spcAft>
        <a:buAutoNum type="alphaLcParenR"/>
        <a:defRPr sz="2000">
          <a:solidFill>
            <a:schemeClr val="tx1"/>
          </a:solidFill>
          <a:latin typeface="Arial" charset="0"/>
        </a:defRPr>
      </a:lvl5pPr>
      <a:lvl6pPr marL="2667000" indent="-381000" algn="l" rtl="0" fontAlgn="base">
        <a:spcBef>
          <a:spcPct val="20000"/>
        </a:spcBef>
        <a:spcAft>
          <a:spcPct val="0"/>
        </a:spcAft>
        <a:buAutoNum type="alphaLcParenR"/>
        <a:defRPr sz="2000">
          <a:solidFill>
            <a:schemeClr val="tx1"/>
          </a:solidFill>
          <a:latin typeface="Arial" charset="0"/>
        </a:defRPr>
      </a:lvl6pPr>
      <a:lvl7pPr marL="3124200" indent="-381000" algn="l" rtl="0" fontAlgn="base">
        <a:spcBef>
          <a:spcPct val="20000"/>
        </a:spcBef>
        <a:spcAft>
          <a:spcPct val="0"/>
        </a:spcAft>
        <a:buAutoNum type="alphaLcParenR"/>
        <a:defRPr sz="2000">
          <a:solidFill>
            <a:schemeClr val="tx1"/>
          </a:solidFill>
          <a:latin typeface="Arial" charset="0"/>
        </a:defRPr>
      </a:lvl7pPr>
      <a:lvl8pPr marL="3581400" indent="-381000" algn="l" rtl="0" fontAlgn="base">
        <a:spcBef>
          <a:spcPct val="20000"/>
        </a:spcBef>
        <a:spcAft>
          <a:spcPct val="0"/>
        </a:spcAft>
        <a:buAutoNum type="alphaLcParenR"/>
        <a:defRPr sz="2000">
          <a:solidFill>
            <a:schemeClr val="tx1"/>
          </a:solidFill>
          <a:latin typeface="Arial" charset="0"/>
        </a:defRPr>
      </a:lvl8pPr>
      <a:lvl9pPr marL="4038600" indent="-381000" algn="l" rtl="0" fontAlgn="base">
        <a:spcBef>
          <a:spcPct val="20000"/>
        </a:spcBef>
        <a:spcAft>
          <a:spcPct val="0"/>
        </a:spcAft>
        <a:buAutoNum type="alphaLcParenR"/>
        <a:defRPr sz="2000">
          <a:solidFill>
            <a:schemeClr val="tx1"/>
          </a:solidFill>
          <a:latin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115414"/>
            <a:ext cx="3888432" cy="1800493"/>
          </a:xfrm>
          <a:prstGeom prst="rect">
            <a:avLst/>
          </a:prstGeom>
          <a:noFill/>
        </p:spPr>
        <p:txBody>
          <a:bodyPr wrap="square" lIns="0" tIns="0" rIns="0" bIns="0" rtlCol="0">
            <a:spAutoFit/>
          </a:bodyPr>
          <a:lstStyle/>
          <a:p>
            <a:r>
              <a:rPr lang="de-DE" sz="3000" dirty="0">
                <a:solidFill>
                  <a:schemeClr val="bg1"/>
                </a:solidFill>
                <a:latin typeface="Frutiger LT 57 Cn" pitchFamily="34" charset="0"/>
              </a:rPr>
              <a:t>Zivilrechtliche </a:t>
            </a:r>
          </a:p>
          <a:p>
            <a:r>
              <a:rPr lang="de-DE" sz="3000" dirty="0" err="1">
                <a:solidFill>
                  <a:schemeClr val="bg1"/>
                </a:solidFill>
                <a:latin typeface="Frutiger LT 57 Cn" pitchFamily="34" charset="0"/>
              </a:rPr>
              <a:t>Assessorklausuren</a:t>
            </a:r>
            <a:endParaRPr lang="de-DE" sz="3000" dirty="0">
              <a:solidFill>
                <a:schemeClr val="bg1"/>
              </a:solidFill>
              <a:latin typeface="Frutiger LT 57 Cn" pitchFamily="34" charset="0"/>
            </a:endParaRPr>
          </a:p>
          <a:p>
            <a:pPr>
              <a:spcBef>
                <a:spcPts val="600"/>
              </a:spcBef>
            </a:pPr>
            <a:r>
              <a:rPr lang="de-DE" sz="2600" dirty="0">
                <a:solidFill>
                  <a:schemeClr val="bg1"/>
                </a:solidFill>
                <a:latin typeface="Frutiger LT 57 Cn" pitchFamily="34" charset="0"/>
              </a:rPr>
              <a:t>Kurs Hamburg</a:t>
            </a:r>
          </a:p>
          <a:p>
            <a:r>
              <a:rPr lang="de-DE" sz="2600" dirty="0">
                <a:solidFill>
                  <a:schemeClr val="bg1"/>
                </a:solidFill>
                <a:latin typeface="Frutiger LT 57 Cn" pitchFamily="34" charset="0"/>
              </a:rPr>
              <a:t>21. Woche</a:t>
            </a:r>
          </a:p>
        </p:txBody>
      </p:sp>
    </p:spTree>
    <p:extLst>
      <p:ext uri="{BB962C8B-B14F-4D97-AF65-F5344CB8AC3E}">
        <p14:creationId xmlns:p14="http://schemas.microsoft.com/office/powerpoint/2010/main" val="11204831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214313" y="1276883"/>
            <a:ext cx="8678862" cy="5416868"/>
          </a:xfrm>
          <a:prstGeom prst="rect">
            <a:avLst/>
          </a:prstGeom>
          <a:solidFill>
            <a:schemeClr val="bg1"/>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92075"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1pPr>
            <a:lvl2pPr marL="742950" indent="-28575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2pPr>
            <a:lvl3pPr marL="11430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3pPr>
            <a:lvl4pPr marL="16002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4pPr>
            <a:lvl5pPr marL="20574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9pPr>
          </a:lstStyle>
          <a:p>
            <a:pPr eaLnBrk="1" hangingPunct="1">
              <a:spcAft>
                <a:spcPts val="0"/>
              </a:spcAft>
            </a:pPr>
            <a:r>
              <a:rPr lang="de-DE" sz="2200" b="0" dirty="0">
                <a:solidFill>
                  <a:schemeClr val="tx1"/>
                </a:solidFill>
                <a:latin typeface="Arial" charset="0"/>
                <a:cs typeface="Arial" charset="0"/>
              </a:rPr>
              <a:t>mit einer am 20. September 2023 beim Landgericht Berlin </a:t>
            </a:r>
            <a:r>
              <a:rPr lang="de-DE" sz="2200" b="0" dirty="0" err="1">
                <a:solidFill>
                  <a:schemeClr val="tx1"/>
                </a:solidFill>
                <a:latin typeface="Arial" charset="0"/>
                <a:cs typeface="Arial" charset="0"/>
              </a:rPr>
              <a:t>einge-gangenen</a:t>
            </a:r>
            <a:r>
              <a:rPr lang="de-DE" sz="2200" b="0" dirty="0">
                <a:solidFill>
                  <a:schemeClr val="tx1"/>
                </a:solidFill>
                <a:latin typeface="Arial" charset="0"/>
                <a:cs typeface="Arial" charset="0"/>
              </a:rPr>
              <a:t> Klage verlangte er von Herrn Steffen und dessen Tochter die Räumung der Grundstücke sowie Zahlung eines </a:t>
            </a:r>
            <a:r>
              <a:rPr lang="de-DE" sz="2200" b="0" dirty="0" err="1">
                <a:solidFill>
                  <a:schemeClr val="tx1"/>
                </a:solidFill>
                <a:latin typeface="Arial" charset="0"/>
                <a:cs typeface="Arial" charset="0"/>
              </a:rPr>
              <a:t>Nutzungsent</a:t>
            </a:r>
            <a:r>
              <a:rPr lang="de-DE" sz="2200" b="0" dirty="0">
                <a:solidFill>
                  <a:schemeClr val="tx1"/>
                </a:solidFill>
                <a:latin typeface="Arial" charset="0"/>
                <a:cs typeface="Arial" charset="0"/>
              </a:rPr>
              <a:t>-gelts. Die Klage wurde Egon Steffen am 25., seiner Tochter Marianne am 27. September 2023 zugestellt. Am 26. September 2023 wurden die auf dem Grundstück befindlichen Baulichkeiten durch einen Brand weitgehend zerstört. Tags darauf, d.h. am 27. September 2023, beauftragte der Kläger den Beklagten, ihn in der </a:t>
            </a:r>
            <a:r>
              <a:rPr lang="de-DE" sz="2200" b="0" dirty="0" err="1">
                <a:solidFill>
                  <a:schemeClr val="tx1"/>
                </a:solidFill>
                <a:latin typeface="Arial" charset="0"/>
                <a:cs typeface="Arial" charset="0"/>
              </a:rPr>
              <a:t>Feuerscha-denssache</a:t>
            </a:r>
            <a:r>
              <a:rPr lang="de-DE" sz="2200" b="0" dirty="0">
                <a:solidFill>
                  <a:schemeClr val="tx1"/>
                </a:solidFill>
                <a:latin typeface="Arial" charset="0"/>
                <a:cs typeface="Arial" charset="0"/>
              </a:rPr>
              <a:t> anwaltlich zu vertreten. Der Beklagte führte unter </a:t>
            </a:r>
            <a:r>
              <a:rPr lang="de-DE" sz="2200" b="0" dirty="0" err="1">
                <a:solidFill>
                  <a:schemeClr val="tx1"/>
                </a:solidFill>
                <a:latin typeface="Arial" charset="0"/>
                <a:cs typeface="Arial" charset="0"/>
              </a:rPr>
              <a:t>ande-rem</a:t>
            </a:r>
            <a:r>
              <a:rPr lang="de-DE" sz="2200" b="0" dirty="0">
                <a:solidFill>
                  <a:schemeClr val="tx1"/>
                </a:solidFill>
                <a:latin typeface="Arial" charset="0"/>
                <a:cs typeface="Arial" charset="0"/>
              </a:rPr>
              <a:t> Verhandlungen mit dem Land Berlin wegen der Beseitigung der Brandrückstände, die infolge des Brandes der von Frau Marianne Steffen eingebrachten Waren dioxin- und </a:t>
            </a:r>
            <a:r>
              <a:rPr lang="de-DE" sz="2200" b="0" dirty="0" err="1">
                <a:solidFill>
                  <a:schemeClr val="tx1"/>
                </a:solidFill>
                <a:latin typeface="Arial" charset="0"/>
                <a:cs typeface="Arial" charset="0"/>
              </a:rPr>
              <a:t>furankontaminiert</a:t>
            </a:r>
            <a:r>
              <a:rPr lang="de-DE" sz="2200" b="0" dirty="0">
                <a:solidFill>
                  <a:schemeClr val="tx1"/>
                </a:solidFill>
                <a:latin typeface="Arial" charset="0"/>
                <a:cs typeface="Arial" charset="0"/>
              </a:rPr>
              <a:t> waren. </a:t>
            </a:r>
          </a:p>
          <a:p>
            <a:pPr eaLnBrk="1" hangingPunct="1">
              <a:spcAft>
                <a:spcPts val="0"/>
              </a:spcAft>
            </a:pPr>
            <a:endParaRPr lang="de-DE" sz="2200" b="0" dirty="0">
              <a:solidFill>
                <a:schemeClr val="tx1"/>
              </a:solidFill>
              <a:latin typeface="Arial" charset="0"/>
              <a:cs typeface="Arial" charset="0"/>
            </a:endParaRPr>
          </a:p>
          <a:p>
            <a:pPr eaLnBrk="1" hangingPunct="1">
              <a:spcAft>
                <a:spcPts val="0"/>
              </a:spcAft>
            </a:pPr>
            <a:r>
              <a:rPr lang="de-DE" sz="2200" b="0" dirty="0">
                <a:solidFill>
                  <a:schemeClr val="tx1"/>
                </a:solidFill>
                <a:latin typeface="Arial" charset="0"/>
                <a:cs typeface="Arial" charset="0"/>
              </a:rPr>
              <a:t>Bis Ende Oktober 2023 räumten Egon Steffen und seine Tochter den Grundstückskomplex. Die kontaminierten Mauer-, Gebäude- und Teppichreste verblieben auf den Grundstücken.</a:t>
            </a:r>
          </a:p>
        </p:txBody>
      </p:sp>
      <p:sp>
        <p:nvSpPr>
          <p:cNvPr id="7" name="Text Box 8"/>
          <p:cNvSpPr txBox="1">
            <a:spLocks noChangeArrowheads="1"/>
          </p:cNvSpPr>
          <p:nvPr/>
        </p:nvSpPr>
        <p:spPr bwMode="auto">
          <a:xfrm>
            <a:off x="-508" y="260350"/>
            <a:ext cx="5832648"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20 Weiher ./. Zabel</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809018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
                                            <p:txEl>
                                              <p:pRg st="2" end="2"/>
                                            </p:txEl>
                                          </p:spTgt>
                                        </p:tgtEl>
                                        <p:attrNameLst>
                                          <p:attrName>style.visibility</p:attrName>
                                        </p:attrNameLst>
                                      </p:cBhvr>
                                      <p:to>
                                        <p:strVal val="visible"/>
                                      </p:to>
                                    </p:set>
                                    <p:anim calcmode="lin" valueType="num">
                                      <p:cBhvr>
                                        <p:cTn id="14" dur="5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15" dur="5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16"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214313" y="1276883"/>
            <a:ext cx="8678862" cy="5447645"/>
          </a:xfrm>
          <a:prstGeom prst="rect">
            <a:avLst/>
          </a:prstGeom>
          <a:solidFill>
            <a:schemeClr val="bg1"/>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92075"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1pPr>
            <a:lvl2pPr marL="742950" indent="-28575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2pPr>
            <a:lvl3pPr marL="11430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3pPr>
            <a:lvl4pPr marL="16002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4pPr>
            <a:lvl5pPr marL="20574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9pPr>
          </a:lstStyle>
          <a:p>
            <a:pPr eaLnBrk="1" hangingPunct="1">
              <a:spcAft>
                <a:spcPts val="0"/>
              </a:spcAft>
            </a:pPr>
            <a:r>
              <a:rPr lang="de-DE" sz="2200" b="0" dirty="0">
                <a:solidFill>
                  <a:schemeClr val="tx1"/>
                </a:solidFill>
                <a:latin typeface="Arial" charset="0"/>
                <a:cs typeface="Arial" charset="0"/>
              </a:rPr>
              <a:t>Der Beklagte nahm im Oktober 2023 Kontakt zu Marianne Steffen wegen Beseitigung der verseuchten Brandrückstände und Erstattung der dem Kläger zukünftig entstehenden Kosten auf. Diese teilte dem Beklagten in einem am 18. Oktober 2023 geführten Telefonat mit, dass sie mit einer Erstattung der entstandenen Schäden aus ihrer Schadensversicherung zum 15. November 2023 rechne. (Die weite-</a:t>
            </a:r>
            <a:r>
              <a:rPr lang="de-DE" sz="2200" b="0" dirty="0" err="1">
                <a:solidFill>
                  <a:schemeClr val="tx1"/>
                </a:solidFill>
                <a:latin typeface="Arial" charset="0"/>
                <a:cs typeface="Arial" charset="0"/>
              </a:rPr>
              <a:t>ren</a:t>
            </a:r>
            <a:r>
              <a:rPr lang="de-DE" sz="2200" b="0" dirty="0">
                <a:solidFill>
                  <a:schemeClr val="tx1"/>
                </a:solidFill>
                <a:latin typeface="Arial" charset="0"/>
                <a:cs typeface="Arial" charset="0"/>
              </a:rPr>
              <a:t> Inhalte dieses Telefonats sind zwischen den Parteien streitig.)</a:t>
            </a:r>
          </a:p>
          <a:p>
            <a:pPr eaLnBrk="1" hangingPunct="1">
              <a:spcAft>
                <a:spcPts val="0"/>
              </a:spcAft>
            </a:pPr>
            <a:endParaRPr lang="de-DE" sz="1200" b="0" dirty="0">
              <a:solidFill>
                <a:schemeClr val="tx1"/>
              </a:solidFill>
              <a:latin typeface="Arial" charset="0"/>
              <a:cs typeface="Arial" charset="0"/>
            </a:endParaRPr>
          </a:p>
          <a:p>
            <a:pPr eaLnBrk="1" hangingPunct="1">
              <a:spcAft>
                <a:spcPts val="0"/>
              </a:spcAft>
            </a:pPr>
            <a:r>
              <a:rPr lang="de-DE" sz="2200" b="0" dirty="0">
                <a:solidFill>
                  <a:schemeClr val="tx1"/>
                </a:solidFill>
                <a:latin typeface="Arial" charset="0"/>
                <a:cs typeface="Arial" charset="0"/>
              </a:rPr>
              <a:t>Der Kläger informierte den Beklagten am 20. November 2023 darüber, dass betreffend Marianne Steffen Zahlungsunfähigkeit drohe und deshalb bezüglich der Versicherungsforderung Handlungsbedarf bestehe. Der Beklagte unternahm diesbezüglich nichts. Die Versicherung zahlte dann am 15. November 2023 insgesamt € 72.466,00 an Marianne Steffen aus. </a:t>
            </a:r>
          </a:p>
          <a:p>
            <a:pPr eaLnBrk="1" hangingPunct="1">
              <a:spcAft>
                <a:spcPts val="0"/>
              </a:spcAft>
            </a:pPr>
            <a:endParaRPr lang="de-DE" sz="1200" b="0" dirty="0">
              <a:solidFill>
                <a:schemeClr val="tx1"/>
              </a:solidFill>
              <a:latin typeface="Arial" charset="0"/>
              <a:cs typeface="Arial" charset="0"/>
            </a:endParaRPr>
          </a:p>
          <a:p>
            <a:pPr eaLnBrk="1" hangingPunct="1">
              <a:spcAft>
                <a:spcPts val="0"/>
              </a:spcAft>
            </a:pPr>
            <a:r>
              <a:rPr lang="de-DE" sz="2200" b="0" dirty="0">
                <a:solidFill>
                  <a:schemeClr val="tx1"/>
                </a:solidFill>
                <a:latin typeface="Arial" charset="0"/>
                <a:cs typeface="Arial" charset="0"/>
              </a:rPr>
              <a:t>Mit Verfügung vom 19. November 2023 ordnete das Land Berlin gegenüber dem Kläger die Entsorgung der Brandrückstände an.</a:t>
            </a:r>
          </a:p>
        </p:txBody>
      </p:sp>
      <p:sp>
        <p:nvSpPr>
          <p:cNvPr id="7" name="Text Box 8"/>
          <p:cNvSpPr txBox="1">
            <a:spLocks noChangeArrowheads="1"/>
          </p:cNvSpPr>
          <p:nvPr/>
        </p:nvSpPr>
        <p:spPr bwMode="auto">
          <a:xfrm>
            <a:off x="-508" y="260350"/>
            <a:ext cx="5832648"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20 Weiher ./. Zabel</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4577170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
                                            <p:txEl>
                                              <p:pRg st="2" end="2"/>
                                            </p:txEl>
                                          </p:spTgt>
                                        </p:tgtEl>
                                        <p:attrNameLst>
                                          <p:attrName>style.visibility</p:attrName>
                                        </p:attrNameLst>
                                      </p:cBhvr>
                                      <p:to>
                                        <p:strVal val="visible"/>
                                      </p:to>
                                    </p:set>
                                    <p:anim calcmode="lin" valueType="num">
                                      <p:cBhvr>
                                        <p:cTn id="14" dur="5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15" dur="5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16" dur="500"/>
                                        <p:tgtEl>
                                          <p:spTgt spid="6">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anim calcmode="lin" valueType="num">
                                      <p:cBhvr>
                                        <p:cTn id="21" dur="500" fill="hold"/>
                                        <p:tgtEl>
                                          <p:spTgt spid="6">
                                            <p:txEl>
                                              <p:pRg st="4" end="4"/>
                                            </p:txEl>
                                          </p:spTgt>
                                        </p:tgtEl>
                                        <p:attrNameLst>
                                          <p:attrName>ppt_w</p:attrName>
                                        </p:attrNameLst>
                                      </p:cBhvr>
                                      <p:tavLst>
                                        <p:tav tm="0">
                                          <p:val>
                                            <p:strVal val="#ppt_w*0.70"/>
                                          </p:val>
                                        </p:tav>
                                        <p:tav tm="100000">
                                          <p:val>
                                            <p:strVal val="#ppt_w"/>
                                          </p:val>
                                        </p:tav>
                                      </p:tavLst>
                                    </p:anim>
                                    <p:anim calcmode="lin" valueType="num">
                                      <p:cBhvr>
                                        <p:cTn id="22" dur="500" fill="hold"/>
                                        <p:tgtEl>
                                          <p:spTgt spid="6">
                                            <p:txEl>
                                              <p:pRg st="4" end="4"/>
                                            </p:txEl>
                                          </p:spTgt>
                                        </p:tgtEl>
                                        <p:attrNameLst>
                                          <p:attrName>ppt_h</p:attrName>
                                        </p:attrNameLst>
                                      </p:cBhvr>
                                      <p:tavLst>
                                        <p:tav tm="0">
                                          <p:val>
                                            <p:strVal val="#ppt_h"/>
                                          </p:val>
                                        </p:tav>
                                        <p:tav tm="100000">
                                          <p:val>
                                            <p:strVal val="#ppt_h"/>
                                          </p:val>
                                        </p:tav>
                                      </p:tavLst>
                                    </p:anim>
                                    <p:animEffect transition="in" filter="fade">
                                      <p:cBhvr>
                                        <p:cTn id="23"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214313" y="1276883"/>
            <a:ext cx="8678862" cy="5447645"/>
          </a:xfrm>
          <a:prstGeom prst="rect">
            <a:avLst/>
          </a:prstGeom>
          <a:solidFill>
            <a:schemeClr val="bg1"/>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92075"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1pPr>
            <a:lvl2pPr marL="742950" indent="-28575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2pPr>
            <a:lvl3pPr marL="11430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3pPr>
            <a:lvl4pPr marL="16002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4pPr>
            <a:lvl5pPr marL="20574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9pPr>
          </a:lstStyle>
          <a:p>
            <a:pPr eaLnBrk="1" hangingPunct="1">
              <a:spcAft>
                <a:spcPts val="0"/>
              </a:spcAft>
            </a:pPr>
            <a:r>
              <a:rPr lang="de-DE" sz="2200" b="0" dirty="0">
                <a:solidFill>
                  <a:schemeClr val="tx1"/>
                </a:solidFill>
                <a:latin typeface="Arial" charset="0"/>
                <a:cs typeface="Arial" charset="0"/>
              </a:rPr>
              <a:t>Der Beklagte erhob hiergegen im Namen des Klägers Widerspruch. Der Widerspruch blieb erfolglos. Die Verfügung des Landes Berlin wurde im Frühjahr 2024 im Wege der Ersatzvornahme vollzogen. Auf die dabei angefallenen Kosten zahlte der Kläger € 47.342,00, die sich aus € 31.106,00 für die Beseitigung der kontaminierten Mauer- und Gebäudereste und restlichen € 16.236,00 für die Beseitigung der kontaminierten Teppichreste zusammensetzen.</a:t>
            </a:r>
          </a:p>
          <a:p>
            <a:pPr eaLnBrk="1" hangingPunct="1">
              <a:spcAft>
                <a:spcPts val="0"/>
              </a:spcAft>
            </a:pPr>
            <a:endParaRPr lang="de-DE" sz="1200" b="0" dirty="0">
              <a:solidFill>
                <a:schemeClr val="tx1"/>
              </a:solidFill>
              <a:latin typeface="Arial" charset="0"/>
              <a:cs typeface="Arial" charset="0"/>
            </a:endParaRPr>
          </a:p>
          <a:p>
            <a:pPr eaLnBrk="1" hangingPunct="1">
              <a:spcAft>
                <a:spcPts val="0"/>
              </a:spcAft>
            </a:pPr>
            <a:r>
              <a:rPr lang="de-DE" sz="2200" b="0" dirty="0">
                <a:solidFill>
                  <a:schemeClr val="tx1"/>
                </a:solidFill>
                <a:latin typeface="Arial" charset="0"/>
                <a:cs typeface="Arial" charset="0"/>
              </a:rPr>
              <a:t>Die Eröffnung des Insolvenzverfahrens über das Vermögen der Marianne Steffen erfolgte am 1. Juni 2024. Eine substantielle Quote ist in diesem Verfahren nicht zu erwarten.				    </a:t>
            </a:r>
            <a:r>
              <a:rPr lang="de-DE" sz="1400" b="0" dirty="0">
                <a:solidFill>
                  <a:schemeClr val="tx1"/>
                </a:solidFill>
                <a:latin typeface="Arial" charset="0"/>
                <a:cs typeface="Arial" charset="0"/>
              </a:rPr>
              <a:t>s</a:t>
            </a:r>
          </a:p>
          <a:p>
            <a:pPr eaLnBrk="1" hangingPunct="1">
              <a:spcAft>
                <a:spcPts val="0"/>
              </a:spcAft>
            </a:pPr>
            <a:endParaRPr lang="de-DE" sz="1200" b="0" dirty="0">
              <a:solidFill>
                <a:schemeClr val="tx1"/>
              </a:solidFill>
              <a:latin typeface="Arial" charset="0"/>
              <a:cs typeface="Arial" charset="0"/>
            </a:endParaRPr>
          </a:p>
          <a:p>
            <a:pPr eaLnBrk="1" hangingPunct="1">
              <a:spcAft>
                <a:spcPts val="0"/>
              </a:spcAft>
            </a:pPr>
            <a:r>
              <a:rPr lang="de-DE" sz="2200" b="0" i="1" dirty="0">
                <a:solidFill>
                  <a:schemeClr val="tx1"/>
                </a:solidFill>
                <a:latin typeface="Arial" charset="0"/>
                <a:cs typeface="Arial" charset="0"/>
              </a:rPr>
              <a:t>Der Kläger behauptet, dass der Beklagte in dem Telefonat vom 18. Oktober 2023 von Marianne Steffen darüber informiert worden sei, dass das Geld aus der Versicherungssumme bereits für die Weiter-führung des Teppichhandels verplant sei und deswegen nicht an den Kläger abgetreten werden könne...</a:t>
            </a:r>
          </a:p>
        </p:txBody>
      </p:sp>
      <p:sp>
        <p:nvSpPr>
          <p:cNvPr id="7" name="Text Box 8"/>
          <p:cNvSpPr txBox="1">
            <a:spLocks noChangeArrowheads="1"/>
          </p:cNvSpPr>
          <p:nvPr/>
        </p:nvSpPr>
        <p:spPr bwMode="auto">
          <a:xfrm>
            <a:off x="-508" y="260350"/>
            <a:ext cx="5832648"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20 Weiher ./. Zabel</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6691009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
                                            <p:txEl>
                                              <p:pRg st="2" end="2"/>
                                            </p:txEl>
                                          </p:spTgt>
                                        </p:tgtEl>
                                        <p:attrNameLst>
                                          <p:attrName>style.visibility</p:attrName>
                                        </p:attrNameLst>
                                      </p:cBhvr>
                                      <p:to>
                                        <p:strVal val="visible"/>
                                      </p:to>
                                    </p:set>
                                    <p:anim calcmode="lin" valueType="num">
                                      <p:cBhvr>
                                        <p:cTn id="14" dur="5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15" dur="5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16" dur="500"/>
                                        <p:tgtEl>
                                          <p:spTgt spid="6">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anim calcmode="lin" valueType="num">
                                      <p:cBhvr>
                                        <p:cTn id="21" dur="500" fill="hold"/>
                                        <p:tgtEl>
                                          <p:spTgt spid="6">
                                            <p:txEl>
                                              <p:pRg st="4" end="4"/>
                                            </p:txEl>
                                          </p:spTgt>
                                        </p:tgtEl>
                                        <p:attrNameLst>
                                          <p:attrName>ppt_w</p:attrName>
                                        </p:attrNameLst>
                                      </p:cBhvr>
                                      <p:tavLst>
                                        <p:tav tm="0">
                                          <p:val>
                                            <p:strVal val="#ppt_w*0.70"/>
                                          </p:val>
                                        </p:tav>
                                        <p:tav tm="100000">
                                          <p:val>
                                            <p:strVal val="#ppt_w"/>
                                          </p:val>
                                        </p:tav>
                                      </p:tavLst>
                                    </p:anim>
                                    <p:anim calcmode="lin" valueType="num">
                                      <p:cBhvr>
                                        <p:cTn id="22" dur="500" fill="hold"/>
                                        <p:tgtEl>
                                          <p:spTgt spid="6">
                                            <p:txEl>
                                              <p:pRg st="4" end="4"/>
                                            </p:txEl>
                                          </p:spTgt>
                                        </p:tgtEl>
                                        <p:attrNameLst>
                                          <p:attrName>ppt_h</p:attrName>
                                        </p:attrNameLst>
                                      </p:cBhvr>
                                      <p:tavLst>
                                        <p:tav tm="0">
                                          <p:val>
                                            <p:strVal val="#ppt_h"/>
                                          </p:val>
                                        </p:tav>
                                        <p:tav tm="100000">
                                          <p:val>
                                            <p:strVal val="#ppt_h"/>
                                          </p:val>
                                        </p:tav>
                                      </p:tavLst>
                                    </p:anim>
                                    <p:animEffect transition="in" filter="fade">
                                      <p:cBhvr>
                                        <p:cTn id="23"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214313" y="1276883"/>
            <a:ext cx="8678862" cy="5262979"/>
          </a:xfrm>
          <a:prstGeom prst="rect">
            <a:avLst/>
          </a:prstGeom>
          <a:solidFill>
            <a:schemeClr val="bg1"/>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92075"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1pPr>
            <a:lvl2pPr marL="742950" indent="-28575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2pPr>
            <a:lvl3pPr marL="11430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3pPr>
            <a:lvl4pPr marL="16002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4pPr>
            <a:lvl5pPr marL="20574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9pPr>
          </a:lstStyle>
          <a:p>
            <a:pPr eaLnBrk="1" hangingPunct="1">
              <a:spcAft>
                <a:spcPts val="0"/>
              </a:spcAft>
            </a:pPr>
            <a:r>
              <a:rPr lang="de-DE" sz="2200" b="0" i="1" dirty="0">
                <a:solidFill>
                  <a:schemeClr val="tx1"/>
                </a:solidFill>
                <a:latin typeface="Arial" charset="0"/>
                <a:cs typeface="Arial" charset="0"/>
              </a:rPr>
              <a:t>Es sei darüber hinaus gleichgültig, ob, wie der Beklagte vorträgt, die Tochter des ehemaligen Mieters gesagt haben soll, dass sie – bei einer klageweisen Durchsetzung – die Versicherungssumme lieber an ihren Vater verschenke, weil sie den Kläger hasse.		    </a:t>
            </a:r>
            <a:r>
              <a:rPr lang="de-DE" sz="1400" b="0" dirty="0" err="1">
                <a:solidFill>
                  <a:schemeClr val="tx1"/>
                </a:solidFill>
                <a:latin typeface="Arial" charset="0"/>
                <a:cs typeface="Arial" charset="0"/>
              </a:rPr>
              <a:t>r</a:t>
            </a:r>
            <a:endParaRPr lang="de-DE" sz="1400" b="0" dirty="0">
              <a:solidFill>
                <a:schemeClr val="tx1"/>
              </a:solidFill>
              <a:latin typeface="Arial" charset="0"/>
              <a:cs typeface="Arial" charset="0"/>
            </a:endParaRPr>
          </a:p>
          <a:p>
            <a:pPr eaLnBrk="1" hangingPunct="1">
              <a:spcAft>
                <a:spcPts val="0"/>
              </a:spcAft>
            </a:pPr>
            <a:endParaRPr lang="de-DE" sz="1200" b="0" dirty="0">
              <a:solidFill>
                <a:schemeClr val="tx1"/>
              </a:solidFill>
              <a:latin typeface="Arial" charset="0"/>
              <a:cs typeface="Arial" charset="0"/>
            </a:endParaRPr>
          </a:p>
          <a:p>
            <a:pPr eaLnBrk="1" hangingPunct="1">
              <a:spcAft>
                <a:spcPts val="0"/>
              </a:spcAft>
            </a:pPr>
            <a:r>
              <a:rPr lang="de-DE" sz="2200" b="0" i="1" dirty="0">
                <a:solidFill>
                  <a:schemeClr val="tx1"/>
                </a:solidFill>
                <a:latin typeface="Arial" charset="0"/>
                <a:cs typeface="Arial" charset="0"/>
              </a:rPr>
              <a:t>[Der Kläger meint, dass der Beklagte dadurch seine anwaltlichen Pflichten verletzt und ihm – dem Kläger – wegen der mittlerweile eingetretenen Zahlungsunfähigkeit der Tochter des Mieters einen Schaden in Höhe der Kosten der Ersatzvornahme schuldhaft </a:t>
            </a:r>
            <a:r>
              <a:rPr lang="de-DE" sz="2200" b="0" i="1" dirty="0" err="1">
                <a:solidFill>
                  <a:schemeClr val="tx1"/>
                </a:solidFill>
                <a:latin typeface="Arial" charset="0"/>
                <a:cs typeface="Arial" charset="0"/>
              </a:rPr>
              <a:t>zuge</a:t>
            </a:r>
            <a:r>
              <a:rPr lang="de-DE" sz="2200" b="0" i="1" dirty="0">
                <a:solidFill>
                  <a:schemeClr val="tx1"/>
                </a:solidFill>
                <a:latin typeface="Arial" charset="0"/>
                <a:cs typeface="Arial" charset="0"/>
              </a:rPr>
              <a:t>-fügt habe. Auf die Frage, ob die Tochter des ehemaligen Mieters den Brand vom 27. September 2023 schuldhaft herbeigeführt habe, </a:t>
            </a:r>
            <a:r>
              <a:rPr lang="de-DE" sz="2200" b="0" i="1" dirty="0" err="1">
                <a:solidFill>
                  <a:schemeClr val="tx1"/>
                </a:solidFill>
                <a:latin typeface="Arial" charset="0"/>
                <a:cs typeface="Arial" charset="0"/>
              </a:rPr>
              <a:t>kom-me</a:t>
            </a:r>
            <a:r>
              <a:rPr lang="de-DE" sz="2200" b="0" i="1" dirty="0">
                <a:solidFill>
                  <a:schemeClr val="tx1"/>
                </a:solidFill>
                <a:latin typeface="Arial" charset="0"/>
                <a:cs typeface="Arial" charset="0"/>
              </a:rPr>
              <a:t> es dabei nicht an. Der Beklagte hätte die Ansprüche gegen die Tochter des ehemaligen Mieters notfalls im Wege des einstweiligen Rechtsschutzes geltend machen müssen. Außerdem meint der </a:t>
            </a:r>
            <a:r>
              <a:rPr lang="de-DE" sz="2200" b="0" i="1" dirty="0" err="1">
                <a:solidFill>
                  <a:schemeClr val="tx1"/>
                </a:solidFill>
                <a:latin typeface="Arial" charset="0"/>
                <a:cs typeface="Arial" charset="0"/>
              </a:rPr>
              <a:t>Klä-ger</a:t>
            </a:r>
            <a:r>
              <a:rPr lang="de-DE" sz="2200" b="0" i="1" dirty="0">
                <a:solidFill>
                  <a:schemeClr val="tx1"/>
                </a:solidFill>
                <a:latin typeface="Arial" charset="0"/>
                <a:cs typeface="Arial" charset="0"/>
              </a:rPr>
              <a:t>, der Beklagte könne sich im vorliegenden Verfahren nicht selbst vertreten.]</a:t>
            </a:r>
            <a:r>
              <a:rPr lang="de-DE" sz="2200" b="0" dirty="0">
                <a:solidFill>
                  <a:schemeClr val="tx1"/>
                </a:solidFill>
                <a:latin typeface="Arial" charset="0"/>
                <a:cs typeface="Arial" charset="0"/>
              </a:rPr>
              <a:t>										    </a:t>
            </a:r>
            <a:r>
              <a:rPr lang="de-DE" sz="1400" b="0" dirty="0">
                <a:solidFill>
                  <a:schemeClr val="tx1"/>
                </a:solidFill>
                <a:latin typeface="Arial" charset="0"/>
                <a:cs typeface="Arial" charset="0"/>
              </a:rPr>
              <a:t>a</a:t>
            </a:r>
          </a:p>
        </p:txBody>
      </p:sp>
      <p:sp>
        <p:nvSpPr>
          <p:cNvPr id="7" name="Text Box 8"/>
          <p:cNvSpPr txBox="1">
            <a:spLocks noChangeArrowheads="1"/>
          </p:cNvSpPr>
          <p:nvPr/>
        </p:nvSpPr>
        <p:spPr bwMode="auto">
          <a:xfrm>
            <a:off x="-508" y="260350"/>
            <a:ext cx="5832648"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20 Weiher ./. Zabel</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1827710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
                                            <p:txEl>
                                              <p:pRg st="2" end="2"/>
                                            </p:txEl>
                                          </p:spTgt>
                                        </p:tgtEl>
                                        <p:attrNameLst>
                                          <p:attrName>style.visibility</p:attrName>
                                        </p:attrNameLst>
                                      </p:cBhvr>
                                      <p:to>
                                        <p:strVal val="visible"/>
                                      </p:to>
                                    </p:set>
                                    <p:anim calcmode="lin" valueType="num">
                                      <p:cBhvr>
                                        <p:cTn id="14" dur="5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15" dur="5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16"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214313" y="1276883"/>
            <a:ext cx="8678862" cy="5632311"/>
          </a:xfrm>
          <a:prstGeom prst="rect">
            <a:avLst/>
          </a:prstGeom>
          <a:solidFill>
            <a:schemeClr val="bg1"/>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92075"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1pPr>
            <a:lvl2pPr marL="742950" indent="-28575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2pPr>
            <a:lvl3pPr marL="11430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3pPr>
            <a:lvl4pPr marL="16002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4pPr>
            <a:lvl5pPr marL="20574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9pPr>
          </a:lstStyle>
          <a:p>
            <a:pPr eaLnBrk="1" hangingPunct="1">
              <a:spcAft>
                <a:spcPts val="0"/>
              </a:spcAft>
            </a:pPr>
            <a:r>
              <a:rPr lang="de-DE" sz="2200" b="0" dirty="0">
                <a:solidFill>
                  <a:schemeClr val="tx1"/>
                </a:solidFill>
                <a:latin typeface="Arial" charset="0"/>
                <a:cs typeface="Arial" charset="0"/>
              </a:rPr>
              <a:t>Der Kläger beantragt,</a:t>
            </a:r>
          </a:p>
          <a:p>
            <a:pPr eaLnBrk="1" hangingPunct="1">
              <a:spcAft>
                <a:spcPts val="0"/>
              </a:spcAft>
            </a:pPr>
            <a:r>
              <a:rPr lang="de-DE" sz="2200" dirty="0">
                <a:solidFill>
                  <a:schemeClr val="tx1"/>
                </a:solidFill>
                <a:latin typeface="Arial" charset="0"/>
                <a:cs typeface="Arial" charset="0"/>
              </a:rPr>
              <a:t>den Beklagten zur Zahlung von € 47.342,00 nebst Zinsen in Höhe von 9 Prozentpunkten über dem Basiszinssatz seit Klagezustellung zu verurteilen, </a:t>
            </a:r>
          </a:p>
          <a:p>
            <a:pPr eaLnBrk="1" hangingPunct="1">
              <a:spcAft>
                <a:spcPts val="0"/>
              </a:spcAft>
            </a:pPr>
            <a:r>
              <a:rPr lang="de-DE" sz="2200" b="0" dirty="0">
                <a:solidFill>
                  <a:schemeClr val="tx1"/>
                </a:solidFill>
                <a:latin typeface="Arial" charset="0"/>
                <a:cs typeface="Arial" charset="0"/>
              </a:rPr>
              <a:t>und zwar im Wege eines Versäumnisurteils.</a:t>
            </a:r>
          </a:p>
          <a:p>
            <a:pPr eaLnBrk="1" hangingPunct="1">
              <a:spcAft>
                <a:spcPts val="0"/>
              </a:spcAft>
            </a:pPr>
            <a:endParaRPr lang="de-DE" sz="1200" b="0" dirty="0">
              <a:solidFill>
                <a:schemeClr val="tx1"/>
              </a:solidFill>
              <a:latin typeface="Arial" charset="0"/>
              <a:cs typeface="Arial" charset="0"/>
            </a:endParaRPr>
          </a:p>
          <a:p>
            <a:pPr eaLnBrk="1" hangingPunct="1">
              <a:spcAft>
                <a:spcPts val="0"/>
              </a:spcAft>
            </a:pPr>
            <a:r>
              <a:rPr lang="de-DE" sz="2200" b="0" dirty="0">
                <a:solidFill>
                  <a:schemeClr val="tx1"/>
                </a:solidFill>
                <a:latin typeface="Arial" charset="0"/>
                <a:cs typeface="Arial" charset="0"/>
              </a:rPr>
              <a:t>Der Beklagte beantragt,</a:t>
            </a:r>
          </a:p>
          <a:p>
            <a:pPr eaLnBrk="1" hangingPunct="1">
              <a:spcAft>
                <a:spcPts val="0"/>
              </a:spcAft>
            </a:pPr>
            <a:r>
              <a:rPr lang="de-DE" sz="2200" dirty="0">
                <a:solidFill>
                  <a:schemeClr val="tx1"/>
                </a:solidFill>
                <a:latin typeface="Arial" charset="0"/>
                <a:cs typeface="Arial" charset="0"/>
              </a:rPr>
              <a:t>die Klage abzuweisen.</a:t>
            </a:r>
          </a:p>
          <a:p>
            <a:pPr eaLnBrk="1" hangingPunct="1">
              <a:spcAft>
                <a:spcPts val="0"/>
              </a:spcAft>
            </a:pPr>
            <a:endParaRPr lang="de-DE" sz="1200" b="0" dirty="0">
              <a:solidFill>
                <a:schemeClr val="tx1"/>
              </a:solidFill>
              <a:latin typeface="Arial" charset="0"/>
              <a:cs typeface="Arial" charset="0"/>
            </a:endParaRPr>
          </a:p>
          <a:p>
            <a:pPr eaLnBrk="1" hangingPunct="1">
              <a:spcAft>
                <a:spcPts val="0"/>
              </a:spcAft>
            </a:pPr>
            <a:r>
              <a:rPr lang="de-DE" sz="2200" b="0" i="1" dirty="0">
                <a:solidFill>
                  <a:schemeClr val="tx1"/>
                </a:solidFill>
                <a:latin typeface="Arial" charset="0"/>
                <a:cs typeface="Arial" charset="0"/>
              </a:rPr>
              <a:t>Er behauptet, dass Marianne Steffen in dem Telefonat vom 18. Oktober 2023 gesagt habe, sie halte sich nicht für verpflichtet, die Versicherungsforderung – auch teilweise – an den Kläger abzutreten. Im Falle einer gerichtlichen Geltendmachung würde sie das Geld lieber ihrem Vater schenken, weil sie den Kläger hasse. Ein Bezug zum Weiterbetrieb des Teppichhandels sei nicht hergestellt worden.  </a:t>
            </a:r>
            <a:r>
              <a:rPr lang="de-DE" sz="1400" b="0" dirty="0" err="1">
                <a:solidFill>
                  <a:schemeClr val="tx1"/>
                </a:solidFill>
                <a:latin typeface="Arial" charset="0"/>
                <a:cs typeface="Arial" charset="0"/>
              </a:rPr>
              <a:t>r</a:t>
            </a:r>
            <a:endParaRPr lang="de-DE" sz="1400" b="0" dirty="0">
              <a:solidFill>
                <a:schemeClr val="tx1"/>
              </a:solidFill>
              <a:latin typeface="Arial" charset="0"/>
              <a:cs typeface="Arial" charset="0"/>
            </a:endParaRPr>
          </a:p>
          <a:p>
            <a:pPr eaLnBrk="1" hangingPunct="1">
              <a:spcAft>
                <a:spcPts val="0"/>
              </a:spcAft>
            </a:pPr>
            <a:endParaRPr lang="de-DE" sz="1200" b="0" dirty="0">
              <a:solidFill>
                <a:schemeClr val="tx1"/>
              </a:solidFill>
              <a:latin typeface="Arial" charset="0"/>
              <a:cs typeface="Arial" charset="0"/>
            </a:endParaRPr>
          </a:p>
          <a:p>
            <a:pPr eaLnBrk="1" hangingPunct="1">
              <a:spcAft>
                <a:spcPts val="0"/>
              </a:spcAft>
            </a:pPr>
            <a:r>
              <a:rPr lang="de-DE" sz="2200" b="0" i="1" dirty="0">
                <a:solidFill>
                  <a:schemeClr val="tx1"/>
                </a:solidFill>
                <a:latin typeface="Arial" charset="0"/>
                <a:cs typeface="Arial" charset="0"/>
              </a:rPr>
              <a:t>[Der Beklagte meint, dass dem Kläger schon kein Anspruch gegen die Tochter des ehemaligen Mieters zustehe bzw. zugestanden habe,</a:t>
            </a:r>
          </a:p>
        </p:txBody>
      </p:sp>
      <p:sp>
        <p:nvSpPr>
          <p:cNvPr id="7" name="Text Box 8"/>
          <p:cNvSpPr txBox="1">
            <a:spLocks noChangeArrowheads="1"/>
          </p:cNvSpPr>
          <p:nvPr/>
        </p:nvSpPr>
        <p:spPr bwMode="auto">
          <a:xfrm>
            <a:off x="-508" y="260350"/>
            <a:ext cx="5832648"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20 Weiher ./. Zabel</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979052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6">
                                            <p:txEl>
                                              <p:pRg st="0" end="0"/>
                                            </p:txEl>
                                          </p:spTgt>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 calcmode="lin" valueType="num">
                                      <p:cBhvr>
                                        <p:cTn id="12" dur="500" fill="hold"/>
                                        <p:tgtEl>
                                          <p:spTgt spid="6">
                                            <p:txEl>
                                              <p:pRg st="1" end="1"/>
                                            </p:txEl>
                                          </p:spTgt>
                                        </p:tgtEl>
                                        <p:attrNameLst>
                                          <p:attrName>ppt_w</p:attrName>
                                        </p:attrNameLst>
                                      </p:cBhvr>
                                      <p:tavLst>
                                        <p:tav tm="0">
                                          <p:val>
                                            <p:strVal val="#ppt_w*0.70"/>
                                          </p:val>
                                        </p:tav>
                                        <p:tav tm="100000">
                                          <p:val>
                                            <p:strVal val="#ppt_w"/>
                                          </p:val>
                                        </p:tav>
                                      </p:tavLst>
                                    </p:anim>
                                    <p:anim calcmode="lin" valueType="num">
                                      <p:cBhvr>
                                        <p:cTn id="13" dur="5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14" dur="500"/>
                                        <p:tgtEl>
                                          <p:spTgt spid="6">
                                            <p:txEl>
                                              <p:pRg st="1" end="1"/>
                                            </p:txEl>
                                          </p:spTgt>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 calcmode="lin" valueType="num">
                                      <p:cBhvr>
                                        <p:cTn id="17" dur="5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18" dur="5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19" dur="500"/>
                                        <p:tgtEl>
                                          <p:spTgt spid="6">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5" presetClass="entr" presetSubtype="0" fill="hold" grpId="0" nodeType="clickEffect">
                                  <p:stCondLst>
                                    <p:cond delay="0"/>
                                  </p:stCondLst>
                                  <p:childTnLst>
                                    <p:set>
                                      <p:cBhvr>
                                        <p:cTn id="23" dur="1" fill="hold">
                                          <p:stCondLst>
                                            <p:cond delay="0"/>
                                          </p:stCondLst>
                                        </p:cTn>
                                        <p:tgtEl>
                                          <p:spTgt spid="6">
                                            <p:txEl>
                                              <p:pRg st="4" end="4"/>
                                            </p:txEl>
                                          </p:spTgt>
                                        </p:tgtEl>
                                        <p:attrNameLst>
                                          <p:attrName>style.visibility</p:attrName>
                                        </p:attrNameLst>
                                      </p:cBhvr>
                                      <p:to>
                                        <p:strVal val="visible"/>
                                      </p:to>
                                    </p:set>
                                    <p:anim calcmode="lin" valueType="num">
                                      <p:cBhvr>
                                        <p:cTn id="24" dur="500" fill="hold"/>
                                        <p:tgtEl>
                                          <p:spTgt spid="6">
                                            <p:txEl>
                                              <p:pRg st="4" end="4"/>
                                            </p:txEl>
                                          </p:spTgt>
                                        </p:tgtEl>
                                        <p:attrNameLst>
                                          <p:attrName>ppt_w</p:attrName>
                                        </p:attrNameLst>
                                      </p:cBhvr>
                                      <p:tavLst>
                                        <p:tav tm="0">
                                          <p:val>
                                            <p:strVal val="#ppt_w*0.70"/>
                                          </p:val>
                                        </p:tav>
                                        <p:tav tm="100000">
                                          <p:val>
                                            <p:strVal val="#ppt_w"/>
                                          </p:val>
                                        </p:tav>
                                      </p:tavLst>
                                    </p:anim>
                                    <p:anim calcmode="lin" valueType="num">
                                      <p:cBhvr>
                                        <p:cTn id="25" dur="500" fill="hold"/>
                                        <p:tgtEl>
                                          <p:spTgt spid="6">
                                            <p:txEl>
                                              <p:pRg st="4" end="4"/>
                                            </p:txEl>
                                          </p:spTgt>
                                        </p:tgtEl>
                                        <p:attrNameLst>
                                          <p:attrName>ppt_h</p:attrName>
                                        </p:attrNameLst>
                                      </p:cBhvr>
                                      <p:tavLst>
                                        <p:tav tm="0">
                                          <p:val>
                                            <p:strVal val="#ppt_h"/>
                                          </p:val>
                                        </p:tav>
                                        <p:tav tm="100000">
                                          <p:val>
                                            <p:strVal val="#ppt_h"/>
                                          </p:val>
                                        </p:tav>
                                      </p:tavLst>
                                    </p:anim>
                                    <p:animEffect transition="in" filter="fade">
                                      <p:cBhvr>
                                        <p:cTn id="26" dur="500"/>
                                        <p:tgtEl>
                                          <p:spTgt spid="6">
                                            <p:txEl>
                                              <p:pRg st="4" end="4"/>
                                            </p:txEl>
                                          </p:spTgt>
                                        </p:tgtEl>
                                      </p:cBhvr>
                                    </p:animEffect>
                                  </p:childTnLst>
                                </p:cTn>
                              </p:par>
                              <p:par>
                                <p:cTn id="27" presetID="55" presetClass="entr" presetSubtype="0" fill="hold" grpId="0" nodeType="withEffect">
                                  <p:stCondLst>
                                    <p:cond delay="0"/>
                                  </p:stCondLst>
                                  <p:childTnLst>
                                    <p:set>
                                      <p:cBhvr>
                                        <p:cTn id="28" dur="1" fill="hold">
                                          <p:stCondLst>
                                            <p:cond delay="0"/>
                                          </p:stCondLst>
                                        </p:cTn>
                                        <p:tgtEl>
                                          <p:spTgt spid="6">
                                            <p:txEl>
                                              <p:pRg st="5" end="5"/>
                                            </p:txEl>
                                          </p:spTgt>
                                        </p:tgtEl>
                                        <p:attrNameLst>
                                          <p:attrName>style.visibility</p:attrName>
                                        </p:attrNameLst>
                                      </p:cBhvr>
                                      <p:to>
                                        <p:strVal val="visible"/>
                                      </p:to>
                                    </p:set>
                                    <p:anim calcmode="lin" valueType="num">
                                      <p:cBhvr>
                                        <p:cTn id="29" dur="500" fill="hold"/>
                                        <p:tgtEl>
                                          <p:spTgt spid="6">
                                            <p:txEl>
                                              <p:pRg st="5" end="5"/>
                                            </p:txEl>
                                          </p:spTgt>
                                        </p:tgtEl>
                                        <p:attrNameLst>
                                          <p:attrName>ppt_w</p:attrName>
                                        </p:attrNameLst>
                                      </p:cBhvr>
                                      <p:tavLst>
                                        <p:tav tm="0">
                                          <p:val>
                                            <p:strVal val="#ppt_w*0.70"/>
                                          </p:val>
                                        </p:tav>
                                        <p:tav tm="100000">
                                          <p:val>
                                            <p:strVal val="#ppt_w"/>
                                          </p:val>
                                        </p:tav>
                                      </p:tavLst>
                                    </p:anim>
                                    <p:anim calcmode="lin" valueType="num">
                                      <p:cBhvr>
                                        <p:cTn id="30" dur="500" fill="hold"/>
                                        <p:tgtEl>
                                          <p:spTgt spid="6">
                                            <p:txEl>
                                              <p:pRg st="5" end="5"/>
                                            </p:txEl>
                                          </p:spTgt>
                                        </p:tgtEl>
                                        <p:attrNameLst>
                                          <p:attrName>ppt_h</p:attrName>
                                        </p:attrNameLst>
                                      </p:cBhvr>
                                      <p:tavLst>
                                        <p:tav tm="0">
                                          <p:val>
                                            <p:strVal val="#ppt_h"/>
                                          </p:val>
                                        </p:tav>
                                        <p:tav tm="100000">
                                          <p:val>
                                            <p:strVal val="#ppt_h"/>
                                          </p:val>
                                        </p:tav>
                                      </p:tavLst>
                                    </p:anim>
                                    <p:animEffect transition="in" filter="fade">
                                      <p:cBhvr>
                                        <p:cTn id="31" dur="500"/>
                                        <p:tgtEl>
                                          <p:spTgt spid="6">
                                            <p:txEl>
                                              <p:pRg st="5" end="5"/>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5" presetClass="entr" presetSubtype="0" fill="hold" grpId="0" nodeType="clickEffect">
                                  <p:stCondLst>
                                    <p:cond delay="0"/>
                                  </p:stCondLst>
                                  <p:childTnLst>
                                    <p:set>
                                      <p:cBhvr>
                                        <p:cTn id="35" dur="1" fill="hold">
                                          <p:stCondLst>
                                            <p:cond delay="0"/>
                                          </p:stCondLst>
                                        </p:cTn>
                                        <p:tgtEl>
                                          <p:spTgt spid="6">
                                            <p:txEl>
                                              <p:pRg st="7" end="7"/>
                                            </p:txEl>
                                          </p:spTgt>
                                        </p:tgtEl>
                                        <p:attrNameLst>
                                          <p:attrName>style.visibility</p:attrName>
                                        </p:attrNameLst>
                                      </p:cBhvr>
                                      <p:to>
                                        <p:strVal val="visible"/>
                                      </p:to>
                                    </p:set>
                                    <p:anim calcmode="lin" valueType="num">
                                      <p:cBhvr>
                                        <p:cTn id="36" dur="500" fill="hold"/>
                                        <p:tgtEl>
                                          <p:spTgt spid="6">
                                            <p:txEl>
                                              <p:pRg st="7" end="7"/>
                                            </p:txEl>
                                          </p:spTgt>
                                        </p:tgtEl>
                                        <p:attrNameLst>
                                          <p:attrName>ppt_w</p:attrName>
                                        </p:attrNameLst>
                                      </p:cBhvr>
                                      <p:tavLst>
                                        <p:tav tm="0">
                                          <p:val>
                                            <p:strVal val="#ppt_w*0.70"/>
                                          </p:val>
                                        </p:tav>
                                        <p:tav tm="100000">
                                          <p:val>
                                            <p:strVal val="#ppt_w"/>
                                          </p:val>
                                        </p:tav>
                                      </p:tavLst>
                                    </p:anim>
                                    <p:anim calcmode="lin" valueType="num">
                                      <p:cBhvr>
                                        <p:cTn id="37" dur="500" fill="hold"/>
                                        <p:tgtEl>
                                          <p:spTgt spid="6">
                                            <p:txEl>
                                              <p:pRg st="7" end="7"/>
                                            </p:txEl>
                                          </p:spTgt>
                                        </p:tgtEl>
                                        <p:attrNameLst>
                                          <p:attrName>ppt_h</p:attrName>
                                        </p:attrNameLst>
                                      </p:cBhvr>
                                      <p:tavLst>
                                        <p:tav tm="0">
                                          <p:val>
                                            <p:strVal val="#ppt_h"/>
                                          </p:val>
                                        </p:tav>
                                        <p:tav tm="100000">
                                          <p:val>
                                            <p:strVal val="#ppt_h"/>
                                          </p:val>
                                        </p:tav>
                                      </p:tavLst>
                                    </p:anim>
                                    <p:animEffect transition="in" filter="fade">
                                      <p:cBhvr>
                                        <p:cTn id="38" dur="500"/>
                                        <p:tgtEl>
                                          <p:spTgt spid="6">
                                            <p:txEl>
                                              <p:pRg st="7" end="7"/>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5" presetClass="entr" presetSubtype="0" fill="hold" grpId="0" nodeType="clickEffect">
                                  <p:stCondLst>
                                    <p:cond delay="0"/>
                                  </p:stCondLst>
                                  <p:childTnLst>
                                    <p:set>
                                      <p:cBhvr>
                                        <p:cTn id="42" dur="1" fill="hold">
                                          <p:stCondLst>
                                            <p:cond delay="0"/>
                                          </p:stCondLst>
                                        </p:cTn>
                                        <p:tgtEl>
                                          <p:spTgt spid="6">
                                            <p:txEl>
                                              <p:pRg st="9" end="9"/>
                                            </p:txEl>
                                          </p:spTgt>
                                        </p:tgtEl>
                                        <p:attrNameLst>
                                          <p:attrName>style.visibility</p:attrName>
                                        </p:attrNameLst>
                                      </p:cBhvr>
                                      <p:to>
                                        <p:strVal val="visible"/>
                                      </p:to>
                                    </p:set>
                                    <p:anim calcmode="lin" valueType="num">
                                      <p:cBhvr>
                                        <p:cTn id="43" dur="500" fill="hold"/>
                                        <p:tgtEl>
                                          <p:spTgt spid="6">
                                            <p:txEl>
                                              <p:pRg st="9" end="9"/>
                                            </p:txEl>
                                          </p:spTgt>
                                        </p:tgtEl>
                                        <p:attrNameLst>
                                          <p:attrName>ppt_w</p:attrName>
                                        </p:attrNameLst>
                                      </p:cBhvr>
                                      <p:tavLst>
                                        <p:tav tm="0">
                                          <p:val>
                                            <p:strVal val="#ppt_w*0.70"/>
                                          </p:val>
                                        </p:tav>
                                        <p:tav tm="100000">
                                          <p:val>
                                            <p:strVal val="#ppt_w"/>
                                          </p:val>
                                        </p:tav>
                                      </p:tavLst>
                                    </p:anim>
                                    <p:anim calcmode="lin" valueType="num">
                                      <p:cBhvr>
                                        <p:cTn id="44" dur="500" fill="hold"/>
                                        <p:tgtEl>
                                          <p:spTgt spid="6">
                                            <p:txEl>
                                              <p:pRg st="9" end="9"/>
                                            </p:txEl>
                                          </p:spTgt>
                                        </p:tgtEl>
                                        <p:attrNameLst>
                                          <p:attrName>ppt_h</p:attrName>
                                        </p:attrNameLst>
                                      </p:cBhvr>
                                      <p:tavLst>
                                        <p:tav tm="0">
                                          <p:val>
                                            <p:strVal val="#ppt_h"/>
                                          </p:val>
                                        </p:tav>
                                        <p:tav tm="100000">
                                          <p:val>
                                            <p:strVal val="#ppt_h"/>
                                          </p:val>
                                        </p:tav>
                                      </p:tavLst>
                                    </p:anim>
                                    <p:animEffect transition="in" filter="fade">
                                      <p:cBhvr>
                                        <p:cTn id="45" dur="500"/>
                                        <p:tgtEl>
                                          <p:spTgt spid="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214313" y="1276883"/>
            <a:ext cx="8678862" cy="2369880"/>
          </a:xfrm>
          <a:prstGeom prst="rect">
            <a:avLst/>
          </a:prstGeom>
          <a:solidFill>
            <a:schemeClr val="bg1"/>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92075"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1pPr>
            <a:lvl2pPr marL="742950" indent="-28575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2pPr>
            <a:lvl3pPr marL="11430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3pPr>
            <a:lvl4pPr marL="16002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4pPr>
            <a:lvl5pPr marL="20574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9pPr>
          </a:lstStyle>
          <a:p>
            <a:pPr eaLnBrk="1" hangingPunct="1">
              <a:spcAft>
                <a:spcPts val="0"/>
              </a:spcAft>
            </a:pPr>
            <a:r>
              <a:rPr lang="de-DE" sz="2200" b="0" i="1" dirty="0">
                <a:solidFill>
                  <a:schemeClr val="tx1"/>
                </a:solidFill>
                <a:latin typeface="Arial" charset="0"/>
                <a:cs typeface="Arial" charset="0"/>
              </a:rPr>
              <a:t>...so dass er (der Beklagte) für einen Schaden des Klägers nicht kausal geworden sein könne. Darüber hinaus seien rechtliche Schritte ohnehin aussichtslos gewesen in Anbetracht der kurzen Zeitspanne zwischen Auszahlung der Versicherungsforderung und Eintritt der Zahlungsunfähigkeit.]</a:t>
            </a:r>
          </a:p>
          <a:p>
            <a:pPr eaLnBrk="1" hangingPunct="1">
              <a:spcAft>
                <a:spcPts val="0"/>
              </a:spcAft>
            </a:pPr>
            <a:endParaRPr lang="de-DE" sz="2200" b="0" i="1" dirty="0">
              <a:solidFill>
                <a:schemeClr val="tx1"/>
              </a:solidFill>
              <a:latin typeface="Arial" charset="0"/>
              <a:cs typeface="Arial" charset="0"/>
            </a:endParaRPr>
          </a:p>
          <a:p>
            <a:pPr algn="ctr" eaLnBrk="1" hangingPunct="1">
              <a:spcAft>
                <a:spcPts val="0"/>
              </a:spcAft>
            </a:pPr>
            <a:r>
              <a:rPr lang="de-DE" sz="2200" b="0" dirty="0">
                <a:solidFill>
                  <a:schemeClr val="tx1"/>
                </a:solidFill>
                <a:latin typeface="Arial" charset="0"/>
                <a:cs typeface="Arial" charset="0"/>
              </a:rPr>
              <a:t>--- Ende ---</a:t>
            </a:r>
          </a:p>
        </p:txBody>
      </p:sp>
      <p:sp>
        <p:nvSpPr>
          <p:cNvPr id="7" name="Text Box 8"/>
          <p:cNvSpPr txBox="1">
            <a:spLocks noChangeArrowheads="1"/>
          </p:cNvSpPr>
          <p:nvPr/>
        </p:nvSpPr>
        <p:spPr bwMode="auto">
          <a:xfrm>
            <a:off x="-508" y="260350"/>
            <a:ext cx="5832648"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20 Weiher ./. Zabel</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6273562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6">
                                            <p:txEl>
                                              <p:pRg st="0" end="0"/>
                                            </p:txEl>
                                          </p:spTgt>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 calcmode="lin" valueType="num">
                                      <p:cBhvr>
                                        <p:cTn id="12" dur="5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13" dur="5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14"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214313" y="1276883"/>
            <a:ext cx="8678862" cy="5447645"/>
          </a:xfrm>
          <a:prstGeom prst="rect">
            <a:avLst/>
          </a:prstGeom>
          <a:solidFill>
            <a:schemeClr val="bg1"/>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92075"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1pPr>
            <a:lvl2pPr marL="742950" indent="-28575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2pPr>
            <a:lvl3pPr marL="11430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3pPr>
            <a:lvl4pPr marL="16002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4pPr>
            <a:lvl5pPr marL="20574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9pPr>
          </a:lstStyle>
          <a:p>
            <a:pPr eaLnBrk="1" hangingPunct="1">
              <a:spcAft>
                <a:spcPts val="0"/>
              </a:spcAft>
            </a:pPr>
            <a:r>
              <a:rPr lang="de-DE" sz="2200" dirty="0">
                <a:solidFill>
                  <a:schemeClr val="tx1"/>
                </a:solidFill>
                <a:latin typeface="Arial" charset="0"/>
                <a:cs typeface="Arial" charset="0"/>
              </a:rPr>
              <a:t>Gutachten zur Vorbereitung der Entscheidung</a:t>
            </a:r>
            <a:endParaRPr lang="de-DE" sz="2200" b="0" dirty="0">
              <a:solidFill>
                <a:schemeClr val="tx1"/>
              </a:solidFill>
              <a:latin typeface="Arial" charset="0"/>
              <a:cs typeface="Arial" charset="0"/>
            </a:endParaRPr>
          </a:p>
          <a:p>
            <a:pPr eaLnBrk="1" hangingPunct="1">
              <a:spcAft>
                <a:spcPts val="0"/>
              </a:spcAft>
            </a:pPr>
            <a:endParaRPr lang="de-DE" sz="1200" b="0" dirty="0">
              <a:solidFill>
                <a:schemeClr val="tx1"/>
              </a:solidFill>
              <a:latin typeface="Arial" charset="0"/>
              <a:cs typeface="Arial" charset="0"/>
            </a:endParaRPr>
          </a:p>
          <a:p>
            <a:pPr eaLnBrk="1" hangingPunct="1">
              <a:spcAft>
                <a:spcPts val="0"/>
              </a:spcAft>
            </a:pPr>
            <a:r>
              <a:rPr lang="de-DE" sz="2200" dirty="0">
                <a:solidFill>
                  <a:schemeClr val="tx1"/>
                </a:solidFill>
                <a:latin typeface="Arial" charset="0"/>
                <a:cs typeface="Arial" charset="0"/>
              </a:rPr>
              <a:t>I.	Antragsstation</a:t>
            </a:r>
          </a:p>
          <a:p>
            <a:pPr eaLnBrk="1" hangingPunct="1">
              <a:spcAft>
                <a:spcPts val="0"/>
              </a:spcAft>
            </a:pPr>
            <a:r>
              <a:rPr lang="de-DE" sz="2200" b="0" dirty="0">
                <a:solidFill>
                  <a:schemeClr val="tx1"/>
                </a:solidFill>
                <a:latin typeface="Arial" charset="0"/>
                <a:cs typeface="Arial" charset="0"/>
              </a:rPr>
              <a:t>	unproblematisch: Zahlung von Euro 47.342,- nebst Zinsen (9 %-	Punkte über dem Basiszinssatz), bei Vorliegen der </a:t>
            </a:r>
            <a:r>
              <a:rPr lang="de-DE" sz="2200" b="0" dirty="0" err="1">
                <a:solidFill>
                  <a:schemeClr val="tx1"/>
                </a:solidFill>
                <a:latin typeface="Arial" charset="0"/>
                <a:cs typeface="Arial" charset="0"/>
              </a:rPr>
              <a:t>Voraussetzun</a:t>
            </a:r>
            <a:r>
              <a:rPr lang="de-DE" sz="2200" b="0" dirty="0">
                <a:solidFill>
                  <a:schemeClr val="tx1"/>
                </a:solidFill>
                <a:latin typeface="Arial" charset="0"/>
                <a:cs typeface="Arial" charset="0"/>
              </a:rPr>
              <a:t>-	gen: im Wege eines Versäumnisurteils.</a:t>
            </a:r>
          </a:p>
          <a:p>
            <a:pPr eaLnBrk="1" hangingPunct="1">
              <a:spcAft>
                <a:spcPts val="0"/>
              </a:spcAft>
            </a:pPr>
            <a:endParaRPr lang="de-DE" sz="1200" b="0" dirty="0">
              <a:solidFill>
                <a:schemeClr val="tx1"/>
              </a:solidFill>
              <a:latin typeface="Arial" charset="0"/>
              <a:cs typeface="Arial" charset="0"/>
            </a:endParaRPr>
          </a:p>
          <a:p>
            <a:pPr eaLnBrk="1" hangingPunct="1">
              <a:spcAft>
                <a:spcPts val="0"/>
              </a:spcAft>
            </a:pPr>
            <a:r>
              <a:rPr lang="de-DE" sz="2200" dirty="0">
                <a:solidFill>
                  <a:schemeClr val="tx1"/>
                </a:solidFill>
                <a:latin typeface="Arial" charset="0"/>
                <a:cs typeface="Arial" charset="0"/>
              </a:rPr>
              <a:t>II.	Prozessstation</a:t>
            </a:r>
          </a:p>
          <a:p>
            <a:pPr eaLnBrk="1" hangingPunct="1">
              <a:spcAft>
                <a:spcPts val="0"/>
              </a:spcAft>
            </a:pPr>
            <a:r>
              <a:rPr lang="de-DE" sz="2200" b="0" dirty="0">
                <a:solidFill>
                  <a:schemeClr val="tx1"/>
                </a:solidFill>
                <a:latin typeface="Arial" charset="0"/>
                <a:cs typeface="Arial" charset="0"/>
              </a:rPr>
              <a:t>	1.	Zulässigkeit der Klage</a:t>
            </a:r>
          </a:p>
          <a:p>
            <a:pPr eaLnBrk="1" hangingPunct="1">
              <a:spcAft>
                <a:spcPts val="0"/>
              </a:spcAft>
            </a:pPr>
            <a:r>
              <a:rPr lang="de-DE" sz="2200" b="0" dirty="0">
                <a:solidFill>
                  <a:schemeClr val="tx1"/>
                </a:solidFill>
                <a:latin typeface="Arial" charset="0"/>
                <a:cs typeface="Arial" charset="0"/>
              </a:rPr>
              <a:t>		unproblematisch, insbesondere Zuständigkeit des LG Berlin,		sachlich gemäß §§ 23 Nr. 1, 71 Abs. 1 GVG, örtlich gemäß		§§ 12, 13, 29 Abs. 1 ZPO</a:t>
            </a:r>
          </a:p>
          <a:p>
            <a:pPr eaLnBrk="1" hangingPunct="1">
              <a:spcAft>
                <a:spcPts val="0"/>
              </a:spcAft>
            </a:pPr>
            <a:r>
              <a:rPr lang="de-DE" sz="2200" b="0" dirty="0">
                <a:solidFill>
                  <a:schemeClr val="tx1"/>
                </a:solidFill>
                <a:latin typeface="Arial" charset="0"/>
                <a:cs typeface="Arial" charset="0"/>
              </a:rPr>
              <a:t>	2.	Voraussetzungen für den Erlass eines Versäumnisurteils			gegen den Beklagten, §§ 331 ff. ZPO</a:t>
            </a:r>
          </a:p>
          <a:p>
            <a:pPr eaLnBrk="1" hangingPunct="1">
              <a:spcAft>
                <a:spcPts val="0"/>
              </a:spcAft>
            </a:pPr>
            <a:r>
              <a:rPr lang="de-DE" sz="2200" b="0" dirty="0">
                <a:solidFill>
                  <a:schemeClr val="tx1"/>
                </a:solidFill>
                <a:latin typeface="Arial" charset="0"/>
                <a:cs typeface="Arial" charset="0"/>
              </a:rPr>
              <a:t>		maßgeblich, ob Beklagter säumig</a:t>
            </a:r>
          </a:p>
          <a:p>
            <a:pPr eaLnBrk="1" hangingPunct="1">
              <a:spcAft>
                <a:spcPts val="0"/>
              </a:spcAft>
            </a:pPr>
            <a:r>
              <a:rPr lang="de-DE" sz="2200" b="0" dirty="0">
                <a:solidFill>
                  <a:schemeClr val="tx1"/>
                </a:solidFill>
                <a:latin typeface="Arial" charset="0"/>
                <a:cs typeface="Arial" charset="0"/>
              </a:rPr>
              <a:t>		(+), wenn er entweder nicht ordnungsgemäß vertreten er-			schien oder </a:t>
            </a:r>
            <a:r>
              <a:rPr lang="de-DE" sz="2200" b="0">
                <a:solidFill>
                  <a:schemeClr val="tx1"/>
                </a:solidFill>
                <a:latin typeface="Arial" charset="0"/>
                <a:cs typeface="Arial" charset="0"/>
              </a:rPr>
              <a:t>nicht verhandelt hat (§ 333 ZPO).</a:t>
            </a:r>
            <a:endParaRPr lang="de-DE" sz="2200" b="0" dirty="0">
              <a:solidFill>
                <a:schemeClr val="tx1"/>
              </a:solidFill>
              <a:latin typeface="Arial" charset="0"/>
              <a:cs typeface="Arial" charset="0"/>
            </a:endParaRPr>
          </a:p>
        </p:txBody>
      </p:sp>
      <p:sp>
        <p:nvSpPr>
          <p:cNvPr id="7" name="Text Box 8"/>
          <p:cNvSpPr txBox="1">
            <a:spLocks noChangeArrowheads="1"/>
          </p:cNvSpPr>
          <p:nvPr/>
        </p:nvSpPr>
        <p:spPr bwMode="auto">
          <a:xfrm>
            <a:off x="-508" y="260350"/>
            <a:ext cx="5832648"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20 Weiher ./. Zabel</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7451180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
                                            <p:txEl>
                                              <p:pRg st="2" end="2"/>
                                            </p:txEl>
                                          </p:spTgt>
                                        </p:tgtEl>
                                        <p:attrNameLst>
                                          <p:attrName>style.visibility</p:attrName>
                                        </p:attrNameLst>
                                      </p:cBhvr>
                                      <p:to>
                                        <p:strVal val="visible"/>
                                      </p:to>
                                    </p:set>
                                    <p:anim calcmode="lin" valueType="num">
                                      <p:cBhvr>
                                        <p:cTn id="14" dur="5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15" dur="5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16" dur="500"/>
                                        <p:tgtEl>
                                          <p:spTgt spid="6">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6">
                                            <p:txEl>
                                              <p:pRg st="3" end="3"/>
                                            </p:txEl>
                                          </p:spTgt>
                                        </p:tgtEl>
                                        <p:attrNameLst>
                                          <p:attrName>style.visibility</p:attrName>
                                        </p:attrNameLst>
                                      </p:cBhvr>
                                      <p:to>
                                        <p:strVal val="visible"/>
                                      </p:to>
                                    </p:set>
                                    <p:anim calcmode="lin" valueType="num">
                                      <p:cBhvr>
                                        <p:cTn id="21" dur="500" fill="hold"/>
                                        <p:tgtEl>
                                          <p:spTgt spid="6">
                                            <p:txEl>
                                              <p:pRg st="3" end="3"/>
                                            </p:txEl>
                                          </p:spTgt>
                                        </p:tgtEl>
                                        <p:attrNameLst>
                                          <p:attrName>ppt_w</p:attrName>
                                        </p:attrNameLst>
                                      </p:cBhvr>
                                      <p:tavLst>
                                        <p:tav tm="0">
                                          <p:val>
                                            <p:strVal val="#ppt_w*0.70"/>
                                          </p:val>
                                        </p:tav>
                                        <p:tav tm="100000">
                                          <p:val>
                                            <p:strVal val="#ppt_w"/>
                                          </p:val>
                                        </p:tav>
                                      </p:tavLst>
                                    </p:anim>
                                    <p:anim calcmode="lin" valueType="num">
                                      <p:cBhvr>
                                        <p:cTn id="22" dur="500" fill="hold"/>
                                        <p:tgtEl>
                                          <p:spTgt spid="6">
                                            <p:txEl>
                                              <p:pRg st="3" end="3"/>
                                            </p:txEl>
                                          </p:spTgt>
                                        </p:tgtEl>
                                        <p:attrNameLst>
                                          <p:attrName>ppt_h</p:attrName>
                                        </p:attrNameLst>
                                      </p:cBhvr>
                                      <p:tavLst>
                                        <p:tav tm="0">
                                          <p:val>
                                            <p:strVal val="#ppt_h"/>
                                          </p:val>
                                        </p:tav>
                                        <p:tav tm="100000">
                                          <p:val>
                                            <p:strVal val="#ppt_h"/>
                                          </p:val>
                                        </p:tav>
                                      </p:tavLst>
                                    </p:anim>
                                    <p:animEffect transition="in" filter="fade">
                                      <p:cBhvr>
                                        <p:cTn id="23" dur="500"/>
                                        <p:tgtEl>
                                          <p:spTgt spid="6">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6">
                                            <p:txEl>
                                              <p:pRg st="5" end="5"/>
                                            </p:txEl>
                                          </p:spTgt>
                                        </p:tgtEl>
                                        <p:attrNameLst>
                                          <p:attrName>style.visibility</p:attrName>
                                        </p:attrNameLst>
                                      </p:cBhvr>
                                      <p:to>
                                        <p:strVal val="visible"/>
                                      </p:to>
                                    </p:set>
                                    <p:anim calcmode="lin" valueType="num">
                                      <p:cBhvr>
                                        <p:cTn id="28" dur="500" fill="hold"/>
                                        <p:tgtEl>
                                          <p:spTgt spid="6">
                                            <p:txEl>
                                              <p:pRg st="5" end="5"/>
                                            </p:txEl>
                                          </p:spTgt>
                                        </p:tgtEl>
                                        <p:attrNameLst>
                                          <p:attrName>ppt_w</p:attrName>
                                        </p:attrNameLst>
                                      </p:cBhvr>
                                      <p:tavLst>
                                        <p:tav tm="0">
                                          <p:val>
                                            <p:strVal val="#ppt_w*0.70"/>
                                          </p:val>
                                        </p:tav>
                                        <p:tav tm="100000">
                                          <p:val>
                                            <p:strVal val="#ppt_w"/>
                                          </p:val>
                                        </p:tav>
                                      </p:tavLst>
                                    </p:anim>
                                    <p:anim calcmode="lin" valueType="num">
                                      <p:cBhvr>
                                        <p:cTn id="29" dur="500" fill="hold"/>
                                        <p:tgtEl>
                                          <p:spTgt spid="6">
                                            <p:txEl>
                                              <p:pRg st="5" end="5"/>
                                            </p:txEl>
                                          </p:spTgt>
                                        </p:tgtEl>
                                        <p:attrNameLst>
                                          <p:attrName>ppt_h</p:attrName>
                                        </p:attrNameLst>
                                      </p:cBhvr>
                                      <p:tavLst>
                                        <p:tav tm="0">
                                          <p:val>
                                            <p:strVal val="#ppt_h"/>
                                          </p:val>
                                        </p:tav>
                                        <p:tav tm="100000">
                                          <p:val>
                                            <p:strVal val="#ppt_h"/>
                                          </p:val>
                                        </p:tav>
                                      </p:tavLst>
                                    </p:anim>
                                    <p:animEffect transition="in" filter="fade">
                                      <p:cBhvr>
                                        <p:cTn id="30" dur="500"/>
                                        <p:tgtEl>
                                          <p:spTgt spid="6">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6">
                                            <p:txEl>
                                              <p:pRg st="6" end="6"/>
                                            </p:txEl>
                                          </p:spTgt>
                                        </p:tgtEl>
                                        <p:attrNameLst>
                                          <p:attrName>style.visibility</p:attrName>
                                        </p:attrNameLst>
                                      </p:cBhvr>
                                      <p:to>
                                        <p:strVal val="visible"/>
                                      </p:to>
                                    </p:set>
                                    <p:anim calcmode="lin" valueType="num">
                                      <p:cBhvr>
                                        <p:cTn id="35" dur="500" fill="hold"/>
                                        <p:tgtEl>
                                          <p:spTgt spid="6">
                                            <p:txEl>
                                              <p:pRg st="6" end="6"/>
                                            </p:txEl>
                                          </p:spTgt>
                                        </p:tgtEl>
                                        <p:attrNameLst>
                                          <p:attrName>ppt_w</p:attrName>
                                        </p:attrNameLst>
                                      </p:cBhvr>
                                      <p:tavLst>
                                        <p:tav tm="0">
                                          <p:val>
                                            <p:strVal val="#ppt_w*0.70"/>
                                          </p:val>
                                        </p:tav>
                                        <p:tav tm="100000">
                                          <p:val>
                                            <p:strVal val="#ppt_w"/>
                                          </p:val>
                                        </p:tav>
                                      </p:tavLst>
                                    </p:anim>
                                    <p:anim calcmode="lin" valueType="num">
                                      <p:cBhvr>
                                        <p:cTn id="36" dur="500" fill="hold"/>
                                        <p:tgtEl>
                                          <p:spTgt spid="6">
                                            <p:txEl>
                                              <p:pRg st="6" end="6"/>
                                            </p:txEl>
                                          </p:spTgt>
                                        </p:tgtEl>
                                        <p:attrNameLst>
                                          <p:attrName>ppt_h</p:attrName>
                                        </p:attrNameLst>
                                      </p:cBhvr>
                                      <p:tavLst>
                                        <p:tav tm="0">
                                          <p:val>
                                            <p:strVal val="#ppt_h"/>
                                          </p:val>
                                        </p:tav>
                                        <p:tav tm="100000">
                                          <p:val>
                                            <p:strVal val="#ppt_h"/>
                                          </p:val>
                                        </p:tav>
                                      </p:tavLst>
                                    </p:anim>
                                    <p:animEffect transition="in" filter="fade">
                                      <p:cBhvr>
                                        <p:cTn id="37" dur="500"/>
                                        <p:tgtEl>
                                          <p:spTgt spid="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6">
                                            <p:txEl>
                                              <p:pRg st="7" end="7"/>
                                            </p:txEl>
                                          </p:spTgt>
                                        </p:tgtEl>
                                        <p:attrNameLst>
                                          <p:attrName>style.visibility</p:attrName>
                                        </p:attrNameLst>
                                      </p:cBhvr>
                                      <p:to>
                                        <p:strVal val="visible"/>
                                      </p:to>
                                    </p:set>
                                    <p:anim calcmode="lin" valueType="num">
                                      <p:cBhvr>
                                        <p:cTn id="42" dur="500" fill="hold"/>
                                        <p:tgtEl>
                                          <p:spTgt spid="6">
                                            <p:txEl>
                                              <p:pRg st="7" end="7"/>
                                            </p:txEl>
                                          </p:spTgt>
                                        </p:tgtEl>
                                        <p:attrNameLst>
                                          <p:attrName>ppt_w</p:attrName>
                                        </p:attrNameLst>
                                      </p:cBhvr>
                                      <p:tavLst>
                                        <p:tav tm="0">
                                          <p:val>
                                            <p:strVal val="#ppt_w*0.70"/>
                                          </p:val>
                                        </p:tav>
                                        <p:tav tm="100000">
                                          <p:val>
                                            <p:strVal val="#ppt_w"/>
                                          </p:val>
                                        </p:tav>
                                      </p:tavLst>
                                    </p:anim>
                                    <p:anim calcmode="lin" valueType="num">
                                      <p:cBhvr>
                                        <p:cTn id="43" dur="500" fill="hold"/>
                                        <p:tgtEl>
                                          <p:spTgt spid="6">
                                            <p:txEl>
                                              <p:pRg st="7" end="7"/>
                                            </p:txEl>
                                          </p:spTgt>
                                        </p:tgtEl>
                                        <p:attrNameLst>
                                          <p:attrName>ppt_h</p:attrName>
                                        </p:attrNameLst>
                                      </p:cBhvr>
                                      <p:tavLst>
                                        <p:tav tm="0">
                                          <p:val>
                                            <p:strVal val="#ppt_h"/>
                                          </p:val>
                                        </p:tav>
                                        <p:tav tm="100000">
                                          <p:val>
                                            <p:strVal val="#ppt_h"/>
                                          </p:val>
                                        </p:tav>
                                      </p:tavLst>
                                    </p:anim>
                                    <p:animEffect transition="in" filter="fade">
                                      <p:cBhvr>
                                        <p:cTn id="44" dur="500"/>
                                        <p:tgtEl>
                                          <p:spTgt spid="6">
                                            <p:txEl>
                                              <p:pRg st="7" end="7"/>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6">
                                            <p:txEl>
                                              <p:pRg st="8" end="8"/>
                                            </p:txEl>
                                          </p:spTgt>
                                        </p:tgtEl>
                                        <p:attrNameLst>
                                          <p:attrName>style.visibility</p:attrName>
                                        </p:attrNameLst>
                                      </p:cBhvr>
                                      <p:to>
                                        <p:strVal val="visible"/>
                                      </p:to>
                                    </p:set>
                                    <p:anim calcmode="lin" valueType="num">
                                      <p:cBhvr>
                                        <p:cTn id="49" dur="500" fill="hold"/>
                                        <p:tgtEl>
                                          <p:spTgt spid="6">
                                            <p:txEl>
                                              <p:pRg st="8" end="8"/>
                                            </p:txEl>
                                          </p:spTgt>
                                        </p:tgtEl>
                                        <p:attrNameLst>
                                          <p:attrName>ppt_w</p:attrName>
                                        </p:attrNameLst>
                                      </p:cBhvr>
                                      <p:tavLst>
                                        <p:tav tm="0">
                                          <p:val>
                                            <p:strVal val="#ppt_w*0.70"/>
                                          </p:val>
                                        </p:tav>
                                        <p:tav tm="100000">
                                          <p:val>
                                            <p:strVal val="#ppt_w"/>
                                          </p:val>
                                        </p:tav>
                                      </p:tavLst>
                                    </p:anim>
                                    <p:anim calcmode="lin" valueType="num">
                                      <p:cBhvr>
                                        <p:cTn id="50" dur="500" fill="hold"/>
                                        <p:tgtEl>
                                          <p:spTgt spid="6">
                                            <p:txEl>
                                              <p:pRg st="8" end="8"/>
                                            </p:txEl>
                                          </p:spTgt>
                                        </p:tgtEl>
                                        <p:attrNameLst>
                                          <p:attrName>ppt_h</p:attrName>
                                        </p:attrNameLst>
                                      </p:cBhvr>
                                      <p:tavLst>
                                        <p:tav tm="0">
                                          <p:val>
                                            <p:strVal val="#ppt_h"/>
                                          </p:val>
                                        </p:tav>
                                        <p:tav tm="100000">
                                          <p:val>
                                            <p:strVal val="#ppt_h"/>
                                          </p:val>
                                        </p:tav>
                                      </p:tavLst>
                                    </p:anim>
                                    <p:animEffect transition="in" filter="fade">
                                      <p:cBhvr>
                                        <p:cTn id="51" dur="500"/>
                                        <p:tgtEl>
                                          <p:spTgt spid="6">
                                            <p:txEl>
                                              <p:pRg st="8" end="8"/>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6">
                                            <p:txEl>
                                              <p:pRg st="9" end="9"/>
                                            </p:txEl>
                                          </p:spTgt>
                                        </p:tgtEl>
                                        <p:attrNameLst>
                                          <p:attrName>style.visibility</p:attrName>
                                        </p:attrNameLst>
                                      </p:cBhvr>
                                      <p:to>
                                        <p:strVal val="visible"/>
                                      </p:to>
                                    </p:set>
                                    <p:anim calcmode="lin" valueType="num">
                                      <p:cBhvr>
                                        <p:cTn id="56" dur="500" fill="hold"/>
                                        <p:tgtEl>
                                          <p:spTgt spid="6">
                                            <p:txEl>
                                              <p:pRg st="9" end="9"/>
                                            </p:txEl>
                                          </p:spTgt>
                                        </p:tgtEl>
                                        <p:attrNameLst>
                                          <p:attrName>ppt_w</p:attrName>
                                        </p:attrNameLst>
                                      </p:cBhvr>
                                      <p:tavLst>
                                        <p:tav tm="0">
                                          <p:val>
                                            <p:strVal val="#ppt_w*0.70"/>
                                          </p:val>
                                        </p:tav>
                                        <p:tav tm="100000">
                                          <p:val>
                                            <p:strVal val="#ppt_w"/>
                                          </p:val>
                                        </p:tav>
                                      </p:tavLst>
                                    </p:anim>
                                    <p:anim calcmode="lin" valueType="num">
                                      <p:cBhvr>
                                        <p:cTn id="57" dur="500" fill="hold"/>
                                        <p:tgtEl>
                                          <p:spTgt spid="6">
                                            <p:txEl>
                                              <p:pRg st="9" end="9"/>
                                            </p:txEl>
                                          </p:spTgt>
                                        </p:tgtEl>
                                        <p:attrNameLst>
                                          <p:attrName>ppt_h</p:attrName>
                                        </p:attrNameLst>
                                      </p:cBhvr>
                                      <p:tavLst>
                                        <p:tav tm="0">
                                          <p:val>
                                            <p:strVal val="#ppt_h"/>
                                          </p:val>
                                        </p:tav>
                                        <p:tav tm="100000">
                                          <p:val>
                                            <p:strVal val="#ppt_h"/>
                                          </p:val>
                                        </p:tav>
                                      </p:tavLst>
                                    </p:anim>
                                    <p:animEffect transition="in" filter="fade">
                                      <p:cBhvr>
                                        <p:cTn id="58" dur="500"/>
                                        <p:tgtEl>
                                          <p:spTgt spid="6">
                                            <p:txEl>
                                              <p:pRg st="9" end="9"/>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5" presetClass="entr" presetSubtype="0" fill="hold" grpId="0" nodeType="clickEffect">
                                  <p:stCondLst>
                                    <p:cond delay="0"/>
                                  </p:stCondLst>
                                  <p:childTnLst>
                                    <p:set>
                                      <p:cBhvr>
                                        <p:cTn id="62" dur="1" fill="hold">
                                          <p:stCondLst>
                                            <p:cond delay="0"/>
                                          </p:stCondLst>
                                        </p:cTn>
                                        <p:tgtEl>
                                          <p:spTgt spid="6">
                                            <p:txEl>
                                              <p:pRg st="10" end="10"/>
                                            </p:txEl>
                                          </p:spTgt>
                                        </p:tgtEl>
                                        <p:attrNameLst>
                                          <p:attrName>style.visibility</p:attrName>
                                        </p:attrNameLst>
                                      </p:cBhvr>
                                      <p:to>
                                        <p:strVal val="visible"/>
                                      </p:to>
                                    </p:set>
                                    <p:anim calcmode="lin" valueType="num">
                                      <p:cBhvr>
                                        <p:cTn id="63" dur="500" fill="hold"/>
                                        <p:tgtEl>
                                          <p:spTgt spid="6">
                                            <p:txEl>
                                              <p:pRg st="10" end="10"/>
                                            </p:txEl>
                                          </p:spTgt>
                                        </p:tgtEl>
                                        <p:attrNameLst>
                                          <p:attrName>ppt_w</p:attrName>
                                        </p:attrNameLst>
                                      </p:cBhvr>
                                      <p:tavLst>
                                        <p:tav tm="0">
                                          <p:val>
                                            <p:strVal val="#ppt_w*0.70"/>
                                          </p:val>
                                        </p:tav>
                                        <p:tav tm="100000">
                                          <p:val>
                                            <p:strVal val="#ppt_w"/>
                                          </p:val>
                                        </p:tav>
                                      </p:tavLst>
                                    </p:anim>
                                    <p:anim calcmode="lin" valueType="num">
                                      <p:cBhvr>
                                        <p:cTn id="64" dur="500" fill="hold"/>
                                        <p:tgtEl>
                                          <p:spTgt spid="6">
                                            <p:txEl>
                                              <p:pRg st="10" end="10"/>
                                            </p:txEl>
                                          </p:spTgt>
                                        </p:tgtEl>
                                        <p:attrNameLst>
                                          <p:attrName>ppt_h</p:attrName>
                                        </p:attrNameLst>
                                      </p:cBhvr>
                                      <p:tavLst>
                                        <p:tav tm="0">
                                          <p:val>
                                            <p:strVal val="#ppt_h"/>
                                          </p:val>
                                        </p:tav>
                                        <p:tav tm="100000">
                                          <p:val>
                                            <p:strVal val="#ppt_h"/>
                                          </p:val>
                                        </p:tav>
                                      </p:tavLst>
                                    </p:anim>
                                    <p:animEffect transition="in" filter="fade">
                                      <p:cBhvr>
                                        <p:cTn id="65" dur="500"/>
                                        <p:tgtEl>
                                          <p:spTgt spid="6">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214313" y="1276883"/>
            <a:ext cx="8678862" cy="5601533"/>
          </a:xfrm>
          <a:prstGeom prst="rect">
            <a:avLst/>
          </a:prstGeom>
          <a:solidFill>
            <a:schemeClr val="bg1"/>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92075"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1pPr>
            <a:lvl2pPr marL="742950" indent="-28575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2pPr>
            <a:lvl3pPr marL="11430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3pPr>
            <a:lvl4pPr marL="16002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4pPr>
            <a:lvl5pPr marL="20574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9pPr>
          </a:lstStyle>
          <a:p>
            <a:pPr eaLnBrk="1" hangingPunct="1">
              <a:spcAft>
                <a:spcPts val="0"/>
              </a:spcAft>
            </a:pPr>
            <a:r>
              <a:rPr lang="de-DE" sz="2200" b="0" dirty="0">
                <a:solidFill>
                  <a:schemeClr val="tx1"/>
                </a:solidFill>
                <a:latin typeface="Arial" charset="0"/>
                <a:cs typeface="Arial" charset="0"/>
              </a:rPr>
              <a:t>		hier keine Säumnis, da Beklagter sich gemäß § 78 Abs. 4 			ZPO selbst vertreten konnte, also </a:t>
            </a:r>
            <a:r>
              <a:rPr lang="de-DE" sz="2200" b="0" dirty="0" err="1">
                <a:solidFill>
                  <a:schemeClr val="tx1"/>
                </a:solidFill>
                <a:latin typeface="Arial" charset="0"/>
                <a:cs typeface="Arial" charset="0"/>
              </a:rPr>
              <a:t>postulationsfähig</a:t>
            </a:r>
            <a:r>
              <a:rPr lang="de-DE" sz="2200" b="0" dirty="0">
                <a:solidFill>
                  <a:schemeClr val="tx1"/>
                </a:solidFill>
                <a:latin typeface="Arial" charset="0"/>
                <a:cs typeface="Arial" charset="0"/>
              </a:rPr>
              <a:t> ist.</a:t>
            </a:r>
          </a:p>
          <a:p>
            <a:pPr eaLnBrk="1" hangingPunct="1">
              <a:spcAft>
                <a:spcPts val="0"/>
              </a:spcAft>
            </a:pPr>
            <a:r>
              <a:rPr lang="de-DE" sz="2200" b="0" dirty="0">
                <a:solidFill>
                  <a:schemeClr val="tx1"/>
                </a:solidFill>
                <a:latin typeface="Arial" charset="0"/>
                <a:cs typeface="Arial" charset="0"/>
              </a:rPr>
              <a:t>		=&gt;	also kein Versäumnisurteil gegen den Beklagten.</a:t>
            </a:r>
          </a:p>
          <a:p>
            <a:pPr eaLnBrk="1" hangingPunct="1">
              <a:spcAft>
                <a:spcPts val="0"/>
              </a:spcAft>
            </a:pPr>
            <a:endParaRPr lang="de-DE" sz="1200" b="0" dirty="0">
              <a:solidFill>
                <a:schemeClr val="tx1"/>
              </a:solidFill>
              <a:latin typeface="Arial" charset="0"/>
              <a:cs typeface="Arial" charset="0"/>
            </a:endParaRPr>
          </a:p>
          <a:p>
            <a:pPr eaLnBrk="1" hangingPunct="1">
              <a:spcAft>
                <a:spcPts val="0"/>
              </a:spcAft>
            </a:pPr>
            <a:r>
              <a:rPr lang="de-DE" sz="2200" dirty="0">
                <a:solidFill>
                  <a:schemeClr val="tx1"/>
                </a:solidFill>
                <a:latin typeface="Arial" charset="0"/>
                <a:cs typeface="Arial" charset="0"/>
              </a:rPr>
              <a:t>III.	Sachstation (= Begründetheit der Klage)</a:t>
            </a:r>
          </a:p>
          <a:p>
            <a:pPr eaLnBrk="1" hangingPunct="1">
              <a:spcAft>
                <a:spcPts val="0"/>
              </a:spcAft>
            </a:pPr>
            <a:r>
              <a:rPr lang="de-DE" sz="2200" b="0" dirty="0">
                <a:solidFill>
                  <a:schemeClr val="tx1"/>
                </a:solidFill>
                <a:latin typeface="Arial" charset="0"/>
                <a:cs typeface="Arial" charset="0"/>
              </a:rPr>
              <a:t>	Anspruch aus </a:t>
            </a:r>
            <a:r>
              <a:rPr lang="de-DE" sz="2200" dirty="0">
                <a:solidFill>
                  <a:schemeClr val="tx1"/>
                </a:solidFill>
                <a:latin typeface="Arial" charset="0"/>
                <a:cs typeface="Arial" charset="0"/>
              </a:rPr>
              <a:t>§§ 280 Abs. 1, 675 Abs. 1</a:t>
            </a:r>
            <a:r>
              <a:rPr lang="de-DE" sz="2200" b="0" dirty="0">
                <a:solidFill>
                  <a:schemeClr val="tx1"/>
                </a:solidFill>
                <a:latin typeface="Arial" charset="0"/>
                <a:cs typeface="Arial" charset="0"/>
              </a:rPr>
              <a:t>?</a:t>
            </a:r>
          </a:p>
          <a:p>
            <a:pPr eaLnBrk="1" hangingPunct="1">
              <a:spcAft>
                <a:spcPts val="0"/>
              </a:spcAft>
            </a:pPr>
            <a:r>
              <a:rPr lang="de-DE" sz="2200" b="0" dirty="0">
                <a:solidFill>
                  <a:schemeClr val="tx1"/>
                </a:solidFill>
                <a:latin typeface="Arial" charset="0"/>
                <a:cs typeface="Arial" charset="0"/>
              </a:rPr>
              <a:t>	1.	Schuldverhältnis Kl. - Bekl.?</a:t>
            </a:r>
          </a:p>
          <a:p>
            <a:pPr eaLnBrk="1" hangingPunct="1">
              <a:spcAft>
                <a:spcPts val="0"/>
              </a:spcAft>
            </a:pPr>
            <a:r>
              <a:rPr lang="de-DE" sz="2200" b="0" dirty="0">
                <a:solidFill>
                  <a:schemeClr val="tx1"/>
                </a:solidFill>
                <a:latin typeface="Arial" charset="0"/>
                <a:cs typeface="Arial" charset="0"/>
              </a:rPr>
              <a:t>		(+), wirksamer Anwaltsvertrag (unstreitig) geschlossen,			der Vertretung auch </a:t>
            </a:r>
            <a:r>
              <a:rPr lang="de-DE" sz="2200" b="0" dirty="0" err="1">
                <a:solidFill>
                  <a:schemeClr val="tx1"/>
                </a:solidFill>
                <a:latin typeface="Arial" charset="0"/>
                <a:cs typeface="Arial" charset="0"/>
              </a:rPr>
              <a:t>ggü</a:t>
            </a:r>
            <a:r>
              <a:rPr lang="de-DE" sz="2200" b="0" dirty="0">
                <a:solidFill>
                  <a:schemeClr val="tx1"/>
                </a:solidFill>
                <a:latin typeface="Arial" charset="0"/>
                <a:cs typeface="Arial" charset="0"/>
              </a:rPr>
              <a:t> Frau Marianne Steffen umfasste</a:t>
            </a:r>
          </a:p>
          <a:p>
            <a:pPr eaLnBrk="1" hangingPunct="1">
              <a:spcAft>
                <a:spcPts val="0"/>
              </a:spcAft>
            </a:pPr>
            <a:r>
              <a:rPr lang="de-DE" sz="2200" b="0" dirty="0">
                <a:solidFill>
                  <a:schemeClr val="tx1"/>
                </a:solidFill>
                <a:latin typeface="Arial" charset="0"/>
                <a:cs typeface="Arial" charset="0"/>
              </a:rPr>
              <a:t>	2.	Pflichtverletzung des Bekl.?</a:t>
            </a:r>
          </a:p>
          <a:p>
            <a:pPr eaLnBrk="1" hangingPunct="1">
              <a:spcAft>
                <a:spcPts val="0"/>
              </a:spcAft>
            </a:pPr>
            <a:r>
              <a:rPr lang="de-DE" sz="2200" b="0" dirty="0">
                <a:solidFill>
                  <a:schemeClr val="tx1"/>
                </a:solidFill>
                <a:latin typeface="Arial" charset="0"/>
                <a:cs typeface="Arial" charset="0"/>
              </a:rPr>
              <a:t>		</a:t>
            </a:r>
            <a:r>
              <a:rPr lang="de-DE" sz="2200" b="0" u="sng" dirty="0">
                <a:solidFill>
                  <a:schemeClr val="tx1"/>
                </a:solidFill>
                <a:latin typeface="Arial" charset="0"/>
                <a:cs typeface="Arial" charset="0"/>
              </a:rPr>
              <a:t>BGH:</a:t>
            </a:r>
            <a:r>
              <a:rPr lang="de-DE" sz="2200" b="0" dirty="0">
                <a:solidFill>
                  <a:schemeClr val="tx1"/>
                </a:solidFill>
                <a:latin typeface="Arial" charset="0"/>
                <a:cs typeface="Arial" charset="0"/>
              </a:rPr>
              <a:t> der Anwalt hat seinen </a:t>
            </a:r>
            <a:r>
              <a:rPr lang="de-DE" sz="2200" b="0" dirty="0" err="1">
                <a:solidFill>
                  <a:schemeClr val="tx1"/>
                </a:solidFill>
                <a:latin typeface="Arial" charset="0"/>
                <a:cs typeface="Arial" charset="0"/>
              </a:rPr>
              <a:t>Mdten</a:t>
            </a:r>
            <a:r>
              <a:rPr lang="de-DE" sz="2200" b="0" dirty="0">
                <a:solidFill>
                  <a:schemeClr val="tx1"/>
                </a:solidFill>
                <a:latin typeface="Arial" charset="0"/>
                <a:cs typeface="Arial" charset="0"/>
              </a:rPr>
              <a:t> umfassend zu </a:t>
            </a:r>
            <a:r>
              <a:rPr lang="de-DE" sz="2200" b="0" dirty="0" err="1">
                <a:solidFill>
                  <a:schemeClr val="tx1"/>
                </a:solidFill>
                <a:latin typeface="Arial" charset="0"/>
                <a:cs typeface="Arial" charset="0"/>
              </a:rPr>
              <a:t>bera</a:t>
            </a:r>
            <a:r>
              <a:rPr lang="de-DE" sz="2200" b="0" dirty="0">
                <a:solidFill>
                  <a:schemeClr val="tx1"/>
                </a:solidFill>
                <a:latin typeface="Arial" charset="0"/>
                <a:cs typeface="Arial" charset="0"/>
              </a:rPr>
              <a:t>-			</a:t>
            </a:r>
            <a:r>
              <a:rPr lang="de-DE" sz="2200" b="0" dirty="0" err="1">
                <a:solidFill>
                  <a:schemeClr val="tx1"/>
                </a:solidFill>
                <a:latin typeface="Arial" charset="0"/>
                <a:cs typeface="Arial" charset="0"/>
              </a:rPr>
              <a:t>ten</a:t>
            </a:r>
            <a:r>
              <a:rPr lang="de-DE" sz="2200" b="0" dirty="0">
                <a:solidFill>
                  <a:schemeClr val="tx1"/>
                </a:solidFill>
                <a:latin typeface="Arial" charset="0"/>
                <a:cs typeface="Arial" charset="0"/>
              </a:rPr>
              <a:t> und dabei stets den sichersten Weg zu empfehlen</a:t>
            </a:r>
          </a:p>
          <a:p>
            <a:pPr eaLnBrk="1" hangingPunct="1">
              <a:spcAft>
                <a:spcPts val="0"/>
              </a:spcAft>
            </a:pPr>
            <a:r>
              <a:rPr lang="de-DE" sz="2200" b="0" dirty="0">
                <a:solidFill>
                  <a:schemeClr val="tx1"/>
                </a:solidFill>
                <a:latin typeface="Arial" charset="0"/>
                <a:cs typeface="Arial" charset="0"/>
              </a:rPr>
              <a:t>		a)	Worauf bezog sich die Beratung durch den Bekl.?</a:t>
            </a:r>
          </a:p>
          <a:p>
            <a:pPr eaLnBrk="1" hangingPunct="1">
              <a:spcAft>
                <a:spcPts val="0"/>
              </a:spcAft>
            </a:pPr>
            <a:r>
              <a:rPr lang="de-DE" sz="2200" b="0" dirty="0">
                <a:solidFill>
                  <a:schemeClr val="tx1"/>
                </a:solidFill>
                <a:latin typeface="Arial" charset="0"/>
                <a:cs typeface="Arial" charset="0"/>
              </a:rPr>
              <a:t>			auf die gesamte Beratung in der „Feuerschadenssache“, 			und zwar „umfassend“</a:t>
            </a:r>
          </a:p>
          <a:p>
            <a:pPr eaLnBrk="1" hangingPunct="1">
              <a:spcAft>
                <a:spcPts val="0"/>
              </a:spcAft>
            </a:pPr>
            <a:r>
              <a:rPr lang="de-DE" sz="2200" b="0" dirty="0">
                <a:solidFill>
                  <a:schemeClr val="tx1"/>
                </a:solidFill>
                <a:latin typeface="Arial" charset="0"/>
                <a:cs typeface="Arial" charset="0"/>
              </a:rPr>
              <a:t>		b)	Pflichtverletzung indem Bekl. es nicht verhinderte, dass			der Kl. überhaupt in Anspruch genommen wurde?</a:t>
            </a:r>
          </a:p>
        </p:txBody>
      </p:sp>
      <p:sp>
        <p:nvSpPr>
          <p:cNvPr id="7" name="Text Box 8"/>
          <p:cNvSpPr txBox="1">
            <a:spLocks noChangeArrowheads="1"/>
          </p:cNvSpPr>
          <p:nvPr/>
        </p:nvSpPr>
        <p:spPr bwMode="auto">
          <a:xfrm>
            <a:off x="-508" y="260350"/>
            <a:ext cx="5832648"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20 Weiher ./. Zabel</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909837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 calcmode="lin" valueType="num">
                                      <p:cBhvr>
                                        <p:cTn id="14" dur="500" fill="hold"/>
                                        <p:tgtEl>
                                          <p:spTgt spid="6">
                                            <p:txEl>
                                              <p:pRg st="1" end="1"/>
                                            </p:txEl>
                                          </p:spTgt>
                                        </p:tgtEl>
                                        <p:attrNameLst>
                                          <p:attrName>ppt_w</p:attrName>
                                        </p:attrNameLst>
                                      </p:cBhvr>
                                      <p:tavLst>
                                        <p:tav tm="0">
                                          <p:val>
                                            <p:strVal val="#ppt_w*0.70"/>
                                          </p:val>
                                        </p:tav>
                                        <p:tav tm="100000">
                                          <p:val>
                                            <p:strVal val="#ppt_w"/>
                                          </p:val>
                                        </p:tav>
                                      </p:tavLst>
                                    </p:anim>
                                    <p:anim calcmode="lin" valueType="num">
                                      <p:cBhvr>
                                        <p:cTn id="15" dur="5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16" dur="500"/>
                                        <p:tgtEl>
                                          <p:spTgt spid="6">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6">
                                            <p:txEl>
                                              <p:pRg st="3" end="3"/>
                                            </p:txEl>
                                          </p:spTgt>
                                        </p:tgtEl>
                                        <p:attrNameLst>
                                          <p:attrName>style.visibility</p:attrName>
                                        </p:attrNameLst>
                                      </p:cBhvr>
                                      <p:to>
                                        <p:strVal val="visible"/>
                                      </p:to>
                                    </p:set>
                                    <p:anim calcmode="lin" valueType="num">
                                      <p:cBhvr>
                                        <p:cTn id="21" dur="500" fill="hold"/>
                                        <p:tgtEl>
                                          <p:spTgt spid="6">
                                            <p:txEl>
                                              <p:pRg st="3" end="3"/>
                                            </p:txEl>
                                          </p:spTgt>
                                        </p:tgtEl>
                                        <p:attrNameLst>
                                          <p:attrName>ppt_w</p:attrName>
                                        </p:attrNameLst>
                                      </p:cBhvr>
                                      <p:tavLst>
                                        <p:tav tm="0">
                                          <p:val>
                                            <p:strVal val="#ppt_w*0.70"/>
                                          </p:val>
                                        </p:tav>
                                        <p:tav tm="100000">
                                          <p:val>
                                            <p:strVal val="#ppt_w"/>
                                          </p:val>
                                        </p:tav>
                                      </p:tavLst>
                                    </p:anim>
                                    <p:anim calcmode="lin" valueType="num">
                                      <p:cBhvr>
                                        <p:cTn id="22" dur="500" fill="hold"/>
                                        <p:tgtEl>
                                          <p:spTgt spid="6">
                                            <p:txEl>
                                              <p:pRg st="3" end="3"/>
                                            </p:txEl>
                                          </p:spTgt>
                                        </p:tgtEl>
                                        <p:attrNameLst>
                                          <p:attrName>ppt_h</p:attrName>
                                        </p:attrNameLst>
                                      </p:cBhvr>
                                      <p:tavLst>
                                        <p:tav tm="0">
                                          <p:val>
                                            <p:strVal val="#ppt_h"/>
                                          </p:val>
                                        </p:tav>
                                        <p:tav tm="100000">
                                          <p:val>
                                            <p:strVal val="#ppt_h"/>
                                          </p:val>
                                        </p:tav>
                                      </p:tavLst>
                                    </p:anim>
                                    <p:animEffect transition="in" filter="fade">
                                      <p:cBhvr>
                                        <p:cTn id="23" dur="500"/>
                                        <p:tgtEl>
                                          <p:spTgt spid="6">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6">
                                            <p:txEl>
                                              <p:pRg st="4" end="4"/>
                                            </p:txEl>
                                          </p:spTgt>
                                        </p:tgtEl>
                                        <p:attrNameLst>
                                          <p:attrName>style.visibility</p:attrName>
                                        </p:attrNameLst>
                                      </p:cBhvr>
                                      <p:to>
                                        <p:strVal val="visible"/>
                                      </p:to>
                                    </p:set>
                                    <p:anim calcmode="lin" valueType="num">
                                      <p:cBhvr>
                                        <p:cTn id="28" dur="500" fill="hold"/>
                                        <p:tgtEl>
                                          <p:spTgt spid="6">
                                            <p:txEl>
                                              <p:pRg st="4" end="4"/>
                                            </p:txEl>
                                          </p:spTgt>
                                        </p:tgtEl>
                                        <p:attrNameLst>
                                          <p:attrName>ppt_w</p:attrName>
                                        </p:attrNameLst>
                                      </p:cBhvr>
                                      <p:tavLst>
                                        <p:tav tm="0">
                                          <p:val>
                                            <p:strVal val="#ppt_w*0.70"/>
                                          </p:val>
                                        </p:tav>
                                        <p:tav tm="100000">
                                          <p:val>
                                            <p:strVal val="#ppt_w"/>
                                          </p:val>
                                        </p:tav>
                                      </p:tavLst>
                                    </p:anim>
                                    <p:anim calcmode="lin" valueType="num">
                                      <p:cBhvr>
                                        <p:cTn id="29" dur="500" fill="hold"/>
                                        <p:tgtEl>
                                          <p:spTgt spid="6">
                                            <p:txEl>
                                              <p:pRg st="4" end="4"/>
                                            </p:txEl>
                                          </p:spTgt>
                                        </p:tgtEl>
                                        <p:attrNameLst>
                                          <p:attrName>ppt_h</p:attrName>
                                        </p:attrNameLst>
                                      </p:cBhvr>
                                      <p:tavLst>
                                        <p:tav tm="0">
                                          <p:val>
                                            <p:strVal val="#ppt_h"/>
                                          </p:val>
                                        </p:tav>
                                        <p:tav tm="100000">
                                          <p:val>
                                            <p:strVal val="#ppt_h"/>
                                          </p:val>
                                        </p:tav>
                                      </p:tavLst>
                                    </p:anim>
                                    <p:animEffect transition="in" filter="fade">
                                      <p:cBhvr>
                                        <p:cTn id="30" dur="500"/>
                                        <p:tgtEl>
                                          <p:spTgt spid="6">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6">
                                            <p:txEl>
                                              <p:pRg st="5" end="5"/>
                                            </p:txEl>
                                          </p:spTgt>
                                        </p:tgtEl>
                                        <p:attrNameLst>
                                          <p:attrName>style.visibility</p:attrName>
                                        </p:attrNameLst>
                                      </p:cBhvr>
                                      <p:to>
                                        <p:strVal val="visible"/>
                                      </p:to>
                                    </p:set>
                                    <p:anim calcmode="lin" valueType="num">
                                      <p:cBhvr>
                                        <p:cTn id="35" dur="500" fill="hold"/>
                                        <p:tgtEl>
                                          <p:spTgt spid="6">
                                            <p:txEl>
                                              <p:pRg st="5" end="5"/>
                                            </p:txEl>
                                          </p:spTgt>
                                        </p:tgtEl>
                                        <p:attrNameLst>
                                          <p:attrName>ppt_w</p:attrName>
                                        </p:attrNameLst>
                                      </p:cBhvr>
                                      <p:tavLst>
                                        <p:tav tm="0">
                                          <p:val>
                                            <p:strVal val="#ppt_w*0.70"/>
                                          </p:val>
                                        </p:tav>
                                        <p:tav tm="100000">
                                          <p:val>
                                            <p:strVal val="#ppt_w"/>
                                          </p:val>
                                        </p:tav>
                                      </p:tavLst>
                                    </p:anim>
                                    <p:anim calcmode="lin" valueType="num">
                                      <p:cBhvr>
                                        <p:cTn id="36" dur="500" fill="hold"/>
                                        <p:tgtEl>
                                          <p:spTgt spid="6">
                                            <p:txEl>
                                              <p:pRg st="5" end="5"/>
                                            </p:txEl>
                                          </p:spTgt>
                                        </p:tgtEl>
                                        <p:attrNameLst>
                                          <p:attrName>ppt_h</p:attrName>
                                        </p:attrNameLst>
                                      </p:cBhvr>
                                      <p:tavLst>
                                        <p:tav tm="0">
                                          <p:val>
                                            <p:strVal val="#ppt_h"/>
                                          </p:val>
                                        </p:tav>
                                        <p:tav tm="100000">
                                          <p:val>
                                            <p:strVal val="#ppt_h"/>
                                          </p:val>
                                        </p:tav>
                                      </p:tavLst>
                                    </p:anim>
                                    <p:animEffect transition="in" filter="fade">
                                      <p:cBhvr>
                                        <p:cTn id="37" dur="500"/>
                                        <p:tgtEl>
                                          <p:spTgt spid="6">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6">
                                            <p:txEl>
                                              <p:pRg st="6" end="6"/>
                                            </p:txEl>
                                          </p:spTgt>
                                        </p:tgtEl>
                                        <p:attrNameLst>
                                          <p:attrName>style.visibility</p:attrName>
                                        </p:attrNameLst>
                                      </p:cBhvr>
                                      <p:to>
                                        <p:strVal val="visible"/>
                                      </p:to>
                                    </p:set>
                                    <p:anim calcmode="lin" valueType="num">
                                      <p:cBhvr>
                                        <p:cTn id="42" dur="500" fill="hold"/>
                                        <p:tgtEl>
                                          <p:spTgt spid="6">
                                            <p:txEl>
                                              <p:pRg st="6" end="6"/>
                                            </p:txEl>
                                          </p:spTgt>
                                        </p:tgtEl>
                                        <p:attrNameLst>
                                          <p:attrName>ppt_w</p:attrName>
                                        </p:attrNameLst>
                                      </p:cBhvr>
                                      <p:tavLst>
                                        <p:tav tm="0">
                                          <p:val>
                                            <p:strVal val="#ppt_w*0.70"/>
                                          </p:val>
                                        </p:tav>
                                        <p:tav tm="100000">
                                          <p:val>
                                            <p:strVal val="#ppt_w"/>
                                          </p:val>
                                        </p:tav>
                                      </p:tavLst>
                                    </p:anim>
                                    <p:anim calcmode="lin" valueType="num">
                                      <p:cBhvr>
                                        <p:cTn id="43" dur="500" fill="hold"/>
                                        <p:tgtEl>
                                          <p:spTgt spid="6">
                                            <p:txEl>
                                              <p:pRg st="6" end="6"/>
                                            </p:txEl>
                                          </p:spTgt>
                                        </p:tgtEl>
                                        <p:attrNameLst>
                                          <p:attrName>ppt_h</p:attrName>
                                        </p:attrNameLst>
                                      </p:cBhvr>
                                      <p:tavLst>
                                        <p:tav tm="0">
                                          <p:val>
                                            <p:strVal val="#ppt_h"/>
                                          </p:val>
                                        </p:tav>
                                        <p:tav tm="100000">
                                          <p:val>
                                            <p:strVal val="#ppt_h"/>
                                          </p:val>
                                        </p:tav>
                                      </p:tavLst>
                                    </p:anim>
                                    <p:animEffect transition="in" filter="fade">
                                      <p:cBhvr>
                                        <p:cTn id="44" dur="500"/>
                                        <p:tgtEl>
                                          <p:spTgt spid="6">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p:cTn id="49" dur="500" fill="hold"/>
                                        <p:tgtEl>
                                          <p:spTgt spid="6">
                                            <p:txEl>
                                              <p:pRg st="7" end="7"/>
                                            </p:txEl>
                                          </p:spTgt>
                                        </p:tgtEl>
                                        <p:attrNameLst>
                                          <p:attrName>ppt_w</p:attrName>
                                        </p:attrNameLst>
                                      </p:cBhvr>
                                      <p:tavLst>
                                        <p:tav tm="0">
                                          <p:val>
                                            <p:strVal val="#ppt_w*0.70"/>
                                          </p:val>
                                        </p:tav>
                                        <p:tav tm="100000">
                                          <p:val>
                                            <p:strVal val="#ppt_w"/>
                                          </p:val>
                                        </p:tav>
                                      </p:tavLst>
                                    </p:anim>
                                    <p:anim calcmode="lin" valueType="num">
                                      <p:cBhvr>
                                        <p:cTn id="50" dur="500" fill="hold"/>
                                        <p:tgtEl>
                                          <p:spTgt spid="6">
                                            <p:txEl>
                                              <p:pRg st="7" end="7"/>
                                            </p:txEl>
                                          </p:spTgt>
                                        </p:tgtEl>
                                        <p:attrNameLst>
                                          <p:attrName>ppt_h</p:attrName>
                                        </p:attrNameLst>
                                      </p:cBhvr>
                                      <p:tavLst>
                                        <p:tav tm="0">
                                          <p:val>
                                            <p:strVal val="#ppt_h"/>
                                          </p:val>
                                        </p:tav>
                                        <p:tav tm="100000">
                                          <p:val>
                                            <p:strVal val="#ppt_h"/>
                                          </p:val>
                                        </p:tav>
                                      </p:tavLst>
                                    </p:anim>
                                    <p:animEffect transition="in" filter="fade">
                                      <p:cBhvr>
                                        <p:cTn id="51" dur="500"/>
                                        <p:tgtEl>
                                          <p:spTgt spid="6">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6">
                                            <p:txEl>
                                              <p:pRg st="8" end="8"/>
                                            </p:txEl>
                                          </p:spTgt>
                                        </p:tgtEl>
                                        <p:attrNameLst>
                                          <p:attrName>style.visibility</p:attrName>
                                        </p:attrNameLst>
                                      </p:cBhvr>
                                      <p:to>
                                        <p:strVal val="visible"/>
                                      </p:to>
                                    </p:set>
                                    <p:anim calcmode="lin" valueType="num">
                                      <p:cBhvr>
                                        <p:cTn id="56" dur="500" fill="hold"/>
                                        <p:tgtEl>
                                          <p:spTgt spid="6">
                                            <p:txEl>
                                              <p:pRg st="8" end="8"/>
                                            </p:txEl>
                                          </p:spTgt>
                                        </p:tgtEl>
                                        <p:attrNameLst>
                                          <p:attrName>ppt_w</p:attrName>
                                        </p:attrNameLst>
                                      </p:cBhvr>
                                      <p:tavLst>
                                        <p:tav tm="0">
                                          <p:val>
                                            <p:strVal val="#ppt_w*0.70"/>
                                          </p:val>
                                        </p:tav>
                                        <p:tav tm="100000">
                                          <p:val>
                                            <p:strVal val="#ppt_w"/>
                                          </p:val>
                                        </p:tav>
                                      </p:tavLst>
                                    </p:anim>
                                    <p:anim calcmode="lin" valueType="num">
                                      <p:cBhvr>
                                        <p:cTn id="57" dur="500" fill="hold"/>
                                        <p:tgtEl>
                                          <p:spTgt spid="6">
                                            <p:txEl>
                                              <p:pRg st="8" end="8"/>
                                            </p:txEl>
                                          </p:spTgt>
                                        </p:tgtEl>
                                        <p:attrNameLst>
                                          <p:attrName>ppt_h</p:attrName>
                                        </p:attrNameLst>
                                      </p:cBhvr>
                                      <p:tavLst>
                                        <p:tav tm="0">
                                          <p:val>
                                            <p:strVal val="#ppt_h"/>
                                          </p:val>
                                        </p:tav>
                                        <p:tav tm="100000">
                                          <p:val>
                                            <p:strVal val="#ppt_h"/>
                                          </p:val>
                                        </p:tav>
                                      </p:tavLst>
                                    </p:anim>
                                    <p:animEffect transition="in" filter="fade">
                                      <p:cBhvr>
                                        <p:cTn id="58" dur="500"/>
                                        <p:tgtEl>
                                          <p:spTgt spid="6">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5" presetClass="entr" presetSubtype="0" fill="hold" grpId="0" nodeType="clickEffect">
                                  <p:stCondLst>
                                    <p:cond delay="0"/>
                                  </p:stCondLst>
                                  <p:childTnLst>
                                    <p:set>
                                      <p:cBhvr>
                                        <p:cTn id="62" dur="1" fill="hold">
                                          <p:stCondLst>
                                            <p:cond delay="0"/>
                                          </p:stCondLst>
                                        </p:cTn>
                                        <p:tgtEl>
                                          <p:spTgt spid="6">
                                            <p:txEl>
                                              <p:pRg st="9" end="9"/>
                                            </p:txEl>
                                          </p:spTgt>
                                        </p:tgtEl>
                                        <p:attrNameLst>
                                          <p:attrName>style.visibility</p:attrName>
                                        </p:attrNameLst>
                                      </p:cBhvr>
                                      <p:to>
                                        <p:strVal val="visible"/>
                                      </p:to>
                                    </p:set>
                                    <p:anim calcmode="lin" valueType="num">
                                      <p:cBhvr>
                                        <p:cTn id="63" dur="500" fill="hold"/>
                                        <p:tgtEl>
                                          <p:spTgt spid="6">
                                            <p:txEl>
                                              <p:pRg st="9" end="9"/>
                                            </p:txEl>
                                          </p:spTgt>
                                        </p:tgtEl>
                                        <p:attrNameLst>
                                          <p:attrName>ppt_w</p:attrName>
                                        </p:attrNameLst>
                                      </p:cBhvr>
                                      <p:tavLst>
                                        <p:tav tm="0">
                                          <p:val>
                                            <p:strVal val="#ppt_w*0.70"/>
                                          </p:val>
                                        </p:tav>
                                        <p:tav tm="100000">
                                          <p:val>
                                            <p:strVal val="#ppt_w"/>
                                          </p:val>
                                        </p:tav>
                                      </p:tavLst>
                                    </p:anim>
                                    <p:anim calcmode="lin" valueType="num">
                                      <p:cBhvr>
                                        <p:cTn id="64" dur="500" fill="hold"/>
                                        <p:tgtEl>
                                          <p:spTgt spid="6">
                                            <p:txEl>
                                              <p:pRg st="9" end="9"/>
                                            </p:txEl>
                                          </p:spTgt>
                                        </p:tgtEl>
                                        <p:attrNameLst>
                                          <p:attrName>ppt_h</p:attrName>
                                        </p:attrNameLst>
                                      </p:cBhvr>
                                      <p:tavLst>
                                        <p:tav tm="0">
                                          <p:val>
                                            <p:strVal val="#ppt_h"/>
                                          </p:val>
                                        </p:tav>
                                        <p:tav tm="100000">
                                          <p:val>
                                            <p:strVal val="#ppt_h"/>
                                          </p:val>
                                        </p:tav>
                                      </p:tavLst>
                                    </p:anim>
                                    <p:animEffect transition="in" filter="fade">
                                      <p:cBhvr>
                                        <p:cTn id="65" dur="500"/>
                                        <p:tgtEl>
                                          <p:spTgt spid="6">
                                            <p:txEl>
                                              <p:pRg st="9" end="9"/>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5" presetClass="entr" presetSubtype="0" fill="hold" grpId="0" nodeType="clickEffect">
                                  <p:stCondLst>
                                    <p:cond delay="0"/>
                                  </p:stCondLst>
                                  <p:childTnLst>
                                    <p:set>
                                      <p:cBhvr>
                                        <p:cTn id="69" dur="1" fill="hold">
                                          <p:stCondLst>
                                            <p:cond delay="0"/>
                                          </p:stCondLst>
                                        </p:cTn>
                                        <p:tgtEl>
                                          <p:spTgt spid="6">
                                            <p:txEl>
                                              <p:pRg st="10" end="10"/>
                                            </p:txEl>
                                          </p:spTgt>
                                        </p:tgtEl>
                                        <p:attrNameLst>
                                          <p:attrName>style.visibility</p:attrName>
                                        </p:attrNameLst>
                                      </p:cBhvr>
                                      <p:to>
                                        <p:strVal val="visible"/>
                                      </p:to>
                                    </p:set>
                                    <p:anim calcmode="lin" valueType="num">
                                      <p:cBhvr>
                                        <p:cTn id="70" dur="500" fill="hold"/>
                                        <p:tgtEl>
                                          <p:spTgt spid="6">
                                            <p:txEl>
                                              <p:pRg st="10" end="10"/>
                                            </p:txEl>
                                          </p:spTgt>
                                        </p:tgtEl>
                                        <p:attrNameLst>
                                          <p:attrName>ppt_w</p:attrName>
                                        </p:attrNameLst>
                                      </p:cBhvr>
                                      <p:tavLst>
                                        <p:tav tm="0">
                                          <p:val>
                                            <p:strVal val="#ppt_w*0.70"/>
                                          </p:val>
                                        </p:tav>
                                        <p:tav tm="100000">
                                          <p:val>
                                            <p:strVal val="#ppt_w"/>
                                          </p:val>
                                        </p:tav>
                                      </p:tavLst>
                                    </p:anim>
                                    <p:anim calcmode="lin" valueType="num">
                                      <p:cBhvr>
                                        <p:cTn id="71" dur="500" fill="hold"/>
                                        <p:tgtEl>
                                          <p:spTgt spid="6">
                                            <p:txEl>
                                              <p:pRg st="10" end="10"/>
                                            </p:txEl>
                                          </p:spTgt>
                                        </p:tgtEl>
                                        <p:attrNameLst>
                                          <p:attrName>ppt_h</p:attrName>
                                        </p:attrNameLst>
                                      </p:cBhvr>
                                      <p:tavLst>
                                        <p:tav tm="0">
                                          <p:val>
                                            <p:strVal val="#ppt_h"/>
                                          </p:val>
                                        </p:tav>
                                        <p:tav tm="100000">
                                          <p:val>
                                            <p:strVal val="#ppt_h"/>
                                          </p:val>
                                        </p:tav>
                                      </p:tavLst>
                                    </p:anim>
                                    <p:animEffect transition="in" filter="fade">
                                      <p:cBhvr>
                                        <p:cTn id="72" dur="500"/>
                                        <p:tgtEl>
                                          <p:spTgt spid="6">
                                            <p:txEl>
                                              <p:pRg st="10" end="1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5" presetClass="entr" presetSubtype="0" fill="hold" grpId="0" nodeType="clickEffect">
                                  <p:stCondLst>
                                    <p:cond delay="0"/>
                                  </p:stCondLst>
                                  <p:childTnLst>
                                    <p:set>
                                      <p:cBhvr>
                                        <p:cTn id="76" dur="1" fill="hold">
                                          <p:stCondLst>
                                            <p:cond delay="0"/>
                                          </p:stCondLst>
                                        </p:cTn>
                                        <p:tgtEl>
                                          <p:spTgt spid="6">
                                            <p:txEl>
                                              <p:pRg st="11" end="11"/>
                                            </p:txEl>
                                          </p:spTgt>
                                        </p:tgtEl>
                                        <p:attrNameLst>
                                          <p:attrName>style.visibility</p:attrName>
                                        </p:attrNameLst>
                                      </p:cBhvr>
                                      <p:to>
                                        <p:strVal val="visible"/>
                                      </p:to>
                                    </p:set>
                                    <p:anim calcmode="lin" valueType="num">
                                      <p:cBhvr>
                                        <p:cTn id="77" dur="500" fill="hold"/>
                                        <p:tgtEl>
                                          <p:spTgt spid="6">
                                            <p:txEl>
                                              <p:pRg st="11" end="11"/>
                                            </p:txEl>
                                          </p:spTgt>
                                        </p:tgtEl>
                                        <p:attrNameLst>
                                          <p:attrName>ppt_w</p:attrName>
                                        </p:attrNameLst>
                                      </p:cBhvr>
                                      <p:tavLst>
                                        <p:tav tm="0">
                                          <p:val>
                                            <p:strVal val="#ppt_w*0.70"/>
                                          </p:val>
                                        </p:tav>
                                        <p:tav tm="100000">
                                          <p:val>
                                            <p:strVal val="#ppt_w"/>
                                          </p:val>
                                        </p:tav>
                                      </p:tavLst>
                                    </p:anim>
                                    <p:anim calcmode="lin" valueType="num">
                                      <p:cBhvr>
                                        <p:cTn id="78" dur="500" fill="hold"/>
                                        <p:tgtEl>
                                          <p:spTgt spid="6">
                                            <p:txEl>
                                              <p:pRg st="11" end="11"/>
                                            </p:txEl>
                                          </p:spTgt>
                                        </p:tgtEl>
                                        <p:attrNameLst>
                                          <p:attrName>ppt_h</p:attrName>
                                        </p:attrNameLst>
                                      </p:cBhvr>
                                      <p:tavLst>
                                        <p:tav tm="0">
                                          <p:val>
                                            <p:strVal val="#ppt_h"/>
                                          </p:val>
                                        </p:tav>
                                        <p:tav tm="100000">
                                          <p:val>
                                            <p:strVal val="#ppt_h"/>
                                          </p:val>
                                        </p:tav>
                                      </p:tavLst>
                                    </p:anim>
                                    <p:animEffect transition="in" filter="fade">
                                      <p:cBhvr>
                                        <p:cTn id="79" dur="500"/>
                                        <p:tgtEl>
                                          <p:spTgt spid="6">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214313" y="1396508"/>
            <a:ext cx="8678862" cy="5416868"/>
          </a:xfrm>
          <a:prstGeom prst="rect">
            <a:avLst/>
          </a:prstGeom>
          <a:solidFill>
            <a:schemeClr val="bg1"/>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92075"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1pPr>
            <a:lvl2pPr marL="742950" indent="-28575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2pPr>
            <a:lvl3pPr marL="11430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3pPr>
            <a:lvl4pPr marL="16002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4pPr>
            <a:lvl5pPr marL="20574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9pPr>
          </a:lstStyle>
          <a:p>
            <a:pPr eaLnBrk="1" hangingPunct="1">
              <a:spcAft>
                <a:spcPts val="0"/>
              </a:spcAft>
            </a:pPr>
            <a:r>
              <a:rPr lang="de-DE" sz="2200" b="0" dirty="0">
                <a:solidFill>
                  <a:schemeClr val="tx1"/>
                </a:solidFill>
                <a:latin typeface="Arial" charset="0"/>
                <a:cs typeface="Arial" charset="0"/>
              </a:rPr>
              <a:t>			(-), Behörde stand sog. Auswahlermessen zwischen				Handlungs- und Zustandsstörern (= Kl.) zu.</a:t>
            </a:r>
          </a:p>
          <a:p>
            <a:pPr eaLnBrk="1" hangingPunct="1">
              <a:spcAft>
                <a:spcPts val="0"/>
              </a:spcAft>
            </a:pPr>
            <a:r>
              <a:rPr lang="de-DE" sz="2200" b="0" dirty="0">
                <a:solidFill>
                  <a:schemeClr val="tx1"/>
                </a:solidFill>
                <a:latin typeface="Arial" charset="0"/>
                <a:cs typeface="Arial" charset="0"/>
              </a:rPr>
              <a:t>		c)	Kl. wirft dem Bekl. aber vor, nicht rechtzeitig (vor </a:t>
            </a:r>
            <a:r>
              <a:rPr lang="de-DE" sz="2200" b="0" dirty="0" err="1">
                <a:solidFill>
                  <a:schemeClr val="tx1"/>
                </a:solidFill>
                <a:latin typeface="Arial" charset="0"/>
                <a:cs typeface="Arial" charset="0"/>
              </a:rPr>
              <a:t>Insol</a:t>
            </a:r>
            <a:r>
              <a:rPr lang="de-DE" sz="2200" b="0" dirty="0">
                <a:solidFill>
                  <a:schemeClr val="tx1"/>
                </a:solidFill>
                <a:latin typeface="Arial" charset="0"/>
                <a:cs typeface="Arial" charset="0"/>
              </a:rPr>
              <a:t>-			</a:t>
            </a:r>
            <a:r>
              <a:rPr lang="de-DE" sz="2200" b="0" dirty="0" err="1">
                <a:solidFill>
                  <a:schemeClr val="tx1"/>
                </a:solidFill>
                <a:latin typeface="Arial" charset="0"/>
                <a:cs typeface="Arial" charset="0"/>
              </a:rPr>
              <a:t>venz</a:t>
            </a:r>
            <a:r>
              <a:rPr lang="de-DE" sz="2200" b="0" dirty="0">
                <a:solidFill>
                  <a:schemeClr val="tx1"/>
                </a:solidFill>
                <a:latin typeface="Arial" charset="0"/>
                <a:cs typeface="Arial" charset="0"/>
              </a:rPr>
              <a:t>) Marianne Steffen (für ihn) in Anspruch genommen			zu haben, und zwar hinsichtl. der Versicherungsforderung</a:t>
            </a:r>
          </a:p>
          <a:p>
            <a:pPr eaLnBrk="1" hangingPunct="1">
              <a:spcAft>
                <a:spcPts val="0"/>
              </a:spcAft>
            </a:pPr>
            <a:r>
              <a:rPr lang="de-DE" sz="2200" b="0" dirty="0">
                <a:solidFill>
                  <a:schemeClr val="tx1"/>
                </a:solidFill>
                <a:latin typeface="Arial" charset="0"/>
                <a:cs typeface="Arial" charset="0"/>
              </a:rPr>
              <a:t>			</a:t>
            </a:r>
            <a:r>
              <a:rPr lang="de-DE" sz="2200" b="0" dirty="0" err="1">
                <a:solidFill>
                  <a:schemeClr val="tx1"/>
                </a:solidFill>
                <a:latin typeface="Arial" charset="0"/>
                <a:cs typeface="Arial" charset="0"/>
              </a:rPr>
              <a:t>aa</a:t>
            </a:r>
            <a:r>
              <a:rPr lang="de-DE" sz="2200" b="0" dirty="0">
                <a:solidFill>
                  <a:schemeClr val="tx1"/>
                </a:solidFill>
                <a:latin typeface="Arial" charset="0"/>
                <a:cs typeface="Arial" charset="0"/>
              </a:rPr>
              <a:t>)	Bestand ein Anspruch gegen Frau Steffen auf </a:t>
            </a:r>
            <a:r>
              <a:rPr lang="de-DE" sz="2200" b="0" dirty="0" err="1">
                <a:solidFill>
                  <a:schemeClr val="tx1"/>
                </a:solidFill>
                <a:latin typeface="Arial" charset="0"/>
                <a:cs typeface="Arial" charset="0"/>
              </a:rPr>
              <a:t>Erstat</a:t>
            </a:r>
            <a:r>
              <a:rPr lang="de-DE" sz="2200" b="0" dirty="0">
                <a:solidFill>
                  <a:schemeClr val="tx1"/>
                </a:solidFill>
                <a:latin typeface="Arial" charset="0"/>
                <a:cs typeface="Arial" charset="0"/>
              </a:rPr>
              <a:t>-				</a:t>
            </a:r>
            <a:r>
              <a:rPr lang="de-DE" sz="2200" b="0" dirty="0" err="1">
                <a:solidFill>
                  <a:schemeClr val="tx1"/>
                </a:solidFill>
                <a:latin typeface="Arial" charset="0"/>
                <a:cs typeface="Arial" charset="0"/>
              </a:rPr>
              <a:t>tung</a:t>
            </a:r>
            <a:r>
              <a:rPr lang="de-DE" sz="2200" b="0" dirty="0">
                <a:solidFill>
                  <a:schemeClr val="tx1"/>
                </a:solidFill>
                <a:latin typeface="Arial" charset="0"/>
                <a:cs typeface="Arial" charset="0"/>
              </a:rPr>
              <a:t> / Zahlung der Euro 47.342,- / Freihaltung von?</a:t>
            </a:r>
          </a:p>
          <a:p>
            <a:pPr eaLnBrk="1" hangingPunct="1">
              <a:spcAft>
                <a:spcPts val="0"/>
              </a:spcAft>
            </a:pPr>
            <a:r>
              <a:rPr lang="de-DE" sz="2200" b="0" dirty="0">
                <a:solidFill>
                  <a:schemeClr val="tx1"/>
                </a:solidFill>
                <a:latin typeface="Arial" charset="0"/>
                <a:cs typeface="Arial" charset="0"/>
              </a:rPr>
              <a:t>				(1)	aus §§ 280 Abs. 1, Abs. 3, 281 Abs. 1?</a:t>
            </a:r>
          </a:p>
          <a:p>
            <a:pPr eaLnBrk="1" hangingPunct="1">
              <a:spcAft>
                <a:spcPts val="0"/>
              </a:spcAft>
            </a:pPr>
            <a:r>
              <a:rPr lang="de-DE" sz="2200" b="0" dirty="0">
                <a:solidFill>
                  <a:schemeClr val="tx1"/>
                </a:solidFill>
                <a:latin typeface="Arial" charset="0"/>
                <a:cs typeface="Arial" charset="0"/>
              </a:rPr>
              <a:t>					(a)	Schuldverhältnis Kl. </a:t>
            </a:r>
            <a:r>
              <a:rPr lang="mr-IN" sz="2200" b="0" dirty="0">
                <a:solidFill>
                  <a:schemeClr val="tx1"/>
                </a:solidFill>
                <a:latin typeface="Arial" charset="0"/>
                <a:cs typeface="Arial" charset="0"/>
              </a:rPr>
              <a:t>–</a:t>
            </a:r>
            <a:r>
              <a:rPr lang="de-DE" sz="2200" b="0" dirty="0">
                <a:solidFill>
                  <a:schemeClr val="tx1"/>
                </a:solidFill>
                <a:latin typeface="Arial" charset="0"/>
                <a:cs typeface="Arial" charset="0"/>
              </a:rPr>
              <a:t> Frau Steffen?</a:t>
            </a:r>
          </a:p>
          <a:p>
            <a:pPr eaLnBrk="1" hangingPunct="1">
              <a:spcAft>
                <a:spcPts val="0"/>
              </a:spcAft>
            </a:pPr>
            <a:r>
              <a:rPr lang="de-DE" sz="2200" b="0" dirty="0">
                <a:solidFill>
                  <a:schemeClr val="tx1"/>
                </a:solidFill>
                <a:latin typeface="Arial" charset="0"/>
                <a:cs typeface="Arial" charset="0"/>
              </a:rPr>
              <a:t>						(+), aus § 546 Abs. 2, da wirksame </a:t>
            </a:r>
            <a:r>
              <a:rPr lang="de-DE" sz="2200" b="0" dirty="0" err="1">
                <a:solidFill>
                  <a:schemeClr val="tx1"/>
                </a:solidFill>
                <a:latin typeface="Arial" charset="0"/>
                <a:cs typeface="Arial" charset="0"/>
              </a:rPr>
              <a:t>Kündi</a:t>
            </a:r>
            <a:r>
              <a:rPr lang="de-DE" sz="2200" b="0" dirty="0">
                <a:solidFill>
                  <a:schemeClr val="tx1"/>
                </a:solidFill>
                <a:latin typeface="Arial" charset="0"/>
                <a:cs typeface="Arial" charset="0"/>
              </a:rPr>
              <a:t>-						</a:t>
            </a:r>
            <a:r>
              <a:rPr lang="de-DE" sz="2200" b="0" dirty="0" err="1">
                <a:solidFill>
                  <a:schemeClr val="tx1"/>
                </a:solidFill>
                <a:latin typeface="Arial" charset="0"/>
                <a:cs typeface="Arial" charset="0"/>
              </a:rPr>
              <a:t>gung</a:t>
            </a:r>
            <a:r>
              <a:rPr lang="de-DE" sz="2200" b="0" dirty="0">
                <a:solidFill>
                  <a:schemeClr val="tx1"/>
                </a:solidFill>
                <a:latin typeface="Arial" charset="0"/>
                <a:cs typeface="Arial" charset="0"/>
              </a:rPr>
              <a:t> </a:t>
            </a:r>
            <a:r>
              <a:rPr lang="de-DE" sz="2200" b="0" dirty="0" err="1">
                <a:solidFill>
                  <a:schemeClr val="tx1"/>
                </a:solidFill>
                <a:latin typeface="Arial" charset="0"/>
                <a:cs typeface="Arial" charset="0"/>
              </a:rPr>
              <a:t>ggü</a:t>
            </a:r>
            <a:r>
              <a:rPr lang="de-DE" sz="2200" b="0" dirty="0">
                <a:solidFill>
                  <a:schemeClr val="tx1"/>
                </a:solidFill>
                <a:latin typeface="Arial" charset="0"/>
                <a:cs typeface="Arial" charset="0"/>
              </a:rPr>
              <a:t> Egon Steffen.</a:t>
            </a:r>
          </a:p>
          <a:p>
            <a:pPr eaLnBrk="1" hangingPunct="1">
              <a:spcAft>
                <a:spcPts val="0"/>
              </a:spcAft>
            </a:pPr>
            <a:r>
              <a:rPr lang="de-DE" sz="2200" b="0" dirty="0">
                <a:solidFill>
                  <a:schemeClr val="tx1"/>
                </a:solidFill>
                <a:latin typeface="Arial" charset="0"/>
                <a:cs typeface="Arial" charset="0"/>
              </a:rPr>
              <a:t>					(b)	Fr. Steffen = fällige Leistung nicht erbracht?</a:t>
            </a:r>
          </a:p>
          <a:p>
            <a:pPr eaLnBrk="1" hangingPunct="1">
              <a:spcAft>
                <a:spcPts val="0"/>
              </a:spcAft>
            </a:pPr>
            <a:r>
              <a:rPr lang="de-DE" sz="2200" b="0" dirty="0">
                <a:solidFill>
                  <a:schemeClr val="tx1"/>
                </a:solidFill>
                <a:latin typeface="Arial" charset="0"/>
                <a:cs typeface="Arial" charset="0"/>
              </a:rPr>
              <a:t>						(+), schuldete die Räumung auch der </a:t>
            </a:r>
            <a:r>
              <a:rPr lang="de-DE" sz="2200" b="0" dirty="0" err="1">
                <a:solidFill>
                  <a:schemeClr val="tx1"/>
                </a:solidFill>
                <a:latin typeface="Arial" charset="0"/>
                <a:cs typeface="Arial" charset="0"/>
              </a:rPr>
              <a:t>Tep</a:t>
            </a:r>
            <a:r>
              <a:rPr lang="de-DE" sz="2200" b="0" dirty="0">
                <a:solidFill>
                  <a:schemeClr val="tx1"/>
                </a:solidFill>
                <a:latin typeface="Arial" charset="0"/>
                <a:cs typeface="Arial" charset="0"/>
              </a:rPr>
              <a:t>-						pich-, allerdings nicht der Mauerreste</a:t>
            </a:r>
          </a:p>
          <a:p>
            <a:pPr eaLnBrk="1" hangingPunct="1">
              <a:spcAft>
                <a:spcPts val="0"/>
              </a:spcAft>
            </a:pPr>
            <a:r>
              <a:rPr lang="de-DE" sz="2200" b="0" dirty="0">
                <a:solidFill>
                  <a:schemeClr val="tx1"/>
                </a:solidFill>
                <a:latin typeface="Arial" charset="0"/>
                <a:cs typeface="Arial" charset="0"/>
              </a:rPr>
              <a:t>					(c)	trotz Fristsetzung oder Entbehrlichkeit?</a:t>
            </a:r>
          </a:p>
          <a:p>
            <a:pPr eaLnBrk="1" hangingPunct="1">
              <a:spcAft>
                <a:spcPts val="0"/>
              </a:spcAft>
            </a:pPr>
            <a:r>
              <a:rPr lang="de-DE" sz="2200" b="0" dirty="0">
                <a:solidFill>
                  <a:schemeClr val="tx1"/>
                </a:solidFill>
                <a:latin typeface="Arial" charset="0"/>
                <a:cs typeface="Arial" charset="0"/>
              </a:rPr>
              <a:t>						(+), entbehrlich nach § 281 Abs. 2, 1.Var. </a:t>
            </a:r>
          </a:p>
        </p:txBody>
      </p:sp>
      <p:sp>
        <p:nvSpPr>
          <p:cNvPr id="7" name="Text Box 8"/>
          <p:cNvSpPr txBox="1">
            <a:spLocks noChangeArrowheads="1"/>
          </p:cNvSpPr>
          <p:nvPr/>
        </p:nvSpPr>
        <p:spPr bwMode="auto">
          <a:xfrm>
            <a:off x="-508" y="260350"/>
            <a:ext cx="5832648"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20 Weiher ./. Zabel</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5304693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 calcmode="lin" valueType="num">
                                      <p:cBhvr>
                                        <p:cTn id="14" dur="500" fill="hold"/>
                                        <p:tgtEl>
                                          <p:spTgt spid="6">
                                            <p:txEl>
                                              <p:pRg st="1" end="1"/>
                                            </p:txEl>
                                          </p:spTgt>
                                        </p:tgtEl>
                                        <p:attrNameLst>
                                          <p:attrName>ppt_w</p:attrName>
                                        </p:attrNameLst>
                                      </p:cBhvr>
                                      <p:tavLst>
                                        <p:tav tm="0">
                                          <p:val>
                                            <p:strVal val="#ppt_w*0.70"/>
                                          </p:val>
                                        </p:tav>
                                        <p:tav tm="100000">
                                          <p:val>
                                            <p:strVal val="#ppt_w"/>
                                          </p:val>
                                        </p:tav>
                                      </p:tavLst>
                                    </p:anim>
                                    <p:anim calcmode="lin" valueType="num">
                                      <p:cBhvr>
                                        <p:cTn id="15" dur="5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16" dur="500"/>
                                        <p:tgtEl>
                                          <p:spTgt spid="6">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 calcmode="lin" valueType="num">
                                      <p:cBhvr>
                                        <p:cTn id="21" dur="5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22" dur="5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23" dur="5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 calcmode="lin" valueType="num">
                                      <p:cBhvr>
                                        <p:cTn id="28" dur="500" fill="hold"/>
                                        <p:tgtEl>
                                          <p:spTgt spid="6">
                                            <p:txEl>
                                              <p:pRg st="3" end="3"/>
                                            </p:txEl>
                                          </p:spTgt>
                                        </p:tgtEl>
                                        <p:attrNameLst>
                                          <p:attrName>ppt_w</p:attrName>
                                        </p:attrNameLst>
                                      </p:cBhvr>
                                      <p:tavLst>
                                        <p:tav tm="0">
                                          <p:val>
                                            <p:strVal val="#ppt_w*0.70"/>
                                          </p:val>
                                        </p:tav>
                                        <p:tav tm="100000">
                                          <p:val>
                                            <p:strVal val="#ppt_w"/>
                                          </p:val>
                                        </p:tav>
                                      </p:tavLst>
                                    </p:anim>
                                    <p:anim calcmode="lin" valueType="num">
                                      <p:cBhvr>
                                        <p:cTn id="29" dur="500" fill="hold"/>
                                        <p:tgtEl>
                                          <p:spTgt spid="6">
                                            <p:txEl>
                                              <p:pRg st="3" end="3"/>
                                            </p:txEl>
                                          </p:spTgt>
                                        </p:tgtEl>
                                        <p:attrNameLst>
                                          <p:attrName>ppt_h</p:attrName>
                                        </p:attrNameLst>
                                      </p:cBhvr>
                                      <p:tavLst>
                                        <p:tav tm="0">
                                          <p:val>
                                            <p:strVal val="#ppt_h"/>
                                          </p:val>
                                        </p:tav>
                                        <p:tav tm="100000">
                                          <p:val>
                                            <p:strVal val="#ppt_h"/>
                                          </p:val>
                                        </p:tav>
                                      </p:tavLst>
                                    </p:anim>
                                    <p:animEffect transition="in" filter="fade">
                                      <p:cBhvr>
                                        <p:cTn id="30" dur="500"/>
                                        <p:tgtEl>
                                          <p:spTgt spid="6">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6">
                                            <p:txEl>
                                              <p:pRg st="4" end="4"/>
                                            </p:txEl>
                                          </p:spTgt>
                                        </p:tgtEl>
                                        <p:attrNameLst>
                                          <p:attrName>style.visibility</p:attrName>
                                        </p:attrNameLst>
                                      </p:cBhvr>
                                      <p:to>
                                        <p:strVal val="visible"/>
                                      </p:to>
                                    </p:set>
                                    <p:anim calcmode="lin" valueType="num">
                                      <p:cBhvr>
                                        <p:cTn id="35" dur="500" fill="hold"/>
                                        <p:tgtEl>
                                          <p:spTgt spid="6">
                                            <p:txEl>
                                              <p:pRg st="4" end="4"/>
                                            </p:txEl>
                                          </p:spTgt>
                                        </p:tgtEl>
                                        <p:attrNameLst>
                                          <p:attrName>ppt_w</p:attrName>
                                        </p:attrNameLst>
                                      </p:cBhvr>
                                      <p:tavLst>
                                        <p:tav tm="0">
                                          <p:val>
                                            <p:strVal val="#ppt_w*0.70"/>
                                          </p:val>
                                        </p:tav>
                                        <p:tav tm="100000">
                                          <p:val>
                                            <p:strVal val="#ppt_w"/>
                                          </p:val>
                                        </p:tav>
                                      </p:tavLst>
                                    </p:anim>
                                    <p:anim calcmode="lin" valueType="num">
                                      <p:cBhvr>
                                        <p:cTn id="36" dur="500" fill="hold"/>
                                        <p:tgtEl>
                                          <p:spTgt spid="6">
                                            <p:txEl>
                                              <p:pRg st="4" end="4"/>
                                            </p:txEl>
                                          </p:spTgt>
                                        </p:tgtEl>
                                        <p:attrNameLst>
                                          <p:attrName>ppt_h</p:attrName>
                                        </p:attrNameLst>
                                      </p:cBhvr>
                                      <p:tavLst>
                                        <p:tav tm="0">
                                          <p:val>
                                            <p:strVal val="#ppt_h"/>
                                          </p:val>
                                        </p:tav>
                                        <p:tav tm="100000">
                                          <p:val>
                                            <p:strVal val="#ppt_h"/>
                                          </p:val>
                                        </p:tav>
                                      </p:tavLst>
                                    </p:anim>
                                    <p:animEffect transition="in" filter="fade">
                                      <p:cBhvr>
                                        <p:cTn id="37" dur="500"/>
                                        <p:tgtEl>
                                          <p:spTgt spid="6">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6">
                                            <p:txEl>
                                              <p:pRg st="5" end="5"/>
                                            </p:txEl>
                                          </p:spTgt>
                                        </p:tgtEl>
                                        <p:attrNameLst>
                                          <p:attrName>style.visibility</p:attrName>
                                        </p:attrNameLst>
                                      </p:cBhvr>
                                      <p:to>
                                        <p:strVal val="visible"/>
                                      </p:to>
                                    </p:set>
                                    <p:anim calcmode="lin" valueType="num">
                                      <p:cBhvr>
                                        <p:cTn id="42" dur="500" fill="hold"/>
                                        <p:tgtEl>
                                          <p:spTgt spid="6">
                                            <p:txEl>
                                              <p:pRg st="5" end="5"/>
                                            </p:txEl>
                                          </p:spTgt>
                                        </p:tgtEl>
                                        <p:attrNameLst>
                                          <p:attrName>ppt_w</p:attrName>
                                        </p:attrNameLst>
                                      </p:cBhvr>
                                      <p:tavLst>
                                        <p:tav tm="0">
                                          <p:val>
                                            <p:strVal val="#ppt_w*0.70"/>
                                          </p:val>
                                        </p:tav>
                                        <p:tav tm="100000">
                                          <p:val>
                                            <p:strVal val="#ppt_w"/>
                                          </p:val>
                                        </p:tav>
                                      </p:tavLst>
                                    </p:anim>
                                    <p:anim calcmode="lin" valueType="num">
                                      <p:cBhvr>
                                        <p:cTn id="43" dur="500" fill="hold"/>
                                        <p:tgtEl>
                                          <p:spTgt spid="6">
                                            <p:txEl>
                                              <p:pRg st="5" end="5"/>
                                            </p:txEl>
                                          </p:spTgt>
                                        </p:tgtEl>
                                        <p:attrNameLst>
                                          <p:attrName>ppt_h</p:attrName>
                                        </p:attrNameLst>
                                      </p:cBhvr>
                                      <p:tavLst>
                                        <p:tav tm="0">
                                          <p:val>
                                            <p:strVal val="#ppt_h"/>
                                          </p:val>
                                        </p:tav>
                                        <p:tav tm="100000">
                                          <p:val>
                                            <p:strVal val="#ppt_h"/>
                                          </p:val>
                                        </p:tav>
                                      </p:tavLst>
                                    </p:anim>
                                    <p:animEffect transition="in" filter="fade">
                                      <p:cBhvr>
                                        <p:cTn id="44" dur="500"/>
                                        <p:tgtEl>
                                          <p:spTgt spid="6">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6">
                                            <p:txEl>
                                              <p:pRg st="6" end="6"/>
                                            </p:txEl>
                                          </p:spTgt>
                                        </p:tgtEl>
                                        <p:attrNameLst>
                                          <p:attrName>style.visibility</p:attrName>
                                        </p:attrNameLst>
                                      </p:cBhvr>
                                      <p:to>
                                        <p:strVal val="visible"/>
                                      </p:to>
                                    </p:set>
                                    <p:anim calcmode="lin" valueType="num">
                                      <p:cBhvr>
                                        <p:cTn id="49" dur="500" fill="hold"/>
                                        <p:tgtEl>
                                          <p:spTgt spid="6">
                                            <p:txEl>
                                              <p:pRg st="6" end="6"/>
                                            </p:txEl>
                                          </p:spTgt>
                                        </p:tgtEl>
                                        <p:attrNameLst>
                                          <p:attrName>ppt_w</p:attrName>
                                        </p:attrNameLst>
                                      </p:cBhvr>
                                      <p:tavLst>
                                        <p:tav tm="0">
                                          <p:val>
                                            <p:strVal val="#ppt_w*0.70"/>
                                          </p:val>
                                        </p:tav>
                                        <p:tav tm="100000">
                                          <p:val>
                                            <p:strVal val="#ppt_w"/>
                                          </p:val>
                                        </p:tav>
                                      </p:tavLst>
                                    </p:anim>
                                    <p:anim calcmode="lin" valueType="num">
                                      <p:cBhvr>
                                        <p:cTn id="50" dur="500" fill="hold"/>
                                        <p:tgtEl>
                                          <p:spTgt spid="6">
                                            <p:txEl>
                                              <p:pRg st="6" end="6"/>
                                            </p:txEl>
                                          </p:spTgt>
                                        </p:tgtEl>
                                        <p:attrNameLst>
                                          <p:attrName>ppt_h</p:attrName>
                                        </p:attrNameLst>
                                      </p:cBhvr>
                                      <p:tavLst>
                                        <p:tav tm="0">
                                          <p:val>
                                            <p:strVal val="#ppt_h"/>
                                          </p:val>
                                        </p:tav>
                                        <p:tav tm="100000">
                                          <p:val>
                                            <p:strVal val="#ppt_h"/>
                                          </p:val>
                                        </p:tav>
                                      </p:tavLst>
                                    </p:anim>
                                    <p:animEffect transition="in" filter="fade">
                                      <p:cBhvr>
                                        <p:cTn id="51" dur="500"/>
                                        <p:tgtEl>
                                          <p:spTgt spid="6">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6">
                                            <p:txEl>
                                              <p:pRg st="7" end="7"/>
                                            </p:txEl>
                                          </p:spTgt>
                                        </p:tgtEl>
                                        <p:attrNameLst>
                                          <p:attrName>style.visibility</p:attrName>
                                        </p:attrNameLst>
                                      </p:cBhvr>
                                      <p:to>
                                        <p:strVal val="visible"/>
                                      </p:to>
                                    </p:set>
                                    <p:anim calcmode="lin" valueType="num">
                                      <p:cBhvr>
                                        <p:cTn id="56" dur="500" fill="hold"/>
                                        <p:tgtEl>
                                          <p:spTgt spid="6">
                                            <p:txEl>
                                              <p:pRg st="7" end="7"/>
                                            </p:txEl>
                                          </p:spTgt>
                                        </p:tgtEl>
                                        <p:attrNameLst>
                                          <p:attrName>ppt_w</p:attrName>
                                        </p:attrNameLst>
                                      </p:cBhvr>
                                      <p:tavLst>
                                        <p:tav tm="0">
                                          <p:val>
                                            <p:strVal val="#ppt_w*0.70"/>
                                          </p:val>
                                        </p:tav>
                                        <p:tav tm="100000">
                                          <p:val>
                                            <p:strVal val="#ppt_w"/>
                                          </p:val>
                                        </p:tav>
                                      </p:tavLst>
                                    </p:anim>
                                    <p:anim calcmode="lin" valueType="num">
                                      <p:cBhvr>
                                        <p:cTn id="57" dur="500" fill="hold"/>
                                        <p:tgtEl>
                                          <p:spTgt spid="6">
                                            <p:txEl>
                                              <p:pRg st="7" end="7"/>
                                            </p:txEl>
                                          </p:spTgt>
                                        </p:tgtEl>
                                        <p:attrNameLst>
                                          <p:attrName>ppt_h</p:attrName>
                                        </p:attrNameLst>
                                      </p:cBhvr>
                                      <p:tavLst>
                                        <p:tav tm="0">
                                          <p:val>
                                            <p:strVal val="#ppt_h"/>
                                          </p:val>
                                        </p:tav>
                                        <p:tav tm="100000">
                                          <p:val>
                                            <p:strVal val="#ppt_h"/>
                                          </p:val>
                                        </p:tav>
                                      </p:tavLst>
                                    </p:anim>
                                    <p:animEffect transition="in" filter="fade">
                                      <p:cBhvr>
                                        <p:cTn id="58" dur="500"/>
                                        <p:tgtEl>
                                          <p:spTgt spid="6">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5" presetClass="entr" presetSubtype="0" fill="hold" grpId="0" nodeType="clickEffect">
                                  <p:stCondLst>
                                    <p:cond delay="0"/>
                                  </p:stCondLst>
                                  <p:childTnLst>
                                    <p:set>
                                      <p:cBhvr>
                                        <p:cTn id="62" dur="1" fill="hold">
                                          <p:stCondLst>
                                            <p:cond delay="0"/>
                                          </p:stCondLst>
                                        </p:cTn>
                                        <p:tgtEl>
                                          <p:spTgt spid="6">
                                            <p:txEl>
                                              <p:pRg st="8" end="8"/>
                                            </p:txEl>
                                          </p:spTgt>
                                        </p:tgtEl>
                                        <p:attrNameLst>
                                          <p:attrName>style.visibility</p:attrName>
                                        </p:attrNameLst>
                                      </p:cBhvr>
                                      <p:to>
                                        <p:strVal val="visible"/>
                                      </p:to>
                                    </p:set>
                                    <p:anim calcmode="lin" valueType="num">
                                      <p:cBhvr>
                                        <p:cTn id="63" dur="500" fill="hold"/>
                                        <p:tgtEl>
                                          <p:spTgt spid="6">
                                            <p:txEl>
                                              <p:pRg st="8" end="8"/>
                                            </p:txEl>
                                          </p:spTgt>
                                        </p:tgtEl>
                                        <p:attrNameLst>
                                          <p:attrName>ppt_w</p:attrName>
                                        </p:attrNameLst>
                                      </p:cBhvr>
                                      <p:tavLst>
                                        <p:tav tm="0">
                                          <p:val>
                                            <p:strVal val="#ppt_w*0.70"/>
                                          </p:val>
                                        </p:tav>
                                        <p:tav tm="100000">
                                          <p:val>
                                            <p:strVal val="#ppt_w"/>
                                          </p:val>
                                        </p:tav>
                                      </p:tavLst>
                                    </p:anim>
                                    <p:anim calcmode="lin" valueType="num">
                                      <p:cBhvr>
                                        <p:cTn id="64" dur="500" fill="hold"/>
                                        <p:tgtEl>
                                          <p:spTgt spid="6">
                                            <p:txEl>
                                              <p:pRg st="8" end="8"/>
                                            </p:txEl>
                                          </p:spTgt>
                                        </p:tgtEl>
                                        <p:attrNameLst>
                                          <p:attrName>ppt_h</p:attrName>
                                        </p:attrNameLst>
                                      </p:cBhvr>
                                      <p:tavLst>
                                        <p:tav tm="0">
                                          <p:val>
                                            <p:strVal val="#ppt_h"/>
                                          </p:val>
                                        </p:tav>
                                        <p:tav tm="100000">
                                          <p:val>
                                            <p:strVal val="#ppt_h"/>
                                          </p:val>
                                        </p:tav>
                                      </p:tavLst>
                                    </p:anim>
                                    <p:animEffect transition="in" filter="fade">
                                      <p:cBhvr>
                                        <p:cTn id="65" dur="500"/>
                                        <p:tgtEl>
                                          <p:spTgt spid="6">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5" presetClass="entr" presetSubtype="0" fill="hold" grpId="0" nodeType="clickEffect">
                                  <p:stCondLst>
                                    <p:cond delay="0"/>
                                  </p:stCondLst>
                                  <p:childTnLst>
                                    <p:set>
                                      <p:cBhvr>
                                        <p:cTn id="69" dur="1" fill="hold">
                                          <p:stCondLst>
                                            <p:cond delay="0"/>
                                          </p:stCondLst>
                                        </p:cTn>
                                        <p:tgtEl>
                                          <p:spTgt spid="6">
                                            <p:txEl>
                                              <p:pRg st="9" end="9"/>
                                            </p:txEl>
                                          </p:spTgt>
                                        </p:tgtEl>
                                        <p:attrNameLst>
                                          <p:attrName>style.visibility</p:attrName>
                                        </p:attrNameLst>
                                      </p:cBhvr>
                                      <p:to>
                                        <p:strVal val="visible"/>
                                      </p:to>
                                    </p:set>
                                    <p:anim calcmode="lin" valueType="num">
                                      <p:cBhvr>
                                        <p:cTn id="70" dur="500" fill="hold"/>
                                        <p:tgtEl>
                                          <p:spTgt spid="6">
                                            <p:txEl>
                                              <p:pRg st="9" end="9"/>
                                            </p:txEl>
                                          </p:spTgt>
                                        </p:tgtEl>
                                        <p:attrNameLst>
                                          <p:attrName>ppt_w</p:attrName>
                                        </p:attrNameLst>
                                      </p:cBhvr>
                                      <p:tavLst>
                                        <p:tav tm="0">
                                          <p:val>
                                            <p:strVal val="#ppt_w*0.70"/>
                                          </p:val>
                                        </p:tav>
                                        <p:tav tm="100000">
                                          <p:val>
                                            <p:strVal val="#ppt_w"/>
                                          </p:val>
                                        </p:tav>
                                      </p:tavLst>
                                    </p:anim>
                                    <p:anim calcmode="lin" valueType="num">
                                      <p:cBhvr>
                                        <p:cTn id="71" dur="500" fill="hold"/>
                                        <p:tgtEl>
                                          <p:spTgt spid="6">
                                            <p:txEl>
                                              <p:pRg st="9" end="9"/>
                                            </p:txEl>
                                          </p:spTgt>
                                        </p:tgtEl>
                                        <p:attrNameLst>
                                          <p:attrName>ppt_h</p:attrName>
                                        </p:attrNameLst>
                                      </p:cBhvr>
                                      <p:tavLst>
                                        <p:tav tm="0">
                                          <p:val>
                                            <p:strVal val="#ppt_h"/>
                                          </p:val>
                                        </p:tav>
                                        <p:tav tm="100000">
                                          <p:val>
                                            <p:strVal val="#ppt_h"/>
                                          </p:val>
                                        </p:tav>
                                      </p:tavLst>
                                    </p:anim>
                                    <p:animEffect transition="in" filter="fade">
                                      <p:cBhvr>
                                        <p:cTn id="72" dur="500"/>
                                        <p:tgtEl>
                                          <p:spTgt spid="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214313" y="1396508"/>
            <a:ext cx="8678862" cy="5416868"/>
          </a:xfrm>
          <a:prstGeom prst="rect">
            <a:avLst/>
          </a:prstGeom>
          <a:solidFill>
            <a:schemeClr val="bg1"/>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92075"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1pPr>
            <a:lvl2pPr marL="742950" indent="-28575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2pPr>
            <a:lvl3pPr marL="11430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3pPr>
            <a:lvl4pPr marL="16002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4pPr>
            <a:lvl5pPr marL="20574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9pPr>
          </a:lstStyle>
          <a:p>
            <a:pPr eaLnBrk="1" hangingPunct="1">
              <a:spcAft>
                <a:spcPts val="0"/>
              </a:spcAft>
            </a:pPr>
            <a:r>
              <a:rPr lang="de-DE" sz="2200" b="0" dirty="0">
                <a:solidFill>
                  <a:schemeClr val="tx1"/>
                </a:solidFill>
                <a:latin typeface="Arial" charset="0"/>
                <a:cs typeface="Arial" charset="0"/>
              </a:rPr>
              <a:t>					(d)	</a:t>
            </a:r>
            <a:r>
              <a:rPr lang="de-DE" sz="2200" b="0" dirty="0" err="1">
                <a:solidFill>
                  <a:schemeClr val="tx1"/>
                </a:solidFill>
                <a:latin typeface="Arial" charset="0"/>
                <a:cs typeface="Arial" charset="0"/>
              </a:rPr>
              <a:t>Vertretenmüssen</a:t>
            </a:r>
            <a:r>
              <a:rPr lang="de-DE" sz="2200" b="0" dirty="0">
                <a:solidFill>
                  <a:schemeClr val="tx1"/>
                </a:solidFill>
                <a:latin typeface="Arial" charset="0"/>
                <a:cs typeface="Arial" charset="0"/>
              </a:rPr>
              <a:t>?</a:t>
            </a:r>
          </a:p>
          <a:p>
            <a:pPr eaLnBrk="1" hangingPunct="1">
              <a:spcAft>
                <a:spcPts val="0"/>
              </a:spcAft>
            </a:pPr>
            <a:r>
              <a:rPr lang="de-DE" sz="2200" b="0" dirty="0">
                <a:solidFill>
                  <a:schemeClr val="tx1"/>
                </a:solidFill>
                <a:latin typeface="Arial" charset="0"/>
                <a:cs typeface="Arial" charset="0"/>
              </a:rPr>
              <a:t>						(+), wird vermutet; keine Anhaltspunkte für						eine Exkulpation nach § 280 Abs. 1 S.2.</a:t>
            </a:r>
          </a:p>
          <a:p>
            <a:pPr eaLnBrk="1" hangingPunct="1">
              <a:spcAft>
                <a:spcPts val="0"/>
              </a:spcAft>
            </a:pPr>
            <a:r>
              <a:rPr lang="de-DE" sz="2200" b="0" dirty="0">
                <a:solidFill>
                  <a:schemeClr val="tx1"/>
                </a:solidFill>
                <a:latin typeface="Arial" charset="0"/>
                <a:cs typeface="Arial" charset="0"/>
              </a:rPr>
              <a:t>					(</a:t>
            </a:r>
            <a:r>
              <a:rPr lang="de-DE" sz="2200" b="0" dirty="0" err="1">
                <a:solidFill>
                  <a:schemeClr val="tx1"/>
                </a:solidFill>
                <a:latin typeface="Arial" charset="0"/>
                <a:cs typeface="Arial" charset="0"/>
              </a:rPr>
              <a:t>e</a:t>
            </a:r>
            <a:r>
              <a:rPr lang="de-DE" sz="2200" b="0" dirty="0">
                <a:solidFill>
                  <a:schemeClr val="tx1"/>
                </a:solidFill>
                <a:latin typeface="Arial" charset="0"/>
                <a:cs typeface="Arial" charset="0"/>
              </a:rPr>
              <a:t>)	kausaler Schaden des Kl.?</a:t>
            </a:r>
          </a:p>
          <a:p>
            <a:pPr eaLnBrk="1" hangingPunct="1">
              <a:spcAft>
                <a:spcPts val="0"/>
              </a:spcAft>
            </a:pPr>
            <a:r>
              <a:rPr lang="de-DE" sz="2200" b="0" dirty="0">
                <a:solidFill>
                  <a:schemeClr val="tx1"/>
                </a:solidFill>
                <a:latin typeface="Arial" charset="0"/>
                <a:cs typeface="Arial" charset="0"/>
              </a:rPr>
              <a:t>						(+), allerdings „nur“ </a:t>
            </a:r>
            <a:r>
              <a:rPr lang="de-DE" sz="2200" b="0" dirty="0" err="1">
                <a:solidFill>
                  <a:schemeClr val="tx1"/>
                </a:solidFill>
                <a:latin typeface="Arial" charset="0"/>
                <a:cs typeface="Arial" charset="0"/>
              </a:rPr>
              <a:t>iHv</a:t>
            </a:r>
            <a:r>
              <a:rPr lang="de-DE" sz="2200" b="0" dirty="0">
                <a:solidFill>
                  <a:schemeClr val="tx1"/>
                </a:solidFill>
                <a:latin typeface="Arial" charset="0"/>
                <a:cs typeface="Arial" charset="0"/>
              </a:rPr>
              <a:t> Euro 16.236,-, da 							sie „lediglich“ die Teppichreste schuldhaft							nicht beseitigt hat </a:t>
            </a:r>
            <a:r>
              <a:rPr lang="de-DE" sz="2200" b="0" dirty="0" err="1">
                <a:solidFill>
                  <a:schemeClr val="tx1"/>
                </a:solidFill>
                <a:latin typeface="Arial" charset="0"/>
                <a:cs typeface="Arial" charset="0"/>
              </a:rPr>
              <a:t>iRd</a:t>
            </a:r>
            <a:r>
              <a:rPr lang="de-DE" sz="2200" b="0" dirty="0">
                <a:solidFill>
                  <a:schemeClr val="tx1"/>
                </a:solidFill>
                <a:latin typeface="Arial" charset="0"/>
                <a:cs typeface="Arial" charset="0"/>
              </a:rPr>
              <a:t> Schuldverhältnisses						aus §§ 280, 281.</a:t>
            </a:r>
          </a:p>
          <a:p>
            <a:pPr eaLnBrk="1" hangingPunct="1">
              <a:spcAft>
                <a:spcPts val="0"/>
              </a:spcAft>
            </a:pPr>
            <a:r>
              <a:rPr lang="de-DE" sz="2200" b="0" dirty="0">
                <a:solidFill>
                  <a:schemeClr val="tx1"/>
                </a:solidFill>
                <a:latin typeface="Arial" charset="0"/>
                <a:cs typeface="Arial" charset="0"/>
              </a:rPr>
              <a:t>					=&gt;	also Anspruch aus §§ 280, 281 </a:t>
            </a:r>
            <a:r>
              <a:rPr lang="de-DE" sz="2200" b="0" dirty="0" err="1">
                <a:solidFill>
                  <a:schemeClr val="tx1"/>
                </a:solidFill>
                <a:latin typeface="Arial" charset="0"/>
                <a:cs typeface="Arial" charset="0"/>
              </a:rPr>
              <a:t>iHv</a:t>
            </a:r>
            <a:r>
              <a:rPr lang="de-DE" sz="2200" b="0" dirty="0">
                <a:solidFill>
                  <a:schemeClr val="tx1"/>
                </a:solidFill>
                <a:latin typeface="Arial" charset="0"/>
                <a:cs typeface="Arial" charset="0"/>
              </a:rPr>
              <a:t> nur							Euro 16.236,-</a:t>
            </a:r>
          </a:p>
          <a:p>
            <a:pPr eaLnBrk="1" hangingPunct="1">
              <a:spcAft>
                <a:spcPts val="0"/>
              </a:spcAft>
            </a:pPr>
            <a:r>
              <a:rPr lang="de-DE" sz="2200" b="0" dirty="0">
                <a:solidFill>
                  <a:schemeClr val="tx1"/>
                </a:solidFill>
                <a:latin typeface="Arial" charset="0"/>
                <a:cs typeface="Arial" charset="0"/>
              </a:rPr>
              <a:t>				(2)	Anspruch aus §§ 683 S.1, 670?</a:t>
            </a:r>
          </a:p>
          <a:p>
            <a:pPr eaLnBrk="1" hangingPunct="1">
              <a:spcAft>
                <a:spcPts val="0"/>
              </a:spcAft>
            </a:pPr>
            <a:r>
              <a:rPr lang="de-DE" sz="2200" b="0" dirty="0">
                <a:solidFill>
                  <a:schemeClr val="tx1"/>
                </a:solidFill>
                <a:latin typeface="Arial" charset="0"/>
                <a:cs typeface="Arial" charset="0"/>
              </a:rPr>
              <a:t>					(+), aber als „Auch-fremdes-Geschäft“ wieder						allenfalls auf Euro 16.236,- unter dem </a:t>
            </a:r>
            <a:r>
              <a:rPr lang="de-DE" sz="2200" b="0" dirty="0" err="1">
                <a:solidFill>
                  <a:schemeClr val="tx1"/>
                </a:solidFill>
                <a:latin typeface="Arial" charset="0"/>
                <a:cs typeface="Arial" charset="0"/>
              </a:rPr>
              <a:t>Ge</a:t>
            </a:r>
            <a:r>
              <a:rPr lang="de-DE" sz="2200" b="0" dirty="0">
                <a:solidFill>
                  <a:schemeClr val="tx1"/>
                </a:solidFill>
                <a:latin typeface="Arial" charset="0"/>
                <a:cs typeface="Arial" charset="0"/>
              </a:rPr>
              <a:t>-						</a:t>
            </a:r>
            <a:r>
              <a:rPr lang="de-DE" sz="2200" b="0" dirty="0" err="1">
                <a:solidFill>
                  <a:schemeClr val="tx1"/>
                </a:solidFill>
                <a:latin typeface="Arial" charset="0"/>
                <a:cs typeface="Arial" charset="0"/>
              </a:rPr>
              <a:t>sichtspunkt</a:t>
            </a:r>
            <a:r>
              <a:rPr lang="de-DE" sz="2200" b="0" dirty="0">
                <a:solidFill>
                  <a:schemeClr val="tx1"/>
                </a:solidFill>
                <a:latin typeface="Arial" charset="0"/>
                <a:cs typeface="Arial" charset="0"/>
              </a:rPr>
              <a:t> der gemeinsamen „Zustandsstörer-					</a:t>
            </a:r>
            <a:r>
              <a:rPr lang="de-DE" sz="2200" b="0" dirty="0" err="1">
                <a:solidFill>
                  <a:schemeClr val="tx1"/>
                </a:solidFill>
                <a:latin typeface="Arial" charset="0"/>
                <a:cs typeface="Arial" charset="0"/>
              </a:rPr>
              <a:t>eigenschaft</a:t>
            </a:r>
            <a:r>
              <a:rPr lang="de-DE" sz="2200" b="0" dirty="0">
                <a:solidFill>
                  <a:schemeClr val="tx1"/>
                </a:solidFill>
                <a:latin typeface="Arial" charset="0"/>
                <a:cs typeface="Arial" charset="0"/>
              </a:rPr>
              <a:t>“; Frau Steffen war allenfalls Störerin					bezüglich der Teppichreste.</a:t>
            </a:r>
          </a:p>
        </p:txBody>
      </p:sp>
      <p:sp>
        <p:nvSpPr>
          <p:cNvPr id="7" name="Text Box 8"/>
          <p:cNvSpPr txBox="1">
            <a:spLocks noChangeArrowheads="1"/>
          </p:cNvSpPr>
          <p:nvPr/>
        </p:nvSpPr>
        <p:spPr bwMode="auto">
          <a:xfrm>
            <a:off x="-508" y="260350"/>
            <a:ext cx="5832648"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20 Weiher ./. Zabel</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7700282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 calcmode="lin" valueType="num">
                                      <p:cBhvr>
                                        <p:cTn id="14" dur="500" fill="hold"/>
                                        <p:tgtEl>
                                          <p:spTgt spid="6">
                                            <p:txEl>
                                              <p:pRg st="1" end="1"/>
                                            </p:txEl>
                                          </p:spTgt>
                                        </p:tgtEl>
                                        <p:attrNameLst>
                                          <p:attrName>ppt_w</p:attrName>
                                        </p:attrNameLst>
                                      </p:cBhvr>
                                      <p:tavLst>
                                        <p:tav tm="0">
                                          <p:val>
                                            <p:strVal val="#ppt_w*0.70"/>
                                          </p:val>
                                        </p:tav>
                                        <p:tav tm="100000">
                                          <p:val>
                                            <p:strVal val="#ppt_w"/>
                                          </p:val>
                                        </p:tav>
                                      </p:tavLst>
                                    </p:anim>
                                    <p:anim calcmode="lin" valueType="num">
                                      <p:cBhvr>
                                        <p:cTn id="15" dur="5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16" dur="500"/>
                                        <p:tgtEl>
                                          <p:spTgt spid="6">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 calcmode="lin" valueType="num">
                                      <p:cBhvr>
                                        <p:cTn id="21" dur="5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22" dur="5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23" dur="5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 calcmode="lin" valueType="num">
                                      <p:cBhvr>
                                        <p:cTn id="28" dur="500" fill="hold"/>
                                        <p:tgtEl>
                                          <p:spTgt spid="6">
                                            <p:txEl>
                                              <p:pRg st="3" end="3"/>
                                            </p:txEl>
                                          </p:spTgt>
                                        </p:tgtEl>
                                        <p:attrNameLst>
                                          <p:attrName>ppt_w</p:attrName>
                                        </p:attrNameLst>
                                      </p:cBhvr>
                                      <p:tavLst>
                                        <p:tav tm="0">
                                          <p:val>
                                            <p:strVal val="#ppt_w*0.70"/>
                                          </p:val>
                                        </p:tav>
                                        <p:tav tm="100000">
                                          <p:val>
                                            <p:strVal val="#ppt_w"/>
                                          </p:val>
                                        </p:tav>
                                      </p:tavLst>
                                    </p:anim>
                                    <p:anim calcmode="lin" valueType="num">
                                      <p:cBhvr>
                                        <p:cTn id="29" dur="500" fill="hold"/>
                                        <p:tgtEl>
                                          <p:spTgt spid="6">
                                            <p:txEl>
                                              <p:pRg st="3" end="3"/>
                                            </p:txEl>
                                          </p:spTgt>
                                        </p:tgtEl>
                                        <p:attrNameLst>
                                          <p:attrName>ppt_h</p:attrName>
                                        </p:attrNameLst>
                                      </p:cBhvr>
                                      <p:tavLst>
                                        <p:tav tm="0">
                                          <p:val>
                                            <p:strVal val="#ppt_h"/>
                                          </p:val>
                                        </p:tav>
                                        <p:tav tm="100000">
                                          <p:val>
                                            <p:strVal val="#ppt_h"/>
                                          </p:val>
                                        </p:tav>
                                      </p:tavLst>
                                    </p:anim>
                                    <p:animEffect transition="in" filter="fade">
                                      <p:cBhvr>
                                        <p:cTn id="30" dur="500"/>
                                        <p:tgtEl>
                                          <p:spTgt spid="6">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6">
                                            <p:txEl>
                                              <p:pRg st="4" end="4"/>
                                            </p:txEl>
                                          </p:spTgt>
                                        </p:tgtEl>
                                        <p:attrNameLst>
                                          <p:attrName>style.visibility</p:attrName>
                                        </p:attrNameLst>
                                      </p:cBhvr>
                                      <p:to>
                                        <p:strVal val="visible"/>
                                      </p:to>
                                    </p:set>
                                    <p:anim calcmode="lin" valueType="num">
                                      <p:cBhvr>
                                        <p:cTn id="35" dur="500" fill="hold"/>
                                        <p:tgtEl>
                                          <p:spTgt spid="6">
                                            <p:txEl>
                                              <p:pRg st="4" end="4"/>
                                            </p:txEl>
                                          </p:spTgt>
                                        </p:tgtEl>
                                        <p:attrNameLst>
                                          <p:attrName>ppt_w</p:attrName>
                                        </p:attrNameLst>
                                      </p:cBhvr>
                                      <p:tavLst>
                                        <p:tav tm="0">
                                          <p:val>
                                            <p:strVal val="#ppt_w*0.70"/>
                                          </p:val>
                                        </p:tav>
                                        <p:tav tm="100000">
                                          <p:val>
                                            <p:strVal val="#ppt_w"/>
                                          </p:val>
                                        </p:tav>
                                      </p:tavLst>
                                    </p:anim>
                                    <p:anim calcmode="lin" valueType="num">
                                      <p:cBhvr>
                                        <p:cTn id="36" dur="500" fill="hold"/>
                                        <p:tgtEl>
                                          <p:spTgt spid="6">
                                            <p:txEl>
                                              <p:pRg st="4" end="4"/>
                                            </p:txEl>
                                          </p:spTgt>
                                        </p:tgtEl>
                                        <p:attrNameLst>
                                          <p:attrName>ppt_h</p:attrName>
                                        </p:attrNameLst>
                                      </p:cBhvr>
                                      <p:tavLst>
                                        <p:tav tm="0">
                                          <p:val>
                                            <p:strVal val="#ppt_h"/>
                                          </p:val>
                                        </p:tav>
                                        <p:tav tm="100000">
                                          <p:val>
                                            <p:strVal val="#ppt_h"/>
                                          </p:val>
                                        </p:tav>
                                      </p:tavLst>
                                    </p:anim>
                                    <p:animEffect transition="in" filter="fade">
                                      <p:cBhvr>
                                        <p:cTn id="37" dur="500"/>
                                        <p:tgtEl>
                                          <p:spTgt spid="6">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6">
                                            <p:txEl>
                                              <p:pRg st="5" end="5"/>
                                            </p:txEl>
                                          </p:spTgt>
                                        </p:tgtEl>
                                        <p:attrNameLst>
                                          <p:attrName>style.visibility</p:attrName>
                                        </p:attrNameLst>
                                      </p:cBhvr>
                                      <p:to>
                                        <p:strVal val="visible"/>
                                      </p:to>
                                    </p:set>
                                    <p:anim calcmode="lin" valueType="num">
                                      <p:cBhvr>
                                        <p:cTn id="42" dur="500" fill="hold"/>
                                        <p:tgtEl>
                                          <p:spTgt spid="6">
                                            <p:txEl>
                                              <p:pRg st="5" end="5"/>
                                            </p:txEl>
                                          </p:spTgt>
                                        </p:tgtEl>
                                        <p:attrNameLst>
                                          <p:attrName>ppt_w</p:attrName>
                                        </p:attrNameLst>
                                      </p:cBhvr>
                                      <p:tavLst>
                                        <p:tav tm="0">
                                          <p:val>
                                            <p:strVal val="#ppt_w*0.70"/>
                                          </p:val>
                                        </p:tav>
                                        <p:tav tm="100000">
                                          <p:val>
                                            <p:strVal val="#ppt_w"/>
                                          </p:val>
                                        </p:tav>
                                      </p:tavLst>
                                    </p:anim>
                                    <p:anim calcmode="lin" valueType="num">
                                      <p:cBhvr>
                                        <p:cTn id="43" dur="500" fill="hold"/>
                                        <p:tgtEl>
                                          <p:spTgt spid="6">
                                            <p:txEl>
                                              <p:pRg st="5" end="5"/>
                                            </p:txEl>
                                          </p:spTgt>
                                        </p:tgtEl>
                                        <p:attrNameLst>
                                          <p:attrName>ppt_h</p:attrName>
                                        </p:attrNameLst>
                                      </p:cBhvr>
                                      <p:tavLst>
                                        <p:tav tm="0">
                                          <p:val>
                                            <p:strVal val="#ppt_h"/>
                                          </p:val>
                                        </p:tav>
                                        <p:tav tm="100000">
                                          <p:val>
                                            <p:strVal val="#ppt_h"/>
                                          </p:val>
                                        </p:tav>
                                      </p:tavLst>
                                    </p:anim>
                                    <p:animEffect transition="in" filter="fade">
                                      <p:cBhvr>
                                        <p:cTn id="44" dur="500"/>
                                        <p:tgtEl>
                                          <p:spTgt spid="6">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6">
                                            <p:txEl>
                                              <p:pRg st="6" end="6"/>
                                            </p:txEl>
                                          </p:spTgt>
                                        </p:tgtEl>
                                        <p:attrNameLst>
                                          <p:attrName>style.visibility</p:attrName>
                                        </p:attrNameLst>
                                      </p:cBhvr>
                                      <p:to>
                                        <p:strVal val="visible"/>
                                      </p:to>
                                    </p:set>
                                    <p:anim calcmode="lin" valueType="num">
                                      <p:cBhvr>
                                        <p:cTn id="49" dur="500" fill="hold"/>
                                        <p:tgtEl>
                                          <p:spTgt spid="6">
                                            <p:txEl>
                                              <p:pRg st="6" end="6"/>
                                            </p:txEl>
                                          </p:spTgt>
                                        </p:tgtEl>
                                        <p:attrNameLst>
                                          <p:attrName>ppt_w</p:attrName>
                                        </p:attrNameLst>
                                      </p:cBhvr>
                                      <p:tavLst>
                                        <p:tav tm="0">
                                          <p:val>
                                            <p:strVal val="#ppt_w*0.70"/>
                                          </p:val>
                                        </p:tav>
                                        <p:tav tm="100000">
                                          <p:val>
                                            <p:strVal val="#ppt_w"/>
                                          </p:val>
                                        </p:tav>
                                      </p:tavLst>
                                    </p:anim>
                                    <p:anim calcmode="lin" valueType="num">
                                      <p:cBhvr>
                                        <p:cTn id="50" dur="500" fill="hold"/>
                                        <p:tgtEl>
                                          <p:spTgt spid="6">
                                            <p:txEl>
                                              <p:pRg st="6" end="6"/>
                                            </p:txEl>
                                          </p:spTgt>
                                        </p:tgtEl>
                                        <p:attrNameLst>
                                          <p:attrName>ppt_h</p:attrName>
                                        </p:attrNameLst>
                                      </p:cBhvr>
                                      <p:tavLst>
                                        <p:tav tm="0">
                                          <p:val>
                                            <p:strVal val="#ppt_h"/>
                                          </p:val>
                                        </p:tav>
                                        <p:tav tm="100000">
                                          <p:val>
                                            <p:strVal val="#ppt_h"/>
                                          </p:val>
                                        </p:tav>
                                      </p:tavLst>
                                    </p:anim>
                                    <p:animEffect transition="in" filter="fade">
                                      <p:cBhvr>
                                        <p:cTn id="51"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Kurs ZR</a:t>
            </a:r>
          </a:p>
          <a:p>
            <a:r>
              <a:rPr lang="de-DE" sz="2600" dirty="0">
                <a:solidFill>
                  <a:schemeClr val="bg1"/>
                </a:solidFill>
                <a:latin typeface="Frutiger Linotype" pitchFamily="34" charset="0"/>
              </a:rPr>
              <a:t>21. Woche</a:t>
            </a:r>
          </a:p>
        </p:txBody>
      </p:sp>
      <p:sp>
        <p:nvSpPr>
          <p:cNvPr id="4" name="Text Box 2"/>
          <p:cNvSpPr txBox="1">
            <a:spLocks noChangeArrowheads="1"/>
          </p:cNvSpPr>
          <p:nvPr/>
        </p:nvSpPr>
        <p:spPr bwMode="auto">
          <a:xfrm>
            <a:off x="179388" y="1412776"/>
            <a:ext cx="8712200" cy="5032147"/>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170338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marL="188277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marL="2062163">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marL="2241550">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marL="26987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marL="31559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marL="36131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marL="40703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spcBef>
                <a:spcPts val="600"/>
              </a:spcBef>
            </a:pPr>
            <a:r>
              <a:rPr lang="de-DE" sz="2400" b="1" dirty="0" err="1">
                <a:solidFill>
                  <a:schemeClr val="tx1">
                    <a:lumMod val="65000"/>
                    <a:lumOff val="35000"/>
                  </a:schemeClr>
                </a:solidFill>
                <a:latin typeface="Frutiger Linotype" pitchFamily="34" charset="0"/>
              </a:rPr>
              <a:t>Kursplan</a:t>
            </a:r>
            <a:endParaRPr lang="de-DE" sz="2400" b="1" dirty="0">
              <a:solidFill>
                <a:schemeClr val="tx1">
                  <a:lumMod val="65000"/>
                  <a:lumOff val="35000"/>
                </a:schemeClr>
              </a:solidFill>
              <a:latin typeface="Frutiger Linotype" pitchFamily="34" charset="0"/>
            </a:endParaRPr>
          </a:p>
          <a:p>
            <a:pPr>
              <a:spcBef>
                <a:spcPts val="600"/>
              </a:spcBef>
            </a:pPr>
            <a:endParaRPr lang="de-DE" sz="800" b="0" dirty="0">
              <a:solidFill>
                <a:schemeClr val="tx1">
                  <a:lumMod val="65000"/>
                  <a:lumOff val="35000"/>
                </a:schemeClr>
              </a:solidFill>
              <a:latin typeface="Frutiger Linotype" pitchFamily="34" charset="0"/>
            </a:endParaRPr>
          </a:p>
          <a:p>
            <a:pPr>
              <a:spcBef>
                <a:spcPts val="600"/>
              </a:spcBef>
            </a:pPr>
            <a:r>
              <a:rPr lang="de-DE" sz="2400" b="1" dirty="0">
                <a:solidFill>
                  <a:srgbClr val="F77515"/>
                </a:solidFill>
                <a:latin typeface="Frutiger Linotype" pitchFamily="34" charset="0"/>
              </a:rPr>
              <a:t>	1.</a:t>
            </a:r>
            <a:r>
              <a:rPr lang="de-DE" dirty="0">
                <a:solidFill>
                  <a:srgbClr val="F77515"/>
                </a:solidFill>
                <a:latin typeface="Frutiger Linotype" pitchFamily="34" charset="0"/>
              </a:rPr>
              <a:t>-4. Woche</a:t>
            </a:r>
            <a:r>
              <a:rPr lang="de-DE" sz="2400" b="1" dirty="0">
                <a:solidFill>
                  <a:srgbClr val="F77515"/>
                </a:solidFill>
                <a:latin typeface="Frutiger Linotype" pitchFamily="34" charset="0"/>
              </a:rPr>
              <a:t>: 				Die drei Klausurtypen</a:t>
            </a:r>
          </a:p>
          <a:p>
            <a:pPr>
              <a:spcBef>
                <a:spcPts val="600"/>
              </a:spcBef>
            </a:pPr>
            <a:r>
              <a:rPr lang="de-DE" dirty="0">
                <a:solidFill>
                  <a:srgbClr val="F77515"/>
                </a:solidFill>
                <a:latin typeface="Frutiger Linotype" pitchFamily="34" charset="0"/>
              </a:rPr>
              <a:t>	5.	Woche:				Die Zulässigkeit von Klagen</a:t>
            </a:r>
          </a:p>
          <a:p>
            <a:pPr>
              <a:spcBef>
                <a:spcPts val="600"/>
              </a:spcBef>
            </a:pPr>
            <a:r>
              <a:rPr lang="de-DE" sz="2400" dirty="0">
                <a:solidFill>
                  <a:srgbClr val="F77515"/>
                </a:solidFill>
                <a:latin typeface="Frutiger Linotype" pitchFamily="34" charset="0"/>
              </a:rPr>
              <a:t>	</a:t>
            </a:r>
            <a:r>
              <a:rPr lang="de-DE" dirty="0">
                <a:solidFill>
                  <a:srgbClr val="F77515"/>
                </a:solidFill>
                <a:latin typeface="Frutiger Linotype" pitchFamily="34" charset="0"/>
              </a:rPr>
              <a:t>6</a:t>
            </a:r>
            <a:r>
              <a:rPr lang="de-DE" sz="2400" dirty="0">
                <a:solidFill>
                  <a:srgbClr val="F77515"/>
                </a:solidFill>
                <a:latin typeface="Frutiger Linotype" pitchFamily="34" charset="0"/>
              </a:rPr>
              <a:t>.-14.	Woche:				Haupt</a:t>
            </a:r>
            <a:r>
              <a:rPr lang="de-DE" dirty="0">
                <a:solidFill>
                  <a:srgbClr val="F77515"/>
                </a:solidFill>
                <a:latin typeface="Frutiger Linotype" pitchFamily="34" charset="0"/>
              </a:rPr>
              <a:t>gebiete des </a:t>
            </a:r>
            <a:r>
              <a:rPr lang="de-DE" dirty="0" err="1">
                <a:solidFill>
                  <a:srgbClr val="F77515"/>
                </a:solidFill>
                <a:latin typeface="Frutiger Linotype" pitchFamily="34" charset="0"/>
              </a:rPr>
              <a:t>ErkenntnisVerf</a:t>
            </a:r>
            <a:endParaRPr lang="de-DE" dirty="0">
              <a:solidFill>
                <a:srgbClr val="F77515"/>
              </a:solidFill>
              <a:latin typeface="Frutiger Linotype" pitchFamily="34" charset="0"/>
            </a:endParaRPr>
          </a:p>
          <a:p>
            <a:pPr>
              <a:spcBef>
                <a:spcPts val="600"/>
              </a:spcBef>
            </a:pPr>
            <a:r>
              <a:rPr lang="de-DE" dirty="0">
                <a:solidFill>
                  <a:srgbClr val="F77515"/>
                </a:solidFill>
                <a:latin typeface="Frutiger Linotype" pitchFamily="34" charset="0"/>
              </a:rPr>
              <a:t>	15.	Woche	(19.08.2025): 	Beweisaufnahme</a:t>
            </a:r>
          </a:p>
          <a:p>
            <a:pPr>
              <a:spcBef>
                <a:spcPts val="600"/>
              </a:spcBef>
            </a:pPr>
            <a:r>
              <a:rPr lang="de-DE" b="0" dirty="0">
                <a:solidFill>
                  <a:schemeClr val="tx1">
                    <a:lumMod val="65000"/>
                    <a:lumOff val="35000"/>
                  </a:schemeClr>
                </a:solidFill>
                <a:latin typeface="Frutiger Linotype" pitchFamily="34" charset="0"/>
              </a:rPr>
              <a:t>	</a:t>
            </a:r>
            <a:r>
              <a:rPr lang="de-DE" dirty="0">
                <a:solidFill>
                  <a:srgbClr val="F77515"/>
                </a:solidFill>
                <a:latin typeface="Frutiger Linotype" pitchFamily="34" charset="0"/>
              </a:rPr>
              <a:t>16.	Woche (26.08.2025):	Handels- und </a:t>
            </a:r>
            <a:r>
              <a:rPr lang="de-DE" dirty="0" err="1">
                <a:solidFill>
                  <a:srgbClr val="F77515"/>
                </a:solidFill>
                <a:latin typeface="Frutiger Linotype" pitchFamily="34" charset="0"/>
              </a:rPr>
              <a:t>GesellschaftsR</a:t>
            </a:r>
            <a:endParaRPr lang="de-DE" dirty="0">
              <a:solidFill>
                <a:srgbClr val="F77515"/>
              </a:solidFill>
              <a:latin typeface="Frutiger Linotype" pitchFamily="34" charset="0"/>
            </a:endParaRPr>
          </a:p>
          <a:p>
            <a:pPr>
              <a:spcBef>
                <a:spcPts val="600"/>
              </a:spcBef>
            </a:pPr>
            <a:r>
              <a:rPr lang="de-DE" dirty="0">
                <a:solidFill>
                  <a:srgbClr val="F77515"/>
                </a:solidFill>
                <a:latin typeface="Frutiger Linotype" pitchFamily="34" charset="0"/>
              </a:rPr>
              <a:t>	17.	Woche (02.09.2025):	Überblick Vollstreckungsrecht</a:t>
            </a:r>
          </a:p>
          <a:p>
            <a:pPr>
              <a:spcBef>
                <a:spcPts val="600"/>
              </a:spcBef>
            </a:pPr>
            <a:r>
              <a:rPr lang="de-DE" dirty="0">
                <a:solidFill>
                  <a:srgbClr val="F77515"/>
                </a:solidFill>
                <a:latin typeface="Frutiger Linotype" pitchFamily="34" charset="0"/>
              </a:rPr>
              <a:t>	18.	Woche (09.09.2025):	Rechtsbehelfe im </a:t>
            </a:r>
            <a:r>
              <a:rPr lang="de-DE" dirty="0" err="1">
                <a:solidFill>
                  <a:srgbClr val="F77515"/>
                </a:solidFill>
                <a:latin typeface="Frutiger Linotype" pitchFamily="34" charset="0"/>
              </a:rPr>
              <a:t>VollstreckR</a:t>
            </a:r>
            <a:endParaRPr lang="de-DE" dirty="0">
              <a:solidFill>
                <a:srgbClr val="F77515"/>
              </a:solidFill>
              <a:latin typeface="Frutiger Linotype" pitchFamily="34" charset="0"/>
            </a:endParaRPr>
          </a:p>
          <a:p>
            <a:pPr>
              <a:spcBef>
                <a:spcPts val="600"/>
              </a:spcBef>
            </a:pPr>
            <a:r>
              <a:rPr lang="de-DE" dirty="0">
                <a:solidFill>
                  <a:srgbClr val="F77515"/>
                </a:solidFill>
                <a:latin typeface="Frutiger Linotype" pitchFamily="34" charset="0"/>
              </a:rPr>
              <a:t>	19.	Woche (16.09.2025):	Vollstreckungsmaßnahmen</a:t>
            </a:r>
          </a:p>
          <a:p>
            <a:pPr>
              <a:spcBef>
                <a:spcPts val="600"/>
              </a:spcBef>
            </a:pPr>
            <a:r>
              <a:rPr lang="de-DE" dirty="0">
                <a:solidFill>
                  <a:srgbClr val="F77515"/>
                </a:solidFill>
                <a:latin typeface="Frutiger Linotype" pitchFamily="34" charset="0"/>
              </a:rPr>
              <a:t>	20.	Woche (23.09.2025):	Vergleich, Vorläufiger RS I</a:t>
            </a:r>
          </a:p>
          <a:p>
            <a:pPr>
              <a:spcBef>
                <a:spcPts val="600"/>
              </a:spcBef>
            </a:pPr>
            <a:r>
              <a:rPr lang="de-DE" dirty="0">
                <a:solidFill>
                  <a:srgbClr val="F77515"/>
                </a:solidFill>
                <a:latin typeface="Frutiger Linotype" pitchFamily="34" charset="0"/>
              </a:rPr>
              <a:t>	21.	Woche (30.09.2025):	Vorläufiger RS II</a:t>
            </a:r>
          </a:p>
        </p:txBody>
      </p:sp>
    </p:spTree>
    <p:extLst>
      <p:ext uri="{BB962C8B-B14F-4D97-AF65-F5344CB8AC3E}">
        <p14:creationId xmlns:p14="http://schemas.microsoft.com/office/powerpoint/2010/main" val="6897111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500"/>
                                        <p:tgtEl>
                                          <p:spTgt spid="4">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fade">
                                      <p:cBhvr>
                                        <p:cTn id="13" dur="500"/>
                                        <p:tgtEl>
                                          <p:spTgt spid="4">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fade">
                                      <p:cBhvr>
                                        <p:cTn id="16"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214313" y="1396508"/>
            <a:ext cx="8678862" cy="5416868"/>
          </a:xfrm>
          <a:prstGeom prst="rect">
            <a:avLst/>
          </a:prstGeom>
          <a:solidFill>
            <a:schemeClr val="bg1"/>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92075"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1pPr>
            <a:lvl2pPr marL="742950" indent="-28575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2pPr>
            <a:lvl3pPr marL="11430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3pPr>
            <a:lvl4pPr marL="16002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4pPr>
            <a:lvl5pPr marL="20574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9pPr>
          </a:lstStyle>
          <a:p>
            <a:pPr eaLnBrk="1" hangingPunct="1">
              <a:spcAft>
                <a:spcPts val="0"/>
              </a:spcAft>
            </a:pPr>
            <a:r>
              <a:rPr lang="de-DE" sz="2200" b="0" dirty="0">
                <a:solidFill>
                  <a:schemeClr val="tx1"/>
                </a:solidFill>
                <a:latin typeface="Arial" charset="0"/>
                <a:cs typeface="Arial" charset="0"/>
              </a:rPr>
              <a:t>				(3)	Anspruch aus § 989?</a:t>
            </a:r>
          </a:p>
          <a:p>
            <a:pPr eaLnBrk="1" hangingPunct="1">
              <a:spcAft>
                <a:spcPts val="0"/>
              </a:spcAft>
            </a:pPr>
            <a:r>
              <a:rPr lang="de-DE" sz="2200" b="0" dirty="0">
                <a:solidFill>
                  <a:schemeClr val="tx1"/>
                </a:solidFill>
                <a:latin typeface="Arial" charset="0"/>
                <a:cs typeface="Arial" charset="0"/>
              </a:rPr>
              <a:t>					(-), Frau Steffen war z.Zt. des Brandes noch nicht					verklagt (erst einen Tag später).</a:t>
            </a:r>
          </a:p>
          <a:p>
            <a:pPr eaLnBrk="1" hangingPunct="1">
              <a:spcAft>
                <a:spcPts val="0"/>
              </a:spcAft>
            </a:pPr>
            <a:r>
              <a:rPr lang="de-DE" sz="2200" b="0" dirty="0">
                <a:solidFill>
                  <a:schemeClr val="tx1"/>
                </a:solidFill>
                <a:latin typeface="Arial" charset="0"/>
                <a:cs typeface="Arial" charset="0"/>
              </a:rPr>
              <a:t>				(4)	Anspruch aus §§ 990 Abs. 1, 989?</a:t>
            </a:r>
          </a:p>
          <a:p>
            <a:pPr eaLnBrk="1" hangingPunct="1">
              <a:spcAft>
                <a:spcPts val="0"/>
              </a:spcAft>
            </a:pPr>
            <a:r>
              <a:rPr lang="de-DE" sz="2200" b="0" dirty="0">
                <a:solidFill>
                  <a:schemeClr val="tx1"/>
                </a:solidFill>
                <a:latin typeface="Arial" charset="0"/>
                <a:cs typeface="Arial" charset="0"/>
              </a:rPr>
              <a:t>					(-), kein Vortrag des Kl. bezüglich etwaiger Bös-					</a:t>
            </a:r>
            <a:r>
              <a:rPr lang="de-DE" sz="2200" b="0" dirty="0" err="1">
                <a:solidFill>
                  <a:schemeClr val="tx1"/>
                </a:solidFill>
                <a:latin typeface="Arial" charset="0"/>
                <a:cs typeface="Arial" charset="0"/>
              </a:rPr>
              <a:t>gläubigkeit</a:t>
            </a:r>
            <a:r>
              <a:rPr lang="de-DE" sz="2200" b="0" dirty="0">
                <a:solidFill>
                  <a:schemeClr val="tx1"/>
                </a:solidFill>
                <a:latin typeface="Arial" charset="0"/>
                <a:cs typeface="Arial" charset="0"/>
              </a:rPr>
              <a:t> von Frau Steffen.</a:t>
            </a:r>
          </a:p>
          <a:p>
            <a:pPr eaLnBrk="1" hangingPunct="1">
              <a:spcAft>
                <a:spcPts val="0"/>
              </a:spcAft>
            </a:pPr>
            <a:r>
              <a:rPr lang="de-DE" sz="2200" b="0" dirty="0">
                <a:solidFill>
                  <a:schemeClr val="tx1"/>
                </a:solidFill>
                <a:latin typeface="Arial" charset="0"/>
                <a:cs typeface="Arial" charset="0"/>
              </a:rPr>
              <a:t>				(5)	Anspruch aus §§ 991 Abs. 2, 989?</a:t>
            </a:r>
          </a:p>
          <a:p>
            <a:pPr eaLnBrk="1" hangingPunct="1">
              <a:spcAft>
                <a:spcPts val="0"/>
              </a:spcAft>
            </a:pPr>
            <a:r>
              <a:rPr lang="de-DE" sz="2200" b="0" dirty="0">
                <a:solidFill>
                  <a:schemeClr val="tx1"/>
                </a:solidFill>
                <a:latin typeface="Arial" charset="0"/>
                <a:cs typeface="Arial" charset="0"/>
              </a:rPr>
              <a:t>					(a)	EBV zwischen dem Kl. und Frau Steffen </a:t>
            </a:r>
            <a:r>
              <a:rPr lang="de-DE" sz="2200" b="0" dirty="0" err="1">
                <a:solidFill>
                  <a:schemeClr val="tx1"/>
                </a:solidFill>
                <a:latin typeface="Arial" charset="0"/>
                <a:cs typeface="Arial" charset="0"/>
              </a:rPr>
              <a:t>zZt</a:t>
            </a:r>
            <a:r>
              <a:rPr lang="de-DE" sz="2200" b="0" dirty="0">
                <a:solidFill>
                  <a:schemeClr val="tx1"/>
                </a:solidFill>
                <a:latin typeface="Arial" charset="0"/>
                <a:cs typeface="Arial" charset="0"/>
              </a:rPr>
              <a:t>						des schädigenden Ereignisses?</a:t>
            </a:r>
          </a:p>
          <a:p>
            <a:pPr eaLnBrk="1" hangingPunct="1">
              <a:spcAft>
                <a:spcPts val="0"/>
              </a:spcAft>
            </a:pPr>
            <a:r>
              <a:rPr lang="de-DE" sz="2200" b="0" dirty="0">
                <a:solidFill>
                  <a:schemeClr val="tx1"/>
                </a:solidFill>
                <a:latin typeface="Arial" charset="0"/>
                <a:cs typeface="Arial" charset="0"/>
              </a:rPr>
              <a:t>						(+), zu keiner Zeit hatte Frau Steffen ein </a:t>
            </a:r>
            <a:r>
              <a:rPr lang="de-DE" sz="2200" b="0" dirty="0" err="1">
                <a:solidFill>
                  <a:schemeClr val="tx1"/>
                </a:solidFill>
                <a:latin typeface="Arial" charset="0"/>
                <a:cs typeface="Arial" charset="0"/>
              </a:rPr>
              <a:t>RzB</a:t>
            </a:r>
            <a:endParaRPr lang="de-DE" sz="2200" b="0" dirty="0">
              <a:solidFill>
                <a:schemeClr val="tx1"/>
              </a:solidFill>
              <a:latin typeface="Arial" charset="0"/>
              <a:cs typeface="Arial" charset="0"/>
            </a:endParaRPr>
          </a:p>
          <a:p>
            <a:pPr eaLnBrk="1" hangingPunct="1">
              <a:spcAft>
                <a:spcPts val="0"/>
              </a:spcAft>
            </a:pPr>
            <a:r>
              <a:rPr lang="de-DE" sz="2200" b="0" dirty="0">
                <a:solidFill>
                  <a:schemeClr val="tx1"/>
                </a:solidFill>
                <a:latin typeface="Arial" charset="0"/>
                <a:cs typeface="Arial" charset="0"/>
              </a:rPr>
              <a:t>					(b)	Hätte Frau Steffen ihrem Vermieter (Egon							Steffen) gehaftet?</a:t>
            </a:r>
          </a:p>
          <a:p>
            <a:pPr eaLnBrk="1" hangingPunct="1">
              <a:spcAft>
                <a:spcPts val="0"/>
              </a:spcAft>
            </a:pPr>
            <a:r>
              <a:rPr lang="de-DE" sz="2200" b="0" dirty="0">
                <a:solidFill>
                  <a:schemeClr val="tx1"/>
                </a:solidFill>
                <a:latin typeface="Arial" charset="0"/>
                <a:cs typeface="Arial" charset="0"/>
              </a:rPr>
              <a:t>						(+), aus § 280 Abs. 1, da vermutet wird, dass						sie den Brand verschuldet hat (§ 538); aller-						</a:t>
            </a:r>
            <a:r>
              <a:rPr lang="de-DE" sz="2200" b="0" dirty="0" err="1">
                <a:solidFill>
                  <a:schemeClr val="tx1"/>
                </a:solidFill>
                <a:latin typeface="Arial" charset="0"/>
                <a:cs typeface="Arial" charset="0"/>
              </a:rPr>
              <a:t>dings</a:t>
            </a:r>
            <a:r>
              <a:rPr lang="de-DE" sz="2200" b="0" dirty="0">
                <a:solidFill>
                  <a:schemeClr val="tx1"/>
                </a:solidFill>
                <a:latin typeface="Arial" charset="0"/>
                <a:cs typeface="Arial" charset="0"/>
              </a:rPr>
              <a:t> kein Schaden des Herrn Egon Steffen.</a:t>
            </a:r>
          </a:p>
          <a:p>
            <a:pPr eaLnBrk="1" hangingPunct="1">
              <a:spcAft>
                <a:spcPts val="0"/>
              </a:spcAft>
            </a:pPr>
            <a:r>
              <a:rPr lang="de-DE" sz="2200" b="0" dirty="0">
                <a:solidFill>
                  <a:schemeClr val="tx1"/>
                </a:solidFill>
                <a:latin typeface="Arial" charset="0"/>
                <a:cs typeface="Arial" charset="0"/>
              </a:rPr>
              <a:t>					(c)	kausaler Schaden des Kl.?</a:t>
            </a:r>
          </a:p>
        </p:txBody>
      </p:sp>
      <p:sp>
        <p:nvSpPr>
          <p:cNvPr id="7" name="Text Box 8"/>
          <p:cNvSpPr txBox="1">
            <a:spLocks noChangeArrowheads="1"/>
          </p:cNvSpPr>
          <p:nvPr/>
        </p:nvSpPr>
        <p:spPr bwMode="auto">
          <a:xfrm>
            <a:off x="-508" y="260350"/>
            <a:ext cx="5832648"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20 Weiher ./. Zabel</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6069695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 calcmode="lin" valueType="num">
                                      <p:cBhvr>
                                        <p:cTn id="14" dur="500" fill="hold"/>
                                        <p:tgtEl>
                                          <p:spTgt spid="6">
                                            <p:txEl>
                                              <p:pRg st="1" end="1"/>
                                            </p:txEl>
                                          </p:spTgt>
                                        </p:tgtEl>
                                        <p:attrNameLst>
                                          <p:attrName>ppt_w</p:attrName>
                                        </p:attrNameLst>
                                      </p:cBhvr>
                                      <p:tavLst>
                                        <p:tav tm="0">
                                          <p:val>
                                            <p:strVal val="#ppt_w*0.70"/>
                                          </p:val>
                                        </p:tav>
                                        <p:tav tm="100000">
                                          <p:val>
                                            <p:strVal val="#ppt_w"/>
                                          </p:val>
                                        </p:tav>
                                      </p:tavLst>
                                    </p:anim>
                                    <p:anim calcmode="lin" valueType="num">
                                      <p:cBhvr>
                                        <p:cTn id="15" dur="5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16" dur="500"/>
                                        <p:tgtEl>
                                          <p:spTgt spid="6">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 calcmode="lin" valueType="num">
                                      <p:cBhvr>
                                        <p:cTn id="21" dur="5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22" dur="5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23" dur="5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 calcmode="lin" valueType="num">
                                      <p:cBhvr>
                                        <p:cTn id="28" dur="500" fill="hold"/>
                                        <p:tgtEl>
                                          <p:spTgt spid="6">
                                            <p:txEl>
                                              <p:pRg st="3" end="3"/>
                                            </p:txEl>
                                          </p:spTgt>
                                        </p:tgtEl>
                                        <p:attrNameLst>
                                          <p:attrName>ppt_w</p:attrName>
                                        </p:attrNameLst>
                                      </p:cBhvr>
                                      <p:tavLst>
                                        <p:tav tm="0">
                                          <p:val>
                                            <p:strVal val="#ppt_w*0.70"/>
                                          </p:val>
                                        </p:tav>
                                        <p:tav tm="100000">
                                          <p:val>
                                            <p:strVal val="#ppt_w"/>
                                          </p:val>
                                        </p:tav>
                                      </p:tavLst>
                                    </p:anim>
                                    <p:anim calcmode="lin" valueType="num">
                                      <p:cBhvr>
                                        <p:cTn id="29" dur="500" fill="hold"/>
                                        <p:tgtEl>
                                          <p:spTgt spid="6">
                                            <p:txEl>
                                              <p:pRg st="3" end="3"/>
                                            </p:txEl>
                                          </p:spTgt>
                                        </p:tgtEl>
                                        <p:attrNameLst>
                                          <p:attrName>ppt_h</p:attrName>
                                        </p:attrNameLst>
                                      </p:cBhvr>
                                      <p:tavLst>
                                        <p:tav tm="0">
                                          <p:val>
                                            <p:strVal val="#ppt_h"/>
                                          </p:val>
                                        </p:tav>
                                        <p:tav tm="100000">
                                          <p:val>
                                            <p:strVal val="#ppt_h"/>
                                          </p:val>
                                        </p:tav>
                                      </p:tavLst>
                                    </p:anim>
                                    <p:animEffect transition="in" filter="fade">
                                      <p:cBhvr>
                                        <p:cTn id="30" dur="500"/>
                                        <p:tgtEl>
                                          <p:spTgt spid="6">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6">
                                            <p:txEl>
                                              <p:pRg st="4" end="4"/>
                                            </p:txEl>
                                          </p:spTgt>
                                        </p:tgtEl>
                                        <p:attrNameLst>
                                          <p:attrName>style.visibility</p:attrName>
                                        </p:attrNameLst>
                                      </p:cBhvr>
                                      <p:to>
                                        <p:strVal val="visible"/>
                                      </p:to>
                                    </p:set>
                                    <p:anim calcmode="lin" valueType="num">
                                      <p:cBhvr>
                                        <p:cTn id="35" dur="500" fill="hold"/>
                                        <p:tgtEl>
                                          <p:spTgt spid="6">
                                            <p:txEl>
                                              <p:pRg st="4" end="4"/>
                                            </p:txEl>
                                          </p:spTgt>
                                        </p:tgtEl>
                                        <p:attrNameLst>
                                          <p:attrName>ppt_w</p:attrName>
                                        </p:attrNameLst>
                                      </p:cBhvr>
                                      <p:tavLst>
                                        <p:tav tm="0">
                                          <p:val>
                                            <p:strVal val="#ppt_w*0.70"/>
                                          </p:val>
                                        </p:tav>
                                        <p:tav tm="100000">
                                          <p:val>
                                            <p:strVal val="#ppt_w"/>
                                          </p:val>
                                        </p:tav>
                                      </p:tavLst>
                                    </p:anim>
                                    <p:anim calcmode="lin" valueType="num">
                                      <p:cBhvr>
                                        <p:cTn id="36" dur="500" fill="hold"/>
                                        <p:tgtEl>
                                          <p:spTgt spid="6">
                                            <p:txEl>
                                              <p:pRg st="4" end="4"/>
                                            </p:txEl>
                                          </p:spTgt>
                                        </p:tgtEl>
                                        <p:attrNameLst>
                                          <p:attrName>ppt_h</p:attrName>
                                        </p:attrNameLst>
                                      </p:cBhvr>
                                      <p:tavLst>
                                        <p:tav tm="0">
                                          <p:val>
                                            <p:strVal val="#ppt_h"/>
                                          </p:val>
                                        </p:tav>
                                        <p:tav tm="100000">
                                          <p:val>
                                            <p:strVal val="#ppt_h"/>
                                          </p:val>
                                        </p:tav>
                                      </p:tavLst>
                                    </p:anim>
                                    <p:animEffect transition="in" filter="fade">
                                      <p:cBhvr>
                                        <p:cTn id="37" dur="500"/>
                                        <p:tgtEl>
                                          <p:spTgt spid="6">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6">
                                            <p:txEl>
                                              <p:pRg st="5" end="5"/>
                                            </p:txEl>
                                          </p:spTgt>
                                        </p:tgtEl>
                                        <p:attrNameLst>
                                          <p:attrName>style.visibility</p:attrName>
                                        </p:attrNameLst>
                                      </p:cBhvr>
                                      <p:to>
                                        <p:strVal val="visible"/>
                                      </p:to>
                                    </p:set>
                                    <p:anim calcmode="lin" valueType="num">
                                      <p:cBhvr>
                                        <p:cTn id="42" dur="500" fill="hold"/>
                                        <p:tgtEl>
                                          <p:spTgt spid="6">
                                            <p:txEl>
                                              <p:pRg st="5" end="5"/>
                                            </p:txEl>
                                          </p:spTgt>
                                        </p:tgtEl>
                                        <p:attrNameLst>
                                          <p:attrName>ppt_w</p:attrName>
                                        </p:attrNameLst>
                                      </p:cBhvr>
                                      <p:tavLst>
                                        <p:tav tm="0">
                                          <p:val>
                                            <p:strVal val="#ppt_w*0.70"/>
                                          </p:val>
                                        </p:tav>
                                        <p:tav tm="100000">
                                          <p:val>
                                            <p:strVal val="#ppt_w"/>
                                          </p:val>
                                        </p:tav>
                                      </p:tavLst>
                                    </p:anim>
                                    <p:anim calcmode="lin" valueType="num">
                                      <p:cBhvr>
                                        <p:cTn id="43" dur="500" fill="hold"/>
                                        <p:tgtEl>
                                          <p:spTgt spid="6">
                                            <p:txEl>
                                              <p:pRg st="5" end="5"/>
                                            </p:txEl>
                                          </p:spTgt>
                                        </p:tgtEl>
                                        <p:attrNameLst>
                                          <p:attrName>ppt_h</p:attrName>
                                        </p:attrNameLst>
                                      </p:cBhvr>
                                      <p:tavLst>
                                        <p:tav tm="0">
                                          <p:val>
                                            <p:strVal val="#ppt_h"/>
                                          </p:val>
                                        </p:tav>
                                        <p:tav tm="100000">
                                          <p:val>
                                            <p:strVal val="#ppt_h"/>
                                          </p:val>
                                        </p:tav>
                                      </p:tavLst>
                                    </p:anim>
                                    <p:animEffect transition="in" filter="fade">
                                      <p:cBhvr>
                                        <p:cTn id="44" dur="500"/>
                                        <p:tgtEl>
                                          <p:spTgt spid="6">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6">
                                            <p:txEl>
                                              <p:pRg st="6" end="6"/>
                                            </p:txEl>
                                          </p:spTgt>
                                        </p:tgtEl>
                                        <p:attrNameLst>
                                          <p:attrName>style.visibility</p:attrName>
                                        </p:attrNameLst>
                                      </p:cBhvr>
                                      <p:to>
                                        <p:strVal val="visible"/>
                                      </p:to>
                                    </p:set>
                                    <p:anim calcmode="lin" valueType="num">
                                      <p:cBhvr>
                                        <p:cTn id="49" dur="500" fill="hold"/>
                                        <p:tgtEl>
                                          <p:spTgt spid="6">
                                            <p:txEl>
                                              <p:pRg st="6" end="6"/>
                                            </p:txEl>
                                          </p:spTgt>
                                        </p:tgtEl>
                                        <p:attrNameLst>
                                          <p:attrName>ppt_w</p:attrName>
                                        </p:attrNameLst>
                                      </p:cBhvr>
                                      <p:tavLst>
                                        <p:tav tm="0">
                                          <p:val>
                                            <p:strVal val="#ppt_w*0.70"/>
                                          </p:val>
                                        </p:tav>
                                        <p:tav tm="100000">
                                          <p:val>
                                            <p:strVal val="#ppt_w"/>
                                          </p:val>
                                        </p:tav>
                                      </p:tavLst>
                                    </p:anim>
                                    <p:anim calcmode="lin" valueType="num">
                                      <p:cBhvr>
                                        <p:cTn id="50" dur="500" fill="hold"/>
                                        <p:tgtEl>
                                          <p:spTgt spid="6">
                                            <p:txEl>
                                              <p:pRg st="6" end="6"/>
                                            </p:txEl>
                                          </p:spTgt>
                                        </p:tgtEl>
                                        <p:attrNameLst>
                                          <p:attrName>ppt_h</p:attrName>
                                        </p:attrNameLst>
                                      </p:cBhvr>
                                      <p:tavLst>
                                        <p:tav tm="0">
                                          <p:val>
                                            <p:strVal val="#ppt_h"/>
                                          </p:val>
                                        </p:tav>
                                        <p:tav tm="100000">
                                          <p:val>
                                            <p:strVal val="#ppt_h"/>
                                          </p:val>
                                        </p:tav>
                                      </p:tavLst>
                                    </p:anim>
                                    <p:animEffect transition="in" filter="fade">
                                      <p:cBhvr>
                                        <p:cTn id="51" dur="500"/>
                                        <p:tgtEl>
                                          <p:spTgt spid="6">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6">
                                            <p:txEl>
                                              <p:pRg st="7" end="7"/>
                                            </p:txEl>
                                          </p:spTgt>
                                        </p:tgtEl>
                                        <p:attrNameLst>
                                          <p:attrName>style.visibility</p:attrName>
                                        </p:attrNameLst>
                                      </p:cBhvr>
                                      <p:to>
                                        <p:strVal val="visible"/>
                                      </p:to>
                                    </p:set>
                                    <p:anim calcmode="lin" valueType="num">
                                      <p:cBhvr>
                                        <p:cTn id="56" dur="500" fill="hold"/>
                                        <p:tgtEl>
                                          <p:spTgt spid="6">
                                            <p:txEl>
                                              <p:pRg st="7" end="7"/>
                                            </p:txEl>
                                          </p:spTgt>
                                        </p:tgtEl>
                                        <p:attrNameLst>
                                          <p:attrName>ppt_w</p:attrName>
                                        </p:attrNameLst>
                                      </p:cBhvr>
                                      <p:tavLst>
                                        <p:tav tm="0">
                                          <p:val>
                                            <p:strVal val="#ppt_w*0.70"/>
                                          </p:val>
                                        </p:tav>
                                        <p:tav tm="100000">
                                          <p:val>
                                            <p:strVal val="#ppt_w"/>
                                          </p:val>
                                        </p:tav>
                                      </p:tavLst>
                                    </p:anim>
                                    <p:anim calcmode="lin" valueType="num">
                                      <p:cBhvr>
                                        <p:cTn id="57" dur="500" fill="hold"/>
                                        <p:tgtEl>
                                          <p:spTgt spid="6">
                                            <p:txEl>
                                              <p:pRg st="7" end="7"/>
                                            </p:txEl>
                                          </p:spTgt>
                                        </p:tgtEl>
                                        <p:attrNameLst>
                                          <p:attrName>ppt_h</p:attrName>
                                        </p:attrNameLst>
                                      </p:cBhvr>
                                      <p:tavLst>
                                        <p:tav tm="0">
                                          <p:val>
                                            <p:strVal val="#ppt_h"/>
                                          </p:val>
                                        </p:tav>
                                        <p:tav tm="100000">
                                          <p:val>
                                            <p:strVal val="#ppt_h"/>
                                          </p:val>
                                        </p:tav>
                                      </p:tavLst>
                                    </p:anim>
                                    <p:animEffect transition="in" filter="fade">
                                      <p:cBhvr>
                                        <p:cTn id="58" dur="500"/>
                                        <p:tgtEl>
                                          <p:spTgt spid="6">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5" presetClass="entr" presetSubtype="0" fill="hold" grpId="0" nodeType="clickEffect">
                                  <p:stCondLst>
                                    <p:cond delay="0"/>
                                  </p:stCondLst>
                                  <p:childTnLst>
                                    <p:set>
                                      <p:cBhvr>
                                        <p:cTn id="62" dur="1" fill="hold">
                                          <p:stCondLst>
                                            <p:cond delay="0"/>
                                          </p:stCondLst>
                                        </p:cTn>
                                        <p:tgtEl>
                                          <p:spTgt spid="6">
                                            <p:txEl>
                                              <p:pRg st="8" end="8"/>
                                            </p:txEl>
                                          </p:spTgt>
                                        </p:tgtEl>
                                        <p:attrNameLst>
                                          <p:attrName>style.visibility</p:attrName>
                                        </p:attrNameLst>
                                      </p:cBhvr>
                                      <p:to>
                                        <p:strVal val="visible"/>
                                      </p:to>
                                    </p:set>
                                    <p:anim calcmode="lin" valueType="num">
                                      <p:cBhvr>
                                        <p:cTn id="63" dur="500" fill="hold"/>
                                        <p:tgtEl>
                                          <p:spTgt spid="6">
                                            <p:txEl>
                                              <p:pRg st="8" end="8"/>
                                            </p:txEl>
                                          </p:spTgt>
                                        </p:tgtEl>
                                        <p:attrNameLst>
                                          <p:attrName>ppt_w</p:attrName>
                                        </p:attrNameLst>
                                      </p:cBhvr>
                                      <p:tavLst>
                                        <p:tav tm="0">
                                          <p:val>
                                            <p:strVal val="#ppt_w*0.70"/>
                                          </p:val>
                                        </p:tav>
                                        <p:tav tm="100000">
                                          <p:val>
                                            <p:strVal val="#ppt_w"/>
                                          </p:val>
                                        </p:tav>
                                      </p:tavLst>
                                    </p:anim>
                                    <p:anim calcmode="lin" valueType="num">
                                      <p:cBhvr>
                                        <p:cTn id="64" dur="500" fill="hold"/>
                                        <p:tgtEl>
                                          <p:spTgt spid="6">
                                            <p:txEl>
                                              <p:pRg st="8" end="8"/>
                                            </p:txEl>
                                          </p:spTgt>
                                        </p:tgtEl>
                                        <p:attrNameLst>
                                          <p:attrName>ppt_h</p:attrName>
                                        </p:attrNameLst>
                                      </p:cBhvr>
                                      <p:tavLst>
                                        <p:tav tm="0">
                                          <p:val>
                                            <p:strVal val="#ppt_h"/>
                                          </p:val>
                                        </p:tav>
                                        <p:tav tm="100000">
                                          <p:val>
                                            <p:strVal val="#ppt_h"/>
                                          </p:val>
                                        </p:tav>
                                      </p:tavLst>
                                    </p:anim>
                                    <p:animEffect transition="in" filter="fade">
                                      <p:cBhvr>
                                        <p:cTn id="65" dur="500"/>
                                        <p:tgtEl>
                                          <p:spTgt spid="6">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5" presetClass="entr" presetSubtype="0" fill="hold" grpId="0" nodeType="clickEffect">
                                  <p:stCondLst>
                                    <p:cond delay="0"/>
                                  </p:stCondLst>
                                  <p:childTnLst>
                                    <p:set>
                                      <p:cBhvr>
                                        <p:cTn id="69" dur="1" fill="hold">
                                          <p:stCondLst>
                                            <p:cond delay="0"/>
                                          </p:stCondLst>
                                        </p:cTn>
                                        <p:tgtEl>
                                          <p:spTgt spid="6">
                                            <p:txEl>
                                              <p:pRg st="9" end="9"/>
                                            </p:txEl>
                                          </p:spTgt>
                                        </p:tgtEl>
                                        <p:attrNameLst>
                                          <p:attrName>style.visibility</p:attrName>
                                        </p:attrNameLst>
                                      </p:cBhvr>
                                      <p:to>
                                        <p:strVal val="visible"/>
                                      </p:to>
                                    </p:set>
                                    <p:anim calcmode="lin" valueType="num">
                                      <p:cBhvr>
                                        <p:cTn id="70" dur="500" fill="hold"/>
                                        <p:tgtEl>
                                          <p:spTgt spid="6">
                                            <p:txEl>
                                              <p:pRg st="9" end="9"/>
                                            </p:txEl>
                                          </p:spTgt>
                                        </p:tgtEl>
                                        <p:attrNameLst>
                                          <p:attrName>ppt_w</p:attrName>
                                        </p:attrNameLst>
                                      </p:cBhvr>
                                      <p:tavLst>
                                        <p:tav tm="0">
                                          <p:val>
                                            <p:strVal val="#ppt_w*0.70"/>
                                          </p:val>
                                        </p:tav>
                                        <p:tav tm="100000">
                                          <p:val>
                                            <p:strVal val="#ppt_w"/>
                                          </p:val>
                                        </p:tav>
                                      </p:tavLst>
                                    </p:anim>
                                    <p:anim calcmode="lin" valueType="num">
                                      <p:cBhvr>
                                        <p:cTn id="71" dur="500" fill="hold"/>
                                        <p:tgtEl>
                                          <p:spTgt spid="6">
                                            <p:txEl>
                                              <p:pRg st="9" end="9"/>
                                            </p:txEl>
                                          </p:spTgt>
                                        </p:tgtEl>
                                        <p:attrNameLst>
                                          <p:attrName>ppt_h</p:attrName>
                                        </p:attrNameLst>
                                      </p:cBhvr>
                                      <p:tavLst>
                                        <p:tav tm="0">
                                          <p:val>
                                            <p:strVal val="#ppt_h"/>
                                          </p:val>
                                        </p:tav>
                                        <p:tav tm="100000">
                                          <p:val>
                                            <p:strVal val="#ppt_h"/>
                                          </p:val>
                                        </p:tav>
                                      </p:tavLst>
                                    </p:anim>
                                    <p:animEffect transition="in" filter="fade">
                                      <p:cBhvr>
                                        <p:cTn id="72" dur="500"/>
                                        <p:tgtEl>
                                          <p:spTgt spid="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214313" y="1396508"/>
            <a:ext cx="8678862" cy="5416868"/>
          </a:xfrm>
          <a:prstGeom prst="rect">
            <a:avLst/>
          </a:prstGeom>
          <a:solidFill>
            <a:schemeClr val="bg1"/>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92075"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1pPr>
            <a:lvl2pPr marL="742950" indent="-28575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2pPr>
            <a:lvl3pPr marL="11430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3pPr>
            <a:lvl4pPr marL="16002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4pPr>
            <a:lvl5pPr marL="20574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9pPr>
          </a:lstStyle>
          <a:p>
            <a:pPr eaLnBrk="1" hangingPunct="1">
              <a:spcAft>
                <a:spcPts val="0"/>
              </a:spcAft>
            </a:pPr>
            <a:r>
              <a:rPr lang="de-DE" sz="2200" b="0" dirty="0">
                <a:solidFill>
                  <a:schemeClr val="tx1"/>
                </a:solidFill>
                <a:latin typeface="Arial" charset="0"/>
                <a:cs typeface="Arial" charset="0"/>
              </a:rPr>
              <a:t>						(+), hier wird auch der Schaden an der </a:t>
            </a:r>
            <a:r>
              <a:rPr lang="de-DE" sz="2200" b="0" dirty="0" err="1">
                <a:solidFill>
                  <a:schemeClr val="tx1"/>
                </a:solidFill>
                <a:latin typeface="Arial" charset="0"/>
                <a:cs typeface="Arial" charset="0"/>
              </a:rPr>
              <a:t>Ge</a:t>
            </a:r>
            <a:r>
              <a:rPr lang="de-DE" sz="2200" b="0" dirty="0">
                <a:solidFill>
                  <a:schemeClr val="tx1"/>
                </a:solidFill>
                <a:latin typeface="Arial" charset="0"/>
                <a:cs typeface="Arial" charset="0"/>
              </a:rPr>
              <a:t>-						</a:t>
            </a:r>
            <a:r>
              <a:rPr lang="de-DE" sz="2200" b="0" dirty="0" err="1">
                <a:solidFill>
                  <a:schemeClr val="tx1"/>
                </a:solidFill>
                <a:latin typeface="Arial" charset="0"/>
                <a:cs typeface="Arial" charset="0"/>
              </a:rPr>
              <a:t>bäudesubstanz</a:t>
            </a:r>
            <a:r>
              <a:rPr lang="de-DE" sz="2200" b="0" dirty="0">
                <a:solidFill>
                  <a:schemeClr val="tx1"/>
                </a:solidFill>
                <a:latin typeface="Arial" charset="0"/>
                <a:cs typeface="Arial" charset="0"/>
              </a:rPr>
              <a:t> erfasst, da dieser durch 							„Mietgebrauch“ entstanden ist.</a:t>
            </a:r>
          </a:p>
          <a:p>
            <a:pPr eaLnBrk="1" hangingPunct="1">
              <a:spcAft>
                <a:spcPts val="0"/>
              </a:spcAft>
            </a:pPr>
            <a:r>
              <a:rPr lang="de-DE" sz="2200" b="0" dirty="0">
                <a:solidFill>
                  <a:schemeClr val="tx1"/>
                </a:solidFill>
                <a:latin typeface="Arial" charset="0"/>
                <a:cs typeface="Arial" charset="0"/>
              </a:rPr>
              <a:t>					(d)	also Anspruch aus §§ 991 Abs. 2, 989 in </a:t>
            </a:r>
            <a:r>
              <a:rPr lang="de-DE" sz="2200" b="0" dirty="0" err="1">
                <a:solidFill>
                  <a:schemeClr val="tx1"/>
                </a:solidFill>
                <a:latin typeface="Arial" charset="0"/>
                <a:cs typeface="Arial" charset="0"/>
              </a:rPr>
              <a:t>vol</a:t>
            </a:r>
            <a:r>
              <a:rPr lang="de-DE" sz="2200" b="0" dirty="0">
                <a:solidFill>
                  <a:schemeClr val="tx1"/>
                </a:solidFill>
                <a:latin typeface="Arial" charset="0"/>
                <a:cs typeface="Arial" charset="0"/>
              </a:rPr>
              <a:t>-						</a:t>
            </a:r>
            <a:r>
              <a:rPr lang="de-DE" sz="2200" b="0" dirty="0" err="1">
                <a:solidFill>
                  <a:schemeClr val="tx1"/>
                </a:solidFill>
                <a:latin typeface="Arial" charset="0"/>
                <a:cs typeface="Arial" charset="0"/>
              </a:rPr>
              <a:t>ler</a:t>
            </a:r>
            <a:r>
              <a:rPr lang="de-DE" sz="2200" b="0" dirty="0">
                <a:solidFill>
                  <a:schemeClr val="tx1"/>
                </a:solidFill>
                <a:latin typeface="Arial" charset="0"/>
                <a:cs typeface="Arial" charset="0"/>
              </a:rPr>
              <a:t> Höhe (+)</a:t>
            </a:r>
          </a:p>
          <a:p>
            <a:pPr eaLnBrk="1" hangingPunct="1">
              <a:spcAft>
                <a:spcPts val="0"/>
              </a:spcAft>
            </a:pPr>
            <a:r>
              <a:rPr lang="de-DE" sz="2200" b="0" dirty="0">
                <a:solidFill>
                  <a:schemeClr val="tx1"/>
                </a:solidFill>
                <a:latin typeface="Arial" charset="0"/>
                <a:cs typeface="Arial" charset="0"/>
              </a:rPr>
              <a:t>				(6)	Anspruch aus §§ 823 Abs. 2 S.1, 1004 Abs. 1?</a:t>
            </a:r>
          </a:p>
          <a:p>
            <a:pPr eaLnBrk="1" hangingPunct="1">
              <a:spcAft>
                <a:spcPts val="0"/>
              </a:spcAft>
            </a:pPr>
            <a:r>
              <a:rPr lang="de-DE" sz="2200" b="0" dirty="0">
                <a:solidFill>
                  <a:schemeClr val="tx1"/>
                </a:solidFill>
                <a:latin typeface="Arial" charset="0"/>
                <a:cs typeface="Arial" charset="0"/>
              </a:rPr>
              <a:t>					(-), kein Verschulden von Frau Steffen bewiesen.</a:t>
            </a:r>
          </a:p>
          <a:p>
            <a:pPr eaLnBrk="1" hangingPunct="1">
              <a:spcAft>
                <a:spcPts val="0"/>
              </a:spcAft>
            </a:pPr>
            <a:r>
              <a:rPr lang="de-DE" sz="2200" b="0" dirty="0">
                <a:solidFill>
                  <a:schemeClr val="tx1"/>
                </a:solidFill>
                <a:latin typeface="Arial" charset="0"/>
                <a:cs typeface="Arial" charset="0"/>
              </a:rPr>
              <a:t>				(7)	Anspruch aus § 812 Abs. 1 S.1, 2.Var.?</a:t>
            </a:r>
          </a:p>
          <a:p>
            <a:pPr eaLnBrk="1" hangingPunct="1">
              <a:spcAft>
                <a:spcPts val="0"/>
              </a:spcAft>
            </a:pPr>
            <a:r>
              <a:rPr lang="de-DE" sz="2200" b="0" dirty="0">
                <a:solidFill>
                  <a:schemeClr val="tx1"/>
                </a:solidFill>
                <a:latin typeface="Arial" charset="0"/>
                <a:cs typeface="Arial" charset="0"/>
              </a:rPr>
              <a:t>					(+), aber nur </a:t>
            </a:r>
            <a:r>
              <a:rPr lang="de-DE" sz="2200" b="0" dirty="0" err="1">
                <a:solidFill>
                  <a:schemeClr val="tx1"/>
                </a:solidFill>
                <a:latin typeface="Arial" charset="0"/>
                <a:cs typeface="Arial" charset="0"/>
              </a:rPr>
              <a:t>iHv</a:t>
            </a:r>
            <a:r>
              <a:rPr lang="de-DE" sz="2200" b="0" dirty="0">
                <a:solidFill>
                  <a:schemeClr val="tx1"/>
                </a:solidFill>
                <a:latin typeface="Arial" charset="0"/>
                <a:cs typeface="Arial" charset="0"/>
              </a:rPr>
              <a:t> Euro 16.236,- wegen der </a:t>
            </a:r>
            <a:r>
              <a:rPr lang="de-DE" sz="2200" b="0" dirty="0" err="1">
                <a:solidFill>
                  <a:schemeClr val="tx1"/>
                </a:solidFill>
                <a:latin typeface="Arial" charset="0"/>
                <a:cs typeface="Arial" charset="0"/>
              </a:rPr>
              <a:t>Tep</a:t>
            </a:r>
            <a:r>
              <a:rPr lang="de-DE" sz="2200" b="0" dirty="0">
                <a:solidFill>
                  <a:schemeClr val="tx1"/>
                </a:solidFill>
                <a:latin typeface="Arial" charset="0"/>
                <a:cs typeface="Arial" charset="0"/>
              </a:rPr>
              <a:t>-					pich-, nicht der Mauerreste.</a:t>
            </a:r>
          </a:p>
          <a:p>
            <a:pPr eaLnBrk="1" hangingPunct="1">
              <a:spcAft>
                <a:spcPts val="0"/>
              </a:spcAft>
            </a:pPr>
            <a:r>
              <a:rPr lang="de-DE" sz="2200" b="0" dirty="0">
                <a:solidFill>
                  <a:schemeClr val="tx1"/>
                </a:solidFill>
                <a:latin typeface="Arial" charset="0"/>
                <a:cs typeface="Arial" charset="0"/>
              </a:rPr>
              <a:t>				=&gt;	also Anspruch des Kl. gegen Frau Steffen auf						Euro 47.342,- (nur) aus §§ 991 Abs. 2, 989.</a:t>
            </a:r>
          </a:p>
          <a:p>
            <a:pPr eaLnBrk="1" hangingPunct="1">
              <a:spcAft>
                <a:spcPts val="0"/>
              </a:spcAft>
            </a:pPr>
            <a:r>
              <a:rPr lang="de-DE" sz="2200" b="0" dirty="0">
                <a:solidFill>
                  <a:schemeClr val="tx1"/>
                </a:solidFill>
                <a:latin typeface="Arial" charset="0"/>
                <a:cs typeface="Arial" charset="0"/>
              </a:rPr>
              <a:t> 			</a:t>
            </a:r>
            <a:r>
              <a:rPr lang="de-DE" sz="2200" b="0" dirty="0" err="1">
                <a:solidFill>
                  <a:schemeClr val="tx1"/>
                </a:solidFill>
                <a:latin typeface="Arial" charset="0"/>
                <a:cs typeface="Arial" charset="0"/>
              </a:rPr>
              <a:t>bb</a:t>
            </a:r>
            <a:r>
              <a:rPr lang="de-DE" sz="2200" b="0" dirty="0">
                <a:solidFill>
                  <a:schemeClr val="tx1"/>
                </a:solidFill>
                <a:latin typeface="Arial" charset="0"/>
                <a:cs typeface="Arial" charset="0"/>
              </a:rPr>
              <a:t>)	Kann Frau Steffen jetzt noch in Anspruch genommen				werden?</a:t>
            </a:r>
          </a:p>
          <a:p>
            <a:pPr eaLnBrk="1" hangingPunct="1">
              <a:spcAft>
                <a:spcPts val="0"/>
              </a:spcAft>
            </a:pPr>
            <a:r>
              <a:rPr lang="de-DE" sz="2200" b="0" dirty="0">
                <a:solidFill>
                  <a:schemeClr val="tx1"/>
                </a:solidFill>
                <a:latin typeface="Arial" charset="0"/>
                <a:cs typeface="Arial" charset="0"/>
              </a:rPr>
              <a:t>				(+), lediglich §§ 280, 281 könnte verjährt sein (§ 548				Abs. 1 S.1, S.2), aber sie ist insolvent (= Quote?)</a:t>
            </a:r>
          </a:p>
        </p:txBody>
      </p:sp>
      <p:sp>
        <p:nvSpPr>
          <p:cNvPr id="7" name="Text Box 8"/>
          <p:cNvSpPr txBox="1">
            <a:spLocks noChangeArrowheads="1"/>
          </p:cNvSpPr>
          <p:nvPr/>
        </p:nvSpPr>
        <p:spPr bwMode="auto">
          <a:xfrm>
            <a:off x="-508" y="260350"/>
            <a:ext cx="5832648"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20 Weiher ./. Zabel</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2458302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 calcmode="lin" valueType="num">
                                      <p:cBhvr>
                                        <p:cTn id="14" dur="500" fill="hold"/>
                                        <p:tgtEl>
                                          <p:spTgt spid="6">
                                            <p:txEl>
                                              <p:pRg st="1" end="1"/>
                                            </p:txEl>
                                          </p:spTgt>
                                        </p:tgtEl>
                                        <p:attrNameLst>
                                          <p:attrName>ppt_w</p:attrName>
                                        </p:attrNameLst>
                                      </p:cBhvr>
                                      <p:tavLst>
                                        <p:tav tm="0">
                                          <p:val>
                                            <p:strVal val="#ppt_w*0.70"/>
                                          </p:val>
                                        </p:tav>
                                        <p:tav tm="100000">
                                          <p:val>
                                            <p:strVal val="#ppt_w"/>
                                          </p:val>
                                        </p:tav>
                                      </p:tavLst>
                                    </p:anim>
                                    <p:anim calcmode="lin" valueType="num">
                                      <p:cBhvr>
                                        <p:cTn id="15" dur="5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16" dur="500"/>
                                        <p:tgtEl>
                                          <p:spTgt spid="6">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 calcmode="lin" valueType="num">
                                      <p:cBhvr>
                                        <p:cTn id="21" dur="5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22" dur="5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23" dur="5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 calcmode="lin" valueType="num">
                                      <p:cBhvr>
                                        <p:cTn id="28" dur="500" fill="hold"/>
                                        <p:tgtEl>
                                          <p:spTgt spid="6">
                                            <p:txEl>
                                              <p:pRg st="3" end="3"/>
                                            </p:txEl>
                                          </p:spTgt>
                                        </p:tgtEl>
                                        <p:attrNameLst>
                                          <p:attrName>ppt_w</p:attrName>
                                        </p:attrNameLst>
                                      </p:cBhvr>
                                      <p:tavLst>
                                        <p:tav tm="0">
                                          <p:val>
                                            <p:strVal val="#ppt_w*0.70"/>
                                          </p:val>
                                        </p:tav>
                                        <p:tav tm="100000">
                                          <p:val>
                                            <p:strVal val="#ppt_w"/>
                                          </p:val>
                                        </p:tav>
                                      </p:tavLst>
                                    </p:anim>
                                    <p:anim calcmode="lin" valueType="num">
                                      <p:cBhvr>
                                        <p:cTn id="29" dur="500" fill="hold"/>
                                        <p:tgtEl>
                                          <p:spTgt spid="6">
                                            <p:txEl>
                                              <p:pRg st="3" end="3"/>
                                            </p:txEl>
                                          </p:spTgt>
                                        </p:tgtEl>
                                        <p:attrNameLst>
                                          <p:attrName>ppt_h</p:attrName>
                                        </p:attrNameLst>
                                      </p:cBhvr>
                                      <p:tavLst>
                                        <p:tav tm="0">
                                          <p:val>
                                            <p:strVal val="#ppt_h"/>
                                          </p:val>
                                        </p:tav>
                                        <p:tav tm="100000">
                                          <p:val>
                                            <p:strVal val="#ppt_h"/>
                                          </p:val>
                                        </p:tav>
                                      </p:tavLst>
                                    </p:anim>
                                    <p:animEffect transition="in" filter="fade">
                                      <p:cBhvr>
                                        <p:cTn id="30" dur="500"/>
                                        <p:tgtEl>
                                          <p:spTgt spid="6">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6">
                                            <p:txEl>
                                              <p:pRg st="4" end="4"/>
                                            </p:txEl>
                                          </p:spTgt>
                                        </p:tgtEl>
                                        <p:attrNameLst>
                                          <p:attrName>style.visibility</p:attrName>
                                        </p:attrNameLst>
                                      </p:cBhvr>
                                      <p:to>
                                        <p:strVal val="visible"/>
                                      </p:to>
                                    </p:set>
                                    <p:anim calcmode="lin" valueType="num">
                                      <p:cBhvr>
                                        <p:cTn id="35" dur="500" fill="hold"/>
                                        <p:tgtEl>
                                          <p:spTgt spid="6">
                                            <p:txEl>
                                              <p:pRg st="4" end="4"/>
                                            </p:txEl>
                                          </p:spTgt>
                                        </p:tgtEl>
                                        <p:attrNameLst>
                                          <p:attrName>ppt_w</p:attrName>
                                        </p:attrNameLst>
                                      </p:cBhvr>
                                      <p:tavLst>
                                        <p:tav tm="0">
                                          <p:val>
                                            <p:strVal val="#ppt_w*0.70"/>
                                          </p:val>
                                        </p:tav>
                                        <p:tav tm="100000">
                                          <p:val>
                                            <p:strVal val="#ppt_w"/>
                                          </p:val>
                                        </p:tav>
                                      </p:tavLst>
                                    </p:anim>
                                    <p:anim calcmode="lin" valueType="num">
                                      <p:cBhvr>
                                        <p:cTn id="36" dur="500" fill="hold"/>
                                        <p:tgtEl>
                                          <p:spTgt spid="6">
                                            <p:txEl>
                                              <p:pRg st="4" end="4"/>
                                            </p:txEl>
                                          </p:spTgt>
                                        </p:tgtEl>
                                        <p:attrNameLst>
                                          <p:attrName>ppt_h</p:attrName>
                                        </p:attrNameLst>
                                      </p:cBhvr>
                                      <p:tavLst>
                                        <p:tav tm="0">
                                          <p:val>
                                            <p:strVal val="#ppt_h"/>
                                          </p:val>
                                        </p:tav>
                                        <p:tav tm="100000">
                                          <p:val>
                                            <p:strVal val="#ppt_h"/>
                                          </p:val>
                                        </p:tav>
                                      </p:tavLst>
                                    </p:anim>
                                    <p:animEffect transition="in" filter="fade">
                                      <p:cBhvr>
                                        <p:cTn id="37" dur="500"/>
                                        <p:tgtEl>
                                          <p:spTgt spid="6">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6">
                                            <p:txEl>
                                              <p:pRg st="5" end="5"/>
                                            </p:txEl>
                                          </p:spTgt>
                                        </p:tgtEl>
                                        <p:attrNameLst>
                                          <p:attrName>style.visibility</p:attrName>
                                        </p:attrNameLst>
                                      </p:cBhvr>
                                      <p:to>
                                        <p:strVal val="visible"/>
                                      </p:to>
                                    </p:set>
                                    <p:anim calcmode="lin" valueType="num">
                                      <p:cBhvr>
                                        <p:cTn id="42" dur="500" fill="hold"/>
                                        <p:tgtEl>
                                          <p:spTgt spid="6">
                                            <p:txEl>
                                              <p:pRg st="5" end="5"/>
                                            </p:txEl>
                                          </p:spTgt>
                                        </p:tgtEl>
                                        <p:attrNameLst>
                                          <p:attrName>ppt_w</p:attrName>
                                        </p:attrNameLst>
                                      </p:cBhvr>
                                      <p:tavLst>
                                        <p:tav tm="0">
                                          <p:val>
                                            <p:strVal val="#ppt_w*0.70"/>
                                          </p:val>
                                        </p:tav>
                                        <p:tav tm="100000">
                                          <p:val>
                                            <p:strVal val="#ppt_w"/>
                                          </p:val>
                                        </p:tav>
                                      </p:tavLst>
                                    </p:anim>
                                    <p:anim calcmode="lin" valueType="num">
                                      <p:cBhvr>
                                        <p:cTn id="43" dur="500" fill="hold"/>
                                        <p:tgtEl>
                                          <p:spTgt spid="6">
                                            <p:txEl>
                                              <p:pRg st="5" end="5"/>
                                            </p:txEl>
                                          </p:spTgt>
                                        </p:tgtEl>
                                        <p:attrNameLst>
                                          <p:attrName>ppt_h</p:attrName>
                                        </p:attrNameLst>
                                      </p:cBhvr>
                                      <p:tavLst>
                                        <p:tav tm="0">
                                          <p:val>
                                            <p:strVal val="#ppt_h"/>
                                          </p:val>
                                        </p:tav>
                                        <p:tav tm="100000">
                                          <p:val>
                                            <p:strVal val="#ppt_h"/>
                                          </p:val>
                                        </p:tav>
                                      </p:tavLst>
                                    </p:anim>
                                    <p:animEffect transition="in" filter="fade">
                                      <p:cBhvr>
                                        <p:cTn id="44" dur="500"/>
                                        <p:tgtEl>
                                          <p:spTgt spid="6">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6">
                                            <p:txEl>
                                              <p:pRg st="6" end="6"/>
                                            </p:txEl>
                                          </p:spTgt>
                                        </p:tgtEl>
                                        <p:attrNameLst>
                                          <p:attrName>style.visibility</p:attrName>
                                        </p:attrNameLst>
                                      </p:cBhvr>
                                      <p:to>
                                        <p:strVal val="visible"/>
                                      </p:to>
                                    </p:set>
                                    <p:anim calcmode="lin" valueType="num">
                                      <p:cBhvr>
                                        <p:cTn id="49" dur="500" fill="hold"/>
                                        <p:tgtEl>
                                          <p:spTgt spid="6">
                                            <p:txEl>
                                              <p:pRg st="6" end="6"/>
                                            </p:txEl>
                                          </p:spTgt>
                                        </p:tgtEl>
                                        <p:attrNameLst>
                                          <p:attrName>ppt_w</p:attrName>
                                        </p:attrNameLst>
                                      </p:cBhvr>
                                      <p:tavLst>
                                        <p:tav tm="0">
                                          <p:val>
                                            <p:strVal val="#ppt_w*0.70"/>
                                          </p:val>
                                        </p:tav>
                                        <p:tav tm="100000">
                                          <p:val>
                                            <p:strVal val="#ppt_w"/>
                                          </p:val>
                                        </p:tav>
                                      </p:tavLst>
                                    </p:anim>
                                    <p:anim calcmode="lin" valueType="num">
                                      <p:cBhvr>
                                        <p:cTn id="50" dur="500" fill="hold"/>
                                        <p:tgtEl>
                                          <p:spTgt spid="6">
                                            <p:txEl>
                                              <p:pRg st="6" end="6"/>
                                            </p:txEl>
                                          </p:spTgt>
                                        </p:tgtEl>
                                        <p:attrNameLst>
                                          <p:attrName>ppt_h</p:attrName>
                                        </p:attrNameLst>
                                      </p:cBhvr>
                                      <p:tavLst>
                                        <p:tav tm="0">
                                          <p:val>
                                            <p:strVal val="#ppt_h"/>
                                          </p:val>
                                        </p:tav>
                                        <p:tav tm="100000">
                                          <p:val>
                                            <p:strVal val="#ppt_h"/>
                                          </p:val>
                                        </p:tav>
                                      </p:tavLst>
                                    </p:anim>
                                    <p:animEffect transition="in" filter="fade">
                                      <p:cBhvr>
                                        <p:cTn id="51" dur="500"/>
                                        <p:tgtEl>
                                          <p:spTgt spid="6">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6">
                                            <p:txEl>
                                              <p:pRg st="7" end="7"/>
                                            </p:txEl>
                                          </p:spTgt>
                                        </p:tgtEl>
                                        <p:attrNameLst>
                                          <p:attrName>style.visibility</p:attrName>
                                        </p:attrNameLst>
                                      </p:cBhvr>
                                      <p:to>
                                        <p:strVal val="visible"/>
                                      </p:to>
                                    </p:set>
                                    <p:anim calcmode="lin" valueType="num">
                                      <p:cBhvr>
                                        <p:cTn id="56" dur="500" fill="hold"/>
                                        <p:tgtEl>
                                          <p:spTgt spid="6">
                                            <p:txEl>
                                              <p:pRg st="7" end="7"/>
                                            </p:txEl>
                                          </p:spTgt>
                                        </p:tgtEl>
                                        <p:attrNameLst>
                                          <p:attrName>ppt_w</p:attrName>
                                        </p:attrNameLst>
                                      </p:cBhvr>
                                      <p:tavLst>
                                        <p:tav tm="0">
                                          <p:val>
                                            <p:strVal val="#ppt_w*0.70"/>
                                          </p:val>
                                        </p:tav>
                                        <p:tav tm="100000">
                                          <p:val>
                                            <p:strVal val="#ppt_w"/>
                                          </p:val>
                                        </p:tav>
                                      </p:tavLst>
                                    </p:anim>
                                    <p:anim calcmode="lin" valueType="num">
                                      <p:cBhvr>
                                        <p:cTn id="57" dur="500" fill="hold"/>
                                        <p:tgtEl>
                                          <p:spTgt spid="6">
                                            <p:txEl>
                                              <p:pRg st="7" end="7"/>
                                            </p:txEl>
                                          </p:spTgt>
                                        </p:tgtEl>
                                        <p:attrNameLst>
                                          <p:attrName>ppt_h</p:attrName>
                                        </p:attrNameLst>
                                      </p:cBhvr>
                                      <p:tavLst>
                                        <p:tav tm="0">
                                          <p:val>
                                            <p:strVal val="#ppt_h"/>
                                          </p:val>
                                        </p:tav>
                                        <p:tav tm="100000">
                                          <p:val>
                                            <p:strVal val="#ppt_h"/>
                                          </p:val>
                                        </p:tav>
                                      </p:tavLst>
                                    </p:anim>
                                    <p:animEffect transition="in" filter="fade">
                                      <p:cBhvr>
                                        <p:cTn id="58" dur="500"/>
                                        <p:tgtEl>
                                          <p:spTgt spid="6">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5" presetClass="entr" presetSubtype="0" fill="hold" grpId="0" nodeType="clickEffect">
                                  <p:stCondLst>
                                    <p:cond delay="0"/>
                                  </p:stCondLst>
                                  <p:childTnLst>
                                    <p:set>
                                      <p:cBhvr>
                                        <p:cTn id="62" dur="1" fill="hold">
                                          <p:stCondLst>
                                            <p:cond delay="0"/>
                                          </p:stCondLst>
                                        </p:cTn>
                                        <p:tgtEl>
                                          <p:spTgt spid="6">
                                            <p:txEl>
                                              <p:pRg st="8" end="8"/>
                                            </p:txEl>
                                          </p:spTgt>
                                        </p:tgtEl>
                                        <p:attrNameLst>
                                          <p:attrName>style.visibility</p:attrName>
                                        </p:attrNameLst>
                                      </p:cBhvr>
                                      <p:to>
                                        <p:strVal val="visible"/>
                                      </p:to>
                                    </p:set>
                                    <p:anim calcmode="lin" valueType="num">
                                      <p:cBhvr>
                                        <p:cTn id="63" dur="500" fill="hold"/>
                                        <p:tgtEl>
                                          <p:spTgt spid="6">
                                            <p:txEl>
                                              <p:pRg st="8" end="8"/>
                                            </p:txEl>
                                          </p:spTgt>
                                        </p:tgtEl>
                                        <p:attrNameLst>
                                          <p:attrName>ppt_w</p:attrName>
                                        </p:attrNameLst>
                                      </p:cBhvr>
                                      <p:tavLst>
                                        <p:tav tm="0">
                                          <p:val>
                                            <p:strVal val="#ppt_w*0.70"/>
                                          </p:val>
                                        </p:tav>
                                        <p:tav tm="100000">
                                          <p:val>
                                            <p:strVal val="#ppt_w"/>
                                          </p:val>
                                        </p:tav>
                                      </p:tavLst>
                                    </p:anim>
                                    <p:anim calcmode="lin" valueType="num">
                                      <p:cBhvr>
                                        <p:cTn id="64" dur="500" fill="hold"/>
                                        <p:tgtEl>
                                          <p:spTgt spid="6">
                                            <p:txEl>
                                              <p:pRg st="8" end="8"/>
                                            </p:txEl>
                                          </p:spTgt>
                                        </p:tgtEl>
                                        <p:attrNameLst>
                                          <p:attrName>ppt_h</p:attrName>
                                        </p:attrNameLst>
                                      </p:cBhvr>
                                      <p:tavLst>
                                        <p:tav tm="0">
                                          <p:val>
                                            <p:strVal val="#ppt_h"/>
                                          </p:val>
                                        </p:tav>
                                        <p:tav tm="100000">
                                          <p:val>
                                            <p:strVal val="#ppt_h"/>
                                          </p:val>
                                        </p:tav>
                                      </p:tavLst>
                                    </p:anim>
                                    <p:animEffect transition="in" filter="fade">
                                      <p:cBhvr>
                                        <p:cTn id="65" dur="500"/>
                                        <p:tgtEl>
                                          <p:spTgt spid="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214313" y="1396508"/>
            <a:ext cx="8678862" cy="5416868"/>
          </a:xfrm>
          <a:prstGeom prst="rect">
            <a:avLst/>
          </a:prstGeom>
          <a:solidFill>
            <a:schemeClr val="bg1"/>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92075"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1pPr>
            <a:lvl2pPr marL="742950" indent="-28575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2pPr>
            <a:lvl3pPr marL="11430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3pPr>
            <a:lvl4pPr marL="16002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4pPr>
            <a:lvl5pPr marL="20574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9pPr>
          </a:lstStyle>
          <a:p>
            <a:pPr eaLnBrk="1" hangingPunct="1">
              <a:spcAft>
                <a:spcPts val="0"/>
              </a:spcAft>
            </a:pPr>
            <a:r>
              <a:rPr lang="de-DE" sz="2200" b="0" dirty="0">
                <a:solidFill>
                  <a:schemeClr val="tx1"/>
                </a:solidFill>
                <a:latin typeface="Arial" charset="0"/>
                <a:cs typeface="Arial" charset="0"/>
              </a:rPr>
              <a:t>			cc)	Hatte Fr. Steffen vor </a:t>
            </a:r>
            <a:r>
              <a:rPr lang="de-DE" sz="2200" b="0" dirty="0" err="1">
                <a:solidFill>
                  <a:schemeClr val="tx1"/>
                </a:solidFill>
                <a:latin typeface="Arial" charset="0"/>
                <a:cs typeface="Arial" charset="0"/>
              </a:rPr>
              <a:t>Insolvenzeröffng</a:t>
            </a:r>
            <a:r>
              <a:rPr lang="de-DE" sz="2200" b="0" dirty="0">
                <a:solidFill>
                  <a:schemeClr val="tx1"/>
                </a:solidFill>
                <a:latin typeface="Arial" charset="0"/>
                <a:cs typeface="Arial" charset="0"/>
              </a:rPr>
              <a:t> </a:t>
            </a:r>
            <a:r>
              <a:rPr lang="de-DE" sz="2200" b="0" dirty="0" err="1">
                <a:solidFill>
                  <a:schemeClr val="tx1"/>
                </a:solidFill>
                <a:latin typeface="Arial" charset="0"/>
                <a:cs typeface="Arial" charset="0"/>
              </a:rPr>
              <a:t>VermögWerte</a:t>
            </a:r>
            <a:r>
              <a:rPr lang="de-DE" sz="2200" b="0" dirty="0">
                <a:solidFill>
                  <a:schemeClr val="tx1"/>
                </a:solidFill>
                <a:latin typeface="Arial" charset="0"/>
                <a:cs typeface="Arial" charset="0"/>
              </a:rPr>
              <a:t>?</a:t>
            </a:r>
          </a:p>
          <a:p>
            <a:pPr eaLnBrk="1" hangingPunct="1">
              <a:spcAft>
                <a:spcPts val="0"/>
              </a:spcAft>
            </a:pPr>
            <a:r>
              <a:rPr lang="de-DE" sz="2200" b="0" dirty="0">
                <a:solidFill>
                  <a:schemeClr val="tx1"/>
                </a:solidFill>
                <a:latin typeface="Arial" charset="0"/>
                <a:cs typeface="Arial" charset="0"/>
              </a:rPr>
              <a:t>				(+), vor Insolvenzeröffnung hat Frau Steffen </a:t>
            </a:r>
            <a:r>
              <a:rPr lang="de-DE" sz="2200" b="0" dirty="0" err="1">
                <a:solidFill>
                  <a:schemeClr val="tx1"/>
                </a:solidFill>
                <a:latin typeface="Arial" charset="0"/>
                <a:cs typeface="Arial" charset="0"/>
              </a:rPr>
              <a:t>Versiche</a:t>
            </a:r>
            <a:r>
              <a:rPr lang="de-DE" sz="2200" b="0" dirty="0">
                <a:solidFill>
                  <a:schemeClr val="tx1"/>
                </a:solidFill>
                <a:latin typeface="Arial" charset="0"/>
                <a:cs typeface="Arial" charset="0"/>
              </a:rPr>
              <a:t>-				</a:t>
            </a:r>
            <a:r>
              <a:rPr lang="de-DE" sz="2200" b="0" dirty="0" err="1">
                <a:solidFill>
                  <a:schemeClr val="tx1"/>
                </a:solidFill>
                <a:latin typeface="Arial" charset="0"/>
                <a:cs typeface="Arial" charset="0"/>
              </a:rPr>
              <a:t>rungsforderung</a:t>
            </a:r>
            <a:r>
              <a:rPr lang="de-DE" sz="2200" b="0" dirty="0">
                <a:solidFill>
                  <a:schemeClr val="tx1"/>
                </a:solidFill>
                <a:latin typeface="Arial" charset="0"/>
                <a:cs typeface="Arial" charset="0"/>
              </a:rPr>
              <a:t> über Euro 72.466,- vereinnahmt, die				nunmehr offenbar verbraucht/veräußert ist.</a:t>
            </a:r>
          </a:p>
          <a:p>
            <a:pPr eaLnBrk="1" hangingPunct="1">
              <a:spcAft>
                <a:spcPts val="0"/>
              </a:spcAft>
            </a:pPr>
            <a:r>
              <a:rPr lang="de-DE" sz="2200" b="0" dirty="0">
                <a:solidFill>
                  <a:schemeClr val="tx1"/>
                </a:solidFill>
                <a:latin typeface="Arial" charset="0"/>
                <a:cs typeface="Arial" charset="0"/>
              </a:rPr>
              <a:t>			</a:t>
            </a:r>
            <a:r>
              <a:rPr lang="de-DE" sz="2200" b="0" dirty="0" err="1">
                <a:solidFill>
                  <a:schemeClr val="tx1"/>
                </a:solidFill>
                <a:latin typeface="Arial" charset="0"/>
                <a:cs typeface="Arial" charset="0"/>
              </a:rPr>
              <a:t>dd</a:t>
            </a:r>
            <a:r>
              <a:rPr lang="de-DE" sz="2200" b="0" dirty="0">
                <a:solidFill>
                  <a:schemeClr val="tx1"/>
                </a:solidFill>
                <a:latin typeface="Arial" charset="0"/>
                <a:cs typeface="Arial" charset="0"/>
              </a:rPr>
              <a:t>)	Wäre Abtretung rechtssicher möglich gewesen?</a:t>
            </a:r>
          </a:p>
          <a:p>
            <a:pPr eaLnBrk="1" hangingPunct="1">
              <a:spcAft>
                <a:spcPts val="0"/>
              </a:spcAft>
            </a:pPr>
            <a:r>
              <a:rPr lang="de-DE" sz="2200" b="0" dirty="0">
                <a:solidFill>
                  <a:schemeClr val="tx1"/>
                </a:solidFill>
                <a:latin typeface="Arial" charset="0"/>
                <a:cs typeface="Arial" charset="0"/>
              </a:rPr>
              <a:t>				Wäre (auch im Zwangswege) weder nach § 88 InsO				unwirksam noch nach den §§ 129 ff. InsO anfechtbar.</a:t>
            </a:r>
          </a:p>
          <a:p>
            <a:pPr eaLnBrk="1" hangingPunct="1">
              <a:spcAft>
                <a:spcPts val="0"/>
              </a:spcAft>
            </a:pPr>
            <a:r>
              <a:rPr lang="de-DE" sz="2200" b="0" dirty="0">
                <a:solidFill>
                  <a:schemeClr val="tx1"/>
                </a:solidFill>
                <a:latin typeface="Arial" charset="0"/>
                <a:cs typeface="Arial" charset="0"/>
              </a:rPr>
              <a:t>			</a:t>
            </a:r>
            <a:r>
              <a:rPr lang="de-DE" sz="2200" b="0" dirty="0" err="1">
                <a:solidFill>
                  <a:schemeClr val="tx1"/>
                </a:solidFill>
                <a:latin typeface="Arial" charset="0"/>
                <a:cs typeface="Arial" charset="0"/>
              </a:rPr>
              <a:t>ee</a:t>
            </a:r>
            <a:r>
              <a:rPr lang="de-DE" sz="2200" b="0" dirty="0">
                <a:solidFill>
                  <a:schemeClr val="tx1"/>
                </a:solidFill>
                <a:latin typeface="Arial" charset="0"/>
                <a:cs typeface="Arial" charset="0"/>
              </a:rPr>
              <a:t>)	Hätte Frau Steffen auf diese Forderung rechtzeitig	in				Anspruch genommen werden können?</a:t>
            </a:r>
          </a:p>
          <a:p>
            <a:pPr eaLnBrk="1" hangingPunct="1">
              <a:spcAft>
                <a:spcPts val="0"/>
              </a:spcAft>
            </a:pPr>
            <a:r>
              <a:rPr lang="de-DE" sz="2200" b="0" dirty="0">
                <a:solidFill>
                  <a:schemeClr val="tx1"/>
                </a:solidFill>
                <a:latin typeface="Arial" charset="0"/>
                <a:cs typeface="Arial" charset="0"/>
              </a:rPr>
              <a:t>				(1)	per Klage?</a:t>
            </a:r>
          </a:p>
          <a:p>
            <a:pPr eaLnBrk="1" hangingPunct="1">
              <a:spcAft>
                <a:spcPts val="0"/>
              </a:spcAft>
            </a:pPr>
            <a:r>
              <a:rPr lang="de-DE" sz="2200" b="0" dirty="0">
                <a:solidFill>
                  <a:schemeClr val="tx1"/>
                </a:solidFill>
                <a:latin typeface="Arial" charset="0"/>
                <a:cs typeface="Arial" charset="0"/>
              </a:rPr>
              <a:t>					(-), wäre ersichtlich zu spät gekommen.</a:t>
            </a:r>
          </a:p>
          <a:p>
            <a:pPr eaLnBrk="1" hangingPunct="1">
              <a:spcAft>
                <a:spcPts val="0"/>
              </a:spcAft>
            </a:pPr>
            <a:r>
              <a:rPr lang="de-DE" sz="2200" b="0" dirty="0">
                <a:solidFill>
                  <a:schemeClr val="tx1"/>
                </a:solidFill>
                <a:latin typeface="Arial" charset="0"/>
                <a:cs typeface="Arial" charset="0"/>
              </a:rPr>
              <a:t>				(2)	im Wege des vorläufigen Rechtsschutzes?</a:t>
            </a:r>
          </a:p>
          <a:p>
            <a:pPr eaLnBrk="1" hangingPunct="1">
              <a:spcAft>
                <a:spcPts val="0"/>
              </a:spcAft>
            </a:pPr>
            <a:r>
              <a:rPr lang="de-DE" sz="2200" b="0" dirty="0">
                <a:solidFill>
                  <a:schemeClr val="tx1"/>
                </a:solidFill>
                <a:latin typeface="Arial" charset="0"/>
                <a:cs typeface="Arial" charset="0"/>
              </a:rPr>
              <a:t>					hier: dinglicher Arrest der Versicherungsforderung					nach den §§ 916 ff. ZPO?</a:t>
            </a:r>
          </a:p>
          <a:p>
            <a:pPr eaLnBrk="1" hangingPunct="1">
              <a:spcAft>
                <a:spcPts val="0"/>
              </a:spcAft>
            </a:pPr>
            <a:r>
              <a:rPr lang="de-DE" sz="2200" b="0" dirty="0">
                <a:solidFill>
                  <a:schemeClr val="tx1"/>
                </a:solidFill>
                <a:latin typeface="Arial" charset="0"/>
                <a:cs typeface="Arial" charset="0"/>
              </a:rPr>
              <a:t>					(a)	Wäre ein solcher dinglicher Arrest zulässig						gewesen?</a:t>
            </a:r>
          </a:p>
        </p:txBody>
      </p:sp>
      <p:sp>
        <p:nvSpPr>
          <p:cNvPr id="7" name="Text Box 8"/>
          <p:cNvSpPr txBox="1">
            <a:spLocks noChangeArrowheads="1"/>
          </p:cNvSpPr>
          <p:nvPr/>
        </p:nvSpPr>
        <p:spPr bwMode="auto">
          <a:xfrm>
            <a:off x="-508" y="260350"/>
            <a:ext cx="5832648"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20 Weiher ./. Zabel</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5158913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 calcmode="lin" valueType="num">
                                      <p:cBhvr>
                                        <p:cTn id="14" dur="500" fill="hold"/>
                                        <p:tgtEl>
                                          <p:spTgt spid="6">
                                            <p:txEl>
                                              <p:pRg st="1" end="1"/>
                                            </p:txEl>
                                          </p:spTgt>
                                        </p:tgtEl>
                                        <p:attrNameLst>
                                          <p:attrName>ppt_w</p:attrName>
                                        </p:attrNameLst>
                                      </p:cBhvr>
                                      <p:tavLst>
                                        <p:tav tm="0">
                                          <p:val>
                                            <p:strVal val="#ppt_w*0.70"/>
                                          </p:val>
                                        </p:tav>
                                        <p:tav tm="100000">
                                          <p:val>
                                            <p:strVal val="#ppt_w"/>
                                          </p:val>
                                        </p:tav>
                                      </p:tavLst>
                                    </p:anim>
                                    <p:anim calcmode="lin" valueType="num">
                                      <p:cBhvr>
                                        <p:cTn id="15" dur="5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16" dur="500"/>
                                        <p:tgtEl>
                                          <p:spTgt spid="6">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 calcmode="lin" valueType="num">
                                      <p:cBhvr>
                                        <p:cTn id="21" dur="5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22" dur="5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23" dur="5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 calcmode="lin" valueType="num">
                                      <p:cBhvr>
                                        <p:cTn id="28" dur="500" fill="hold"/>
                                        <p:tgtEl>
                                          <p:spTgt spid="6">
                                            <p:txEl>
                                              <p:pRg st="3" end="3"/>
                                            </p:txEl>
                                          </p:spTgt>
                                        </p:tgtEl>
                                        <p:attrNameLst>
                                          <p:attrName>ppt_w</p:attrName>
                                        </p:attrNameLst>
                                      </p:cBhvr>
                                      <p:tavLst>
                                        <p:tav tm="0">
                                          <p:val>
                                            <p:strVal val="#ppt_w*0.70"/>
                                          </p:val>
                                        </p:tav>
                                        <p:tav tm="100000">
                                          <p:val>
                                            <p:strVal val="#ppt_w"/>
                                          </p:val>
                                        </p:tav>
                                      </p:tavLst>
                                    </p:anim>
                                    <p:anim calcmode="lin" valueType="num">
                                      <p:cBhvr>
                                        <p:cTn id="29" dur="500" fill="hold"/>
                                        <p:tgtEl>
                                          <p:spTgt spid="6">
                                            <p:txEl>
                                              <p:pRg st="3" end="3"/>
                                            </p:txEl>
                                          </p:spTgt>
                                        </p:tgtEl>
                                        <p:attrNameLst>
                                          <p:attrName>ppt_h</p:attrName>
                                        </p:attrNameLst>
                                      </p:cBhvr>
                                      <p:tavLst>
                                        <p:tav tm="0">
                                          <p:val>
                                            <p:strVal val="#ppt_h"/>
                                          </p:val>
                                        </p:tav>
                                        <p:tav tm="100000">
                                          <p:val>
                                            <p:strVal val="#ppt_h"/>
                                          </p:val>
                                        </p:tav>
                                      </p:tavLst>
                                    </p:anim>
                                    <p:animEffect transition="in" filter="fade">
                                      <p:cBhvr>
                                        <p:cTn id="30" dur="500"/>
                                        <p:tgtEl>
                                          <p:spTgt spid="6">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6">
                                            <p:txEl>
                                              <p:pRg st="4" end="4"/>
                                            </p:txEl>
                                          </p:spTgt>
                                        </p:tgtEl>
                                        <p:attrNameLst>
                                          <p:attrName>style.visibility</p:attrName>
                                        </p:attrNameLst>
                                      </p:cBhvr>
                                      <p:to>
                                        <p:strVal val="visible"/>
                                      </p:to>
                                    </p:set>
                                    <p:anim calcmode="lin" valueType="num">
                                      <p:cBhvr>
                                        <p:cTn id="35" dur="500" fill="hold"/>
                                        <p:tgtEl>
                                          <p:spTgt spid="6">
                                            <p:txEl>
                                              <p:pRg st="4" end="4"/>
                                            </p:txEl>
                                          </p:spTgt>
                                        </p:tgtEl>
                                        <p:attrNameLst>
                                          <p:attrName>ppt_w</p:attrName>
                                        </p:attrNameLst>
                                      </p:cBhvr>
                                      <p:tavLst>
                                        <p:tav tm="0">
                                          <p:val>
                                            <p:strVal val="#ppt_w*0.70"/>
                                          </p:val>
                                        </p:tav>
                                        <p:tav tm="100000">
                                          <p:val>
                                            <p:strVal val="#ppt_w"/>
                                          </p:val>
                                        </p:tav>
                                      </p:tavLst>
                                    </p:anim>
                                    <p:anim calcmode="lin" valueType="num">
                                      <p:cBhvr>
                                        <p:cTn id="36" dur="500" fill="hold"/>
                                        <p:tgtEl>
                                          <p:spTgt spid="6">
                                            <p:txEl>
                                              <p:pRg st="4" end="4"/>
                                            </p:txEl>
                                          </p:spTgt>
                                        </p:tgtEl>
                                        <p:attrNameLst>
                                          <p:attrName>ppt_h</p:attrName>
                                        </p:attrNameLst>
                                      </p:cBhvr>
                                      <p:tavLst>
                                        <p:tav tm="0">
                                          <p:val>
                                            <p:strVal val="#ppt_h"/>
                                          </p:val>
                                        </p:tav>
                                        <p:tav tm="100000">
                                          <p:val>
                                            <p:strVal val="#ppt_h"/>
                                          </p:val>
                                        </p:tav>
                                      </p:tavLst>
                                    </p:anim>
                                    <p:animEffect transition="in" filter="fade">
                                      <p:cBhvr>
                                        <p:cTn id="37" dur="500"/>
                                        <p:tgtEl>
                                          <p:spTgt spid="6">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6">
                                            <p:txEl>
                                              <p:pRg st="5" end="5"/>
                                            </p:txEl>
                                          </p:spTgt>
                                        </p:tgtEl>
                                        <p:attrNameLst>
                                          <p:attrName>style.visibility</p:attrName>
                                        </p:attrNameLst>
                                      </p:cBhvr>
                                      <p:to>
                                        <p:strVal val="visible"/>
                                      </p:to>
                                    </p:set>
                                    <p:anim calcmode="lin" valueType="num">
                                      <p:cBhvr>
                                        <p:cTn id="42" dur="500" fill="hold"/>
                                        <p:tgtEl>
                                          <p:spTgt spid="6">
                                            <p:txEl>
                                              <p:pRg st="5" end="5"/>
                                            </p:txEl>
                                          </p:spTgt>
                                        </p:tgtEl>
                                        <p:attrNameLst>
                                          <p:attrName>ppt_w</p:attrName>
                                        </p:attrNameLst>
                                      </p:cBhvr>
                                      <p:tavLst>
                                        <p:tav tm="0">
                                          <p:val>
                                            <p:strVal val="#ppt_w*0.70"/>
                                          </p:val>
                                        </p:tav>
                                        <p:tav tm="100000">
                                          <p:val>
                                            <p:strVal val="#ppt_w"/>
                                          </p:val>
                                        </p:tav>
                                      </p:tavLst>
                                    </p:anim>
                                    <p:anim calcmode="lin" valueType="num">
                                      <p:cBhvr>
                                        <p:cTn id="43" dur="500" fill="hold"/>
                                        <p:tgtEl>
                                          <p:spTgt spid="6">
                                            <p:txEl>
                                              <p:pRg st="5" end="5"/>
                                            </p:txEl>
                                          </p:spTgt>
                                        </p:tgtEl>
                                        <p:attrNameLst>
                                          <p:attrName>ppt_h</p:attrName>
                                        </p:attrNameLst>
                                      </p:cBhvr>
                                      <p:tavLst>
                                        <p:tav tm="0">
                                          <p:val>
                                            <p:strVal val="#ppt_h"/>
                                          </p:val>
                                        </p:tav>
                                        <p:tav tm="100000">
                                          <p:val>
                                            <p:strVal val="#ppt_h"/>
                                          </p:val>
                                        </p:tav>
                                      </p:tavLst>
                                    </p:anim>
                                    <p:animEffect transition="in" filter="fade">
                                      <p:cBhvr>
                                        <p:cTn id="44" dur="500"/>
                                        <p:tgtEl>
                                          <p:spTgt spid="6">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6">
                                            <p:txEl>
                                              <p:pRg st="6" end="6"/>
                                            </p:txEl>
                                          </p:spTgt>
                                        </p:tgtEl>
                                        <p:attrNameLst>
                                          <p:attrName>style.visibility</p:attrName>
                                        </p:attrNameLst>
                                      </p:cBhvr>
                                      <p:to>
                                        <p:strVal val="visible"/>
                                      </p:to>
                                    </p:set>
                                    <p:anim calcmode="lin" valueType="num">
                                      <p:cBhvr>
                                        <p:cTn id="49" dur="500" fill="hold"/>
                                        <p:tgtEl>
                                          <p:spTgt spid="6">
                                            <p:txEl>
                                              <p:pRg st="6" end="6"/>
                                            </p:txEl>
                                          </p:spTgt>
                                        </p:tgtEl>
                                        <p:attrNameLst>
                                          <p:attrName>ppt_w</p:attrName>
                                        </p:attrNameLst>
                                      </p:cBhvr>
                                      <p:tavLst>
                                        <p:tav tm="0">
                                          <p:val>
                                            <p:strVal val="#ppt_w*0.70"/>
                                          </p:val>
                                        </p:tav>
                                        <p:tav tm="100000">
                                          <p:val>
                                            <p:strVal val="#ppt_w"/>
                                          </p:val>
                                        </p:tav>
                                      </p:tavLst>
                                    </p:anim>
                                    <p:anim calcmode="lin" valueType="num">
                                      <p:cBhvr>
                                        <p:cTn id="50" dur="500" fill="hold"/>
                                        <p:tgtEl>
                                          <p:spTgt spid="6">
                                            <p:txEl>
                                              <p:pRg st="6" end="6"/>
                                            </p:txEl>
                                          </p:spTgt>
                                        </p:tgtEl>
                                        <p:attrNameLst>
                                          <p:attrName>ppt_h</p:attrName>
                                        </p:attrNameLst>
                                      </p:cBhvr>
                                      <p:tavLst>
                                        <p:tav tm="0">
                                          <p:val>
                                            <p:strVal val="#ppt_h"/>
                                          </p:val>
                                        </p:tav>
                                        <p:tav tm="100000">
                                          <p:val>
                                            <p:strVal val="#ppt_h"/>
                                          </p:val>
                                        </p:tav>
                                      </p:tavLst>
                                    </p:anim>
                                    <p:animEffect transition="in" filter="fade">
                                      <p:cBhvr>
                                        <p:cTn id="51" dur="500"/>
                                        <p:tgtEl>
                                          <p:spTgt spid="6">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6">
                                            <p:txEl>
                                              <p:pRg st="7" end="7"/>
                                            </p:txEl>
                                          </p:spTgt>
                                        </p:tgtEl>
                                        <p:attrNameLst>
                                          <p:attrName>style.visibility</p:attrName>
                                        </p:attrNameLst>
                                      </p:cBhvr>
                                      <p:to>
                                        <p:strVal val="visible"/>
                                      </p:to>
                                    </p:set>
                                    <p:anim calcmode="lin" valueType="num">
                                      <p:cBhvr>
                                        <p:cTn id="56" dur="500" fill="hold"/>
                                        <p:tgtEl>
                                          <p:spTgt spid="6">
                                            <p:txEl>
                                              <p:pRg st="7" end="7"/>
                                            </p:txEl>
                                          </p:spTgt>
                                        </p:tgtEl>
                                        <p:attrNameLst>
                                          <p:attrName>ppt_w</p:attrName>
                                        </p:attrNameLst>
                                      </p:cBhvr>
                                      <p:tavLst>
                                        <p:tav tm="0">
                                          <p:val>
                                            <p:strVal val="#ppt_w*0.70"/>
                                          </p:val>
                                        </p:tav>
                                        <p:tav tm="100000">
                                          <p:val>
                                            <p:strVal val="#ppt_w"/>
                                          </p:val>
                                        </p:tav>
                                      </p:tavLst>
                                    </p:anim>
                                    <p:anim calcmode="lin" valueType="num">
                                      <p:cBhvr>
                                        <p:cTn id="57" dur="500" fill="hold"/>
                                        <p:tgtEl>
                                          <p:spTgt spid="6">
                                            <p:txEl>
                                              <p:pRg st="7" end="7"/>
                                            </p:txEl>
                                          </p:spTgt>
                                        </p:tgtEl>
                                        <p:attrNameLst>
                                          <p:attrName>ppt_h</p:attrName>
                                        </p:attrNameLst>
                                      </p:cBhvr>
                                      <p:tavLst>
                                        <p:tav tm="0">
                                          <p:val>
                                            <p:strVal val="#ppt_h"/>
                                          </p:val>
                                        </p:tav>
                                        <p:tav tm="100000">
                                          <p:val>
                                            <p:strVal val="#ppt_h"/>
                                          </p:val>
                                        </p:tav>
                                      </p:tavLst>
                                    </p:anim>
                                    <p:animEffect transition="in" filter="fade">
                                      <p:cBhvr>
                                        <p:cTn id="58" dur="500"/>
                                        <p:tgtEl>
                                          <p:spTgt spid="6">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5" presetClass="entr" presetSubtype="0" fill="hold" grpId="0" nodeType="clickEffect">
                                  <p:stCondLst>
                                    <p:cond delay="0"/>
                                  </p:stCondLst>
                                  <p:childTnLst>
                                    <p:set>
                                      <p:cBhvr>
                                        <p:cTn id="62" dur="1" fill="hold">
                                          <p:stCondLst>
                                            <p:cond delay="0"/>
                                          </p:stCondLst>
                                        </p:cTn>
                                        <p:tgtEl>
                                          <p:spTgt spid="6">
                                            <p:txEl>
                                              <p:pRg st="8" end="8"/>
                                            </p:txEl>
                                          </p:spTgt>
                                        </p:tgtEl>
                                        <p:attrNameLst>
                                          <p:attrName>style.visibility</p:attrName>
                                        </p:attrNameLst>
                                      </p:cBhvr>
                                      <p:to>
                                        <p:strVal val="visible"/>
                                      </p:to>
                                    </p:set>
                                    <p:anim calcmode="lin" valueType="num">
                                      <p:cBhvr>
                                        <p:cTn id="63" dur="500" fill="hold"/>
                                        <p:tgtEl>
                                          <p:spTgt spid="6">
                                            <p:txEl>
                                              <p:pRg st="8" end="8"/>
                                            </p:txEl>
                                          </p:spTgt>
                                        </p:tgtEl>
                                        <p:attrNameLst>
                                          <p:attrName>ppt_w</p:attrName>
                                        </p:attrNameLst>
                                      </p:cBhvr>
                                      <p:tavLst>
                                        <p:tav tm="0">
                                          <p:val>
                                            <p:strVal val="#ppt_w*0.70"/>
                                          </p:val>
                                        </p:tav>
                                        <p:tav tm="100000">
                                          <p:val>
                                            <p:strVal val="#ppt_w"/>
                                          </p:val>
                                        </p:tav>
                                      </p:tavLst>
                                    </p:anim>
                                    <p:anim calcmode="lin" valueType="num">
                                      <p:cBhvr>
                                        <p:cTn id="64" dur="500" fill="hold"/>
                                        <p:tgtEl>
                                          <p:spTgt spid="6">
                                            <p:txEl>
                                              <p:pRg st="8" end="8"/>
                                            </p:txEl>
                                          </p:spTgt>
                                        </p:tgtEl>
                                        <p:attrNameLst>
                                          <p:attrName>ppt_h</p:attrName>
                                        </p:attrNameLst>
                                      </p:cBhvr>
                                      <p:tavLst>
                                        <p:tav tm="0">
                                          <p:val>
                                            <p:strVal val="#ppt_h"/>
                                          </p:val>
                                        </p:tav>
                                        <p:tav tm="100000">
                                          <p:val>
                                            <p:strVal val="#ppt_h"/>
                                          </p:val>
                                        </p:tav>
                                      </p:tavLst>
                                    </p:anim>
                                    <p:animEffect transition="in" filter="fade">
                                      <p:cBhvr>
                                        <p:cTn id="65" dur="500"/>
                                        <p:tgtEl>
                                          <p:spTgt spid="6">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5" presetClass="entr" presetSubtype="0" fill="hold" grpId="0" nodeType="clickEffect">
                                  <p:stCondLst>
                                    <p:cond delay="0"/>
                                  </p:stCondLst>
                                  <p:childTnLst>
                                    <p:set>
                                      <p:cBhvr>
                                        <p:cTn id="69" dur="1" fill="hold">
                                          <p:stCondLst>
                                            <p:cond delay="0"/>
                                          </p:stCondLst>
                                        </p:cTn>
                                        <p:tgtEl>
                                          <p:spTgt spid="6">
                                            <p:txEl>
                                              <p:pRg st="9" end="9"/>
                                            </p:txEl>
                                          </p:spTgt>
                                        </p:tgtEl>
                                        <p:attrNameLst>
                                          <p:attrName>style.visibility</p:attrName>
                                        </p:attrNameLst>
                                      </p:cBhvr>
                                      <p:to>
                                        <p:strVal val="visible"/>
                                      </p:to>
                                    </p:set>
                                    <p:anim calcmode="lin" valueType="num">
                                      <p:cBhvr>
                                        <p:cTn id="70" dur="500" fill="hold"/>
                                        <p:tgtEl>
                                          <p:spTgt spid="6">
                                            <p:txEl>
                                              <p:pRg st="9" end="9"/>
                                            </p:txEl>
                                          </p:spTgt>
                                        </p:tgtEl>
                                        <p:attrNameLst>
                                          <p:attrName>ppt_w</p:attrName>
                                        </p:attrNameLst>
                                      </p:cBhvr>
                                      <p:tavLst>
                                        <p:tav tm="0">
                                          <p:val>
                                            <p:strVal val="#ppt_w*0.70"/>
                                          </p:val>
                                        </p:tav>
                                        <p:tav tm="100000">
                                          <p:val>
                                            <p:strVal val="#ppt_w"/>
                                          </p:val>
                                        </p:tav>
                                      </p:tavLst>
                                    </p:anim>
                                    <p:anim calcmode="lin" valueType="num">
                                      <p:cBhvr>
                                        <p:cTn id="71" dur="500" fill="hold"/>
                                        <p:tgtEl>
                                          <p:spTgt spid="6">
                                            <p:txEl>
                                              <p:pRg st="9" end="9"/>
                                            </p:txEl>
                                          </p:spTgt>
                                        </p:tgtEl>
                                        <p:attrNameLst>
                                          <p:attrName>ppt_h</p:attrName>
                                        </p:attrNameLst>
                                      </p:cBhvr>
                                      <p:tavLst>
                                        <p:tav tm="0">
                                          <p:val>
                                            <p:strVal val="#ppt_h"/>
                                          </p:val>
                                        </p:tav>
                                        <p:tav tm="100000">
                                          <p:val>
                                            <p:strVal val="#ppt_h"/>
                                          </p:val>
                                        </p:tav>
                                      </p:tavLst>
                                    </p:anim>
                                    <p:animEffect transition="in" filter="fade">
                                      <p:cBhvr>
                                        <p:cTn id="72" dur="500"/>
                                        <p:tgtEl>
                                          <p:spTgt spid="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214313" y="1396508"/>
            <a:ext cx="8678862" cy="5416868"/>
          </a:xfrm>
          <a:prstGeom prst="rect">
            <a:avLst/>
          </a:prstGeom>
          <a:solidFill>
            <a:schemeClr val="bg1"/>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92075"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1pPr>
            <a:lvl2pPr marL="742950" indent="-28575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2pPr>
            <a:lvl3pPr marL="11430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3pPr>
            <a:lvl4pPr marL="16002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4pPr>
            <a:lvl5pPr marL="20574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9pPr>
          </a:lstStyle>
          <a:p>
            <a:pPr eaLnBrk="1" hangingPunct="1">
              <a:spcAft>
                <a:spcPts val="0"/>
              </a:spcAft>
            </a:pPr>
            <a:r>
              <a:rPr lang="de-DE" sz="2200" b="0" dirty="0">
                <a:solidFill>
                  <a:schemeClr val="tx1"/>
                </a:solidFill>
                <a:latin typeface="Arial" charset="0"/>
                <a:cs typeface="Arial" charset="0"/>
              </a:rPr>
              <a:t>						(</a:t>
            </a:r>
            <a:r>
              <a:rPr lang="de-DE" sz="2200" b="0" dirty="0" err="1">
                <a:solidFill>
                  <a:schemeClr val="tx1"/>
                </a:solidFill>
                <a:latin typeface="Arial" charset="0"/>
                <a:cs typeface="Arial" charset="0"/>
              </a:rPr>
              <a:t>aa</a:t>
            </a:r>
            <a:r>
              <a:rPr lang="de-DE" sz="2200" b="0" dirty="0">
                <a:solidFill>
                  <a:schemeClr val="tx1"/>
                </a:solidFill>
                <a:latin typeface="Arial" charset="0"/>
                <a:cs typeface="Arial" charset="0"/>
              </a:rPr>
              <a:t>)	Allgemeine Prozessvoraussetzungen?</a:t>
            </a:r>
          </a:p>
          <a:p>
            <a:pPr eaLnBrk="1" hangingPunct="1">
              <a:spcAft>
                <a:spcPts val="0"/>
              </a:spcAft>
            </a:pPr>
            <a:r>
              <a:rPr lang="de-DE" sz="2200" b="0" dirty="0">
                <a:solidFill>
                  <a:schemeClr val="tx1"/>
                </a:solidFill>
                <a:latin typeface="Arial" charset="0"/>
                <a:cs typeface="Arial" charset="0"/>
              </a:rPr>
              <a:t>							(+), zuständig wäre das Gericht der								Hauptsache gewesen (LG Berlin), nach							§§ 919, 943 ZPO.</a:t>
            </a:r>
          </a:p>
          <a:p>
            <a:pPr eaLnBrk="1" hangingPunct="1">
              <a:spcAft>
                <a:spcPts val="0"/>
              </a:spcAft>
            </a:pPr>
            <a:r>
              <a:rPr lang="de-DE" sz="2200" b="0" dirty="0">
                <a:solidFill>
                  <a:schemeClr val="tx1"/>
                </a:solidFill>
                <a:latin typeface="Arial" charset="0"/>
                <a:cs typeface="Arial" charset="0"/>
              </a:rPr>
              <a:t>						(</a:t>
            </a:r>
            <a:r>
              <a:rPr lang="de-DE" sz="2200" b="0" dirty="0" err="1">
                <a:solidFill>
                  <a:schemeClr val="tx1"/>
                </a:solidFill>
                <a:latin typeface="Arial" charset="0"/>
                <a:cs typeface="Arial" charset="0"/>
              </a:rPr>
              <a:t>bb</a:t>
            </a:r>
            <a:r>
              <a:rPr lang="de-DE" sz="2200" b="0" dirty="0">
                <a:solidFill>
                  <a:schemeClr val="tx1"/>
                </a:solidFill>
                <a:latin typeface="Arial" charset="0"/>
                <a:cs typeface="Arial" charset="0"/>
              </a:rPr>
              <a:t>)	Besondere Prozessvoraussetzungen?</a:t>
            </a:r>
          </a:p>
          <a:p>
            <a:pPr eaLnBrk="1" hangingPunct="1">
              <a:spcAft>
                <a:spcPts val="0"/>
              </a:spcAft>
            </a:pPr>
            <a:r>
              <a:rPr lang="de-DE" sz="2200" b="0" dirty="0">
                <a:solidFill>
                  <a:schemeClr val="tx1"/>
                </a:solidFill>
                <a:latin typeface="Arial" charset="0"/>
                <a:cs typeface="Arial" charset="0"/>
              </a:rPr>
              <a:t>							(+), Behauptung von Arrestanspruch								(aus §§ 991 Abs. 2, 989), -grund wegen							besonderer Eilbedürftigkeit.</a:t>
            </a:r>
          </a:p>
          <a:p>
            <a:pPr eaLnBrk="1" hangingPunct="1">
              <a:spcAft>
                <a:spcPts val="0"/>
              </a:spcAft>
            </a:pPr>
            <a:r>
              <a:rPr lang="de-DE" sz="2200" b="0" dirty="0">
                <a:solidFill>
                  <a:schemeClr val="tx1"/>
                </a:solidFill>
                <a:latin typeface="Arial" charset="0"/>
                <a:cs typeface="Arial" charset="0"/>
              </a:rPr>
              <a:t>						=&gt;	also wäre dinglicher Arrest zulässig </a:t>
            </a:r>
            <a:r>
              <a:rPr lang="de-DE" sz="2200" b="0" dirty="0" err="1">
                <a:solidFill>
                  <a:schemeClr val="tx1"/>
                </a:solidFill>
                <a:latin typeface="Arial" charset="0"/>
                <a:cs typeface="Arial" charset="0"/>
              </a:rPr>
              <a:t>ge</a:t>
            </a:r>
            <a:r>
              <a:rPr lang="de-DE" sz="2200" b="0" dirty="0">
                <a:solidFill>
                  <a:schemeClr val="tx1"/>
                </a:solidFill>
                <a:latin typeface="Arial" charset="0"/>
                <a:cs typeface="Arial" charset="0"/>
              </a:rPr>
              <a:t>-							wesen.</a:t>
            </a:r>
          </a:p>
          <a:p>
            <a:pPr eaLnBrk="1" hangingPunct="1">
              <a:spcAft>
                <a:spcPts val="0"/>
              </a:spcAft>
            </a:pPr>
            <a:r>
              <a:rPr lang="de-DE" sz="2200" b="0" dirty="0">
                <a:solidFill>
                  <a:schemeClr val="tx1"/>
                </a:solidFill>
                <a:latin typeface="Arial" charset="0"/>
                <a:cs typeface="Arial" charset="0"/>
              </a:rPr>
              <a:t>					(b)	Wäre ein dinglicher Arrest begründet </a:t>
            </a:r>
            <a:r>
              <a:rPr lang="de-DE" sz="2200" b="0" dirty="0" err="1">
                <a:solidFill>
                  <a:schemeClr val="tx1"/>
                </a:solidFill>
                <a:latin typeface="Arial" charset="0"/>
                <a:cs typeface="Arial" charset="0"/>
              </a:rPr>
              <a:t>gewe</a:t>
            </a:r>
            <a:r>
              <a:rPr lang="de-DE" sz="2200" b="0" dirty="0">
                <a:solidFill>
                  <a:schemeClr val="tx1"/>
                </a:solidFill>
                <a:latin typeface="Arial" charset="0"/>
                <a:cs typeface="Arial" charset="0"/>
              </a:rPr>
              <a:t>-						</a:t>
            </a:r>
            <a:r>
              <a:rPr lang="de-DE" sz="2200" b="0" dirty="0" err="1">
                <a:solidFill>
                  <a:schemeClr val="tx1"/>
                </a:solidFill>
                <a:latin typeface="Arial" charset="0"/>
                <a:cs typeface="Arial" charset="0"/>
              </a:rPr>
              <a:t>sen</a:t>
            </a:r>
            <a:r>
              <a:rPr lang="de-DE" sz="2200" b="0" dirty="0">
                <a:solidFill>
                  <a:schemeClr val="tx1"/>
                </a:solidFill>
                <a:latin typeface="Arial" charset="0"/>
                <a:cs typeface="Arial" charset="0"/>
              </a:rPr>
              <a:t>?</a:t>
            </a:r>
          </a:p>
          <a:p>
            <a:pPr eaLnBrk="1" hangingPunct="1">
              <a:spcAft>
                <a:spcPts val="0"/>
              </a:spcAft>
            </a:pPr>
            <a:r>
              <a:rPr lang="de-DE" sz="2200" b="0" dirty="0">
                <a:solidFill>
                  <a:schemeClr val="tx1"/>
                </a:solidFill>
                <a:latin typeface="Arial" charset="0"/>
                <a:cs typeface="Arial" charset="0"/>
              </a:rPr>
              <a:t>						(</a:t>
            </a:r>
            <a:r>
              <a:rPr lang="de-DE" sz="2200" b="0" dirty="0" err="1">
                <a:solidFill>
                  <a:schemeClr val="tx1"/>
                </a:solidFill>
                <a:latin typeface="Arial" charset="0"/>
                <a:cs typeface="Arial" charset="0"/>
              </a:rPr>
              <a:t>aa</a:t>
            </a:r>
            <a:r>
              <a:rPr lang="de-DE" sz="2200" b="0" dirty="0">
                <a:solidFill>
                  <a:schemeClr val="tx1"/>
                </a:solidFill>
                <a:latin typeface="Arial" charset="0"/>
                <a:cs typeface="Arial" charset="0"/>
              </a:rPr>
              <a:t>)	Glaubhaftmachung des Arrestanspruchs</a:t>
            </a:r>
          </a:p>
          <a:p>
            <a:pPr eaLnBrk="1" hangingPunct="1">
              <a:spcAft>
                <a:spcPts val="0"/>
              </a:spcAft>
            </a:pPr>
            <a:r>
              <a:rPr lang="de-DE" sz="2200" b="0" dirty="0">
                <a:solidFill>
                  <a:schemeClr val="tx1"/>
                </a:solidFill>
                <a:latin typeface="Arial" charset="0"/>
                <a:cs typeface="Arial" charset="0"/>
              </a:rPr>
              <a:t>							(+), aus §§ 991 Abs. 2, 989</a:t>
            </a:r>
          </a:p>
          <a:p>
            <a:pPr eaLnBrk="1" hangingPunct="1">
              <a:spcAft>
                <a:spcPts val="0"/>
              </a:spcAft>
            </a:pPr>
            <a:r>
              <a:rPr lang="de-DE" sz="2200" b="0" dirty="0">
                <a:solidFill>
                  <a:schemeClr val="tx1"/>
                </a:solidFill>
                <a:latin typeface="Arial" charset="0"/>
                <a:cs typeface="Arial" charset="0"/>
              </a:rPr>
              <a:t>						(</a:t>
            </a:r>
            <a:r>
              <a:rPr lang="de-DE" sz="2200" b="0" dirty="0" err="1">
                <a:solidFill>
                  <a:schemeClr val="tx1"/>
                </a:solidFill>
                <a:latin typeface="Arial" charset="0"/>
                <a:cs typeface="Arial" charset="0"/>
              </a:rPr>
              <a:t>bb</a:t>
            </a:r>
            <a:r>
              <a:rPr lang="de-DE" sz="2200" b="0" dirty="0">
                <a:solidFill>
                  <a:schemeClr val="tx1"/>
                </a:solidFill>
                <a:latin typeface="Arial" charset="0"/>
                <a:cs typeface="Arial" charset="0"/>
              </a:rPr>
              <a:t>)	Glaubhaftmachung des Arrestgrundes?</a:t>
            </a:r>
          </a:p>
          <a:p>
            <a:pPr eaLnBrk="1" hangingPunct="1">
              <a:spcAft>
                <a:spcPts val="0"/>
              </a:spcAft>
            </a:pPr>
            <a:r>
              <a:rPr lang="de-DE" sz="2200" b="0" dirty="0">
                <a:solidFill>
                  <a:schemeClr val="tx1"/>
                </a:solidFill>
                <a:latin typeface="Arial" charset="0"/>
                <a:cs typeface="Arial" charset="0"/>
              </a:rPr>
              <a:t>							(i) drohende Insolvenz?</a:t>
            </a:r>
          </a:p>
        </p:txBody>
      </p:sp>
      <p:sp>
        <p:nvSpPr>
          <p:cNvPr id="7" name="Text Box 8"/>
          <p:cNvSpPr txBox="1">
            <a:spLocks noChangeArrowheads="1"/>
          </p:cNvSpPr>
          <p:nvPr/>
        </p:nvSpPr>
        <p:spPr bwMode="auto">
          <a:xfrm>
            <a:off x="-508" y="260350"/>
            <a:ext cx="5832648"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20 Weiher ./. Zabel</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4055510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 calcmode="lin" valueType="num">
                                      <p:cBhvr>
                                        <p:cTn id="14" dur="500" fill="hold"/>
                                        <p:tgtEl>
                                          <p:spTgt spid="6">
                                            <p:txEl>
                                              <p:pRg st="1" end="1"/>
                                            </p:txEl>
                                          </p:spTgt>
                                        </p:tgtEl>
                                        <p:attrNameLst>
                                          <p:attrName>ppt_w</p:attrName>
                                        </p:attrNameLst>
                                      </p:cBhvr>
                                      <p:tavLst>
                                        <p:tav tm="0">
                                          <p:val>
                                            <p:strVal val="#ppt_w*0.70"/>
                                          </p:val>
                                        </p:tav>
                                        <p:tav tm="100000">
                                          <p:val>
                                            <p:strVal val="#ppt_w"/>
                                          </p:val>
                                        </p:tav>
                                      </p:tavLst>
                                    </p:anim>
                                    <p:anim calcmode="lin" valueType="num">
                                      <p:cBhvr>
                                        <p:cTn id="15" dur="5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16" dur="500"/>
                                        <p:tgtEl>
                                          <p:spTgt spid="6">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 calcmode="lin" valueType="num">
                                      <p:cBhvr>
                                        <p:cTn id="21" dur="5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22" dur="5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23" dur="5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 calcmode="lin" valueType="num">
                                      <p:cBhvr>
                                        <p:cTn id="28" dur="500" fill="hold"/>
                                        <p:tgtEl>
                                          <p:spTgt spid="6">
                                            <p:txEl>
                                              <p:pRg st="3" end="3"/>
                                            </p:txEl>
                                          </p:spTgt>
                                        </p:tgtEl>
                                        <p:attrNameLst>
                                          <p:attrName>ppt_w</p:attrName>
                                        </p:attrNameLst>
                                      </p:cBhvr>
                                      <p:tavLst>
                                        <p:tav tm="0">
                                          <p:val>
                                            <p:strVal val="#ppt_w*0.70"/>
                                          </p:val>
                                        </p:tav>
                                        <p:tav tm="100000">
                                          <p:val>
                                            <p:strVal val="#ppt_w"/>
                                          </p:val>
                                        </p:tav>
                                      </p:tavLst>
                                    </p:anim>
                                    <p:anim calcmode="lin" valueType="num">
                                      <p:cBhvr>
                                        <p:cTn id="29" dur="500" fill="hold"/>
                                        <p:tgtEl>
                                          <p:spTgt spid="6">
                                            <p:txEl>
                                              <p:pRg st="3" end="3"/>
                                            </p:txEl>
                                          </p:spTgt>
                                        </p:tgtEl>
                                        <p:attrNameLst>
                                          <p:attrName>ppt_h</p:attrName>
                                        </p:attrNameLst>
                                      </p:cBhvr>
                                      <p:tavLst>
                                        <p:tav tm="0">
                                          <p:val>
                                            <p:strVal val="#ppt_h"/>
                                          </p:val>
                                        </p:tav>
                                        <p:tav tm="100000">
                                          <p:val>
                                            <p:strVal val="#ppt_h"/>
                                          </p:val>
                                        </p:tav>
                                      </p:tavLst>
                                    </p:anim>
                                    <p:animEffect transition="in" filter="fade">
                                      <p:cBhvr>
                                        <p:cTn id="30" dur="500"/>
                                        <p:tgtEl>
                                          <p:spTgt spid="6">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6">
                                            <p:txEl>
                                              <p:pRg st="4" end="4"/>
                                            </p:txEl>
                                          </p:spTgt>
                                        </p:tgtEl>
                                        <p:attrNameLst>
                                          <p:attrName>style.visibility</p:attrName>
                                        </p:attrNameLst>
                                      </p:cBhvr>
                                      <p:to>
                                        <p:strVal val="visible"/>
                                      </p:to>
                                    </p:set>
                                    <p:anim calcmode="lin" valueType="num">
                                      <p:cBhvr>
                                        <p:cTn id="35" dur="500" fill="hold"/>
                                        <p:tgtEl>
                                          <p:spTgt spid="6">
                                            <p:txEl>
                                              <p:pRg st="4" end="4"/>
                                            </p:txEl>
                                          </p:spTgt>
                                        </p:tgtEl>
                                        <p:attrNameLst>
                                          <p:attrName>ppt_w</p:attrName>
                                        </p:attrNameLst>
                                      </p:cBhvr>
                                      <p:tavLst>
                                        <p:tav tm="0">
                                          <p:val>
                                            <p:strVal val="#ppt_w*0.70"/>
                                          </p:val>
                                        </p:tav>
                                        <p:tav tm="100000">
                                          <p:val>
                                            <p:strVal val="#ppt_w"/>
                                          </p:val>
                                        </p:tav>
                                      </p:tavLst>
                                    </p:anim>
                                    <p:anim calcmode="lin" valueType="num">
                                      <p:cBhvr>
                                        <p:cTn id="36" dur="500" fill="hold"/>
                                        <p:tgtEl>
                                          <p:spTgt spid="6">
                                            <p:txEl>
                                              <p:pRg st="4" end="4"/>
                                            </p:txEl>
                                          </p:spTgt>
                                        </p:tgtEl>
                                        <p:attrNameLst>
                                          <p:attrName>ppt_h</p:attrName>
                                        </p:attrNameLst>
                                      </p:cBhvr>
                                      <p:tavLst>
                                        <p:tav tm="0">
                                          <p:val>
                                            <p:strVal val="#ppt_h"/>
                                          </p:val>
                                        </p:tav>
                                        <p:tav tm="100000">
                                          <p:val>
                                            <p:strVal val="#ppt_h"/>
                                          </p:val>
                                        </p:tav>
                                      </p:tavLst>
                                    </p:anim>
                                    <p:animEffect transition="in" filter="fade">
                                      <p:cBhvr>
                                        <p:cTn id="37" dur="500"/>
                                        <p:tgtEl>
                                          <p:spTgt spid="6">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6">
                                            <p:txEl>
                                              <p:pRg st="5" end="5"/>
                                            </p:txEl>
                                          </p:spTgt>
                                        </p:tgtEl>
                                        <p:attrNameLst>
                                          <p:attrName>style.visibility</p:attrName>
                                        </p:attrNameLst>
                                      </p:cBhvr>
                                      <p:to>
                                        <p:strVal val="visible"/>
                                      </p:to>
                                    </p:set>
                                    <p:anim calcmode="lin" valueType="num">
                                      <p:cBhvr>
                                        <p:cTn id="42" dur="500" fill="hold"/>
                                        <p:tgtEl>
                                          <p:spTgt spid="6">
                                            <p:txEl>
                                              <p:pRg st="5" end="5"/>
                                            </p:txEl>
                                          </p:spTgt>
                                        </p:tgtEl>
                                        <p:attrNameLst>
                                          <p:attrName>ppt_w</p:attrName>
                                        </p:attrNameLst>
                                      </p:cBhvr>
                                      <p:tavLst>
                                        <p:tav tm="0">
                                          <p:val>
                                            <p:strVal val="#ppt_w*0.70"/>
                                          </p:val>
                                        </p:tav>
                                        <p:tav tm="100000">
                                          <p:val>
                                            <p:strVal val="#ppt_w"/>
                                          </p:val>
                                        </p:tav>
                                      </p:tavLst>
                                    </p:anim>
                                    <p:anim calcmode="lin" valueType="num">
                                      <p:cBhvr>
                                        <p:cTn id="43" dur="500" fill="hold"/>
                                        <p:tgtEl>
                                          <p:spTgt spid="6">
                                            <p:txEl>
                                              <p:pRg st="5" end="5"/>
                                            </p:txEl>
                                          </p:spTgt>
                                        </p:tgtEl>
                                        <p:attrNameLst>
                                          <p:attrName>ppt_h</p:attrName>
                                        </p:attrNameLst>
                                      </p:cBhvr>
                                      <p:tavLst>
                                        <p:tav tm="0">
                                          <p:val>
                                            <p:strVal val="#ppt_h"/>
                                          </p:val>
                                        </p:tav>
                                        <p:tav tm="100000">
                                          <p:val>
                                            <p:strVal val="#ppt_h"/>
                                          </p:val>
                                        </p:tav>
                                      </p:tavLst>
                                    </p:anim>
                                    <p:animEffect transition="in" filter="fade">
                                      <p:cBhvr>
                                        <p:cTn id="44" dur="500"/>
                                        <p:tgtEl>
                                          <p:spTgt spid="6">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6">
                                            <p:txEl>
                                              <p:pRg st="6" end="6"/>
                                            </p:txEl>
                                          </p:spTgt>
                                        </p:tgtEl>
                                        <p:attrNameLst>
                                          <p:attrName>style.visibility</p:attrName>
                                        </p:attrNameLst>
                                      </p:cBhvr>
                                      <p:to>
                                        <p:strVal val="visible"/>
                                      </p:to>
                                    </p:set>
                                    <p:anim calcmode="lin" valueType="num">
                                      <p:cBhvr>
                                        <p:cTn id="49" dur="500" fill="hold"/>
                                        <p:tgtEl>
                                          <p:spTgt spid="6">
                                            <p:txEl>
                                              <p:pRg st="6" end="6"/>
                                            </p:txEl>
                                          </p:spTgt>
                                        </p:tgtEl>
                                        <p:attrNameLst>
                                          <p:attrName>ppt_w</p:attrName>
                                        </p:attrNameLst>
                                      </p:cBhvr>
                                      <p:tavLst>
                                        <p:tav tm="0">
                                          <p:val>
                                            <p:strVal val="#ppt_w*0.70"/>
                                          </p:val>
                                        </p:tav>
                                        <p:tav tm="100000">
                                          <p:val>
                                            <p:strVal val="#ppt_w"/>
                                          </p:val>
                                        </p:tav>
                                      </p:tavLst>
                                    </p:anim>
                                    <p:anim calcmode="lin" valueType="num">
                                      <p:cBhvr>
                                        <p:cTn id="50" dur="500" fill="hold"/>
                                        <p:tgtEl>
                                          <p:spTgt spid="6">
                                            <p:txEl>
                                              <p:pRg st="6" end="6"/>
                                            </p:txEl>
                                          </p:spTgt>
                                        </p:tgtEl>
                                        <p:attrNameLst>
                                          <p:attrName>ppt_h</p:attrName>
                                        </p:attrNameLst>
                                      </p:cBhvr>
                                      <p:tavLst>
                                        <p:tav tm="0">
                                          <p:val>
                                            <p:strVal val="#ppt_h"/>
                                          </p:val>
                                        </p:tav>
                                        <p:tav tm="100000">
                                          <p:val>
                                            <p:strVal val="#ppt_h"/>
                                          </p:val>
                                        </p:tav>
                                      </p:tavLst>
                                    </p:anim>
                                    <p:animEffect transition="in" filter="fade">
                                      <p:cBhvr>
                                        <p:cTn id="51" dur="500"/>
                                        <p:tgtEl>
                                          <p:spTgt spid="6">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6">
                                            <p:txEl>
                                              <p:pRg st="7" end="7"/>
                                            </p:txEl>
                                          </p:spTgt>
                                        </p:tgtEl>
                                        <p:attrNameLst>
                                          <p:attrName>style.visibility</p:attrName>
                                        </p:attrNameLst>
                                      </p:cBhvr>
                                      <p:to>
                                        <p:strVal val="visible"/>
                                      </p:to>
                                    </p:set>
                                    <p:anim calcmode="lin" valueType="num">
                                      <p:cBhvr>
                                        <p:cTn id="56" dur="500" fill="hold"/>
                                        <p:tgtEl>
                                          <p:spTgt spid="6">
                                            <p:txEl>
                                              <p:pRg st="7" end="7"/>
                                            </p:txEl>
                                          </p:spTgt>
                                        </p:tgtEl>
                                        <p:attrNameLst>
                                          <p:attrName>ppt_w</p:attrName>
                                        </p:attrNameLst>
                                      </p:cBhvr>
                                      <p:tavLst>
                                        <p:tav tm="0">
                                          <p:val>
                                            <p:strVal val="#ppt_w*0.70"/>
                                          </p:val>
                                        </p:tav>
                                        <p:tav tm="100000">
                                          <p:val>
                                            <p:strVal val="#ppt_w"/>
                                          </p:val>
                                        </p:tav>
                                      </p:tavLst>
                                    </p:anim>
                                    <p:anim calcmode="lin" valueType="num">
                                      <p:cBhvr>
                                        <p:cTn id="57" dur="500" fill="hold"/>
                                        <p:tgtEl>
                                          <p:spTgt spid="6">
                                            <p:txEl>
                                              <p:pRg st="7" end="7"/>
                                            </p:txEl>
                                          </p:spTgt>
                                        </p:tgtEl>
                                        <p:attrNameLst>
                                          <p:attrName>ppt_h</p:attrName>
                                        </p:attrNameLst>
                                      </p:cBhvr>
                                      <p:tavLst>
                                        <p:tav tm="0">
                                          <p:val>
                                            <p:strVal val="#ppt_h"/>
                                          </p:val>
                                        </p:tav>
                                        <p:tav tm="100000">
                                          <p:val>
                                            <p:strVal val="#ppt_h"/>
                                          </p:val>
                                        </p:tav>
                                      </p:tavLst>
                                    </p:anim>
                                    <p:animEffect transition="in" filter="fade">
                                      <p:cBhvr>
                                        <p:cTn id="58" dur="500"/>
                                        <p:tgtEl>
                                          <p:spTgt spid="6">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5" presetClass="entr" presetSubtype="0" fill="hold" grpId="0" nodeType="clickEffect">
                                  <p:stCondLst>
                                    <p:cond delay="0"/>
                                  </p:stCondLst>
                                  <p:childTnLst>
                                    <p:set>
                                      <p:cBhvr>
                                        <p:cTn id="62" dur="1" fill="hold">
                                          <p:stCondLst>
                                            <p:cond delay="0"/>
                                          </p:stCondLst>
                                        </p:cTn>
                                        <p:tgtEl>
                                          <p:spTgt spid="6">
                                            <p:txEl>
                                              <p:pRg st="8" end="8"/>
                                            </p:txEl>
                                          </p:spTgt>
                                        </p:tgtEl>
                                        <p:attrNameLst>
                                          <p:attrName>style.visibility</p:attrName>
                                        </p:attrNameLst>
                                      </p:cBhvr>
                                      <p:to>
                                        <p:strVal val="visible"/>
                                      </p:to>
                                    </p:set>
                                    <p:anim calcmode="lin" valueType="num">
                                      <p:cBhvr>
                                        <p:cTn id="63" dur="500" fill="hold"/>
                                        <p:tgtEl>
                                          <p:spTgt spid="6">
                                            <p:txEl>
                                              <p:pRg st="8" end="8"/>
                                            </p:txEl>
                                          </p:spTgt>
                                        </p:tgtEl>
                                        <p:attrNameLst>
                                          <p:attrName>ppt_w</p:attrName>
                                        </p:attrNameLst>
                                      </p:cBhvr>
                                      <p:tavLst>
                                        <p:tav tm="0">
                                          <p:val>
                                            <p:strVal val="#ppt_w*0.70"/>
                                          </p:val>
                                        </p:tav>
                                        <p:tav tm="100000">
                                          <p:val>
                                            <p:strVal val="#ppt_w"/>
                                          </p:val>
                                        </p:tav>
                                      </p:tavLst>
                                    </p:anim>
                                    <p:anim calcmode="lin" valueType="num">
                                      <p:cBhvr>
                                        <p:cTn id="64" dur="500" fill="hold"/>
                                        <p:tgtEl>
                                          <p:spTgt spid="6">
                                            <p:txEl>
                                              <p:pRg st="8" end="8"/>
                                            </p:txEl>
                                          </p:spTgt>
                                        </p:tgtEl>
                                        <p:attrNameLst>
                                          <p:attrName>ppt_h</p:attrName>
                                        </p:attrNameLst>
                                      </p:cBhvr>
                                      <p:tavLst>
                                        <p:tav tm="0">
                                          <p:val>
                                            <p:strVal val="#ppt_h"/>
                                          </p:val>
                                        </p:tav>
                                        <p:tav tm="100000">
                                          <p:val>
                                            <p:strVal val="#ppt_h"/>
                                          </p:val>
                                        </p:tav>
                                      </p:tavLst>
                                    </p:anim>
                                    <p:animEffect transition="in" filter="fade">
                                      <p:cBhvr>
                                        <p:cTn id="65" dur="500"/>
                                        <p:tgtEl>
                                          <p:spTgt spid="6">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5" presetClass="entr" presetSubtype="0" fill="hold" grpId="0" nodeType="clickEffect">
                                  <p:stCondLst>
                                    <p:cond delay="0"/>
                                  </p:stCondLst>
                                  <p:childTnLst>
                                    <p:set>
                                      <p:cBhvr>
                                        <p:cTn id="69" dur="1" fill="hold">
                                          <p:stCondLst>
                                            <p:cond delay="0"/>
                                          </p:stCondLst>
                                        </p:cTn>
                                        <p:tgtEl>
                                          <p:spTgt spid="6">
                                            <p:txEl>
                                              <p:pRg st="9" end="9"/>
                                            </p:txEl>
                                          </p:spTgt>
                                        </p:tgtEl>
                                        <p:attrNameLst>
                                          <p:attrName>style.visibility</p:attrName>
                                        </p:attrNameLst>
                                      </p:cBhvr>
                                      <p:to>
                                        <p:strVal val="visible"/>
                                      </p:to>
                                    </p:set>
                                    <p:anim calcmode="lin" valueType="num">
                                      <p:cBhvr>
                                        <p:cTn id="70" dur="500" fill="hold"/>
                                        <p:tgtEl>
                                          <p:spTgt spid="6">
                                            <p:txEl>
                                              <p:pRg st="9" end="9"/>
                                            </p:txEl>
                                          </p:spTgt>
                                        </p:tgtEl>
                                        <p:attrNameLst>
                                          <p:attrName>ppt_w</p:attrName>
                                        </p:attrNameLst>
                                      </p:cBhvr>
                                      <p:tavLst>
                                        <p:tav tm="0">
                                          <p:val>
                                            <p:strVal val="#ppt_w*0.70"/>
                                          </p:val>
                                        </p:tav>
                                        <p:tav tm="100000">
                                          <p:val>
                                            <p:strVal val="#ppt_w"/>
                                          </p:val>
                                        </p:tav>
                                      </p:tavLst>
                                    </p:anim>
                                    <p:anim calcmode="lin" valueType="num">
                                      <p:cBhvr>
                                        <p:cTn id="71" dur="500" fill="hold"/>
                                        <p:tgtEl>
                                          <p:spTgt spid="6">
                                            <p:txEl>
                                              <p:pRg st="9" end="9"/>
                                            </p:txEl>
                                          </p:spTgt>
                                        </p:tgtEl>
                                        <p:attrNameLst>
                                          <p:attrName>ppt_h</p:attrName>
                                        </p:attrNameLst>
                                      </p:cBhvr>
                                      <p:tavLst>
                                        <p:tav tm="0">
                                          <p:val>
                                            <p:strVal val="#ppt_h"/>
                                          </p:val>
                                        </p:tav>
                                        <p:tav tm="100000">
                                          <p:val>
                                            <p:strVal val="#ppt_h"/>
                                          </p:val>
                                        </p:tav>
                                      </p:tavLst>
                                    </p:anim>
                                    <p:animEffect transition="in" filter="fade">
                                      <p:cBhvr>
                                        <p:cTn id="72" dur="500"/>
                                        <p:tgtEl>
                                          <p:spTgt spid="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214313" y="1396508"/>
            <a:ext cx="8678862" cy="5416868"/>
          </a:xfrm>
          <a:prstGeom prst="rect">
            <a:avLst/>
          </a:prstGeom>
          <a:solidFill>
            <a:schemeClr val="bg1"/>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92075"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1pPr>
            <a:lvl2pPr marL="742950" indent="-28575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2pPr>
            <a:lvl3pPr marL="11430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3pPr>
            <a:lvl4pPr marL="16002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4pPr>
            <a:lvl5pPr marL="20574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9pPr>
          </a:lstStyle>
          <a:p>
            <a:pPr eaLnBrk="1" hangingPunct="1">
              <a:spcAft>
                <a:spcPts val="0"/>
              </a:spcAft>
            </a:pPr>
            <a:r>
              <a:rPr lang="de-DE" sz="2200" b="0" dirty="0">
                <a:solidFill>
                  <a:schemeClr val="tx1"/>
                </a:solidFill>
                <a:latin typeface="Arial" charset="0"/>
                <a:cs typeface="Arial" charset="0"/>
              </a:rPr>
              <a:t>							     (-),ist kein Arrestgrund</a:t>
            </a:r>
          </a:p>
          <a:p>
            <a:pPr eaLnBrk="1" hangingPunct="1">
              <a:spcAft>
                <a:spcPts val="0"/>
              </a:spcAft>
            </a:pPr>
            <a:r>
              <a:rPr lang="de-DE" sz="2200" b="0" dirty="0">
                <a:solidFill>
                  <a:schemeClr val="tx1"/>
                </a:solidFill>
                <a:latin typeface="Arial" charset="0"/>
                <a:cs typeface="Arial" charset="0"/>
              </a:rPr>
              <a:t>							(ii) Erklärung von Frau Steffen, dass sie							     den Kl. hasse und daher lieber die							     Forderung an Vater verschenke?</a:t>
            </a:r>
          </a:p>
          <a:p>
            <a:pPr eaLnBrk="1" hangingPunct="1">
              <a:spcAft>
                <a:spcPts val="0"/>
              </a:spcAft>
            </a:pPr>
            <a:r>
              <a:rPr lang="de-DE" sz="2200" b="0" dirty="0">
                <a:solidFill>
                  <a:schemeClr val="tx1"/>
                </a:solidFill>
                <a:latin typeface="Arial" charset="0"/>
                <a:cs typeface="Arial" charset="0"/>
              </a:rPr>
              <a:t>							     (+), das ist Arrestgrund.</a:t>
            </a:r>
          </a:p>
          <a:p>
            <a:pPr eaLnBrk="1" hangingPunct="1">
              <a:spcAft>
                <a:spcPts val="0"/>
              </a:spcAft>
            </a:pPr>
            <a:r>
              <a:rPr lang="de-DE" sz="2200" b="0" dirty="0">
                <a:solidFill>
                  <a:schemeClr val="tx1"/>
                </a:solidFill>
                <a:latin typeface="Arial" charset="0"/>
                <a:cs typeface="Arial" charset="0"/>
              </a:rPr>
              <a:t>							(iii) diesbezüglicher Vortrag stammt aber							      vom Bekl., nicht vom Kl.</a:t>
            </a:r>
          </a:p>
          <a:p>
            <a:pPr eaLnBrk="1" hangingPunct="1">
              <a:spcAft>
                <a:spcPts val="0"/>
              </a:spcAft>
            </a:pPr>
            <a:r>
              <a:rPr lang="de-DE" sz="2200" b="0" dirty="0">
                <a:solidFill>
                  <a:schemeClr val="tx1"/>
                </a:solidFill>
                <a:latin typeface="Arial" charset="0"/>
                <a:cs typeface="Arial" charset="0"/>
              </a:rPr>
              <a:t>							      </a:t>
            </a:r>
            <a:r>
              <a:rPr lang="de-DE" sz="2200" dirty="0">
                <a:solidFill>
                  <a:schemeClr val="tx1"/>
                </a:solidFill>
                <a:latin typeface="Arial" charset="0"/>
                <a:cs typeface="Arial" charset="0"/>
              </a:rPr>
              <a:t>Lehre vom äquipollenten Partei-							      vorbringen</a:t>
            </a:r>
            <a:r>
              <a:rPr lang="de-DE" sz="2200" b="0" dirty="0">
                <a:solidFill>
                  <a:schemeClr val="tx1"/>
                </a:solidFill>
                <a:latin typeface="Arial" charset="0"/>
                <a:cs typeface="Arial" charset="0"/>
              </a:rPr>
              <a:t>: Kl. muss einen Erfolg							      seiner Klage mit einer Begründung,							      die er nicht haben will, nicht							      	      hinnehmen, </a:t>
            </a:r>
            <a:r>
              <a:rPr lang="de-DE" sz="2200" dirty="0">
                <a:solidFill>
                  <a:schemeClr val="tx1"/>
                </a:solidFill>
                <a:latin typeface="Arial" charset="0"/>
                <a:cs typeface="Arial" charset="0"/>
              </a:rPr>
              <a:t>BGH NJW-RR 94, 1405</a:t>
            </a:r>
          </a:p>
          <a:p>
            <a:pPr eaLnBrk="1" hangingPunct="1">
              <a:spcAft>
                <a:spcPts val="0"/>
              </a:spcAft>
            </a:pPr>
            <a:r>
              <a:rPr lang="de-DE" sz="2200" b="0" dirty="0">
                <a:solidFill>
                  <a:schemeClr val="tx1"/>
                </a:solidFill>
                <a:latin typeface="Arial" charset="0"/>
                <a:cs typeface="Arial" charset="0"/>
              </a:rPr>
              <a:t>							      unproblematisch, da Kl. sich den								      Vortrag des Bekl. hilfsweise zu Ei-							      gen gemacht hat.</a:t>
            </a:r>
          </a:p>
          <a:p>
            <a:pPr eaLnBrk="1" hangingPunct="1">
              <a:spcAft>
                <a:spcPts val="0"/>
              </a:spcAft>
            </a:pPr>
            <a:r>
              <a:rPr lang="de-DE" sz="2200" b="0" dirty="0">
                <a:solidFill>
                  <a:schemeClr val="tx1"/>
                </a:solidFill>
                <a:latin typeface="Arial" charset="0"/>
                <a:cs typeface="Arial" charset="0"/>
              </a:rPr>
              <a:t>							(iv) also Arrestgrund (+)</a:t>
            </a:r>
          </a:p>
        </p:txBody>
      </p:sp>
      <p:sp>
        <p:nvSpPr>
          <p:cNvPr id="7" name="Text Box 8"/>
          <p:cNvSpPr txBox="1">
            <a:spLocks noChangeArrowheads="1"/>
          </p:cNvSpPr>
          <p:nvPr/>
        </p:nvSpPr>
        <p:spPr bwMode="auto">
          <a:xfrm>
            <a:off x="-508" y="260350"/>
            <a:ext cx="5832648"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20 Weiher ./. Zabel</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4039782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 calcmode="lin" valueType="num">
                                      <p:cBhvr>
                                        <p:cTn id="14" dur="500" fill="hold"/>
                                        <p:tgtEl>
                                          <p:spTgt spid="6">
                                            <p:txEl>
                                              <p:pRg st="1" end="1"/>
                                            </p:txEl>
                                          </p:spTgt>
                                        </p:tgtEl>
                                        <p:attrNameLst>
                                          <p:attrName>ppt_w</p:attrName>
                                        </p:attrNameLst>
                                      </p:cBhvr>
                                      <p:tavLst>
                                        <p:tav tm="0">
                                          <p:val>
                                            <p:strVal val="#ppt_w*0.70"/>
                                          </p:val>
                                        </p:tav>
                                        <p:tav tm="100000">
                                          <p:val>
                                            <p:strVal val="#ppt_w"/>
                                          </p:val>
                                        </p:tav>
                                      </p:tavLst>
                                    </p:anim>
                                    <p:anim calcmode="lin" valueType="num">
                                      <p:cBhvr>
                                        <p:cTn id="15" dur="5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16" dur="500"/>
                                        <p:tgtEl>
                                          <p:spTgt spid="6">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 calcmode="lin" valueType="num">
                                      <p:cBhvr>
                                        <p:cTn id="21" dur="5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22" dur="5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23" dur="5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 calcmode="lin" valueType="num">
                                      <p:cBhvr>
                                        <p:cTn id="28" dur="500" fill="hold"/>
                                        <p:tgtEl>
                                          <p:spTgt spid="6">
                                            <p:txEl>
                                              <p:pRg st="3" end="3"/>
                                            </p:txEl>
                                          </p:spTgt>
                                        </p:tgtEl>
                                        <p:attrNameLst>
                                          <p:attrName>ppt_w</p:attrName>
                                        </p:attrNameLst>
                                      </p:cBhvr>
                                      <p:tavLst>
                                        <p:tav tm="0">
                                          <p:val>
                                            <p:strVal val="#ppt_w*0.70"/>
                                          </p:val>
                                        </p:tav>
                                        <p:tav tm="100000">
                                          <p:val>
                                            <p:strVal val="#ppt_w"/>
                                          </p:val>
                                        </p:tav>
                                      </p:tavLst>
                                    </p:anim>
                                    <p:anim calcmode="lin" valueType="num">
                                      <p:cBhvr>
                                        <p:cTn id="29" dur="500" fill="hold"/>
                                        <p:tgtEl>
                                          <p:spTgt spid="6">
                                            <p:txEl>
                                              <p:pRg st="3" end="3"/>
                                            </p:txEl>
                                          </p:spTgt>
                                        </p:tgtEl>
                                        <p:attrNameLst>
                                          <p:attrName>ppt_h</p:attrName>
                                        </p:attrNameLst>
                                      </p:cBhvr>
                                      <p:tavLst>
                                        <p:tav tm="0">
                                          <p:val>
                                            <p:strVal val="#ppt_h"/>
                                          </p:val>
                                        </p:tav>
                                        <p:tav tm="100000">
                                          <p:val>
                                            <p:strVal val="#ppt_h"/>
                                          </p:val>
                                        </p:tav>
                                      </p:tavLst>
                                    </p:anim>
                                    <p:animEffect transition="in" filter="fade">
                                      <p:cBhvr>
                                        <p:cTn id="30" dur="500"/>
                                        <p:tgtEl>
                                          <p:spTgt spid="6">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6">
                                            <p:txEl>
                                              <p:pRg st="4" end="4"/>
                                            </p:txEl>
                                          </p:spTgt>
                                        </p:tgtEl>
                                        <p:attrNameLst>
                                          <p:attrName>style.visibility</p:attrName>
                                        </p:attrNameLst>
                                      </p:cBhvr>
                                      <p:to>
                                        <p:strVal val="visible"/>
                                      </p:to>
                                    </p:set>
                                    <p:anim calcmode="lin" valueType="num">
                                      <p:cBhvr>
                                        <p:cTn id="35" dur="500" fill="hold"/>
                                        <p:tgtEl>
                                          <p:spTgt spid="6">
                                            <p:txEl>
                                              <p:pRg st="4" end="4"/>
                                            </p:txEl>
                                          </p:spTgt>
                                        </p:tgtEl>
                                        <p:attrNameLst>
                                          <p:attrName>ppt_w</p:attrName>
                                        </p:attrNameLst>
                                      </p:cBhvr>
                                      <p:tavLst>
                                        <p:tav tm="0">
                                          <p:val>
                                            <p:strVal val="#ppt_w*0.70"/>
                                          </p:val>
                                        </p:tav>
                                        <p:tav tm="100000">
                                          <p:val>
                                            <p:strVal val="#ppt_w"/>
                                          </p:val>
                                        </p:tav>
                                      </p:tavLst>
                                    </p:anim>
                                    <p:anim calcmode="lin" valueType="num">
                                      <p:cBhvr>
                                        <p:cTn id="36" dur="500" fill="hold"/>
                                        <p:tgtEl>
                                          <p:spTgt spid="6">
                                            <p:txEl>
                                              <p:pRg st="4" end="4"/>
                                            </p:txEl>
                                          </p:spTgt>
                                        </p:tgtEl>
                                        <p:attrNameLst>
                                          <p:attrName>ppt_h</p:attrName>
                                        </p:attrNameLst>
                                      </p:cBhvr>
                                      <p:tavLst>
                                        <p:tav tm="0">
                                          <p:val>
                                            <p:strVal val="#ppt_h"/>
                                          </p:val>
                                        </p:tav>
                                        <p:tav tm="100000">
                                          <p:val>
                                            <p:strVal val="#ppt_h"/>
                                          </p:val>
                                        </p:tav>
                                      </p:tavLst>
                                    </p:anim>
                                    <p:animEffect transition="in" filter="fade">
                                      <p:cBhvr>
                                        <p:cTn id="37" dur="500"/>
                                        <p:tgtEl>
                                          <p:spTgt spid="6">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6">
                                            <p:txEl>
                                              <p:pRg st="5" end="5"/>
                                            </p:txEl>
                                          </p:spTgt>
                                        </p:tgtEl>
                                        <p:attrNameLst>
                                          <p:attrName>style.visibility</p:attrName>
                                        </p:attrNameLst>
                                      </p:cBhvr>
                                      <p:to>
                                        <p:strVal val="visible"/>
                                      </p:to>
                                    </p:set>
                                    <p:anim calcmode="lin" valueType="num">
                                      <p:cBhvr>
                                        <p:cTn id="42" dur="500" fill="hold"/>
                                        <p:tgtEl>
                                          <p:spTgt spid="6">
                                            <p:txEl>
                                              <p:pRg st="5" end="5"/>
                                            </p:txEl>
                                          </p:spTgt>
                                        </p:tgtEl>
                                        <p:attrNameLst>
                                          <p:attrName>ppt_w</p:attrName>
                                        </p:attrNameLst>
                                      </p:cBhvr>
                                      <p:tavLst>
                                        <p:tav tm="0">
                                          <p:val>
                                            <p:strVal val="#ppt_w*0.70"/>
                                          </p:val>
                                        </p:tav>
                                        <p:tav tm="100000">
                                          <p:val>
                                            <p:strVal val="#ppt_w"/>
                                          </p:val>
                                        </p:tav>
                                      </p:tavLst>
                                    </p:anim>
                                    <p:anim calcmode="lin" valueType="num">
                                      <p:cBhvr>
                                        <p:cTn id="43" dur="500" fill="hold"/>
                                        <p:tgtEl>
                                          <p:spTgt spid="6">
                                            <p:txEl>
                                              <p:pRg st="5" end="5"/>
                                            </p:txEl>
                                          </p:spTgt>
                                        </p:tgtEl>
                                        <p:attrNameLst>
                                          <p:attrName>ppt_h</p:attrName>
                                        </p:attrNameLst>
                                      </p:cBhvr>
                                      <p:tavLst>
                                        <p:tav tm="0">
                                          <p:val>
                                            <p:strVal val="#ppt_h"/>
                                          </p:val>
                                        </p:tav>
                                        <p:tav tm="100000">
                                          <p:val>
                                            <p:strVal val="#ppt_h"/>
                                          </p:val>
                                        </p:tav>
                                      </p:tavLst>
                                    </p:anim>
                                    <p:animEffect transition="in" filter="fade">
                                      <p:cBhvr>
                                        <p:cTn id="44" dur="500"/>
                                        <p:tgtEl>
                                          <p:spTgt spid="6">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6">
                                            <p:txEl>
                                              <p:pRg st="6" end="6"/>
                                            </p:txEl>
                                          </p:spTgt>
                                        </p:tgtEl>
                                        <p:attrNameLst>
                                          <p:attrName>style.visibility</p:attrName>
                                        </p:attrNameLst>
                                      </p:cBhvr>
                                      <p:to>
                                        <p:strVal val="visible"/>
                                      </p:to>
                                    </p:set>
                                    <p:anim calcmode="lin" valueType="num">
                                      <p:cBhvr>
                                        <p:cTn id="49" dur="500" fill="hold"/>
                                        <p:tgtEl>
                                          <p:spTgt spid="6">
                                            <p:txEl>
                                              <p:pRg st="6" end="6"/>
                                            </p:txEl>
                                          </p:spTgt>
                                        </p:tgtEl>
                                        <p:attrNameLst>
                                          <p:attrName>ppt_w</p:attrName>
                                        </p:attrNameLst>
                                      </p:cBhvr>
                                      <p:tavLst>
                                        <p:tav tm="0">
                                          <p:val>
                                            <p:strVal val="#ppt_w*0.70"/>
                                          </p:val>
                                        </p:tav>
                                        <p:tav tm="100000">
                                          <p:val>
                                            <p:strVal val="#ppt_w"/>
                                          </p:val>
                                        </p:tav>
                                      </p:tavLst>
                                    </p:anim>
                                    <p:anim calcmode="lin" valueType="num">
                                      <p:cBhvr>
                                        <p:cTn id="50" dur="500" fill="hold"/>
                                        <p:tgtEl>
                                          <p:spTgt spid="6">
                                            <p:txEl>
                                              <p:pRg st="6" end="6"/>
                                            </p:txEl>
                                          </p:spTgt>
                                        </p:tgtEl>
                                        <p:attrNameLst>
                                          <p:attrName>ppt_h</p:attrName>
                                        </p:attrNameLst>
                                      </p:cBhvr>
                                      <p:tavLst>
                                        <p:tav tm="0">
                                          <p:val>
                                            <p:strVal val="#ppt_h"/>
                                          </p:val>
                                        </p:tav>
                                        <p:tav tm="100000">
                                          <p:val>
                                            <p:strVal val="#ppt_h"/>
                                          </p:val>
                                        </p:tav>
                                      </p:tavLst>
                                    </p:anim>
                                    <p:animEffect transition="in" filter="fade">
                                      <p:cBhvr>
                                        <p:cTn id="51"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214313" y="1396508"/>
            <a:ext cx="8678862" cy="5416868"/>
          </a:xfrm>
          <a:prstGeom prst="rect">
            <a:avLst/>
          </a:prstGeom>
          <a:solidFill>
            <a:schemeClr val="bg1"/>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92075"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1pPr>
            <a:lvl2pPr marL="742950" indent="-28575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2pPr>
            <a:lvl3pPr marL="11430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3pPr>
            <a:lvl4pPr marL="16002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4pPr>
            <a:lvl5pPr marL="20574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9pPr>
          </a:lstStyle>
          <a:p>
            <a:pPr eaLnBrk="1" hangingPunct="1">
              <a:spcAft>
                <a:spcPts val="0"/>
              </a:spcAft>
            </a:pPr>
            <a:r>
              <a:rPr lang="de-DE" sz="2200" b="0" dirty="0">
                <a:solidFill>
                  <a:schemeClr val="tx1"/>
                </a:solidFill>
                <a:latin typeface="Arial" charset="0"/>
                <a:cs typeface="Arial" charset="0"/>
              </a:rPr>
              <a:t>						(cc)	also wäre dinglicher Arrest begründet							gewesen.</a:t>
            </a:r>
          </a:p>
          <a:p>
            <a:pPr eaLnBrk="1" hangingPunct="1">
              <a:spcAft>
                <a:spcPts val="0"/>
              </a:spcAft>
            </a:pPr>
            <a:r>
              <a:rPr lang="de-DE" sz="2200" b="0" dirty="0">
                <a:solidFill>
                  <a:schemeClr val="tx1"/>
                </a:solidFill>
                <a:latin typeface="Arial" charset="0"/>
                <a:cs typeface="Arial" charset="0"/>
              </a:rPr>
              <a:t>					(3)	Hätte das angegangene Gericht auch so 							entschieden?</a:t>
            </a:r>
          </a:p>
          <a:p>
            <a:pPr eaLnBrk="1" hangingPunct="1">
              <a:spcAft>
                <a:spcPts val="0"/>
              </a:spcAft>
            </a:pPr>
            <a:r>
              <a:rPr lang="de-DE" sz="2200" b="0" dirty="0">
                <a:solidFill>
                  <a:schemeClr val="tx1"/>
                </a:solidFill>
                <a:latin typeface="Arial" charset="0"/>
                <a:cs typeface="Arial" charset="0"/>
              </a:rPr>
              <a:t>						(+), in Anwaltshaftungsprozessen ist zu </a:t>
            </a:r>
            <a:r>
              <a:rPr lang="de-DE" sz="2200" b="0" dirty="0" err="1">
                <a:solidFill>
                  <a:schemeClr val="tx1"/>
                </a:solidFill>
                <a:latin typeface="Arial" charset="0"/>
                <a:cs typeface="Arial" charset="0"/>
              </a:rPr>
              <a:t>fra</a:t>
            </a:r>
            <a:r>
              <a:rPr lang="de-DE" sz="2200" b="0" dirty="0">
                <a:solidFill>
                  <a:schemeClr val="tx1"/>
                </a:solidFill>
                <a:latin typeface="Arial" charset="0"/>
                <a:cs typeface="Arial" charset="0"/>
              </a:rPr>
              <a:t>-						gen, wie das Gericht hätte entscheiden </a:t>
            </a:r>
            <a:r>
              <a:rPr lang="de-DE" sz="2200" b="0" dirty="0" err="1">
                <a:solidFill>
                  <a:schemeClr val="tx1"/>
                </a:solidFill>
                <a:latin typeface="Arial" charset="0"/>
                <a:cs typeface="Arial" charset="0"/>
              </a:rPr>
              <a:t>müs</a:t>
            </a:r>
            <a:r>
              <a:rPr lang="de-DE" sz="2200" b="0" dirty="0">
                <a:solidFill>
                  <a:schemeClr val="tx1"/>
                </a:solidFill>
                <a:latin typeface="Arial" charset="0"/>
                <a:cs typeface="Arial" charset="0"/>
              </a:rPr>
              <a:t>-						</a:t>
            </a:r>
            <a:r>
              <a:rPr lang="de-DE" sz="2200" b="0" dirty="0" err="1">
                <a:solidFill>
                  <a:schemeClr val="tx1"/>
                </a:solidFill>
                <a:latin typeface="Arial" charset="0"/>
                <a:cs typeface="Arial" charset="0"/>
              </a:rPr>
              <a:t>sen</a:t>
            </a:r>
            <a:r>
              <a:rPr lang="de-DE" sz="2200" b="0" dirty="0">
                <a:solidFill>
                  <a:schemeClr val="tx1"/>
                </a:solidFill>
                <a:latin typeface="Arial" charset="0"/>
                <a:cs typeface="Arial" charset="0"/>
              </a:rPr>
              <a:t>, nicht wie es </a:t>
            </a:r>
            <a:r>
              <a:rPr lang="de-DE" sz="2200" b="0" dirty="0" err="1">
                <a:solidFill>
                  <a:schemeClr val="tx1"/>
                </a:solidFill>
                <a:latin typeface="Arial" charset="0"/>
                <a:cs typeface="Arial" charset="0"/>
              </a:rPr>
              <a:t>tatsächl</a:t>
            </a:r>
            <a:r>
              <a:rPr lang="de-DE" sz="2200" b="0" dirty="0">
                <a:solidFill>
                  <a:schemeClr val="tx1"/>
                </a:solidFill>
                <a:latin typeface="Arial" charset="0"/>
                <a:cs typeface="Arial" charset="0"/>
              </a:rPr>
              <a:t>. entschieden hätte.</a:t>
            </a:r>
          </a:p>
          <a:p>
            <a:pPr eaLnBrk="1" hangingPunct="1">
              <a:spcAft>
                <a:spcPts val="0"/>
              </a:spcAft>
            </a:pPr>
            <a:r>
              <a:rPr lang="de-DE" sz="2200" b="0" dirty="0">
                <a:solidFill>
                  <a:schemeClr val="tx1"/>
                </a:solidFill>
                <a:latin typeface="Arial" charset="0"/>
                <a:cs typeface="Arial" charset="0"/>
              </a:rPr>
              <a:t>			ff)	also Pflichtverletzung des Bekl., Frau Steffen nicht				</a:t>
            </a:r>
            <a:r>
              <a:rPr lang="de-DE" sz="2200" b="0">
                <a:solidFill>
                  <a:schemeClr val="tx1"/>
                </a:solidFill>
                <a:latin typeface="Arial" charset="0"/>
                <a:cs typeface="Arial" charset="0"/>
              </a:rPr>
              <a:t>	im </a:t>
            </a:r>
            <a:r>
              <a:rPr lang="de-DE" sz="2200" b="0" dirty="0">
                <a:solidFill>
                  <a:schemeClr val="tx1"/>
                </a:solidFill>
                <a:latin typeface="Arial" charset="0"/>
                <a:cs typeface="Arial" charset="0"/>
              </a:rPr>
              <a:t>Wege des dinglichen Arrestes in Anspruch			</a:t>
            </a:r>
            <a:r>
              <a:rPr lang="de-DE" sz="2200" b="0">
                <a:solidFill>
                  <a:schemeClr val="tx1"/>
                </a:solidFill>
                <a:latin typeface="Arial" charset="0"/>
                <a:cs typeface="Arial" charset="0"/>
              </a:rPr>
              <a:t>		genommen </a:t>
            </a:r>
            <a:r>
              <a:rPr lang="de-DE" sz="2200" b="0" dirty="0">
                <a:solidFill>
                  <a:schemeClr val="tx1"/>
                </a:solidFill>
                <a:latin typeface="Arial" charset="0"/>
                <a:cs typeface="Arial" charset="0"/>
              </a:rPr>
              <a:t>zu haben (+).</a:t>
            </a:r>
          </a:p>
          <a:p>
            <a:pPr eaLnBrk="1" hangingPunct="1">
              <a:spcAft>
                <a:spcPts val="0"/>
              </a:spcAft>
            </a:pPr>
            <a:r>
              <a:rPr lang="de-DE" sz="2200" b="0" dirty="0">
                <a:solidFill>
                  <a:schemeClr val="tx1"/>
                </a:solidFill>
                <a:latin typeface="Arial" charset="0"/>
                <a:cs typeface="Arial" charset="0"/>
              </a:rPr>
              <a:t>	3.	</a:t>
            </a:r>
            <a:r>
              <a:rPr lang="de-DE" sz="2200" b="0" dirty="0" err="1">
                <a:solidFill>
                  <a:schemeClr val="tx1"/>
                </a:solidFill>
                <a:latin typeface="Arial" charset="0"/>
                <a:cs typeface="Arial" charset="0"/>
              </a:rPr>
              <a:t>Vertretenmüssen</a:t>
            </a:r>
            <a:r>
              <a:rPr lang="de-DE" sz="2200" b="0" dirty="0">
                <a:solidFill>
                  <a:schemeClr val="tx1"/>
                </a:solidFill>
                <a:latin typeface="Arial" charset="0"/>
                <a:cs typeface="Arial" charset="0"/>
              </a:rPr>
              <a:t> des Bekl.</a:t>
            </a:r>
          </a:p>
          <a:p>
            <a:pPr eaLnBrk="1" hangingPunct="1">
              <a:spcAft>
                <a:spcPts val="0"/>
              </a:spcAft>
            </a:pPr>
            <a:r>
              <a:rPr lang="de-DE" sz="2200" b="0" dirty="0">
                <a:solidFill>
                  <a:schemeClr val="tx1"/>
                </a:solidFill>
                <a:latin typeface="Arial" charset="0"/>
                <a:cs typeface="Arial" charset="0"/>
              </a:rPr>
              <a:t>		(+), wird vermutet, keine Exkulpation, § 280 Abs. 1 S.2.</a:t>
            </a:r>
          </a:p>
          <a:p>
            <a:pPr eaLnBrk="1" hangingPunct="1">
              <a:spcAft>
                <a:spcPts val="0"/>
              </a:spcAft>
            </a:pPr>
            <a:r>
              <a:rPr lang="de-DE" sz="2200" b="0" dirty="0">
                <a:solidFill>
                  <a:schemeClr val="tx1"/>
                </a:solidFill>
                <a:latin typeface="Arial" charset="0"/>
                <a:cs typeface="Arial" charset="0"/>
              </a:rPr>
              <a:t>	4.	kausaler und ersatzfähiger Schaden des Kl.?</a:t>
            </a:r>
          </a:p>
          <a:p>
            <a:pPr eaLnBrk="1" hangingPunct="1">
              <a:spcAft>
                <a:spcPts val="0"/>
              </a:spcAft>
            </a:pPr>
            <a:r>
              <a:rPr lang="de-DE" sz="2200" b="0" dirty="0">
                <a:solidFill>
                  <a:schemeClr val="tx1"/>
                </a:solidFill>
                <a:latin typeface="Arial" charset="0"/>
                <a:cs typeface="Arial" charset="0"/>
              </a:rPr>
              <a:t>		(+), Kl. hätte (wenn Gericht </a:t>
            </a:r>
            <a:r>
              <a:rPr lang="mr-IN" sz="2200" b="0" dirty="0">
                <a:solidFill>
                  <a:schemeClr val="tx1"/>
                </a:solidFill>
                <a:latin typeface="Arial" charset="0"/>
                <a:cs typeface="Arial" charset="0"/>
              </a:rPr>
              <a:t>–</a:t>
            </a:r>
            <a:r>
              <a:rPr lang="de-DE" sz="2200" b="0" dirty="0">
                <a:solidFill>
                  <a:schemeClr val="tx1"/>
                </a:solidFill>
                <a:latin typeface="Arial" charset="0"/>
                <a:cs typeface="Arial" charset="0"/>
              </a:rPr>
              <a:t> richtigerweise </a:t>
            </a:r>
            <a:r>
              <a:rPr lang="mr-IN" sz="2200" b="0" dirty="0">
                <a:solidFill>
                  <a:schemeClr val="tx1"/>
                </a:solidFill>
                <a:latin typeface="Arial" charset="0"/>
                <a:cs typeface="Arial" charset="0"/>
              </a:rPr>
              <a:t>–</a:t>
            </a:r>
            <a:r>
              <a:rPr lang="de-DE" sz="2200" b="0" dirty="0">
                <a:solidFill>
                  <a:schemeClr val="tx1"/>
                </a:solidFill>
                <a:latin typeface="Arial" charset="0"/>
                <a:cs typeface="Arial" charset="0"/>
              </a:rPr>
              <a:t> dinglichen Ar-		</a:t>
            </a:r>
            <a:r>
              <a:rPr lang="de-DE" sz="2200" b="0" dirty="0" err="1">
                <a:solidFill>
                  <a:schemeClr val="tx1"/>
                </a:solidFill>
                <a:latin typeface="Arial" charset="0"/>
                <a:cs typeface="Arial" charset="0"/>
              </a:rPr>
              <a:t>rest</a:t>
            </a:r>
            <a:r>
              <a:rPr lang="de-DE" sz="2200" b="0" dirty="0">
                <a:solidFill>
                  <a:schemeClr val="tx1"/>
                </a:solidFill>
                <a:latin typeface="Arial" charset="0"/>
                <a:cs typeface="Arial" charset="0"/>
              </a:rPr>
              <a:t> verhängt hätte) auf die Versicherungsforderung </a:t>
            </a:r>
            <a:r>
              <a:rPr lang="de-DE" sz="2200" b="0" dirty="0" err="1">
                <a:solidFill>
                  <a:schemeClr val="tx1"/>
                </a:solidFill>
                <a:latin typeface="Arial" charset="0"/>
                <a:cs typeface="Arial" charset="0"/>
              </a:rPr>
              <a:t>iHv</a:t>
            </a:r>
            <a:r>
              <a:rPr lang="de-DE" sz="2200" b="0" dirty="0">
                <a:solidFill>
                  <a:schemeClr val="tx1"/>
                </a:solidFill>
                <a:latin typeface="Arial" charset="0"/>
                <a:cs typeface="Arial" charset="0"/>
              </a:rPr>
              <a:t> 			Euro 47.342,- zugreifen können (nicht anfechtbar).</a:t>
            </a:r>
          </a:p>
        </p:txBody>
      </p:sp>
      <p:sp>
        <p:nvSpPr>
          <p:cNvPr id="7" name="Text Box 8"/>
          <p:cNvSpPr txBox="1">
            <a:spLocks noChangeArrowheads="1"/>
          </p:cNvSpPr>
          <p:nvPr/>
        </p:nvSpPr>
        <p:spPr bwMode="auto">
          <a:xfrm>
            <a:off x="-508" y="260350"/>
            <a:ext cx="5832648"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20 Weiher ./. Zabel</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4953064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 calcmode="lin" valueType="num">
                                      <p:cBhvr>
                                        <p:cTn id="14" dur="500" fill="hold"/>
                                        <p:tgtEl>
                                          <p:spTgt spid="6">
                                            <p:txEl>
                                              <p:pRg st="1" end="1"/>
                                            </p:txEl>
                                          </p:spTgt>
                                        </p:tgtEl>
                                        <p:attrNameLst>
                                          <p:attrName>ppt_w</p:attrName>
                                        </p:attrNameLst>
                                      </p:cBhvr>
                                      <p:tavLst>
                                        <p:tav tm="0">
                                          <p:val>
                                            <p:strVal val="#ppt_w*0.70"/>
                                          </p:val>
                                        </p:tav>
                                        <p:tav tm="100000">
                                          <p:val>
                                            <p:strVal val="#ppt_w"/>
                                          </p:val>
                                        </p:tav>
                                      </p:tavLst>
                                    </p:anim>
                                    <p:anim calcmode="lin" valueType="num">
                                      <p:cBhvr>
                                        <p:cTn id="15" dur="5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16" dur="500"/>
                                        <p:tgtEl>
                                          <p:spTgt spid="6">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 calcmode="lin" valueType="num">
                                      <p:cBhvr>
                                        <p:cTn id="21" dur="5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22" dur="5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23" dur="5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 calcmode="lin" valueType="num">
                                      <p:cBhvr>
                                        <p:cTn id="28" dur="500" fill="hold"/>
                                        <p:tgtEl>
                                          <p:spTgt spid="6">
                                            <p:txEl>
                                              <p:pRg st="3" end="3"/>
                                            </p:txEl>
                                          </p:spTgt>
                                        </p:tgtEl>
                                        <p:attrNameLst>
                                          <p:attrName>ppt_w</p:attrName>
                                        </p:attrNameLst>
                                      </p:cBhvr>
                                      <p:tavLst>
                                        <p:tav tm="0">
                                          <p:val>
                                            <p:strVal val="#ppt_w*0.70"/>
                                          </p:val>
                                        </p:tav>
                                        <p:tav tm="100000">
                                          <p:val>
                                            <p:strVal val="#ppt_w"/>
                                          </p:val>
                                        </p:tav>
                                      </p:tavLst>
                                    </p:anim>
                                    <p:anim calcmode="lin" valueType="num">
                                      <p:cBhvr>
                                        <p:cTn id="29" dur="500" fill="hold"/>
                                        <p:tgtEl>
                                          <p:spTgt spid="6">
                                            <p:txEl>
                                              <p:pRg st="3" end="3"/>
                                            </p:txEl>
                                          </p:spTgt>
                                        </p:tgtEl>
                                        <p:attrNameLst>
                                          <p:attrName>ppt_h</p:attrName>
                                        </p:attrNameLst>
                                      </p:cBhvr>
                                      <p:tavLst>
                                        <p:tav tm="0">
                                          <p:val>
                                            <p:strVal val="#ppt_h"/>
                                          </p:val>
                                        </p:tav>
                                        <p:tav tm="100000">
                                          <p:val>
                                            <p:strVal val="#ppt_h"/>
                                          </p:val>
                                        </p:tav>
                                      </p:tavLst>
                                    </p:anim>
                                    <p:animEffect transition="in" filter="fade">
                                      <p:cBhvr>
                                        <p:cTn id="30" dur="500"/>
                                        <p:tgtEl>
                                          <p:spTgt spid="6">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6">
                                            <p:txEl>
                                              <p:pRg st="4" end="4"/>
                                            </p:txEl>
                                          </p:spTgt>
                                        </p:tgtEl>
                                        <p:attrNameLst>
                                          <p:attrName>style.visibility</p:attrName>
                                        </p:attrNameLst>
                                      </p:cBhvr>
                                      <p:to>
                                        <p:strVal val="visible"/>
                                      </p:to>
                                    </p:set>
                                    <p:anim calcmode="lin" valueType="num">
                                      <p:cBhvr>
                                        <p:cTn id="35" dur="500" fill="hold"/>
                                        <p:tgtEl>
                                          <p:spTgt spid="6">
                                            <p:txEl>
                                              <p:pRg st="4" end="4"/>
                                            </p:txEl>
                                          </p:spTgt>
                                        </p:tgtEl>
                                        <p:attrNameLst>
                                          <p:attrName>ppt_w</p:attrName>
                                        </p:attrNameLst>
                                      </p:cBhvr>
                                      <p:tavLst>
                                        <p:tav tm="0">
                                          <p:val>
                                            <p:strVal val="#ppt_w*0.70"/>
                                          </p:val>
                                        </p:tav>
                                        <p:tav tm="100000">
                                          <p:val>
                                            <p:strVal val="#ppt_w"/>
                                          </p:val>
                                        </p:tav>
                                      </p:tavLst>
                                    </p:anim>
                                    <p:anim calcmode="lin" valueType="num">
                                      <p:cBhvr>
                                        <p:cTn id="36" dur="500" fill="hold"/>
                                        <p:tgtEl>
                                          <p:spTgt spid="6">
                                            <p:txEl>
                                              <p:pRg st="4" end="4"/>
                                            </p:txEl>
                                          </p:spTgt>
                                        </p:tgtEl>
                                        <p:attrNameLst>
                                          <p:attrName>ppt_h</p:attrName>
                                        </p:attrNameLst>
                                      </p:cBhvr>
                                      <p:tavLst>
                                        <p:tav tm="0">
                                          <p:val>
                                            <p:strVal val="#ppt_h"/>
                                          </p:val>
                                        </p:tav>
                                        <p:tav tm="100000">
                                          <p:val>
                                            <p:strVal val="#ppt_h"/>
                                          </p:val>
                                        </p:tav>
                                      </p:tavLst>
                                    </p:anim>
                                    <p:animEffect transition="in" filter="fade">
                                      <p:cBhvr>
                                        <p:cTn id="37" dur="500"/>
                                        <p:tgtEl>
                                          <p:spTgt spid="6">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6">
                                            <p:txEl>
                                              <p:pRg st="5" end="5"/>
                                            </p:txEl>
                                          </p:spTgt>
                                        </p:tgtEl>
                                        <p:attrNameLst>
                                          <p:attrName>style.visibility</p:attrName>
                                        </p:attrNameLst>
                                      </p:cBhvr>
                                      <p:to>
                                        <p:strVal val="visible"/>
                                      </p:to>
                                    </p:set>
                                    <p:anim calcmode="lin" valueType="num">
                                      <p:cBhvr>
                                        <p:cTn id="42" dur="500" fill="hold"/>
                                        <p:tgtEl>
                                          <p:spTgt spid="6">
                                            <p:txEl>
                                              <p:pRg st="5" end="5"/>
                                            </p:txEl>
                                          </p:spTgt>
                                        </p:tgtEl>
                                        <p:attrNameLst>
                                          <p:attrName>ppt_w</p:attrName>
                                        </p:attrNameLst>
                                      </p:cBhvr>
                                      <p:tavLst>
                                        <p:tav tm="0">
                                          <p:val>
                                            <p:strVal val="#ppt_w*0.70"/>
                                          </p:val>
                                        </p:tav>
                                        <p:tav tm="100000">
                                          <p:val>
                                            <p:strVal val="#ppt_w"/>
                                          </p:val>
                                        </p:tav>
                                      </p:tavLst>
                                    </p:anim>
                                    <p:anim calcmode="lin" valueType="num">
                                      <p:cBhvr>
                                        <p:cTn id="43" dur="500" fill="hold"/>
                                        <p:tgtEl>
                                          <p:spTgt spid="6">
                                            <p:txEl>
                                              <p:pRg st="5" end="5"/>
                                            </p:txEl>
                                          </p:spTgt>
                                        </p:tgtEl>
                                        <p:attrNameLst>
                                          <p:attrName>ppt_h</p:attrName>
                                        </p:attrNameLst>
                                      </p:cBhvr>
                                      <p:tavLst>
                                        <p:tav tm="0">
                                          <p:val>
                                            <p:strVal val="#ppt_h"/>
                                          </p:val>
                                        </p:tav>
                                        <p:tav tm="100000">
                                          <p:val>
                                            <p:strVal val="#ppt_h"/>
                                          </p:val>
                                        </p:tav>
                                      </p:tavLst>
                                    </p:anim>
                                    <p:animEffect transition="in" filter="fade">
                                      <p:cBhvr>
                                        <p:cTn id="44" dur="500"/>
                                        <p:tgtEl>
                                          <p:spTgt spid="6">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6">
                                            <p:txEl>
                                              <p:pRg st="6" end="6"/>
                                            </p:txEl>
                                          </p:spTgt>
                                        </p:tgtEl>
                                        <p:attrNameLst>
                                          <p:attrName>style.visibility</p:attrName>
                                        </p:attrNameLst>
                                      </p:cBhvr>
                                      <p:to>
                                        <p:strVal val="visible"/>
                                      </p:to>
                                    </p:set>
                                    <p:anim calcmode="lin" valueType="num">
                                      <p:cBhvr>
                                        <p:cTn id="49" dur="500" fill="hold"/>
                                        <p:tgtEl>
                                          <p:spTgt spid="6">
                                            <p:txEl>
                                              <p:pRg st="6" end="6"/>
                                            </p:txEl>
                                          </p:spTgt>
                                        </p:tgtEl>
                                        <p:attrNameLst>
                                          <p:attrName>ppt_w</p:attrName>
                                        </p:attrNameLst>
                                      </p:cBhvr>
                                      <p:tavLst>
                                        <p:tav tm="0">
                                          <p:val>
                                            <p:strVal val="#ppt_w*0.70"/>
                                          </p:val>
                                        </p:tav>
                                        <p:tav tm="100000">
                                          <p:val>
                                            <p:strVal val="#ppt_w"/>
                                          </p:val>
                                        </p:tav>
                                      </p:tavLst>
                                    </p:anim>
                                    <p:anim calcmode="lin" valueType="num">
                                      <p:cBhvr>
                                        <p:cTn id="50" dur="500" fill="hold"/>
                                        <p:tgtEl>
                                          <p:spTgt spid="6">
                                            <p:txEl>
                                              <p:pRg st="6" end="6"/>
                                            </p:txEl>
                                          </p:spTgt>
                                        </p:tgtEl>
                                        <p:attrNameLst>
                                          <p:attrName>ppt_h</p:attrName>
                                        </p:attrNameLst>
                                      </p:cBhvr>
                                      <p:tavLst>
                                        <p:tav tm="0">
                                          <p:val>
                                            <p:strVal val="#ppt_h"/>
                                          </p:val>
                                        </p:tav>
                                        <p:tav tm="100000">
                                          <p:val>
                                            <p:strVal val="#ppt_h"/>
                                          </p:val>
                                        </p:tav>
                                      </p:tavLst>
                                    </p:anim>
                                    <p:animEffect transition="in" filter="fade">
                                      <p:cBhvr>
                                        <p:cTn id="51" dur="500"/>
                                        <p:tgtEl>
                                          <p:spTgt spid="6">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6">
                                            <p:txEl>
                                              <p:pRg st="7" end="7"/>
                                            </p:txEl>
                                          </p:spTgt>
                                        </p:tgtEl>
                                        <p:attrNameLst>
                                          <p:attrName>style.visibility</p:attrName>
                                        </p:attrNameLst>
                                      </p:cBhvr>
                                      <p:to>
                                        <p:strVal val="visible"/>
                                      </p:to>
                                    </p:set>
                                    <p:anim calcmode="lin" valueType="num">
                                      <p:cBhvr>
                                        <p:cTn id="56" dur="500" fill="hold"/>
                                        <p:tgtEl>
                                          <p:spTgt spid="6">
                                            <p:txEl>
                                              <p:pRg st="7" end="7"/>
                                            </p:txEl>
                                          </p:spTgt>
                                        </p:tgtEl>
                                        <p:attrNameLst>
                                          <p:attrName>ppt_w</p:attrName>
                                        </p:attrNameLst>
                                      </p:cBhvr>
                                      <p:tavLst>
                                        <p:tav tm="0">
                                          <p:val>
                                            <p:strVal val="#ppt_w*0.70"/>
                                          </p:val>
                                        </p:tav>
                                        <p:tav tm="100000">
                                          <p:val>
                                            <p:strVal val="#ppt_w"/>
                                          </p:val>
                                        </p:tav>
                                      </p:tavLst>
                                    </p:anim>
                                    <p:anim calcmode="lin" valueType="num">
                                      <p:cBhvr>
                                        <p:cTn id="57" dur="500" fill="hold"/>
                                        <p:tgtEl>
                                          <p:spTgt spid="6">
                                            <p:txEl>
                                              <p:pRg st="7" end="7"/>
                                            </p:txEl>
                                          </p:spTgt>
                                        </p:tgtEl>
                                        <p:attrNameLst>
                                          <p:attrName>ppt_h</p:attrName>
                                        </p:attrNameLst>
                                      </p:cBhvr>
                                      <p:tavLst>
                                        <p:tav tm="0">
                                          <p:val>
                                            <p:strVal val="#ppt_h"/>
                                          </p:val>
                                        </p:tav>
                                        <p:tav tm="100000">
                                          <p:val>
                                            <p:strVal val="#ppt_h"/>
                                          </p:val>
                                        </p:tav>
                                      </p:tavLst>
                                    </p:anim>
                                    <p:animEffect transition="in" filter="fade">
                                      <p:cBhvr>
                                        <p:cTn id="58" dur="500"/>
                                        <p:tgtEl>
                                          <p:spTgt spid="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214313" y="1396508"/>
            <a:ext cx="8678862" cy="5416868"/>
          </a:xfrm>
          <a:prstGeom prst="rect">
            <a:avLst/>
          </a:prstGeom>
          <a:solidFill>
            <a:schemeClr val="bg1"/>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92075"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1pPr>
            <a:lvl2pPr marL="742950" indent="-28575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2pPr>
            <a:lvl3pPr marL="11430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3pPr>
            <a:lvl4pPr marL="16002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4pPr>
            <a:lvl5pPr marL="20574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9pPr>
          </a:lstStyle>
          <a:p>
            <a:pPr eaLnBrk="1" hangingPunct="1">
              <a:spcAft>
                <a:spcPts val="0"/>
              </a:spcAft>
            </a:pPr>
            <a:r>
              <a:rPr lang="de-DE" sz="2200" b="0" dirty="0">
                <a:solidFill>
                  <a:schemeClr val="tx1"/>
                </a:solidFill>
                <a:latin typeface="Arial" charset="0"/>
                <a:cs typeface="Arial" charset="0"/>
              </a:rPr>
              <a:t>	=&gt;	also Klage aus §§ 280 Abs. 1, 675 Abs. 1 begründet.</a:t>
            </a:r>
          </a:p>
          <a:p>
            <a:pPr eaLnBrk="1" hangingPunct="1">
              <a:spcAft>
                <a:spcPts val="0"/>
              </a:spcAft>
            </a:pPr>
            <a:r>
              <a:rPr lang="de-DE" sz="2200" b="0" dirty="0">
                <a:solidFill>
                  <a:schemeClr val="tx1"/>
                </a:solidFill>
                <a:latin typeface="Arial" charset="0"/>
                <a:cs typeface="Arial" charset="0"/>
              </a:rPr>
              <a:t>	</a:t>
            </a:r>
            <a:r>
              <a:rPr lang="de-DE" sz="2200" dirty="0">
                <a:solidFill>
                  <a:schemeClr val="tx1"/>
                </a:solidFill>
                <a:latin typeface="Arial" charset="0"/>
                <a:cs typeface="Arial" charset="0"/>
              </a:rPr>
              <a:t>Zinsanspruch?</a:t>
            </a:r>
          </a:p>
          <a:p>
            <a:pPr eaLnBrk="1" hangingPunct="1">
              <a:spcAft>
                <a:spcPts val="0"/>
              </a:spcAft>
            </a:pPr>
            <a:r>
              <a:rPr lang="de-DE" sz="2200" b="0" dirty="0">
                <a:solidFill>
                  <a:schemeClr val="tx1"/>
                </a:solidFill>
                <a:latin typeface="Arial" charset="0"/>
                <a:cs typeface="Arial" charset="0"/>
              </a:rPr>
              <a:t>	(+), aber nur </a:t>
            </a:r>
            <a:r>
              <a:rPr lang="de-DE" sz="2200" b="0" dirty="0" err="1">
                <a:solidFill>
                  <a:schemeClr val="tx1"/>
                </a:solidFill>
                <a:latin typeface="Arial" charset="0"/>
                <a:cs typeface="Arial" charset="0"/>
              </a:rPr>
              <a:t>iHv</a:t>
            </a:r>
            <a:r>
              <a:rPr lang="de-DE" sz="2200" b="0" dirty="0">
                <a:solidFill>
                  <a:schemeClr val="tx1"/>
                </a:solidFill>
                <a:latin typeface="Arial" charset="0"/>
                <a:cs typeface="Arial" charset="0"/>
              </a:rPr>
              <a:t> 5 Prozentpunkten über Basiszinssatz, da kein		Fall von §§ 291 S.1, 288 Abs. 2 vorliegt.</a:t>
            </a:r>
          </a:p>
          <a:p>
            <a:pPr eaLnBrk="1" hangingPunct="1">
              <a:spcAft>
                <a:spcPts val="0"/>
              </a:spcAft>
            </a:pPr>
            <a:endParaRPr lang="de-DE" sz="2200" b="0" dirty="0">
              <a:solidFill>
                <a:schemeClr val="tx1"/>
              </a:solidFill>
              <a:latin typeface="Arial" charset="0"/>
              <a:cs typeface="Arial" charset="0"/>
            </a:endParaRPr>
          </a:p>
          <a:p>
            <a:pPr eaLnBrk="1" hangingPunct="1">
              <a:spcAft>
                <a:spcPts val="0"/>
              </a:spcAft>
            </a:pPr>
            <a:r>
              <a:rPr lang="de-DE" sz="2200" dirty="0">
                <a:solidFill>
                  <a:schemeClr val="tx1"/>
                </a:solidFill>
                <a:latin typeface="Arial" charset="0"/>
                <a:cs typeface="Arial" charset="0"/>
              </a:rPr>
              <a:t>IV.	</a:t>
            </a:r>
            <a:r>
              <a:rPr lang="de-DE" sz="2200" dirty="0" err="1">
                <a:solidFill>
                  <a:schemeClr val="tx1"/>
                </a:solidFill>
                <a:latin typeface="Arial" charset="0"/>
                <a:cs typeface="Arial" charset="0"/>
              </a:rPr>
              <a:t>Tenorierungsstation</a:t>
            </a:r>
            <a:endParaRPr lang="de-DE" sz="2200" dirty="0">
              <a:solidFill>
                <a:schemeClr val="tx1"/>
              </a:solidFill>
              <a:latin typeface="Arial" charset="0"/>
              <a:cs typeface="Arial" charset="0"/>
            </a:endParaRPr>
          </a:p>
          <a:p>
            <a:pPr eaLnBrk="1" hangingPunct="1">
              <a:spcAft>
                <a:spcPts val="0"/>
              </a:spcAft>
            </a:pPr>
            <a:endParaRPr lang="de-DE" sz="2200" dirty="0">
              <a:solidFill>
                <a:schemeClr val="tx1"/>
              </a:solidFill>
              <a:latin typeface="Arial" charset="0"/>
              <a:cs typeface="Arial" charset="0"/>
            </a:endParaRPr>
          </a:p>
          <a:p>
            <a:pPr eaLnBrk="1" hangingPunct="1">
              <a:spcAft>
                <a:spcPts val="0"/>
              </a:spcAft>
            </a:pPr>
            <a:r>
              <a:rPr lang="de-DE" sz="2200" b="0" dirty="0">
                <a:solidFill>
                  <a:schemeClr val="tx1"/>
                </a:solidFill>
                <a:latin typeface="Arial" charset="0"/>
                <a:cs typeface="Arial" charset="0"/>
              </a:rPr>
              <a:t>	Der Beklagte wird verurteilt, an den Kläger € 47.342,00 nebst 	Zinsen in Höhe von 5 Prozentpunkten über dem Basiszinssatz seit 	dem 17. </a:t>
            </a:r>
            <a:r>
              <a:rPr lang="de-DE" sz="2200" b="0">
                <a:solidFill>
                  <a:schemeClr val="tx1"/>
                </a:solidFill>
                <a:latin typeface="Arial" charset="0"/>
                <a:cs typeface="Arial" charset="0"/>
              </a:rPr>
              <a:t>Juni 2024 </a:t>
            </a:r>
            <a:r>
              <a:rPr lang="de-DE" sz="2200" b="0" dirty="0">
                <a:solidFill>
                  <a:schemeClr val="tx1"/>
                </a:solidFill>
                <a:latin typeface="Arial" charset="0"/>
                <a:cs typeface="Arial" charset="0"/>
              </a:rPr>
              <a:t>zu zahlen. Im Übrigen wird die Klage 	abgewiesen.</a:t>
            </a:r>
          </a:p>
          <a:p>
            <a:pPr eaLnBrk="1" hangingPunct="1">
              <a:spcAft>
                <a:spcPts val="0"/>
              </a:spcAft>
            </a:pPr>
            <a:endParaRPr lang="de-DE" sz="2200" b="0" dirty="0">
              <a:solidFill>
                <a:schemeClr val="tx1"/>
              </a:solidFill>
              <a:latin typeface="Arial" charset="0"/>
              <a:cs typeface="Arial" charset="0"/>
            </a:endParaRPr>
          </a:p>
          <a:p>
            <a:pPr eaLnBrk="1" hangingPunct="1">
              <a:spcAft>
                <a:spcPts val="0"/>
              </a:spcAft>
            </a:pPr>
            <a:r>
              <a:rPr lang="de-DE" sz="2200" b="0" dirty="0">
                <a:solidFill>
                  <a:schemeClr val="tx1"/>
                </a:solidFill>
                <a:latin typeface="Arial" charset="0"/>
                <a:cs typeface="Arial" charset="0"/>
              </a:rPr>
              <a:t>	Der Beklagte hat die Kosten des Rechtsstreits zu tragen.</a:t>
            </a:r>
          </a:p>
          <a:p>
            <a:pPr eaLnBrk="1" hangingPunct="1">
              <a:spcAft>
                <a:spcPts val="0"/>
              </a:spcAft>
            </a:pPr>
            <a:endParaRPr lang="de-DE" sz="2200" b="0" dirty="0">
              <a:solidFill>
                <a:schemeClr val="tx1"/>
              </a:solidFill>
              <a:latin typeface="Arial" charset="0"/>
              <a:cs typeface="Arial" charset="0"/>
            </a:endParaRPr>
          </a:p>
          <a:p>
            <a:pPr eaLnBrk="1" hangingPunct="1">
              <a:spcAft>
                <a:spcPts val="0"/>
              </a:spcAft>
            </a:pPr>
            <a:r>
              <a:rPr lang="de-DE" sz="2200" b="0" dirty="0">
                <a:solidFill>
                  <a:schemeClr val="tx1"/>
                </a:solidFill>
                <a:latin typeface="Arial" charset="0"/>
                <a:cs typeface="Arial" charset="0"/>
              </a:rPr>
              <a:t>	Das Urteil ist gegen Sicherheitsleistung in Höhe von 110% des 	jeweils zu vollstreckenden Betrages vorläufig vollstreckbar. </a:t>
            </a:r>
          </a:p>
        </p:txBody>
      </p:sp>
      <p:sp>
        <p:nvSpPr>
          <p:cNvPr id="7" name="Text Box 8"/>
          <p:cNvSpPr txBox="1">
            <a:spLocks noChangeArrowheads="1"/>
          </p:cNvSpPr>
          <p:nvPr/>
        </p:nvSpPr>
        <p:spPr bwMode="auto">
          <a:xfrm>
            <a:off x="-508" y="260350"/>
            <a:ext cx="5832648"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20 Weiher ./. Zabel</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0420886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 calcmode="lin" valueType="num">
                                      <p:cBhvr>
                                        <p:cTn id="14" dur="500" fill="hold"/>
                                        <p:tgtEl>
                                          <p:spTgt spid="6">
                                            <p:txEl>
                                              <p:pRg st="1" end="1"/>
                                            </p:txEl>
                                          </p:spTgt>
                                        </p:tgtEl>
                                        <p:attrNameLst>
                                          <p:attrName>ppt_w</p:attrName>
                                        </p:attrNameLst>
                                      </p:cBhvr>
                                      <p:tavLst>
                                        <p:tav tm="0">
                                          <p:val>
                                            <p:strVal val="#ppt_w*0.70"/>
                                          </p:val>
                                        </p:tav>
                                        <p:tav tm="100000">
                                          <p:val>
                                            <p:strVal val="#ppt_w"/>
                                          </p:val>
                                        </p:tav>
                                      </p:tavLst>
                                    </p:anim>
                                    <p:anim calcmode="lin" valueType="num">
                                      <p:cBhvr>
                                        <p:cTn id="15" dur="5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16" dur="500"/>
                                        <p:tgtEl>
                                          <p:spTgt spid="6">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 calcmode="lin" valueType="num">
                                      <p:cBhvr>
                                        <p:cTn id="21" dur="5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22" dur="5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23" dur="5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6">
                                            <p:txEl>
                                              <p:pRg st="4" end="4"/>
                                            </p:txEl>
                                          </p:spTgt>
                                        </p:tgtEl>
                                        <p:attrNameLst>
                                          <p:attrName>style.visibility</p:attrName>
                                        </p:attrNameLst>
                                      </p:cBhvr>
                                      <p:to>
                                        <p:strVal val="visible"/>
                                      </p:to>
                                    </p:set>
                                    <p:anim calcmode="lin" valueType="num">
                                      <p:cBhvr>
                                        <p:cTn id="28" dur="500" fill="hold"/>
                                        <p:tgtEl>
                                          <p:spTgt spid="6">
                                            <p:txEl>
                                              <p:pRg st="4" end="4"/>
                                            </p:txEl>
                                          </p:spTgt>
                                        </p:tgtEl>
                                        <p:attrNameLst>
                                          <p:attrName>ppt_w</p:attrName>
                                        </p:attrNameLst>
                                      </p:cBhvr>
                                      <p:tavLst>
                                        <p:tav tm="0">
                                          <p:val>
                                            <p:strVal val="#ppt_w*0.70"/>
                                          </p:val>
                                        </p:tav>
                                        <p:tav tm="100000">
                                          <p:val>
                                            <p:strVal val="#ppt_w"/>
                                          </p:val>
                                        </p:tav>
                                      </p:tavLst>
                                    </p:anim>
                                    <p:anim calcmode="lin" valueType="num">
                                      <p:cBhvr>
                                        <p:cTn id="29" dur="500" fill="hold"/>
                                        <p:tgtEl>
                                          <p:spTgt spid="6">
                                            <p:txEl>
                                              <p:pRg st="4" end="4"/>
                                            </p:txEl>
                                          </p:spTgt>
                                        </p:tgtEl>
                                        <p:attrNameLst>
                                          <p:attrName>ppt_h</p:attrName>
                                        </p:attrNameLst>
                                      </p:cBhvr>
                                      <p:tavLst>
                                        <p:tav tm="0">
                                          <p:val>
                                            <p:strVal val="#ppt_h"/>
                                          </p:val>
                                        </p:tav>
                                        <p:tav tm="100000">
                                          <p:val>
                                            <p:strVal val="#ppt_h"/>
                                          </p:val>
                                        </p:tav>
                                      </p:tavLst>
                                    </p:anim>
                                    <p:animEffect transition="in" filter="fade">
                                      <p:cBhvr>
                                        <p:cTn id="30" dur="500"/>
                                        <p:tgtEl>
                                          <p:spTgt spid="6">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6">
                                            <p:txEl>
                                              <p:pRg st="6" end="6"/>
                                            </p:txEl>
                                          </p:spTgt>
                                        </p:tgtEl>
                                        <p:attrNameLst>
                                          <p:attrName>style.visibility</p:attrName>
                                        </p:attrNameLst>
                                      </p:cBhvr>
                                      <p:to>
                                        <p:strVal val="visible"/>
                                      </p:to>
                                    </p:set>
                                    <p:anim calcmode="lin" valueType="num">
                                      <p:cBhvr>
                                        <p:cTn id="35" dur="500" fill="hold"/>
                                        <p:tgtEl>
                                          <p:spTgt spid="6">
                                            <p:txEl>
                                              <p:pRg st="6" end="6"/>
                                            </p:txEl>
                                          </p:spTgt>
                                        </p:tgtEl>
                                        <p:attrNameLst>
                                          <p:attrName>ppt_w</p:attrName>
                                        </p:attrNameLst>
                                      </p:cBhvr>
                                      <p:tavLst>
                                        <p:tav tm="0">
                                          <p:val>
                                            <p:strVal val="#ppt_w*0.70"/>
                                          </p:val>
                                        </p:tav>
                                        <p:tav tm="100000">
                                          <p:val>
                                            <p:strVal val="#ppt_w"/>
                                          </p:val>
                                        </p:tav>
                                      </p:tavLst>
                                    </p:anim>
                                    <p:anim calcmode="lin" valueType="num">
                                      <p:cBhvr>
                                        <p:cTn id="36" dur="500" fill="hold"/>
                                        <p:tgtEl>
                                          <p:spTgt spid="6">
                                            <p:txEl>
                                              <p:pRg st="6" end="6"/>
                                            </p:txEl>
                                          </p:spTgt>
                                        </p:tgtEl>
                                        <p:attrNameLst>
                                          <p:attrName>ppt_h</p:attrName>
                                        </p:attrNameLst>
                                      </p:cBhvr>
                                      <p:tavLst>
                                        <p:tav tm="0">
                                          <p:val>
                                            <p:strVal val="#ppt_h"/>
                                          </p:val>
                                        </p:tav>
                                        <p:tav tm="100000">
                                          <p:val>
                                            <p:strVal val="#ppt_h"/>
                                          </p:val>
                                        </p:tav>
                                      </p:tavLst>
                                    </p:anim>
                                    <p:animEffect transition="in" filter="fade">
                                      <p:cBhvr>
                                        <p:cTn id="37" dur="500"/>
                                        <p:tgtEl>
                                          <p:spTgt spid="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6">
                                            <p:txEl>
                                              <p:pRg st="8" end="8"/>
                                            </p:txEl>
                                          </p:spTgt>
                                        </p:tgtEl>
                                        <p:attrNameLst>
                                          <p:attrName>style.visibility</p:attrName>
                                        </p:attrNameLst>
                                      </p:cBhvr>
                                      <p:to>
                                        <p:strVal val="visible"/>
                                      </p:to>
                                    </p:set>
                                    <p:anim calcmode="lin" valueType="num">
                                      <p:cBhvr>
                                        <p:cTn id="42" dur="500" fill="hold"/>
                                        <p:tgtEl>
                                          <p:spTgt spid="6">
                                            <p:txEl>
                                              <p:pRg st="8" end="8"/>
                                            </p:txEl>
                                          </p:spTgt>
                                        </p:tgtEl>
                                        <p:attrNameLst>
                                          <p:attrName>ppt_w</p:attrName>
                                        </p:attrNameLst>
                                      </p:cBhvr>
                                      <p:tavLst>
                                        <p:tav tm="0">
                                          <p:val>
                                            <p:strVal val="#ppt_w*0.70"/>
                                          </p:val>
                                        </p:tav>
                                        <p:tav tm="100000">
                                          <p:val>
                                            <p:strVal val="#ppt_w"/>
                                          </p:val>
                                        </p:tav>
                                      </p:tavLst>
                                    </p:anim>
                                    <p:anim calcmode="lin" valueType="num">
                                      <p:cBhvr>
                                        <p:cTn id="43" dur="500" fill="hold"/>
                                        <p:tgtEl>
                                          <p:spTgt spid="6">
                                            <p:txEl>
                                              <p:pRg st="8" end="8"/>
                                            </p:txEl>
                                          </p:spTgt>
                                        </p:tgtEl>
                                        <p:attrNameLst>
                                          <p:attrName>ppt_h</p:attrName>
                                        </p:attrNameLst>
                                      </p:cBhvr>
                                      <p:tavLst>
                                        <p:tav tm="0">
                                          <p:val>
                                            <p:strVal val="#ppt_h"/>
                                          </p:val>
                                        </p:tav>
                                        <p:tav tm="100000">
                                          <p:val>
                                            <p:strVal val="#ppt_h"/>
                                          </p:val>
                                        </p:tav>
                                      </p:tavLst>
                                    </p:anim>
                                    <p:animEffect transition="in" filter="fade">
                                      <p:cBhvr>
                                        <p:cTn id="44" dur="500"/>
                                        <p:tgtEl>
                                          <p:spTgt spid="6">
                                            <p:txEl>
                                              <p:pRg st="8" end="8"/>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6">
                                            <p:txEl>
                                              <p:pRg st="10" end="10"/>
                                            </p:txEl>
                                          </p:spTgt>
                                        </p:tgtEl>
                                        <p:attrNameLst>
                                          <p:attrName>style.visibility</p:attrName>
                                        </p:attrNameLst>
                                      </p:cBhvr>
                                      <p:to>
                                        <p:strVal val="visible"/>
                                      </p:to>
                                    </p:set>
                                    <p:anim calcmode="lin" valueType="num">
                                      <p:cBhvr>
                                        <p:cTn id="49" dur="500" fill="hold"/>
                                        <p:tgtEl>
                                          <p:spTgt spid="6">
                                            <p:txEl>
                                              <p:pRg st="10" end="10"/>
                                            </p:txEl>
                                          </p:spTgt>
                                        </p:tgtEl>
                                        <p:attrNameLst>
                                          <p:attrName>ppt_w</p:attrName>
                                        </p:attrNameLst>
                                      </p:cBhvr>
                                      <p:tavLst>
                                        <p:tav tm="0">
                                          <p:val>
                                            <p:strVal val="#ppt_w*0.70"/>
                                          </p:val>
                                        </p:tav>
                                        <p:tav tm="100000">
                                          <p:val>
                                            <p:strVal val="#ppt_w"/>
                                          </p:val>
                                        </p:tav>
                                      </p:tavLst>
                                    </p:anim>
                                    <p:anim calcmode="lin" valueType="num">
                                      <p:cBhvr>
                                        <p:cTn id="50" dur="500" fill="hold"/>
                                        <p:tgtEl>
                                          <p:spTgt spid="6">
                                            <p:txEl>
                                              <p:pRg st="10" end="10"/>
                                            </p:txEl>
                                          </p:spTgt>
                                        </p:tgtEl>
                                        <p:attrNameLst>
                                          <p:attrName>ppt_h</p:attrName>
                                        </p:attrNameLst>
                                      </p:cBhvr>
                                      <p:tavLst>
                                        <p:tav tm="0">
                                          <p:val>
                                            <p:strVal val="#ppt_h"/>
                                          </p:val>
                                        </p:tav>
                                        <p:tav tm="100000">
                                          <p:val>
                                            <p:strVal val="#ppt_h"/>
                                          </p:val>
                                        </p:tav>
                                      </p:tavLst>
                                    </p:anim>
                                    <p:animEffect transition="in" filter="fade">
                                      <p:cBhvr>
                                        <p:cTn id="51" dur="500"/>
                                        <p:tgtEl>
                                          <p:spTgt spid="6">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Textfeld 5"/>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Kurs ZR</a:t>
            </a:r>
          </a:p>
          <a:p>
            <a:r>
              <a:rPr lang="de-DE" sz="2600" dirty="0">
                <a:solidFill>
                  <a:schemeClr val="bg1"/>
                </a:solidFill>
                <a:latin typeface="Frutiger Linotype" pitchFamily="34" charset="0"/>
              </a:rPr>
              <a:t>21. Woche</a:t>
            </a:r>
          </a:p>
        </p:txBody>
      </p:sp>
      <p:sp>
        <p:nvSpPr>
          <p:cNvPr id="7" name="Text Box 2"/>
          <p:cNvSpPr txBox="1">
            <a:spLocks noChangeArrowheads="1"/>
          </p:cNvSpPr>
          <p:nvPr/>
        </p:nvSpPr>
        <p:spPr bwMode="auto">
          <a:xfrm>
            <a:off x="214313" y="1700808"/>
            <a:ext cx="8678862" cy="3076227"/>
          </a:xfrm>
          <a:prstGeom prst="rect">
            <a:avLst/>
          </a:prstGeom>
          <a:solidFill>
            <a:schemeClr val="bg1"/>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92075">
              <a:defRPr>
                <a:solidFill>
                  <a:schemeClr val="tx1"/>
                </a:solidFill>
                <a:latin typeface="Arial" charset="0"/>
              </a:defRPr>
            </a:lvl1pPr>
            <a:lvl2pPr marL="987425">
              <a:defRPr>
                <a:solidFill>
                  <a:schemeClr val="tx1"/>
                </a:solidFill>
                <a:latin typeface="Arial" charset="0"/>
              </a:defRPr>
            </a:lvl2pPr>
            <a:lvl3pPr marL="1166813">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spcAft>
                <a:spcPct val="30000"/>
              </a:spcAft>
            </a:pPr>
            <a:r>
              <a:rPr lang="de-DE" sz="2200" b="1" dirty="0">
                <a:solidFill>
                  <a:schemeClr val="tx1">
                    <a:lumMod val="65000"/>
                    <a:lumOff val="35000"/>
                  </a:schemeClr>
                </a:solidFill>
                <a:latin typeface="Frutiger Linotype" pitchFamily="34" charset="0"/>
                <a:cs typeface="Arial" charset="0"/>
              </a:rPr>
              <a:t>1.	Die </a:t>
            </a:r>
            <a:r>
              <a:rPr lang="de-DE" sz="2200" b="1" dirty="0" err="1">
                <a:solidFill>
                  <a:schemeClr val="tx1">
                    <a:lumMod val="65000"/>
                    <a:lumOff val="35000"/>
                  </a:schemeClr>
                </a:solidFill>
                <a:latin typeface="Frutiger Linotype" pitchFamily="34" charset="0"/>
                <a:cs typeface="Arial" charset="0"/>
              </a:rPr>
              <a:t>Assessorklausuren</a:t>
            </a:r>
            <a:r>
              <a:rPr lang="de-DE" sz="2200" b="1" dirty="0">
                <a:solidFill>
                  <a:schemeClr val="tx1">
                    <a:lumMod val="65000"/>
                    <a:lumOff val="35000"/>
                  </a:schemeClr>
                </a:solidFill>
                <a:latin typeface="Frutiger Linotype" pitchFamily="34" charset="0"/>
                <a:cs typeface="Arial" charset="0"/>
              </a:rPr>
              <a:t> (immer dienstags, 17 – 20 Uhr):</a:t>
            </a:r>
          </a:p>
          <a:p>
            <a:r>
              <a:rPr lang="de-DE" sz="2200" b="0" dirty="0">
                <a:solidFill>
                  <a:schemeClr val="tx1">
                    <a:lumMod val="65000"/>
                    <a:lumOff val="35000"/>
                  </a:schemeClr>
                </a:solidFill>
                <a:latin typeface="Frutiger Linotype" pitchFamily="34" charset="0"/>
                <a:cs typeface="Arial" charset="0"/>
              </a:rPr>
              <a:t>	Öffentliches Recht 	07.10.2025 bis 13.01.2026 (11x) </a:t>
            </a:r>
          </a:p>
          <a:p>
            <a:r>
              <a:rPr lang="de-DE" sz="2200" b="0" dirty="0">
                <a:solidFill>
                  <a:schemeClr val="tx1">
                    <a:lumMod val="65000"/>
                    <a:lumOff val="35000"/>
                  </a:schemeClr>
                </a:solidFill>
                <a:latin typeface="Frutiger Linotype" pitchFamily="34" charset="0"/>
                <a:cs typeface="Arial" charset="0"/>
              </a:rPr>
              <a:t>	Strafrecht		20.01.2026 bis 31.03.2026 (11x)</a:t>
            </a:r>
          </a:p>
          <a:p>
            <a:pPr>
              <a:spcAft>
                <a:spcPct val="30000"/>
              </a:spcAft>
            </a:pPr>
            <a:r>
              <a:rPr lang="de-DE" sz="2200" b="0" dirty="0">
                <a:solidFill>
                  <a:schemeClr val="tx1">
                    <a:lumMod val="65000"/>
                    <a:lumOff val="35000"/>
                  </a:schemeClr>
                </a:solidFill>
                <a:latin typeface="Frutiger Linotype" pitchFamily="34" charset="0"/>
                <a:cs typeface="Arial" charset="0"/>
              </a:rPr>
              <a:t>	dann wieder </a:t>
            </a:r>
            <a:r>
              <a:rPr lang="de-DE" sz="2200" b="0" dirty="0" err="1">
                <a:solidFill>
                  <a:schemeClr val="tx1">
                    <a:lumMod val="65000"/>
                    <a:lumOff val="35000"/>
                  </a:schemeClr>
                </a:solidFill>
                <a:latin typeface="Frutiger Linotype" pitchFamily="34" charset="0"/>
                <a:cs typeface="Arial" charset="0"/>
              </a:rPr>
              <a:t>ZivilR</a:t>
            </a:r>
            <a:r>
              <a:rPr lang="de-DE" sz="2200" b="0" dirty="0">
                <a:solidFill>
                  <a:schemeClr val="tx1">
                    <a:lumMod val="65000"/>
                    <a:lumOff val="35000"/>
                  </a:schemeClr>
                </a:solidFill>
                <a:latin typeface="Frutiger Linotype" pitchFamily="34" charset="0"/>
                <a:cs typeface="Arial" charset="0"/>
              </a:rPr>
              <a:t>	14.04.2026 bis 29.09.2026 (21x)</a:t>
            </a:r>
          </a:p>
          <a:p>
            <a:pPr>
              <a:spcAft>
                <a:spcPct val="30000"/>
              </a:spcAft>
            </a:pPr>
            <a:endParaRPr lang="de-DE" sz="700" b="1" dirty="0">
              <a:solidFill>
                <a:schemeClr val="tx1">
                  <a:lumMod val="65000"/>
                  <a:lumOff val="35000"/>
                </a:schemeClr>
              </a:solidFill>
              <a:latin typeface="Frutiger Linotype" pitchFamily="34" charset="0"/>
              <a:cs typeface="Arial" charset="0"/>
            </a:endParaRPr>
          </a:p>
          <a:p>
            <a:pPr>
              <a:spcAft>
                <a:spcPct val="30000"/>
              </a:spcAft>
            </a:pPr>
            <a:r>
              <a:rPr lang="de-DE" sz="2200" b="1" dirty="0">
                <a:solidFill>
                  <a:schemeClr val="tx1">
                    <a:lumMod val="65000"/>
                    <a:lumOff val="35000"/>
                  </a:schemeClr>
                </a:solidFill>
                <a:latin typeface="Frutiger Linotype" pitchFamily="34" charset="0"/>
                <a:cs typeface="Arial" charset="0"/>
              </a:rPr>
              <a:t>2.	</a:t>
            </a:r>
            <a:r>
              <a:rPr lang="de-DE" sz="2200" b="1" dirty="0" err="1">
                <a:solidFill>
                  <a:schemeClr val="tx1">
                    <a:lumMod val="65000"/>
                    <a:lumOff val="35000"/>
                  </a:schemeClr>
                </a:solidFill>
                <a:latin typeface="Frutiger Linotype" pitchFamily="34" charset="0"/>
                <a:cs typeface="Arial" charset="0"/>
              </a:rPr>
              <a:t>Fernklausurenkurs</a:t>
            </a:r>
            <a:r>
              <a:rPr lang="de-DE" sz="2200" b="1" dirty="0">
                <a:solidFill>
                  <a:schemeClr val="tx1">
                    <a:lumMod val="65000"/>
                    <a:lumOff val="35000"/>
                  </a:schemeClr>
                </a:solidFill>
                <a:latin typeface="Frutiger Linotype" pitchFamily="34" charset="0"/>
                <a:cs typeface="Arial" charset="0"/>
              </a:rPr>
              <a:t> (ganzjährig):</a:t>
            </a:r>
          </a:p>
          <a:p>
            <a:pPr>
              <a:spcAft>
                <a:spcPct val="30000"/>
              </a:spcAft>
            </a:pPr>
            <a:r>
              <a:rPr lang="de-DE" sz="2200" b="0" dirty="0">
                <a:solidFill>
                  <a:schemeClr val="tx1">
                    <a:lumMod val="65000"/>
                    <a:lumOff val="35000"/>
                  </a:schemeClr>
                </a:solidFill>
                <a:latin typeface="Frutiger Linotype" pitchFamily="34" charset="0"/>
                <a:cs typeface="Arial" charset="0"/>
              </a:rPr>
              <a:t>	Ausgabe immer montags per E-Mail im Wechsel ZR, SR, ÖR.</a:t>
            </a:r>
          </a:p>
          <a:p>
            <a:pPr>
              <a:spcAft>
                <a:spcPct val="30000"/>
              </a:spcAft>
            </a:pPr>
            <a:endParaRPr lang="de-DE" sz="800" b="0" dirty="0">
              <a:solidFill>
                <a:schemeClr val="tx1">
                  <a:lumMod val="65000"/>
                  <a:lumOff val="35000"/>
                </a:schemeClr>
              </a:solidFill>
              <a:latin typeface="Frutiger Linotype" pitchFamily="34" charset="0"/>
              <a:cs typeface="Arial" charset="0"/>
            </a:endParaRPr>
          </a:p>
          <a:p>
            <a:pPr algn="ctr">
              <a:spcAft>
                <a:spcPct val="30000"/>
              </a:spcAft>
            </a:pPr>
            <a:r>
              <a:rPr lang="de-DE" sz="2200" dirty="0">
                <a:solidFill>
                  <a:schemeClr val="tx1">
                    <a:lumMod val="65000"/>
                    <a:lumOff val="35000"/>
                  </a:schemeClr>
                </a:solidFill>
                <a:latin typeface="Frutiger Linotype" pitchFamily="34" charset="0"/>
                <a:cs typeface="Arial" charset="0"/>
              </a:rPr>
              <a:t>Weitere Informationen unter </a:t>
            </a:r>
            <a:r>
              <a:rPr lang="de-DE" sz="2200" b="1" u="sng" dirty="0">
                <a:solidFill>
                  <a:schemeClr val="tx1">
                    <a:lumMod val="65000"/>
                    <a:lumOff val="35000"/>
                  </a:schemeClr>
                </a:solidFill>
                <a:latin typeface="Frutiger Linotype" pitchFamily="34" charset="0"/>
                <a:cs typeface="Arial" charset="0"/>
              </a:rPr>
              <a:t>www.jura-rep.de</a:t>
            </a: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bg/>
                                          </p:spTgt>
                                        </p:tgtEl>
                                        <p:attrNameLst>
                                          <p:attrName>style.visibility</p:attrName>
                                        </p:attrNameLst>
                                      </p:cBhvr>
                                      <p:to>
                                        <p:strVal val="visible"/>
                                      </p:to>
                                    </p:set>
                                    <p:animEffect transition="in" filter="fade">
                                      <p:cBhvr>
                                        <p:cTn id="7" dur="500"/>
                                        <p:tgtEl>
                                          <p:spTgt spid="7">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xEl>
                                              <p:pRg st="0" end="0"/>
                                            </p:txEl>
                                          </p:spTgt>
                                        </p:tgtEl>
                                        <p:attrNameLst>
                                          <p:attrName>style.visibility</p:attrName>
                                        </p:attrNameLst>
                                      </p:cBhvr>
                                      <p:to>
                                        <p:strVal val="visible"/>
                                      </p:to>
                                    </p:set>
                                    <p:animEffect transition="in" filter="fade">
                                      <p:cBhvr>
                                        <p:cTn id="10" dur="500"/>
                                        <p:tgtEl>
                                          <p:spTgt spid="7">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Effect transition="in" filter="fade">
                                      <p:cBhvr>
                                        <p:cTn id="13" dur="500"/>
                                        <p:tgtEl>
                                          <p:spTgt spid="7">
                                            <p:txEl>
                                              <p:pRg st="1" end="1"/>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
                                            <p:txEl>
                                              <p:pRg st="2" end="2"/>
                                            </p:txEl>
                                          </p:spTgt>
                                        </p:tgtEl>
                                        <p:attrNameLst>
                                          <p:attrName>style.visibility</p:attrName>
                                        </p:attrNameLst>
                                      </p:cBhvr>
                                      <p:to>
                                        <p:strVal val="visible"/>
                                      </p:to>
                                    </p:set>
                                    <p:animEffect transition="in" filter="fade">
                                      <p:cBhvr>
                                        <p:cTn id="16" dur="500"/>
                                        <p:tgtEl>
                                          <p:spTgt spid="7">
                                            <p:txEl>
                                              <p:pRg st="2" end="2"/>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Effect transition="in" filter="fade">
                                      <p:cBhvr>
                                        <p:cTn id="19" dur="500"/>
                                        <p:tgtEl>
                                          <p:spTgt spid="7">
                                            <p:txEl>
                                              <p:pRg st="3" end="3"/>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7">
                                            <p:txEl>
                                              <p:pRg st="5" end="5"/>
                                            </p:txEl>
                                          </p:spTgt>
                                        </p:tgtEl>
                                        <p:attrNameLst>
                                          <p:attrName>style.visibility</p:attrName>
                                        </p:attrNameLst>
                                      </p:cBhvr>
                                      <p:to>
                                        <p:strVal val="visible"/>
                                      </p:to>
                                    </p:set>
                                    <p:animEffect transition="in" filter="fade">
                                      <p:cBhvr>
                                        <p:cTn id="22" dur="500"/>
                                        <p:tgtEl>
                                          <p:spTgt spid="7">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7">
                                            <p:txEl>
                                              <p:pRg st="6" end="6"/>
                                            </p:txEl>
                                          </p:spTgt>
                                        </p:tgtEl>
                                        <p:attrNameLst>
                                          <p:attrName>style.visibility</p:attrName>
                                        </p:attrNameLst>
                                      </p:cBhvr>
                                      <p:to>
                                        <p:strVal val="visible"/>
                                      </p:to>
                                    </p:set>
                                    <p:animEffect transition="in" filter="fade">
                                      <p:cBhvr>
                                        <p:cTn id="25" dur="500"/>
                                        <p:tgtEl>
                                          <p:spTgt spid="7">
                                            <p:txEl>
                                              <p:pRg st="6" end="6"/>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7">
                                            <p:txEl>
                                              <p:pRg st="8" end="8"/>
                                            </p:txEl>
                                          </p:spTgt>
                                        </p:tgtEl>
                                        <p:attrNameLst>
                                          <p:attrName>style.visibility</p:attrName>
                                        </p:attrNameLst>
                                      </p:cBhvr>
                                      <p:to>
                                        <p:strVal val="visible"/>
                                      </p:to>
                                    </p:set>
                                    <p:animEffect transition="in" filter="fade">
                                      <p:cBhvr>
                                        <p:cTn id="28" dur="500"/>
                                        <p:tgtEl>
                                          <p:spTgt spid="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42" name="Text Box 2"/>
          <p:cNvSpPr txBox="1">
            <a:spLocks noChangeArrowheads="1"/>
          </p:cNvSpPr>
          <p:nvPr/>
        </p:nvSpPr>
        <p:spPr bwMode="auto">
          <a:xfrm>
            <a:off x="179388" y="1295472"/>
            <a:ext cx="87122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algn="ctr" eaLnBrk="1" hangingPunct="1"/>
            <a:r>
              <a:rPr lang="de-DE" dirty="0">
                <a:solidFill>
                  <a:schemeClr val="tx1"/>
                </a:solidFill>
                <a:latin typeface="Arial" charset="0"/>
              </a:rPr>
              <a:t>Arrest/EV</a:t>
            </a:r>
            <a:r>
              <a:rPr lang="de-DE" b="0" dirty="0">
                <a:solidFill>
                  <a:schemeClr val="tx1"/>
                </a:solidFill>
                <a:latin typeface="Arial" charset="0"/>
              </a:rPr>
              <a:t> aufgrund oder ohne mdl. Verhandlung ergangen?</a:t>
            </a:r>
          </a:p>
        </p:txBody>
      </p:sp>
      <p:sp>
        <p:nvSpPr>
          <p:cNvPr id="624643" name="Line 3"/>
          <p:cNvSpPr>
            <a:spLocks noChangeShapeType="1"/>
          </p:cNvSpPr>
          <p:nvPr/>
        </p:nvSpPr>
        <p:spPr bwMode="auto">
          <a:xfrm flipH="1">
            <a:off x="2016125" y="1736812"/>
            <a:ext cx="2555875" cy="7207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lIns="0" tIns="0" rIns="0" bIns="0">
            <a:spAutoFit/>
          </a:bodyPr>
          <a:lstStyle/>
          <a:p>
            <a:endParaRPr lang="de-DE"/>
          </a:p>
        </p:txBody>
      </p:sp>
      <p:sp>
        <p:nvSpPr>
          <p:cNvPr id="624644" name="Line 4"/>
          <p:cNvSpPr>
            <a:spLocks noChangeShapeType="1"/>
          </p:cNvSpPr>
          <p:nvPr/>
        </p:nvSpPr>
        <p:spPr bwMode="auto">
          <a:xfrm>
            <a:off x="4572000" y="1736812"/>
            <a:ext cx="2555875" cy="7207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lIns="0" tIns="0" rIns="0" bIns="0">
            <a:spAutoFit/>
          </a:bodyPr>
          <a:lstStyle/>
          <a:p>
            <a:endParaRPr lang="de-DE"/>
          </a:p>
        </p:txBody>
      </p:sp>
      <p:sp>
        <p:nvSpPr>
          <p:cNvPr id="624645" name="Text Box 5"/>
          <p:cNvSpPr txBox="1">
            <a:spLocks noChangeArrowheads="1"/>
          </p:cNvSpPr>
          <p:nvPr/>
        </p:nvSpPr>
        <p:spPr bwMode="auto">
          <a:xfrm>
            <a:off x="215900" y="2465475"/>
            <a:ext cx="3924300" cy="4276725"/>
          </a:xfrm>
          <a:prstGeom prst="rect">
            <a:avLst/>
          </a:prstGeom>
          <a:solidFill>
            <a:srgbClr val="5A5A5A"/>
          </a:solidFill>
          <a:ln w="9525" algn="ctr">
            <a:solidFill>
              <a:schemeClr val="tx1"/>
            </a:solidFill>
            <a:miter lim="800000"/>
            <a:headEnd/>
            <a:tailEnd/>
          </a:ln>
        </p:spPr>
        <p:txBody>
          <a:bodyPr lIns="0" tIns="0" rIns="0" bIns="0">
            <a:spAutoFit/>
          </a:bodyPr>
          <a:lstStyle>
            <a:lvl1pPr eaLnBrk="0" hangingPunct="0">
              <a:tabLst>
                <a:tab pos="363538" algn="l"/>
                <a:tab pos="712788" algn="l"/>
                <a:tab pos="1076325" algn="l"/>
              </a:tabLst>
              <a:defRPr sz="2400" b="1">
                <a:solidFill>
                  <a:schemeClr val="tx2"/>
                </a:solidFill>
                <a:latin typeface="Verdana" pitchFamily="34" charset="0"/>
              </a:defRPr>
            </a:lvl1pPr>
            <a:lvl2pPr marL="742950" indent="-285750" eaLnBrk="0" hangingPunct="0">
              <a:tabLst>
                <a:tab pos="363538" algn="l"/>
                <a:tab pos="712788" algn="l"/>
                <a:tab pos="1076325" algn="l"/>
              </a:tabLst>
              <a:defRPr sz="2400" b="1">
                <a:solidFill>
                  <a:schemeClr val="tx2"/>
                </a:solidFill>
                <a:latin typeface="Verdana" pitchFamily="34" charset="0"/>
              </a:defRPr>
            </a:lvl2pPr>
            <a:lvl3pPr marL="1143000" indent="-228600" eaLnBrk="0" hangingPunct="0">
              <a:tabLst>
                <a:tab pos="363538" algn="l"/>
                <a:tab pos="712788" algn="l"/>
                <a:tab pos="1076325" algn="l"/>
              </a:tabLst>
              <a:defRPr sz="2400" b="1">
                <a:solidFill>
                  <a:schemeClr val="tx2"/>
                </a:solidFill>
                <a:latin typeface="Verdana" pitchFamily="34" charset="0"/>
              </a:defRPr>
            </a:lvl3pPr>
            <a:lvl4pPr marL="1600200" indent="-228600" eaLnBrk="0" hangingPunct="0">
              <a:tabLst>
                <a:tab pos="363538" algn="l"/>
                <a:tab pos="712788" algn="l"/>
                <a:tab pos="1076325" algn="l"/>
              </a:tabLst>
              <a:defRPr sz="2400" b="1">
                <a:solidFill>
                  <a:schemeClr val="tx2"/>
                </a:solidFill>
                <a:latin typeface="Verdana" pitchFamily="34" charset="0"/>
              </a:defRPr>
            </a:lvl4pPr>
            <a:lvl5pPr marL="2057400" indent="-228600" eaLnBrk="0" hangingPunct="0">
              <a:tabLst>
                <a:tab pos="363538" algn="l"/>
                <a:tab pos="712788" algn="l"/>
                <a:tab pos="107632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3538" algn="l"/>
                <a:tab pos="712788" algn="l"/>
                <a:tab pos="107632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3538" algn="l"/>
                <a:tab pos="712788" algn="l"/>
                <a:tab pos="107632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3538" algn="l"/>
                <a:tab pos="712788" algn="l"/>
                <a:tab pos="107632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3538" algn="l"/>
                <a:tab pos="712788" algn="l"/>
                <a:tab pos="1076325" algn="l"/>
              </a:tabLst>
              <a:defRPr sz="2400" b="1">
                <a:solidFill>
                  <a:schemeClr val="tx2"/>
                </a:solidFill>
                <a:latin typeface="Verdana" pitchFamily="34" charset="0"/>
              </a:defRPr>
            </a:lvl9pPr>
          </a:lstStyle>
          <a:p>
            <a:pPr algn="ctr" eaLnBrk="1" hangingPunct="1"/>
            <a:r>
              <a:rPr lang="de-DE" sz="2000" b="0" dirty="0">
                <a:solidFill>
                  <a:schemeClr val="bg1"/>
                </a:solidFill>
                <a:latin typeface="Arial" charset="0"/>
              </a:rPr>
              <a:t>Aufgrund Verhandlung (=Urteil)</a:t>
            </a:r>
          </a:p>
          <a:p>
            <a:pPr eaLnBrk="1" hangingPunct="1"/>
            <a:endParaRPr lang="de-DE" sz="2000" b="0" dirty="0">
              <a:solidFill>
                <a:schemeClr val="bg1"/>
              </a:solidFill>
              <a:latin typeface="Arial" charset="0"/>
            </a:endParaRPr>
          </a:p>
          <a:p>
            <a:pPr eaLnBrk="1" hangingPunct="1"/>
            <a:r>
              <a:rPr lang="de-DE" sz="2000" dirty="0">
                <a:solidFill>
                  <a:schemeClr val="bg1"/>
                </a:solidFill>
                <a:latin typeface="Arial" charset="0"/>
              </a:rPr>
              <a:t>1.	</a:t>
            </a:r>
            <a:r>
              <a:rPr lang="de-DE" sz="2000" b="0" dirty="0">
                <a:solidFill>
                  <a:schemeClr val="bg1"/>
                </a:solidFill>
                <a:latin typeface="Arial" charset="0"/>
              </a:rPr>
              <a:t>Ablehnung des Antrages:</a:t>
            </a:r>
          </a:p>
          <a:p>
            <a:pPr eaLnBrk="1" hangingPunct="1"/>
            <a:r>
              <a:rPr lang="de-DE" sz="2000" b="0" dirty="0">
                <a:solidFill>
                  <a:schemeClr val="bg1"/>
                </a:solidFill>
                <a:latin typeface="Arial" charset="0"/>
              </a:rPr>
              <a:t>	- 	Berufung, 				§§ 511 ff. ZPO</a:t>
            </a:r>
          </a:p>
          <a:p>
            <a:pPr eaLnBrk="1" hangingPunct="1"/>
            <a:r>
              <a:rPr lang="de-DE" sz="2000" dirty="0">
                <a:solidFill>
                  <a:schemeClr val="bg1"/>
                </a:solidFill>
                <a:latin typeface="Arial" charset="0"/>
              </a:rPr>
              <a:t>2.	</a:t>
            </a:r>
            <a:r>
              <a:rPr lang="de-DE" sz="2000" b="0" dirty="0">
                <a:solidFill>
                  <a:schemeClr val="bg1"/>
                </a:solidFill>
                <a:latin typeface="Arial" charset="0"/>
              </a:rPr>
              <a:t>Erlass des Arrestes/der eV:</a:t>
            </a:r>
          </a:p>
          <a:p>
            <a:pPr eaLnBrk="1" hangingPunct="1"/>
            <a:r>
              <a:rPr lang="de-DE" sz="2000" b="0" dirty="0">
                <a:solidFill>
                  <a:schemeClr val="bg1"/>
                </a:solidFill>
                <a:latin typeface="Arial" charset="0"/>
              </a:rPr>
              <a:t>	-	Berufung, §§ 511 ff. ZPO</a:t>
            </a:r>
          </a:p>
          <a:p>
            <a:pPr eaLnBrk="1" hangingPunct="1"/>
            <a:r>
              <a:rPr lang="de-DE" sz="2000" b="0" dirty="0">
                <a:solidFill>
                  <a:schemeClr val="bg1"/>
                </a:solidFill>
                <a:latin typeface="Arial" charset="0"/>
              </a:rPr>
              <a:t>	-	Aufhebung mangels Klage-		</a:t>
            </a:r>
            <a:r>
              <a:rPr lang="de-DE" sz="2000" b="0" dirty="0" err="1">
                <a:solidFill>
                  <a:schemeClr val="bg1"/>
                </a:solidFill>
                <a:latin typeface="Arial" charset="0"/>
              </a:rPr>
              <a:t>erhebung</a:t>
            </a:r>
            <a:r>
              <a:rPr lang="de-DE" sz="2000" b="0" dirty="0">
                <a:solidFill>
                  <a:schemeClr val="bg1"/>
                </a:solidFill>
                <a:latin typeface="Arial" charset="0"/>
              </a:rPr>
              <a:t>, § 926 Abs. 2</a:t>
            </a:r>
          </a:p>
          <a:p>
            <a:pPr eaLnBrk="1" hangingPunct="1"/>
            <a:r>
              <a:rPr lang="de-DE" sz="2000" b="0" dirty="0">
                <a:solidFill>
                  <a:schemeClr val="bg1"/>
                </a:solidFill>
                <a:latin typeface="Arial" charset="0"/>
              </a:rPr>
              <a:t>	-	Aufhebung wegen </a:t>
            </a:r>
            <a:r>
              <a:rPr lang="de-DE" sz="2000" b="0" dirty="0" err="1">
                <a:solidFill>
                  <a:schemeClr val="bg1"/>
                </a:solidFill>
                <a:latin typeface="Arial" charset="0"/>
              </a:rPr>
              <a:t>verän</a:t>
            </a:r>
            <a:r>
              <a:rPr lang="de-DE" sz="2000" b="0" dirty="0">
                <a:solidFill>
                  <a:schemeClr val="bg1"/>
                </a:solidFill>
                <a:latin typeface="Arial" charset="0"/>
              </a:rPr>
              <a:t>-			</a:t>
            </a:r>
            <a:r>
              <a:rPr lang="de-DE" sz="2000" b="0" dirty="0" err="1">
                <a:solidFill>
                  <a:schemeClr val="bg1"/>
                </a:solidFill>
                <a:latin typeface="Arial" charset="0"/>
              </a:rPr>
              <a:t>derter</a:t>
            </a:r>
            <a:r>
              <a:rPr lang="de-DE" sz="2000" b="0" dirty="0">
                <a:solidFill>
                  <a:schemeClr val="bg1"/>
                </a:solidFill>
                <a:latin typeface="Arial" charset="0"/>
              </a:rPr>
              <a:t> Umstände, § 927</a:t>
            </a:r>
          </a:p>
          <a:p>
            <a:pPr eaLnBrk="1" hangingPunct="1"/>
            <a:r>
              <a:rPr lang="de-DE" sz="2000" dirty="0">
                <a:solidFill>
                  <a:schemeClr val="bg1"/>
                </a:solidFill>
                <a:latin typeface="Arial" charset="0"/>
              </a:rPr>
              <a:t>3.	</a:t>
            </a:r>
            <a:r>
              <a:rPr lang="de-DE" sz="2000" b="0" dirty="0">
                <a:solidFill>
                  <a:schemeClr val="bg1"/>
                </a:solidFill>
                <a:latin typeface="Arial" charset="0"/>
              </a:rPr>
              <a:t>Vollziehung:</a:t>
            </a:r>
          </a:p>
          <a:p>
            <a:pPr eaLnBrk="1" hangingPunct="1"/>
            <a:r>
              <a:rPr lang="de-DE" sz="2000" b="0" dirty="0">
                <a:solidFill>
                  <a:schemeClr val="bg1"/>
                </a:solidFill>
                <a:latin typeface="Arial" charset="0"/>
              </a:rPr>
              <a:t>	-	allg. Rechtsbehelfe (§§ 928		ff. </a:t>
            </a:r>
            <a:r>
              <a:rPr lang="de-DE" sz="2000" b="0" dirty="0" err="1">
                <a:solidFill>
                  <a:schemeClr val="bg1"/>
                </a:solidFill>
                <a:latin typeface="Arial" charset="0"/>
              </a:rPr>
              <a:t>iVm</a:t>
            </a:r>
            <a:r>
              <a:rPr lang="de-DE" sz="2000" b="0" dirty="0">
                <a:solidFill>
                  <a:schemeClr val="bg1"/>
                </a:solidFill>
                <a:latin typeface="Arial" charset="0"/>
              </a:rPr>
              <a:t> 704 ff.) ohne § 767</a:t>
            </a:r>
          </a:p>
        </p:txBody>
      </p:sp>
      <p:sp>
        <p:nvSpPr>
          <p:cNvPr id="624646" name="Text Box 6"/>
          <p:cNvSpPr txBox="1">
            <a:spLocks noChangeArrowheads="1"/>
          </p:cNvSpPr>
          <p:nvPr/>
        </p:nvSpPr>
        <p:spPr bwMode="auto">
          <a:xfrm>
            <a:off x="4968875" y="2465475"/>
            <a:ext cx="3924300" cy="4276725"/>
          </a:xfrm>
          <a:prstGeom prst="rect">
            <a:avLst/>
          </a:prstGeom>
          <a:solidFill>
            <a:srgbClr val="5A5A5A"/>
          </a:solidFill>
          <a:ln w="9525" algn="ctr">
            <a:solidFill>
              <a:schemeClr val="tx1"/>
            </a:solidFill>
            <a:miter lim="800000"/>
            <a:headEnd/>
            <a:tailEnd/>
          </a:ln>
        </p:spPr>
        <p:txBody>
          <a:bodyPr lIns="0" tIns="0" rIns="0" bIns="0">
            <a:spAutoFit/>
          </a:bodyPr>
          <a:lstStyle>
            <a:lvl1pPr eaLnBrk="0" hangingPunct="0">
              <a:tabLst>
                <a:tab pos="363538" algn="l"/>
                <a:tab pos="712788" algn="l"/>
                <a:tab pos="1076325" algn="l"/>
              </a:tabLst>
              <a:defRPr sz="2400" b="1">
                <a:solidFill>
                  <a:schemeClr val="tx2"/>
                </a:solidFill>
                <a:latin typeface="Verdana" pitchFamily="34" charset="0"/>
              </a:defRPr>
            </a:lvl1pPr>
            <a:lvl2pPr marL="742950" indent="-285750" eaLnBrk="0" hangingPunct="0">
              <a:tabLst>
                <a:tab pos="363538" algn="l"/>
                <a:tab pos="712788" algn="l"/>
                <a:tab pos="1076325" algn="l"/>
              </a:tabLst>
              <a:defRPr sz="2400" b="1">
                <a:solidFill>
                  <a:schemeClr val="tx2"/>
                </a:solidFill>
                <a:latin typeface="Verdana" pitchFamily="34" charset="0"/>
              </a:defRPr>
            </a:lvl2pPr>
            <a:lvl3pPr marL="1143000" indent="-228600" eaLnBrk="0" hangingPunct="0">
              <a:tabLst>
                <a:tab pos="363538" algn="l"/>
                <a:tab pos="712788" algn="l"/>
                <a:tab pos="1076325" algn="l"/>
              </a:tabLst>
              <a:defRPr sz="2400" b="1">
                <a:solidFill>
                  <a:schemeClr val="tx2"/>
                </a:solidFill>
                <a:latin typeface="Verdana" pitchFamily="34" charset="0"/>
              </a:defRPr>
            </a:lvl3pPr>
            <a:lvl4pPr marL="1600200" indent="-228600" eaLnBrk="0" hangingPunct="0">
              <a:tabLst>
                <a:tab pos="363538" algn="l"/>
                <a:tab pos="712788" algn="l"/>
                <a:tab pos="1076325" algn="l"/>
              </a:tabLst>
              <a:defRPr sz="2400" b="1">
                <a:solidFill>
                  <a:schemeClr val="tx2"/>
                </a:solidFill>
                <a:latin typeface="Verdana" pitchFamily="34" charset="0"/>
              </a:defRPr>
            </a:lvl4pPr>
            <a:lvl5pPr marL="2057400" indent="-228600" eaLnBrk="0" hangingPunct="0">
              <a:tabLst>
                <a:tab pos="363538" algn="l"/>
                <a:tab pos="712788" algn="l"/>
                <a:tab pos="107632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3538" algn="l"/>
                <a:tab pos="712788" algn="l"/>
                <a:tab pos="107632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3538" algn="l"/>
                <a:tab pos="712788" algn="l"/>
                <a:tab pos="107632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3538" algn="l"/>
                <a:tab pos="712788" algn="l"/>
                <a:tab pos="107632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3538" algn="l"/>
                <a:tab pos="712788" algn="l"/>
                <a:tab pos="1076325" algn="l"/>
              </a:tabLst>
              <a:defRPr sz="2400" b="1">
                <a:solidFill>
                  <a:schemeClr val="tx2"/>
                </a:solidFill>
                <a:latin typeface="Verdana" pitchFamily="34" charset="0"/>
              </a:defRPr>
            </a:lvl9pPr>
          </a:lstStyle>
          <a:p>
            <a:pPr algn="ctr" eaLnBrk="1" hangingPunct="1"/>
            <a:r>
              <a:rPr lang="de-DE" sz="2000" b="0" dirty="0">
                <a:solidFill>
                  <a:schemeClr val="bg1"/>
                </a:solidFill>
                <a:latin typeface="Arial" charset="0"/>
              </a:rPr>
              <a:t>Ohne Verhandlung (=Beschluss)</a:t>
            </a:r>
          </a:p>
          <a:p>
            <a:pPr eaLnBrk="1" hangingPunct="1"/>
            <a:endParaRPr lang="de-DE" sz="2000" b="0" dirty="0">
              <a:solidFill>
                <a:schemeClr val="bg1"/>
              </a:solidFill>
              <a:latin typeface="Arial" charset="0"/>
            </a:endParaRPr>
          </a:p>
          <a:p>
            <a:pPr eaLnBrk="1" hangingPunct="1"/>
            <a:r>
              <a:rPr lang="de-DE" sz="2000" dirty="0">
                <a:solidFill>
                  <a:schemeClr val="bg1"/>
                </a:solidFill>
                <a:latin typeface="Arial" charset="0"/>
              </a:rPr>
              <a:t>1.</a:t>
            </a:r>
            <a:r>
              <a:rPr lang="de-DE" sz="2000" b="0" dirty="0">
                <a:solidFill>
                  <a:schemeClr val="bg1"/>
                </a:solidFill>
                <a:latin typeface="Arial" charset="0"/>
              </a:rPr>
              <a:t>	Ablehnung des Antrages:</a:t>
            </a:r>
          </a:p>
          <a:p>
            <a:pPr eaLnBrk="1" hangingPunct="1"/>
            <a:r>
              <a:rPr lang="de-DE" sz="2000" b="0" dirty="0">
                <a:solidFill>
                  <a:schemeClr val="bg1"/>
                </a:solidFill>
                <a:latin typeface="Arial" charset="0"/>
              </a:rPr>
              <a:t>	- 	Sofortige Beschwerde,			§ 567 Abs. 1 Nr. 2 ZPO</a:t>
            </a:r>
          </a:p>
          <a:p>
            <a:pPr eaLnBrk="1" hangingPunct="1"/>
            <a:r>
              <a:rPr lang="de-DE" sz="2000" dirty="0">
                <a:solidFill>
                  <a:schemeClr val="bg1"/>
                </a:solidFill>
                <a:latin typeface="Arial" charset="0"/>
              </a:rPr>
              <a:t>2.</a:t>
            </a:r>
            <a:r>
              <a:rPr lang="de-DE" sz="2000" b="0" dirty="0">
                <a:solidFill>
                  <a:schemeClr val="bg1"/>
                </a:solidFill>
                <a:latin typeface="Arial" charset="0"/>
              </a:rPr>
              <a:t>	Erlass des Arrestes/der eV:</a:t>
            </a:r>
          </a:p>
          <a:p>
            <a:pPr eaLnBrk="1" hangingPunct="1"/>
            <a:r>
              <a:rPr lang="de-DE" sz="2000" b="0" dirty="0">
                <a:solidFill>
                  <a:schemeClr val="bg1"/>
                </a:solidFill>
                <a:latin typeface="Arial" charset="0"/>
              </a:rPr>
              <a:t>	-	</a:t>
            </a:r>
            <a:r>
              <a:rPr lang="de-DE" sz="2000" u="sng" dirty="0">
                <a:solidFill>
                  <a:schemeClr val="bg1"/>
                </a:solidFill>
                <a:latin typeface="Arial" charset="0"/>
              </a:rPr>
              <a:t>Widerspruch, § 924 ZPO</a:t>
            </a:r>
          </a:p>
          <a:p>
            <a:pPr eaLnBrk="1" hangingPunct="1"/>
            <a:r>
              <a:rPr lang="de-DE" sz="2000" b="0" dirty="0">
                <a:solidFill>
                  <a:schemeClr val="bg1"/>
                </a:solidFill>
                <a:latin typeface="Arial" charset="0"/>
              </a:rPr>
              <a:t>	-	Aufhebung mangels Klage-		</a:t>
            </a:r>
            <a:r>
              <a:rPr lang="de-DE" sz="2000" b="0" dirty="0" err="1">
                <a:solidFill>
                  <a:schemeClr val="bg1"/>
                </a:solidFill>
                <a:latin typeface="Arial" charset="0"/>
              </a:rPr>
              <a:t>erhebung</a:t>
            </a:r>
            <a:r>
              <a:rPr lang="de-DE" sz="2000" b="0" dirty="0">
                <a:solidFill>
                  <a:schemeClr val="bg1"/>
                </a:solidFill>
                <a:latin typeface="Arial" charset="0"/>
              </a:rPr>
              <a:t>, § 926 Abs. 2</a:t>
            </a:r>
          </a:p>
          <a:p>
            <a:pPr eaLnBrk="1" hangingPunct="1"/>
            <a:r>
              <a:rPr lang="de-DE" sz="2000" b="0" dirty="0">
                <a:solidFill>
                  <a:schemeClr val="bg1"/>
                </a:solidFill>
                <a:latin typeface="Arial" charset="0"/>
              </a:rPr>
              <a:t>	-	Aufhebung wegen </a:t>
            </a:r>
            <a:r>
              <a:rPr lang="de-DE" sz="2000" b="0" dirty="0" err="1">
                <a:solidFill>
                  <a:schemeClr val="bg1"/>
                </a:solidFill>
                <a:latin typeface="Arial" charset="0"/>
              </a:rPr>
              <a:t>verän</a:t>
            </a:r>
            <a:r>
              <a:rPr lang="de-DE" sz="2000" b="0" dirty="0">
                <a:solidFill>
                  <a:schemeClr val="bg1"/>
                </a:solidFill>
                <a:latin typeface="Arial" charset="0"/>
              </a:rPr>
              <a:t>-			</a:t>
            </a:r>
            <a:r>
              <a:rPr lang="de-DE" sz="2000" b="0" dirty="0" err="1">
                <a:solidFill>
                  <a:schemeClr val="bg1"/>
                </a:solidFill>
                <a:latin typeface="Arial" charset="0"/>
              </a:rPr>
              <a:t>derter</a:t>
            </a:r>
            <a:r>
              <a:rPr lang="de-DE" sz="2000" b="0" dirty="0">
                <a:solidFill>
                  <a:schemeClr val="bg1"/>
                </a:solidFill>
                <a:latin typeface="Arial" charset="0"/>
              </a:rPr>
              <a:t> Umstände, § 927</a:t>
            </a:r>
          </a:p>
          <a:p>
            <a:pPr eaLnBrk="1" hangingPunct="1"/>
            <a:r>
              <a:rPr lang="de-DE" sz="2000" dirty="0">
                <a:solidFill>
                  <a:schemeClr val="bg1"/>
                </a:solidFill>
                <a:latin typeface="Arial" charset="0"/>
              </a:rPr>
              <a:t>3.</a:t>
            </a:r>
            <a:r>
              <a:rPr lang="de-DE" sz="2000" b="0" dirty="0">
                <a:solidFill>
                  <a:schemeClr val="bg1"/>
                </a:solidFill>
                <a:latin typeface="Arial" charset="0"/>
              </a:rPr>
              <a:t>	Vollziehung:</a:t>
            </a:r>
          </a:p>
          <a:p>
            <a:pPr eaLnBrk="1" hangingPunct="1"/>
            <a:r>
              <a:rPr lang="de-DE" sz="2000" b="0" dirty="0">
                <a:solidFill>
                  <a:schemeClr val="bg1"/>
                </a:solidFill>
                <a:latin typeface="Arial" charset="0"/>
              </a:rPr>
              <a:t>	-	allg. Rechtsbehelfe (§§ 928		ff. </a:t>
            </a:r>
            <a:r>
              <a:rPr lang="de-DE" sz="2000" b="0" dirty="0" err="1">
                <a:solidFill>
                  <a:schemeClr val="bg1"/>
                </a:solidFill>
                <a:latin typeface="Arial" charset="0"/>
              </a:rPr>
              <a:t>iVm</a:t>
            </a:r>
            <a:r>
              <a:rPr lang="de-DE" sz="2000" b="0" dirty="0">
                <a:solidFill>
                  <a:schemeClr val="bg1"/>
                </a:solidFill>
                <a:latin typeface="Arial" charset="0"/>
              </a:rPr>
              <a:t> 704 ff.) ohne § 767</a:t>
            </a:r>
          </a:p>
        </p:txBody>
      </p:sp>
      <p:sp>
        <p:nvSpPr>
          <p:cNvPr id="10" name="Text Box 8"/>
          <p:cNvSpPr txBox="1">
            <a:spLocks noChangeArrowheads="1"/>
          </p:cNvSpPr>
          <p:nvPr/>
        </p:nvSpPr>
        <p:spPr bwMode="auto">
          <a:xfrm>
            <a:off x="-508" y="260350"/>
            <a:ext cx="5795181"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Rechtsbehelfe im vorl. Rechtsschutz</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15329856"/>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24642">
                                            <p:txEl>
                                              <p:pRg st="0" end="0"/>
                                            </p:txEl>
                                          </p:spTgt>
                                        </p:tgtEl>
                                        <p:attrNameLst>
                                          <p:attrName>style.visibility</p:attrName>
                                        </p:attrNameLst>
                                      </p:cBhvr>
                                      <p:to>
                                        <p:strVal val="visible"/>
                                      </p:to>
                                    </p:set>
                                    <p:anim calcmode="lin" valueType="num">
                                      <p:cBhvr additive="base">
                                        <p:cTn id="7" dur="500" fill="hold"/>
                                        <p:tgtEl>
                                          <p:spTgt spid="62464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2464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24643"/>
                                        </p:tgtEl>
                                        <p:attrNameLst>
                                          <p:attrName>style.visibility</p:attrName>
                                        </p:attrNameLst>
                                      </p:cBhvr>
                                      <p:to>
                                        <p:strVal val="visible"/>
                                      </p:to>
                                    </p:set>
                                    <p:anim calcmode="lin" valueType="num">
                                      <p:cBhvr additive="base">
                                        <p:cTn id="13" dur="500" fill="hold"/>
                                        <p:tgtEl>
                                          <p:spTgt spid="624643"/>
                                        </p:tgtEl>
                                        <p:attrNameLst>
                                          <p:attrName>ppt_x</p:attrName>
                                        </p:attrNameLst>
                                      </p:cBhvr>
                                      <p:tavLst>
                                        <p:tav tm="0">
                                          <p:val>
                                            <p:strVal val="#ppt_x"/>
                                          </p:val>
                                        </p:tav>
                                        <p:tav tm="100000">
                                          <p:val>
                                            <p:strVal val="#ppt_x"/>
                                          </p:val>
                                        </p:tav>
                                      </p:tavLst>
                                    </p:anim>
                                    <p:anim calcmode="lin" valueType="num">
                                      <p:cBhvr additive="base">
                                        <p:cTn id="14" dur="500" fill="hold"/>
                                        <p:tgtEl>
                                          <p:spTgt spid="624643"/>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624646">
                                            <p:bg/>
                                          </p:spTgt>
                                        </p:tgtEl>
                                        <p:attrNameLst>
                                          <p:attrName>style.visibility</p:attrName>
                                        </p:attrNameLst>
                                      </p:cBhvr>
                                      <p:to>
                                        <p:strVal val="visible"/>
                                      </p:to>
                                    </p:set>
                                    <p:anim calcmode="lin" valueType="num">
                                      <p:cBhvr additive="base">
                                        <p:cTn id="17" dur="500" fill="hold"/>
                                        <p:tgtEl>
                                          <p:spTgt spid="624646">
                                            <p:bg/>
                                          </p:spTgt>
                                        </p:tgtEl>
                                        <p:attrNameLst>
                                          <p:attrName>ppt_x</p:attrName>
                                        </p:attrNameLst>
                                      </p:cBhvr>
                                      <p:tavLst>
                                        <p:tav tm="0">
                                          <p:val>
                                            <p:strVal val="#ppt_x"/>
                                          </p:val>
                                        </p:tav>
                                        <p:tav tm="100000">
                                          <p:val>
                                            <p:strVal val="#ppt_x"/>
                                          </p:val>
                                        </p:tav>
                                      </p:tavLst>
                                    </p:anim>
                                    <p:anim calcmode="lin" valueType="num">
                                      <p:cBhvr additive="base">
                                        <p:cTn id="18" dur="500" fill="hold"/>
                                        <p:tgtEl>
                                          <p:spTgt spid="624646">
                                            <p:bg/>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624646">
                                            <p:txEl>
                                              <p:pRg st="0" end="0"/>
                                            </p:txEl>
                                          </p:spTgt>
                                        </p:tgtEl>
                                        <p:attrNameLst>
                                          <p:attrName>style.visibility</p:attrName>
                                        </p:attrNameLst>
                                      </p:cBhvr>
                                      <p:to>
                                        <p:strVal val="visible"/>
                                      </p:to>
                                    </p:set>
                                    <p:anim calcmode="lin" valueType="num">
                                      <p:cBhvr additive="base">
                                        <p:cTn id="21" dur="500" fill="hold"/>
                                        <p:tgtEl>
                                          <p:spTgt spid="624646">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624646">
                                            <p:txEl>
                                              <p:pRg st="0" end="0"/>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624644"/>
                                        </p:tgtEl>
                                        <p:attrNameLst>
                                          <p:attrName>style.visibility</p:attrName>
                                        </p:attrNameLst>
                                      </p:cBhvr>
                                      <p:to>
                                        <p:strVal val="visible"/>
                                      </p:to>
                                    </p:set>
                                    <p:anim calcmode="lin" valueType="num">
                                      <p:cBhvr additive="base">
                                        <p:cTn id="25" dur="500" fill="hold"/>
                                        <p:tgtEl>
                                          <p:spTgt spid="624644"/>
                                        </p:tgtEl>
                                        <p:attrNameLst>
                                          <p:attrName>ppt_x</p:attrName>
                                        </p:attrNameLst>
                                      </p:cBhvr>
                                      <p:tavLst>
                                        <p:tav tm="0">
                                          <p:val>
                                            <p:strVal val="#ppt_x"/>
                                          </p:val>
                                        </p:tav>
                                        <p:tav tm="100000">
                                          <p:val>
                                            <p:strVal val="#ppt_x"/>
                                          </p:val>
                                        </p:tav>
                                      </p:tavLst>
                                    </p:anim>
                                    <p:anim calcmode="lin" valueType="num">
                                      <p:cBhvr additive="base">
                                        <p:cTn id="26" dur="500" fill="hold"/>
                                        <p:tgtEl>
                                          <p:spTgt spid="624644"/>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624645">
                                            <p:bg/>
                                          </p:spTgt>
                                        </p:tgtEl>
                                        <p:attrNameLst>
                                          <p:attrName>style.visibility</p:attrName>
                                        </p:attrNameLst>
                                      </p:cBhvr>
                                      <p:to>
                                        <p:strVal val="visible"/>
                                      </p:to>
                                    </p:set>
                                    <p:anim calcmode="lin" valueType="num">
                                      <p:cBhvr additive="base">
                                        <p:cTn id="29" dur="500" fill="hold"/>
                                        <p:tgtEl>
                                          <p:spTgt spid="624645">
                                            <p:bg/>
                                          </p:spTgt>
                                        </p:tgtEl>
                                        <p:attrNameLst>
                                          <p:attrName>ppt_x</p:attrName>
                                        </p:attrNameLst>
                                      </p:cBhvr>
                                      <p:tavLst>
                                        <p:tav tm="0">
                                          <p:val>
                                            <p:strVal val="#ppt_x"/>
                                          </p:val>
                                        </p:tav>
                                        <p:tav tm="100000">
                                          <p:val>
                                            <p:strVal val="#ppt_x"/>
                                          </p:val>
                                        </p:tav>
                                      </p:tavLst>
                                    </p:anim>
                                    <p:anim calcmode="lin" valueType="num">
                                      <p:cBhvr additive="base">
                                        <p:cTn id="30" dur="500" fill="hold"/>
                                        <p:tgtEl>
                                          <p:spTgt spid="624645">
                                            <p:bg/>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624645">
                                            <p:txEl>
                                              <p:pRg st="0" end="0"/>
                                            </p:txEl>
                                          </p:spTgt>
                                        </p:tgtEl>
                                        <p:attrNameLst>
                                          <p:attrName>style.visibility</p:attrName>
                                        </p:attrNameLst>
                                      </p:cBhvr>
                                      <p:to>
                                        <p:strVal val="visible"/>
                                      </p:to>
                                    </p:set>
                                    <p:anim calcmode="lin" valueType="num">
                                      <p:cBhvr additive="base">
                                        <p:cTn id="33" dur="500" fill="hold"/>
                                        <p:tgtEl>
                                          <p:spTgt spid="624645">
                                            <p:txEl>
                                              <p:pRg st="0" end="0"/>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62464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624645">
                                            <p:txEl>
                                              <p:pRg st="2" end="2"/>
                                            </p:txEl>
                                          </p:spTgt>
                                        </p:tgtEl>
                                        <p:attrNameLst>
                                          <p:attrName>style.visibility</p:attrName>
                                        </p:attrNameLst>
                                      </p:cBhvr>
                                      <p:to>
                                        <p:strVal val="visible"/>
                                      </p:to>
                                    </p:set>
                                    <p:anim calcmode="lin" valueType="num">
                                      <p:cBhvr additive="base">
                                        <p:cTn id="39" dur="500" fill="hold"/>
                                        <p:tgtEl>
                                          <p:spTgt spid="624645">
                                            <p:txEl>
                                              <p:pRg st="2" end="2"/>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2464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624645">
                                            <p:txEl>
                                              <p:pRg st="3" end="3"/>
                                            </p:txEl>
                                          </p:spTgt>
                                        </p:tgtEl>
                                        <p:attrNameLst>
                                          <p:attrName>style.visibility</p:attrName>
                                        </p:attrNameLst>
                                      </p:cBhvr>
                                      <p:to>
                                        <p:strVal val="visible"/>
                                      </p:to>
                                    </p:set>
                                    <p:anim calcmode="lin" valueType="num">
                                      <p:cBhvr additive="base">
                                        <p:cTn id="45" dur="500" fill="hold"/>
                                        <p:tgtEl>
                                          <p:spTgt spid="624645">
                                            <p:txEl>
                                              <p:pRg st="3" end="3"/>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62464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7" fill="hold" nodeType="clickPar">
                      <p:stCondLst>
                        <p:cond delay="indefinite"/>
                      </p:stCondLst>
                      <p:childTnLst>
                        <p:par>
                          <p:cTn id="48" fill="hold" nodeType="withGroup">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624645">
                                            <p:txEl>
                                              <p:pRg st="4" end="4"/>
                                            </p:txEl>
                                          </p:spTgt>
                                        </p:tgtEl>
                                        <p:attrNameLst>
                                          <p:attrName>style.visibility</p:attrName>
                                        </p:attrNameLst>
                                      </p:cBhvr>
                                      <p:to>
                                        <p:strVal val="visible"/>
                                      </p:to>
                                    </p:set>
                                    <p:anim calcmode="lin" valueType="num">
                                      <p:cBhvr additive="base">
                                        <p:cTn id="51" dur="500" fill="hold"/>
                                        <p:tgtEl>
                                          <p:spTgt spid="624645">
                                            <p:txEl>
                                              <p:pRg st="4" end="4"/>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62464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3" fill="hold" nodeType="clickPar">
                      <p:stCondLst>
                        <p:cond delay="indefinite"/>
                      </p:stCondLst>
                      <p:childTnLst>
                        <p:par>
                          <p:cTn id="54" fill="hold" nodeType="withGroup">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624645">
                                            <p:txEl>
                                              <p:pRg st="5" end="5"/>
                                            </p:txEl>
                                          </p:spTgt>
                                        </p:tgtEl>
                                        <p:attrNameLst>
                                          <p:attrName>style.visibility</p:attrName>
                                        </p:attrNameLst>
                                      </p:cBhvr>
                                      <p:to>
                                        <p:strVal val="visible"/>
                                      </p:to>
                                    </p:set>
                                    <p:anim calcmode="lin" valueType="num">
                                      <p:cBhvr additive="base">
                                        <p:cTn id="57" dur="500" fill="hold"/>
                                        <p:tgtEl>
                                          <p:spTgt spid="624645">
                                            <p:txEl>
                                              <p:pRg st="5" end="5"/>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62464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624645">
                                            <p:txEl>
                                              <p:pRg st="6" end="6"/>
                                            </p:txEl>
                                          </p:spTgt>
                                        </p:tgtEl>
                                        <p:attrNameLst>
                                          <p:attrName>style.visibility</p:attrName>
                                        </p:attrNameLst>
                                      </p:cBhvr>
                                      <p:to>
                                        <p:strVal val="visible"/>
                                      </p:to>
                                    </p:set>
                                    <p:anim calcmode="lin" valueType="num">
                                      <p:cBhvr additive="base">
                                        <p:cTn id="63" dur="500" fill="hold"/>
                                        <p:tgtEl>
                                          <p:spTgt spid="624645">
                                            <p:txEl>
                                              <p:pRg st="6" end="6"/>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62464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65" fill="hold" nodeType="clickPar">
                      <p:stCondLst>
                        <p:cond delay="indefinite"/>
                      </p:stCondLst>
                      <p:childTnLst>
                        <p:par>
                          <p:cTn id="66" fill="hold" nodeType="withGroup">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624645">
                                            <p:txEl>
                                              <p:pRg st="7" end="7"/>
                                            </p:txEl>
                                          </p:spTgt>
                                        </p:tgtEl>
                                        <p:attrNameLst>
                                          <p:attrName>style.visibility</p:attrName>
                                        </p:attrNameLst>
                                      </p:cBhvr>
                                      <p:to>
                                        <p:strVal val="visible"/>
                                      </p:to>
                                    </p:set>
                                    <p:anim calcmode="lin" valueType="num">
                                      <p:cBhvr additive="base">
                                        <p:cTn id="69" dur="500" fill="hold"/>
                                        <p:tgtEl>
                                          <p:spTgt spid="624645">
                                            <p:txEl>
                                              <p:pRg st="7" end="7"/>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62464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71" fill="hold" nodeType="clickPar">
                      <p:stCondLst>
                        <p:cond delay="indefinite"/>
                      </p:stCondLst>
                      <p:childTnLst>
                        <p:par>
                          <p:cTn id="72" fill="hold" nodeType="withGroup">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624645">
                                            <p:txEl>
                                              <p:pRg st="8" end="8"/>
                                            </p:txEl>
                                          </p:spTgt>
                                        </p:tgtEl>
                                        <p:attrNameLst>
                                          <p:attrName>style.visibility</p:attrName>
                                        </p:attrNameLst>
                                      </p:cBhvr>
                                      <p:to>
                                        <p:strVal val="visible"/>
                                      </p:to>
                                    </p:set>
                                    <p:anim calcmode="lin" valueType="num">
                                      <p:cBhvr additive="base">
                                        <p:cTn id="75" dur="500" fill="hold"/>
                                        <p:tgtEl>
                                          <p:spTgt spid="624645">
                                            <p:txEl>
                                              <p:pRg st="8" end="8"/>
                                            </p:txEl>
                                          </p:spTgt>
                                        </p:tgtEl>
                                        <p:attrNameLst>
                                          <p:attrName>ppt_x</p:attrName>
                                        </p:attrNameLst>
                                      </p:cBhvr>
                                      <p:tavLst>
                                        <p:tav tm="0">
                                          <p:val>
                                            <p:strVal val="#ppt_x"/>
                                          </p:val>
                                        </p:tav>
                                        <p:tav tm="100000">
                                          <p:val>
                                            <p:strVal val="#ppt_x"/>
                                          </p:val>
                                        </p:tav>
                                      </p:tavLst>
                                    </p:anim>
                                    <p:anim calcmode="lin" valueType="num">
                                      <p:cBhvr additive="base">
                                        <p:cTn id="76" dur="500" fill="hold"/>
                                        <p:tgtEl>
                                          <p:spTgt spid="62464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77" fill="hold" nodeType="clickPar">
                      <p:stCondLst>
                        <p:cond delay="indefinite"/>
                      </p:stCondLst>
                      <p:childTnLst>
                        <p:par>
                          <p:cTn id="78" fill="hold" nodeType="withGroup">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624645">
                                            <p:txEl>
                                              <p:pRg st="9" end="9"/>
                                            </p:txEl>
                                          </p:spTgt>
                                        </p:tgtEl>
                                        <p:attrNameLst>
                                          <p:attrName>style.visibility</p:attrName>
                                        </p:attrNameLst>
                                      </p:cBhvr>
                                      <p:to>
                                        <p:strVal val="visible"/>
                                      </p:to>
                                    </p:set>
                                    <p:anim calcmode="lin" valueType="num">
                                      <p:cBhvr additive="base">
                                        <p:cTn id="81" dur="500" fill="hold"/>
                                        <p:tgtEl>
                                          <p:spTgt spid="624645">
                                            <p:txEl>
                                              <p:pRg st="9" end="9"/>
                                            </p:txEl>
                                          </p:spTgt>
                                        </p:tgtEl>
                                        <p:attrNameLst>
                                          <p:attrName>ppt_x</p:attrName>
                                        </p:attrNameLst>
                                      </p:cBhvr>
                                      <p:tavLst>
                                        <p:tav tm="0">
                                          <p:val>
                                            <p:strVal val="#ppt_x"/>
                                          </p:val>
                                        </p:tav>
                                        <p:tav tm="100000">
                                          <p:val>
                                            <p:strVal val="#ppt_x"/>
                                          </p:val>
                                        </p:tav>
                                      </p:tavLst>
                                    </p:anim>
                                    <p:anim calcmode="lin" valueType="num">
                                      <p:cBhvr additive="base">
                                        <p:cTn id="82" dur="500" fill="hold"/>
                                        <p:tgtEl>
                                          <p:spTgt spid="624645">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83" fill="hold" nodeType="clickPar">
                      <p:stCondLst>
                        <p:cond delay="indefinite"/>
                      </p:stCondLst>
                      <p:childTnLst>
                        <p:par>
                          <p:cTn id="84" fill="hold" nodeType="withGroup">
                            <p:stCondLst>
                              <p:cond delay="0"/>
                            </p:stCondLst>
                            <p:childTnLst>
                              <p:par>
                                <p:cTn id="85" presetID="2" presetClass="entr" presetSubtype="4" fill="hold" grpId="0" nodeType="clickEffect">
                                  <p:stCondLst>
                                    <p:cond delay="0"/>
                                  </p:stCondLst>
                                  <p:childTnLst>
                                    <p:set>
                                      <p:cBhvr>
                                        <p:cTn id="86" dur="1" fill="hold">
                                          <p:stCondLst>
                                            <p:cond delay="0"/>
                                          </p:stCondLst>
                                        </p:cTn>
                                        <p:tgtEl>
                                          <p:spTgt spid="624646">
                                            <p:txEl>
                                              <p:pRg st="2" end="2"/>
                                            </p:txEl>
                                          </p:spTgt>
                                        </p:tgtEl>
                                        <p:attrNameLst>
                                          <p:attrName>style.visibility</p:attrName>
                                        </p:attrNameLst>
                                      </p:cBhvr>
                                      <p:to>
                                        <p:strVal val="visible"/>
                                      </p:to>
                                    </p:set>
                                    <p:anim calcmode="lin" valueType="num">
                                      <p:cBhvr additive="base">
                                        <p:cTn id="87" dur="500" fill="hold"/>
                                        <p:tgtEl>
                                          <p:spTgt spid="624646">
                                            <p:txEl>
                                              <p:pRg st="2" end="2"/>
                                            </p:txEl>
                                          </p:spTgt>
                                        </p:tgtEl>
                                        <p:attrNameLst>
                                          <p:attrName>ppt_x</p:attrName>
                                        </p:attrNameLst>
                                      </p:cBhvr>
                                      <p:tavLst>
                                        <p:tav tm="0">
                                          <p:val>
                                            <p:strVal val="#ppt_x"/>
                                          </p:val>
                                        </p:tav>
                                        <p:tav tm="100000">
                                          <p:val>
                                            <p:strVal val="#ppt_x"/>
                                          </p:val>
                                        </p:tav>
                                      </p:tavLst>
                                    </p:anim>
                                    <p:anim calcmode="lin" valueType="num">
                                      <p:cBhvr additive="base">
                                        <p:cTn id="88" dur="500" fill="hold"/>
                                        <p:tgtEl>
                                          <p:spTgt spid="62464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89" fill="hold" nodeType="clickPar">
                      <p:stCondLst>
                        <p:cond delay="indefinite"/>
                      </p:stCondLst>
                      <p:childTnLst>
                        <p:par>
                          <p:cTn id="90" fill="hold" nodeType="withGroup">
                            <p:stCondLst>
                              <p:cond delay="0"/>
                            </p:stCondLst>
                            <p:childTnLst>
                              <p:par>
                                <p:cTn id="91" presetID="2" presetClass="entr" presetSubtype="4" fill="hold" grpId="0" nodeType="clickEffect">
                                  <p:stCondLst>
                                    <p:cond delay="0"/>
                                  </p:stCondLst>
                                  <p:childTnLst>
                                    <p:set>
                                      <p:cBhvr>
                                        <p:cTn id="92" dur="1" fill="hold">
                                          <p:stCondLst>
                                            <p:cond delay="0"/>
                                          </p:stCondLst>
                                        </p:cTn>
                                        <p:tgtEl>
                                          <p:spTgt spid="624646">
                                            <p:txEl>
                                              <p:pRg st="3" end="3"/>
                                            </p:txEl>
                                          </p:spTgt>
                                        </p:tgtEl>
                                        <p:attrNameLst>
                                          <p:attrName>style.visibility</p:attrName>
                                        </p:attrNameLst>
                                      </p:cBhvr>
                                      <p:to>
                                        <p:strVal val="visible"/>
                                      </p:to>
                                    </p:set>
                                    <p:anim calcmode="lin" valueType="num">
                                      <p:cBhvr additive="base">
                                        <p:cTn id="93" dur="500" fill="hold"/>
                                        <p:tgtEl>
                                          <p:spTgt spid="624646">
                                            <p:txEl>
                                              <p:pRg st="3" end="3"/>
                                            </p:txEl>
                                          </p:spTgt>
                                        </p:tgtEl>
                                        <p:attrNameLst>
                                          <p:attrName>ppt_x</p:attrName>
                                        </p:attrNameLst>
                                      </p:cBhvr>
                                      <p:tavLst>
                                        <p:tav tm="0">
                                          <p:val>
                                            <p:strVal val="#ppt_x"/>
                                          </p:val>
                                        </p:tav>
                                        <p:tav tm="100000">
                                          <p:val>
                                            <p:strVal val="#ppt_x"/>
                                          </p:val>
                                        </p:tav>
                                      </p:tavLst>
                                    </p:anim>
                                    <p:anim calcmode="lin" valueType="num">
                                      <p:cBhvr additive="base">
                                        <p:cTn id="94" dur="500" fill="hold"/>
                                        <p:tgtEl>
                                          <p:spTgt spid="62464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5" fill="hold" nodeType="clickPar">
                      <p:stCondLst>
                        <p:cond delay="indefinite"/>
                      </p:stCondLst>
                      <p:childTnLst>
                        <p:par>
                          <p:cTn id="96" fill="hold" nodeType="withGroup">
                            <p:stCondLst>
                              <p:cond delay="0"/>
                            </p:stCondLst>
                            <p:childTnLst>
                              <p:par>
                                <p:cTn id="97" presetID="2" presetClass="entr" presetSubtype="4" fill="hold" grpId="0" nodeType="clickEffect">
                                  <p:stCondLst>
                                    <p:cond delay="0"/>
                                  </p:stCondLst>
                                  <p:childTnLst>
                                    <p:set>
                                      <p:cBhvr>
                                        <p:cTn id="98" dur="1" fill="hold">
                                          <p:stCondLst>
                                            <p:cond delay="0"/>
                                          </p:stCondLst>
                                        </p:cTn>
                                        <p:tgtEl>
                                          <p:spTgt spid="624646">
                                            <p:txEl>
                                              <p:pRg st="4" end="4"/>
                                            </p:txEl>
                                          </p:spTgt>
                                        </p:tgtEl>
                                        <p:attrNameLst>
                                          <p:attrName>style.visibility</p:attrName>
                                        </p:attrNameLst>
                                      </p:cBhvr>
                                      <p:to>
                                        <p:strVal val="visible"/>
                                      </p:to>
                                    </p:set>
                                    <p:anim calcmode="lin" valueType="num">
                                      <p:cBhvr additive="base">
                                        <p:cTn id="99" dur="500" fill="hold"/>
                                        <p:tgtEl>
                                          <p:spTgt spid="624646">
                                            <p:txEl>
                                              <p:pRg st="4" end="4"/>
                                            </p:txEl>
                                          </p:spTgt>
                                        </p:tgtEl>
                                        <p:attrNameLst>
                                          <p:attrName>ppt_x</p:attrName>
                                        </p:attrNameLst>
                                      </p:cBhvr>
                                      <p:tavLst>
                                        <p:tav tm="0">
                                          <p:val>
                                            <p:strVal val="#ppt_x"/>
                                          </p:val>
                                        </p:tav>
                                        <p:tav tm="100000">
                                          <p:val>
                                            <p:strVal val="#ppt_x"/>
                                          </p:val>
                                        </p:tav>
                                      </p:tavLst>
                                    </p:anim>
                                    <p:anim calcmode="lin" valueType="num">
                                      <p:cBhvr additive="base">
                                        <p:cTn id="100" dur="500" fill="hold"/>
                                        <p:tgtEl>
                                          <p:spTgt spid="62464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01" fill="hold" nodeType="clickPar">
                      <p:stCondLst>
                        <p:cond delay="indefinite"/>
                      </p:stCondLst>
                      <p:childTnLst>
                        <p:par>
                          <p:cTn id="102" fill="hold" nodeType="withGroup">
                            <p:stCondLst>
                              <p:cond delay="0"/>
                            </p:stCondLst>
                            <p:childTnLst>
                              <p:par>
                                <p:cTn id="103" presetID="2" presetClass="entr" presetSubtype="4" fill="hold" grpId="0" nodeType="clickEffect">
                                  <p:stCondLst>
                                    <p:cond delay="0"/>
                                  </p:stCondLst>
                                  <p:childTnLst>
                                    <p:set>
                                      <p:cBhvr>
                                        <p:cTn id="104" dur="1" fill="hold">
                                          <p:stCondLst>
                                            <p:cond delay="0"/>
                                          </p:stCondLst>
                                        </p:cTn>
                                        <p:tgtEl>
                                          <p:spTgt spid="624646">
                                            <p:txEl>
                                              <p:pRg st="5" end="5"/>
                                            </p:txEl>
                                          </p:spTgt>
                                        </p:tgtEl>
                                        <p:attrNameLst>
                                          <p:attrName>style.visibility</p:attrName>
                                        </p:attrNameLst>
                                      </p:cBhvr>
                                      <p:to>
                                        <p:strVal val="visible"/>
                                      </p:to>
                                    </p:set>
                                    <p:anim calcmode="lin" valueType="num">
                                      <p:cBhvr additive="base">
                                        <p:cTn id="105" dur="500" fill="hold"/>
                                        <p:tgtEl>
                                          <p:spTgt spid="624646">
                                            <p:txEl>
                                              <p:pRg st="5" end="5"/>
                                            </p:txEl>
                                          </p:spTgt>
                                        </p:tgtEl>
                                        <p:attrNameLst>
                                          <p:attrName>ppt_x</p:attrName>
                                        </p:attrNameLst>
                                      </p:cBhvr>
                                      <p:tavLst>
                                        <p:tav tm="0">
                                          <p:val>
                                            <p:strVal val="#ppt_x"/>
                                          </p:val>
                                        </p:tav>
                                        <p:tav tm="100000">
                                          <p:val>
                                            <p:strVal val="#ppt_x"/>
                                          </p:val>
                                        </p:tav>
                                      </p:tavLst>
                                    </p:anim>
                                    <p:anim calcmode="lin" valueType="num">
                                      <p:cBhvr additive="base">
                                        <p:cTn id="106" dur="500" fill="hold"/>
                                        <p:tgtEl>
                                          <p:spTgt spid="62464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07" fill="hold" nodeType="clickPar">
                      <p:stCondLst>
                        <p:cond delay="indefinite"/>
                      </p:stCondLst>
                      <p:childTnLst>
                        <p:par>
                          <p:cTn id="108" fill="hold" nodeType="withGroup">
                            <p:stCondLst>
                              <p:cond delay="0"/>
                            </p:stCondLst>
                            <p:childTnLst>
                              <p:par>
                                <p:cTn id="109" presetID="2" presetClass="entr" presetSubtype="4" fill="hold" grpId="0" nodeType="clickEffect">
                                  <p:stCondLst>
                                    <p:cond delay="0"/>
                                  </p:stCondLst>
                                  <p:childTnLst>
                                    <p:set>
                                      <p:cBhvr>
                                        <p:cTn id="110" dur="1" fill="hold">
                                          <p:stCondLst>
                                            <p:cond delay="0"/>
                                          </p:stCondLst>
                                        </p:cTn>
                                        <p:tgtEl>
                                          <p:spTgt spid="624646">
                                            <p:txEl>
                                              <p:pRg st="6" end="6"/>
                                            </p:txEl>
                                          </p:spTgt>
                                        </p:tgtEl>
                                        <p:attrNameLst>
                                          <p:attrName>style.visibility</p:attrName>
                                        </p:attrNameLst>
                                      </p:cBhvr>
                                      <p:to>
                                        <p:strVal val="visible"/>
                                      </p:to>
                                    </p:set>
                                    <p:anim calcmode="lin" valueType="num">
                                      <p:cBhvr additive="base">
                                        <p:cTn id="111" dur="500" fill="hold"/>
                                        <p:tgtEl>
                                          <p:spTgt spid="624646">
                                            <p:txEl>
                                              <p:pRg st="6" end="6"/>
                                            </p:txEl>
                                          </p:spTgt>
                                        </p:tgtEl>
                                        <p:attrNameLst>
                                          <p:attrName>ppt_x</p:attrName>
                                        </p:attrNameLst>
                                      </p:cBhvr>
                                      <p:tavLst>
                                        <p:tav tm="0">
                                          <p:val>
                                            <p:strVal val="#ppt_x"/>
                                          </p:val>
                                        </p:tav>
                                        <p:tav tm="100000">
                                          <p:val>
                                            <p:strVal val="#ppt_x"/>
                                          </p:val>
                                        </p:tav>
                                      </p:tavLst>
                                    </p:anim>
                                    <p:anim calcmode="lin" valueType="num">
                                      <p:cBhvr additive="base">
                                        <p:cTn id="112" dur="500" fill="hold"/>
                                        <p:tgtEl>
                                          <p:spTgt spid="62464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13" fill="hold" nodeType="clickPar">
                      <p:stCondLst>
                        <p:cond delay="indefinite"/>
                      </p:stCondLst>
                      <p:childTnLst>
                        <p:par>
                          <p:cTn id="114" fill="hold" nodeType="withGroup">
                            <p:stCondLst>
                              <p:cond delay="0"/>
                            </p:stCondLst>
                            <p:childTnLst>
                              <p:par>
                                <p:cTn id="115" presetID="2" presetClass="entr" presetSubtype="4" fill="hold" grpId="0" nodeType="clickEffect">
                                  <p:stCondLst>
                                    <p:cond delay="0"/>
                                  </p:stCondLst>
                                  <p:childTnLst>
                                    <p:set>
                                      <p:cBhvr>
                                        <p:cTn id="116" dur="1" fill="hold">
                                          <p:stCondLst>
                                            <p:cond delay="0"/>
                                          </p:stCondLst>
                                        </p:cTn>
                                        <p:tgtEl>
                                          <p:spTgt spid="624646">
                                            <p:txEl>
                                              <p:pRg st="7" end="7"/>
                                            </p:txEl>
                                          </p:spTgt>
                                        </p:tgtEl>
                                        <p:attrNameLst>
                                          <p:attrName>style.visibility</p:attrName>
                                        </p:attrNameLst>
                                      </p:cBhvr>
                                      <p:to>
                                        <p:strVal val="visible"/>
                                      </p:to>
                                    </p:set>
                                    <p:anim calcmode="lin" valueType="num">
                                      <p:cBhvr additive="base">
                                        <p:cTn id="117" dur="500" fill="hold"/>
                                        <p:tgtEl>
                                          <p:spTgt spid="624646">
                                            <p:txEl>
                                              <p:pRg st="7" end="7"/>
                                            </p:txEl>
                                          </p:spTgt>
                                        </p:tgtEl>
                                        <p:attrNameLst>
                                          <p:attrName>ppt_x</p:attrName>
                                        </p:attrNameLst>
                                      </p:cBhvr>
                                      <p:tavLst>
                                        <p:tav tm="0">
                                          <p:val>
                                            <p:strVal val="#ppt_x"/>
                                          </p:val>
                                        </p:tav>
                                        <p:tav tm="100000">
                                          <p:val>
                                            <p:strVal val="#ppt_x"/>
                                          </p:val>
                                        </p:tav>
                                      </p:tavLst>
                                    </p:anim>
                                    <p:anim calcmode="lin" valueType="num">
                                      <p:cBhvr additive="base">
                                        <p:cTn id="118" dur="500" fill="hold"/>
                                        <p:tgtEl>
                                          <p:spTgt spid="62464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119" fill="hold" nodeType="clickPar">
                      <p:stCondLst>
                        <p:cond delay="indefinite"/>
                      </p:stCondLst>
                      <p:childTnLst>
                        <p:par>
                          <p:cTn id="120" fill="hold" nodeType="withGroup">
                            <p:stCondLst>
                              <p:cond delay="0"/>
                            </p:stCondLst>
                            <p:childTnLst>
                              <p:par>
                                <p:cTn id="121" presetID="2" presetClass="entr" presetSubtype="4" fill="hold" grpId="0" nodeType="clickEffect">
                                  <p:stCondLst>
                                    <p:cond delay="0"/>
                                  </p:stCondLst>
                                  <p:childTnLst>
                                    <p:set>
                                      <p:cBhvr>
                                        <p:cTn id="122" dur="1" fill="hold">
                                          <p:stCondLst>
                                            <p:cond delay="0"/>
                                          </p:stCondLst>
                                        </p:cTn>
                                        <p:tgtEl>
                                          <p:spTgt spid="624646">
                                            <p:txEl>
                                              <p:pRg st="8" end="8"/>
                                            </p:txEl>
                                          </p:spTgt>
                                        </p:tgtEl>
                                        <p:attrNameLst>
                                          <p:attrName>style.visibility</p:attrName>
                                        </p:attrNameLst>
                                      </p:cBhvr>
                                      <p:to>
                                        <p:strVal val="visible"/>
                                      </p:to>
                                    </p:set>
                                    <p:anim calcmode="lin" valueType="num">
                                      <p:cBhvr additive="base">
                                        <p:cTn id="123" dur="500" fill="hold"/>
                                        <p:tgtEl>
                                          <p:spTgt spid="624646">
                                            <p:txEl>
                                              <p:pRg st="8" end="8"/>
                                            </p:txEl>
                                          </p:spTgt>
                                        </p:tgtEl>
                                        <p:attrNameLst>
                                          <p:attrName>ppt_x</p:attrName>
                                        </p:attrNameLst>
                                      </p:cBhvr>
                                      <p:tavLst>
                                        <p:tav tm="0">
                                          <p:val>
                                            <p:strVal val="#ppt_x"/>
                                          </p:val>
                                        </p:tav>
                                        <p:tav tm="100000">
                                          <p:val>
                                            <p:strVal val="#ppt_x"/>
                                          </p:val>
                                        </p:tav>
                                      </p:tavLst>
                                    </p:anim>
                                    <p:anim calcmode="lin" valueType="num">
                                      <p:cBhvr additive="base">
                                        <p:cTn id="124" dur="500" fill="hold"/>
                                        <p:tgtEl>
                                          <p:spTgt spid="62464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125" fill="hold" nodeType="clickPar">
                      <p:stCondLst>
                        <p:cond delay="indefinite"/>
                      </p:stCondLst>
                      <p:childTnLst>
                        <p:par>
                          <p:cTn id="126" fill="hold" nodeType="withGroup">
                            <p:stCondLst>
                              <p:cond delay="0"/>
                            </p:stCondLst>
                            <p:childTnLst>
                              <p:par>
                                <p:cTn id="127" presetID="2" presetClass="entr" presetSubtype="4" fill="hold" grpId="0" nodeType="clickEffect">
                                  <p:stCondLst>
                                    <p:cond delay="0"/>
                                  </p:stCondLst>
                                  <p:childTnLst>
                                    <p:set>
                                      <p:cBhvr>
                                        <p:cTn id="128" dur="1" fill="hold">
                                          <p:stCondLst>
                                            <p:cond delay="0"/>
                                          </p:stCondLst>
                                        </p:cTn>
                                        <p:tgtEl>
                                          <p:spTgt spid="624646">
                                            <p:txEl>
                                              <p:pRg st="9" end="9"/>
                                            </p:txEl>
                                          </p:spTgt>
                                        </p:tgtEl>
                                        <p:attrNameLst>
                                          <p:attrName>style.visibility</p:attrName>
                                        </p:attrNameLst>
                                      </p:cBhvr>
                                      <p:to>
                                        <p:strVal val="visible"/>
                                      </p:to>
                                    </p:set>
                                    <p:anim calcmode="lin" valueType="num">
                                      <p:cBhvr additive="base">
                                        <p:cTn id="129" dur="500" fill="hold"/>
                                        <p:tgtEl>
                                          <p:spTgt spid="624646">
                                            <p:txEl>
                                              <p:pRg st="9" end="9"/>
                                            </p:txEl>
                                          </p:spTgt>
                                        </p:tgtEl>
                                        <p:attrNameLst>
                                          <p:attrName>ppt_x</p:attrName>
                                        </p:attrNameLst>
                                      </p:cBhvr>
                                      <p:tavLst>
                                        <p:tav tm="0">
                                          <p:val>
                                            <p:strVal val="#ppt_x"/>
                                          </p:val>
                                        </p:tav>
                                        <p:tav tm="100000">
                                          <p:val>
                                            <p:strVal val="#ppt_x"/>
                                          </p:val>
                                        </p:tav>
                                      </p:tavLst>
                                    </p:anim>
                                    <p:anim calcmode="lin" valueType="num">
                                      <p:cBhvr additive="base">
                                        <p:cTn id="130" dur="500" fill="hold"/>
                                        <p:tgtEl>
                                          <p:spTgt spid="624646">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43" grpId="0" animBg="1"/>
      <p:bldP spid="624644" grpId="0" animBg="1"/>
      <p:bldP spid="624645" grpId="0" build="p" animBg="1"/>
      <p:bldP spid="624646"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5" name="Text Box 3"/>
          <p:cNvSpPr txBox="1">
            <a:spLocks noChangeArrowheads="1"/>
          </p:cNvSpPr>
          <p:nvPr/>
        </p:nvSpPr>
        <p:spPr bwMode="auto">
          <a:xfrm>
            <a:off x="144463" y="1304764"/>
            <a:ext cx="8783637" cy="2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marL="361950" indent="-361950" algn="ctr" eaLnBrk="1" hangingPunct="1"/>
            <a:r>
              <a:rPr lang="de-DE" dirty="0">
                <a:solidFill>
                  <a:schemeClr val="tx1"/>
                </a:solidFill>
                <a:latin typeface="Arial" charset="0"/>
              </a:rPr>
              <a:t>Variante 1</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1.	Die einstweilige Verfügung des Amtsgerichts … vom … wird bestätigt.</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2. 	Der Verfügungsbeklagte hat auch die weiteren Kosten des einstweiligen Verfügungsverfahrens zu tragen.</a:t>
            </a:r>
          </a:p>
        </p:txBody>
      </p:sp>
      <p:sp>
        <p:nvSpPr>
          <p:cNvPr id="6"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52 Einstweilige Verfügung II</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3059385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43075">
                                            <p:txEl>
                                              <p:pRg st="0" end="0"/>
                                            </p:txEl>
                                          </p:spTgt>
                                        </p:tgtEl>
                                        <p:attrNameLst>
                                          <p:attrName>style.visibility</p:attrName>
                                        </p:attrNameLst>
                                      </p:cBhvr>
                                      <p:to>
                                        <p:strVal val="visible"/>
                                      </p:to>
                                    </p:set>
                                    <p:anim calcmode="lin" valueType="num">
                                      <p:cBhvr additive="base">
                                        <p:cTn id="7" dur="500" fill="hold"/>
                                        <p:tgtEl>
                                          <p:spTgt spid="64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3075">
                                            <p:txEl>
                                              <p:pRg st="2" end="2"/>
                                            </p:txEl>
                                          </p:spTgt>
                                        </p:tgtEl>
                                        <p:attrNameLst>
                                          <p:attrName>style.visibility</p:attrName>
                                        </p:attrNameLst>
                                      </p:cBhvr>
                                      <p:to>
                                        <p:strVal val="visible"/>
                                      </p:to>
                                    </p:set>
                                    <p:anim calcmode="lin" valueType="num">
                                      <p:cBhvr additive="base">
                                        <p:cTn id="13" dur="500" fill="hold"/>
                                        <p:tgtEl>
                                          <p:spTgt spid="64307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3075">
                                            <p:txEl>
                                              <p:pRg st="4" end="4"/>
                                            </p:txEl>
                                          </p:spTgt>
                                        </p:tgtEl>
                                        <p:attrNameLst>
                                          <p:attrName>style.visibility</p:attrName>
                                        </p:attrNameLst>
                                      </p:cBhvr>
                                      <p:to>
                                        <p:strVal val="visible"/>
                                      </p:to>
                                    </p:set>
                                    <p:anim calcmode="lin" valueType="num">
                                      <p:cBhvr additive="base">
                                        <p:cTn id="19" dur="500" fill="hold"/>
                                        <p:tgtEl>
                                          <p:spTgt spid="64307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307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5" name="Text Box 3"/>
          <p:cNvSpPr txBox="1">
            <a:spLocks noChangeArrowheads="1"/>
          </p:cNvSpPr>
          <p:nvPr/>
        </p:nvSpPr>
        <p:spPr bwMode="auto">
          <a:xfrm>
            <a:off x="144463" y="1304764"/>
            <a:ext cx="8783637" cy="5539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marL="361950" indent="-361950" algn="ctr" eaLnBrk="1" hangingPunct="1"/>
            <a:r>
              <a:rPr lang="de-DE" dirty="0">
                <a:solidFill>
                  <a:schemeClr val="tx1"/>
                </a:solidFill>
                <a:latin typeface="Arial" charset="0"/>
              </a:rPr>
              <a:t>Variante 2</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1.	Die einstweilige Verfügung des Amtsgerichts … vom … wird aufgehoben. Der Antrag auf Erlass einer einstweiligen Verfügung wird abgelehnt.</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2. 	Der Verfügungskläger hat die Kosten des einstweiligen Verfügungsverfahrens zu tragen.</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3. 	Das Urteil ist vorläufig vollstreckbar. Der Verfügungskläger darf die Vollstreckung durch Sicherheitsleistung in Höhe von 110 % des aufgrund des Urteils vollstreckbaren Betrages abwenden, wenn nicht der Verfügungsbeklagte vor der Vollstreckung Sicherheit in Höhe von 110 % des jeweils zu vollstreckenden Betrages leistet.</a:t>
            </a:r>
          </a:p>
        </p:txBody>
      </p:sp>
      <p:sp>
        <p:nvSpPr>
          <p:cNvPr id="6"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52 Einstweilige Verfügung II</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6269257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43075">
                                            <p:txEl>
                                              <p:pRg st="0" end="0"/>
                                            </p:txEl>
                                          </p:spTgt>
                                        </p:tgtEl>
                                        <p:attrNameLst>
                                          <p:attrName>style.visibility</p:attrName>
                                        </p:attrNameLst>
                                      </p:cBhvr>
                                      <p:to>
                                        <p:strVal val="visible"/>
                                      </p:to>
                                    </p:set>
                                    <p:anim calcmode="lin" valueType="num">
                                      <p:cBhvr additive="base">
                                        <p:cTn id="7" dur="500" fill="hold"/>
                                        <p:tgtEl>
                                          <p:spTgt spid="64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3075">
                                            <p:txEl>
                                              <p:pRg st="2" end="2"/>
                                            </p:txEl>
                                          </p:spTgt>
                                        </p:tgtEl>
                                        <p:attrNameLst>
                                          <p:attrName>style.visibility</p:attrName>
                                        </p:attrNameLst>
                                      </p:cBhvr>
                                      <p:to>
                                        <p:strVal val="visible"/>
                                      </p:to>
                                    </p:set>
                                    <p:anim calcmode="lin" valueType="num">
                                      <p:cBhvr additive="base">
                                        <p:cTn id="13" dur="500" fill="hold"/>
                                        <p:tgtEl>
                                          <p:spTgt spid="64307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3075">
                                            <p:txEl>
                                              <p:pRg st="4" end="4"/>
                                            </p:txEl>
                                          </p:spTgt>
                                        </p:tgtEl>
                                        <p:attrNameLst>
                                          <p:attrName>style.visibility</p:attrName>
                                        </p:attrNameLst>
                                      </p:cBhvr>
                                      <p:to>
                                        <p:strVal val="visible"/>
                                      </p:to>
                                    </p:set>
                                    <p:anim calcmode="lin" valueType="num">
                                      <p:cBhvr additive="base">
                                        <p:cTn id="19" dur="500" fill="hold"/>
                                        <p:tgtEl>
                                          <p:spTgt spid="64307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307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43075">
                                            <p:txEl>
                                              <p:pRg st="6" end="6"/>
                                            </p:txEl>
                                          </p:spTgt>
                                        </p:tgtEl>
                                        <p:attrNameLst>
                                          <p:attrName>style.visibility</p:attrName>
                                        </p:attrNameLst>
                                      </p:cBhvr>
                                      <p:to>
                                        <p:strVal val="visible"/>
                                      </p:to>
                                    </p:set>
                                    <p:anim calcmode="lin" valueType="num">
                                      <p:cBhvr additive="base">
                                        <p:cTn id="25" dur="500" fill="hold"/>
                                        <p:tgtEl>
                                          <p:spTgt spid="643075">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307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5" name="Text Box 3"/>
          <p:cNvSpPr txBox="1">
            <a:spLocks noChangeArrowheads="1"/>
          </p:cNvSpPr>
          <p:nvPr/>
        </p:nvSpPr>
        <p:spPr bwMode="auto">
          <a:xfrm>
            <a:off x="144463" y="1384900"/>
            <a:ext cx="8783637"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marL="361950" indent="-361950" algn="ctr" eaLnBrk="1" hangingPunct="1"/>
            <a:r>
              <a:rPr lang="de-DE" dirty="0">
                <a:solidFill>
                  <a:schemeClr val="tx1"/>
                </a:solidFill>
                <a:latin typeface="Arial" charset="0"/>
              </a:rPr>
              <a:t>Beschluss (gemäß § 269 Abs. 4 ZPO)</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Die Antragsgegnerin hat die Kosten des Rechtsstreits zu tragen. </a:t>
            </a:r>
          </a:p>
        </p:txBody>
      </p:sp>
      <p:sp>
        <p:nvSpPr>
          <p:cNvPr id="6"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53 Einstweilige Verfügung III</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064746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43075">
                                            <p:txEl>
                                              <p:pRg st="0" end="0"/>
                                            </p:txEl>
                                          </p:spTgt>
                                        </p:tgtEl>
                                        <p:attrNameLst>
                                          <p:attrName>style.visibility</p:attrName>
                                        </p:attrNameLst>
                                      </p:cBhvr>
                                      <p:to>
                                        <p:strVal val="visible"/>
                                      </p:to>
                                    </p:set>
                                    <p:anim calcmode="lin" valueType="num">
                                      <p:cBhvr additive="base">
                                        <p:cTn id="7" dur="500" fill="hold"/>
                                        <p:tgtEl>
                                          <p:spTgt spid="64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3075">
                                            <p:txEl>
                                              <p:pRg st="2" end="2"/>
                                            </p:txEl>
                                          </p:spTgt>
                                        </p:tgtEl>
                                        <p:attrNameLst>
                                          <p:attrName>style.visibility</p:attrName>
                                        </p:attrNameLst>
                                      </p:cBhvr>
                                      <p:to>
                                        <p:strVal val="visible"/>
                                      </p:to>
                                    </p:set>
                                    <p:anim calcmode="lin" valueType="num">
                                      <p:cBhvr additive="base">
                                        <p:cTn id="13" dur="500" fill="hold"/>
                                        <p:tgtEl>
                                          <p:spTgt spid="64307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5" name="Text Box 3"/>
          <p:cNvSpPr txBox="1">
            <a:spLocks noChangeArrowheads="1"/>
          </p:cNvSpPr>
          <p:nvPr/>
        </p:nvSpPr>
        <p:spPr bwMode="auto">
          <a:xfrm>
            <a:off x="144463" y="1304764"/>
            <a:ext cx="8783637" cy="369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marL="361950" indent="-361950" eaLnBrk="1" hangingPunct="1"/>
            <a:endParaRPr lang="de-DE" b="0" dirty="0">
              <a:solidFill>
                <a:schemeClr val="tx1"/>
              </a:solidFill>
              <a:latin typeface="Arial" charset="0"/>
            </a:endParaRPr>
          </a:p>
          <a:p>
            <a:pPr marL="457200" indent="-457200" eaLnBrk="1" hangingPunct="1">
              <a:buAutoNum type="arabicPeriod"/>
            </a:pPr>
            <a:r>
              <a:rPr lang="de-DE" b="0" dirty="0">
                <a:solidFill>
                  <a:schemeClr val="tx1"/>
                </a:solidFill>
                <a:latin typeface="Arial" charset="0"/>
              </a:rPr>
              <a:t>Der Verfügungsbeklagte (S) wird im Wege einstweiliger Verfügung verurteilt, es zu unterlassen, Zubehörstücke, die in sein Eigentum gelangt sind, insbesondere Firmeninventar, das sich auf dem Grundstück [...] befindet, zu veräußern und vom Grundstück zu entfernen. Im Übrigen wird der Antrag abgelehnt.</a:t>
            </a:r>
          </a:p>
          <a:p>
            <a:pPr marL="457200" indent="-457200" eaLnBrk="1" hangingPunct="1">
              <a:buAutoNum type="arabicPeriod"/>
            </a:pPr>
            <a:endParaRPr lang="de-DE" b="0" dirty="0">
              <a:solidFill>
                <a:schemeClr val="tx1"/>
              </a:solidFill>
              <a:latin typeface="Arial" charset="0"/>
            </a:endParaRPr>
          </a:p>
          <a:p>
            <a:pPr marL="457200" indent="-457200" eaLnBrk="1" hangingPunct="1">
              <a:buAutoNum type="arabicPeriod"/>
            </a:pPr>
            <a:r>
              <a:rPr lang="de-DE" b="0" dirty="0">
                <a:solidFill>
                  <a:schemeClr val="tx1"/>
                </a:solidFill>
                <a:latin typeface="Arial" charset="0"/>
              </a:rPr>
              <a:t>Die Kosten des Rechtsstreits hat der Verfügungsbeklagte zu tragen.</a:t>
            </a:r>
          </a:p>
        </p:txBody>
      </p:sp>
      <p:sp>
        <p:nvSpPr>
          <p:cNvPr id="6"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t>
            </a:r>
            <a:r>
              <a:rPr lang="de-DE">
                <a:solidFill>
                  <a:schemeClr val="bg1"/>
                </a:solidFill>
              </a:rPr>
              <a:t>Übungsfall 54 </a:t>
            </a:r>
            <a:r>
              <a:rPr lang="de-DE" dirty="0">
                <a:solidFill>
                  <a:schemeClr val="bg1"/>
                </a:solidFill>
              </a:rPr>
              <a:t>Einstweilige Verfügung IV</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0398360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43075">
                                            <p:txEl>
                                              <p:pRg st="1" end="1"/>
                                            </p:txEl>
                                          </p:spTgt>
                                        </p:tgtEl>
                                        <p:attrNameLst>
                                          <p:attrName>style.visibility</p:attrName>
                                        </p:attrNameLst>
                                      </p:cBhvr>
                                      <p:to>
                                        <p:strVal val="visible"/>
                                      </p:to>
                                    </p:set>
                                    <p:anim calcmode="lin" valueType="num">
                                      <p:cBhvr additive="base">
                                        <p:cTn id="7" dur="500" fill="hold"/>
                                        <p:tgtEl>
                                          <p:spTgt spid="64307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30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3075">
                                            <p:txEl>
                                              <p:pRg st="3" end="3"/>
                                            </p:txEl>
                                          </p:spTgt>
                                        </p:tgtEl>
                                        <p:attrNameLst>
                                          <p:attrName>style.visibility</p:attrName>
                                        </p:attrNameLst>
                                      </p:cBhvr>
                                      <p:to>
                                        <p:strVal val="visible"/>
                                      </p:to>
                                    </p:set>
                                    <p:anim calcmode="lin" valueType="num">
                                      <p:cBhvr additive="base">
                                        <p:cTn id="13" dur="500" fill="hold"/>
                                        <p:tgtEl>
                                          <p:spTgt spid="643075">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307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214313" y="1276883"/>
            <a:ext cx="8678862" cy="5386090"/>
          </a:xfrm>
          <a:prstGeom prst="rect">
            <a:avLst/>
          </a:prstGeom>
          <a:solidFill>
            <a:schemeClr val="bg1"/>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92075"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1pPr>
            <a:lvl2pPr marL="742950" indent="-28575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2pPr>
            <a:lvl3pPr marL="11430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3pPr>
            <a:lvl4pPr marL="16002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4pPr>
            <a:lvl5pPr marL="2057400" indent="-228600" eaLnBrk="0" hangingPunct="0">
              <a:tabLst>
                <a:tab pos="441325" algn="l"/>
                <a:tab pos="990600" algn="l"/>
                <a:tab pos="1524000" algn="l"/>
                <a:tab pos="1965325" algn="l"/>
                <a:tab pos="2514600" algn="l"/>
                <a:tab pos="3048000"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441325" algn="l"/>
                <a:tab pos="990600" algn="l"/>
                <a:tab pos="1524000" algn="l"/>
                <a:tab pos="1965325" algn="l"/>
                <a:tab pos="2514600" algn="l"/>
                <a:tab pos="3048000" algn="l"/>
              </a:tabLst>
              <a:defRPr sz="2400" b="1">
                <a:solidFill>
                  <a:schemeClr val="tx2"/>
                </a:solidFill>
                <a:latin typeface="Verdana" pitchFamily="34" charset="0"/>
              </a:defRPr>
            </a:lvl9pPr>
          </a:lstStyle>
          <a:p>
            <a:pPr eaLnBrk="1" hangingPunct="1">
              <a:spcAft>
                <a:spcPts val="0"/>
              </a:spcAft>
            </a:pPr>
            <a:r>
              <a:rPr lang="de-DE" sz="2200" dirty="0">
                <a:solidFill>
                  <a:schemeClr val="tx1"/>
                </a:solidFill>
                <a:latin typeface="Arial" charset="0"/>
                <a:cs typeface="Arial" charset="0"/>
              </a:rPr>
              <a:t>Tatbestand</a:t>
            </a:r>
            <a:endParaRPr lang="de-DE" sz="2200" b="0" dirty="0">
              <a:solidFill>
                <a:schemeClr val="tx1"/>
              </a:solidFill>
              <a:latin typeface="Arial" charset="0"/>
              <a:cs typeface="Arial" charset="0"/>
            </a:endParaRPr>
          </a:p>
          <a:p>
            <a:pPr eaLnBrk="1" hangingPunct="1">
              <a:spcAft>
                <a:spcPts val="0"/>
              </a:spcAft>
            </a:pPr>
            <a:endParaRPr lang="de-DE" sz="1000" b="0" dirty="0">
              <a:solidFill>
                <a:schemeClr val="tx1"/>
              </a:solidFill>
              <a:latin typeface="Arial" charset="0"/>
              <a:cs typeface="Arial" charset="0"/>
            </a:endParaRPr>
          </a:p>
          <a:p>
            <a:pPr eaLnBrk="1" hangingPunct="1">
              <a:spcAft>
                <a:spcPts val="0"/>
              </a:spcAft>
            </a:pPr>
            <a:r>
              <a:rPr lang="de-DE" sz="2200" b="0" u="sng" dirty="0">
                <a:solidFill>
                  <a:schemeClr val="tx1"/>
                </a:solidFill>
                <a:latin typeface="Arial" charset="0"/>
                <a:cs typeface="Arial" charset="0"/>
              </a:rPr>
              <a:t>Der Kläger verlangt von dem Beklagten Schadensersatz unter dem Gesichtspunkt der Anwaltshaftung.</a:t>
            </a:r>
          </a:p>
          <a:p>
            <a:pPr eaLnBrk="1" hangingPunct="1">
              <a:spcAft>
                <a:spcPts val="0"/>
              </a:spcAft>
            </a:pPr>
            <a:endParaRPr lang="de-DE" sz="1000" b="0" dirty="0">
              <a:solidFill>
                <a:schemeClr val="tx1"/>
              </a:solidFill>
              <a:latin typeface="Arial" charset="0"/>
              <a:cs typeface="Arial" charset="0"/>
            </a:endParaRPr>
          </a:p>
          <a:p>
            <a:pPr eaLnBrk="1" hangingPunct="1">
              <a:spcAft>
                <a:spcPts val="0"/>
              </a:spcAft>
            </a:pPr>
            <a:r>
              <a:rPr lang="de-DE" sz="2200" b="0" dirty="0">
                <a:solidFill>
                  <a:schemeClr val="tx1"/>
                </a:solidFill>
                <a:latin typeface="Arial" charset="0"/>
                <a:cs typeface="Arial" charset="0"/>
              </a:rPr>
              <a:t>Der Kläger ist Eigentümer eines Grundstückskomplexes in Berlin, der mit Wohn- und Geschäftsgebäuden einschließlich einer Lagerhalle bebaut war. Durch Mietvertrag vom 7. </a:t>
            </a:r>
            <a:r>
              <a:rPr lang="de-DE" sz="2200" b="0">
                <a:solidFill>
                  <a:schemeClr val="tx1"/>
                </a:solidFill>
                <a:latin typeface="Arial" charset="0"/>
                <a:cs typeface="Arial" charset="0"/>
              </a:rPr>
              <a:t>September 2013 </a:t>
            </a:r>
            <a:r>
              <a:rPr lang="de-DE" sz="2200" b="0" dirty="0">
                <a:solidFill>
                  <a:schemeClr val="tx1"/>
                </a:solidFill>
                <a:latin typeface="Arial" charset="0"/>
                <a:cs typeface="Arial" charset="0"/>
              </a:rPr>
              <a:t>vermietete der Kläger den Komplex an den Kaufmann Egon Steffen. Dieser überließ die auf dem Komplex befindlichen Geschäftsräume mitsamt der Lagerhalle, ohne dass der Kläger hiervon in Kenntnis gesetzt wurde oder seine Zustimmung erteilt hätte, ab dem Frühjahr 2023 seiner Tochter Marianne Steffen zum Betrieb eines Teppichhandels.</a:t>
            </a:r>
          </a:p>
          <a:p>
            <a:pPr eaLnBrk="1" hangingPunct="1">
              <a:spcAft>
                <a:spcPts val="0"/>
              </a:spcAft>
            </a:pPr>
            <a:endParaRPr lang="de-DE" sz="2200" b="0" dirty="0">
              <a:solidFill>
                <a:schemeClr val="tx1"/>
              </a:solidFill>
              <a:latin typeface="Arial" charset="0"/>
              <a:cs typeface="Arial" charset="0"/>
            </a:endParaRPr>
          </a:p>
          <a:p>
            <a:pPr eaLnBrk="1" hangingPunct="1">
              <a:spcAft>
                <a:spcPts val="0"/>
              </a:spcAft>
            </a:pPr>
            <a:r>
              <a:rPr lang="de-DE" sz="2200" b="0" dirty="0">
                <a:solidFill>
                  <a:schemeClr val="tx1"/>
                </a:solidFill>
                <a:latin typeface="Arial" charset="0"/>
                <a:cs typeface="Arial" charset="0"/>
              </a:rPr>
              <a:t>Wegen Mietrückständen und der unberechtigten Untervermietung sprach der Kläger mit Schreiben vom 5. September 2023 gegenüber Egon Steffen die fristlose Kündigung aus;...</a:t>
            </a:r>
          </a:p>
        </p:txBody>
      </p:sp>
      <p:sp>
        <p:nvSpPr>
          <p:cNvPr id="7" name="Text Box 8"/>
          <p:cNvSpPr txBox="1">
            <a:spLocks noChangeArrowheads="1"/>
          </p:cNvSpPr>
          <p:nvPr/>
        </p:nvSpPr>
        <p:spPr bwMode="auto">
          <a:xfrm>
            <a:off x="-508" y="260350"/>
            <a:ext cx="5832648"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20 Weiher ./. Zabel</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9727173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
                                            <p:txEl>
                                              <p:pRg st="2" end="2"/>
                                            </p:txEl>
                                          </p:spTgt>
                                        </p:tgtEl>
                                        <p:attrNameLst>
                                          <p:attrName>style.visibility</p:attrName>
                                        </p:attrNameLst>
                                      </p:cBhvr>
                                      <p:to>
                                        <p:strVal val="visible"/>
                                      </p:to>
                                    </p:set>
                                    <p:anim calcmode="lin" valueType="num">
                                      <p:cBhvr>
                                        <p:cTn id="14" dur="5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15" dur="5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16" dur="500"/>
                                        <p:tgtEl>
                                          <p:spTgt spid="6">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anim calcmode="lin" valueType="num">
                                      <p:cBhvr>
                                        <p:cTn id="21" dur="500" fill="hold"/>
                                        <p:tgtEl>
                                          <p:spTgt spid="6">
                                            <p:txEl>
                                              <p:pRg st="4" end="4"/>
                                            </p:txEl>
                                          </p:spTgt>
                                        </p:tgtEl>
                                        <p:attrNameLst>
                                          <p:attrName>ppt_w</p:attrName>
                                        </p:attrNameLst>
                                      </p:cBhvr>
                                      <p:tavLst>
                                        <p:tav tm="0">
                                          <p:val>
                                            <p:strVal val="#ppt_w*0.70"/>
                                          </p:val>
                                        </p:tav>
                                        <p:tav tm="100000">
                                          <p:val>
                                            <p:strVal val="#ppt_w"/>
                                          </p:val>
                                        </p:tav>
                                      </p:tavLst>
                                    </p:anim>
                                    <p:anim calcmode="lin" valueType="num">
                                      <p:cBhvr>
                                        <p:cTn id="22" dur="500" fill="hold"/>
                                        <p:tgtEl>
                                          <p:spTgt spid="6">
                                            <p:txEl>
                                              <p:pRg st="4" end="4"/>
                                            </p:txEl>
                                          </p:spTgt>
                                        </p:tgtEl>
                                        <p:attrNameLst>
                                          <p:attrName>ppt_h</p:attrName>
                                        </p:attrNameLst>
                                      </p:cBhvr>
                                      <p:tavLst>
                                        <p:tav tm="0">
                                          <p:val>
                                            <p:strVal val="#ppt_h"/>
                                          </p:val>
                                        </p:tav>
                                        <p:tav tm="100000">
                                          <p:val>
                                            <p:strVal val="#ppt_h"/>
                                          </p:val>
                                        </p:tav>
                                      </p:tavLst>
                                    </p:anim>
                                    <p:animEffect transition="in" filter="fade">
                                      <p:cBhvr>
                                        <p:cTn id="23" dur="500"/>
                                        <p:tgtEl>
                                          <p:spTgt spid="6">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6">
                                            <p:txEl>
                                              <p:pRg st="6" end="6"/>
                                            </p:txEl>
                                          </p:spTgt>
                                        </p:tgtEl>
                                        <p:attrNameLst>
                                          <p:attrName>style.visibility</p:attrName>
                                        </p:attrNameLst>
                                      </p:cBhvr>
                                      <p:to>
                                        <p:strVal val="visible"/>
                                      </p:to>
                                    </p:set>
                                    <p:anim calcmode="lin" valueType="num">
                                      <p:cBhvr>
                                        <p:cTn id="28" dur="500" fill="hold"/>
                                        <p:tgtEl>
                                          <p:spTgt spid="6">
                                            <p:txEl>
                                              <p:pRg st="6" end="6"/>
                                            </p:txEl>
                                          </p:spTgt>
                                        </p:tgtEl>
                                        <p:attrNameLst>
                                          <p:attrName>ppt_w</p:attrName>
                                        </p:attrNameLst>
                                      </p:cBhvr>
                                      <p:tavLst>
                                        <p:tav tm="0">
                                          <p:val>
                                            <p:strVal val="#ppt_w*0.70"/>
                                          </p:val>
                                        </p:tav>
                                        <p:tav tm="100000">
                                          <p:val>
                                            <p:strVal val="#ppt_w"/>
                                          </p:val>
                                        </p:tav>
                                      </p:tavLst>
                                    </p:anim>
                                    <p:anim calcmode="lin" valueType="num">
                                      <p:cBhvr>
                                        <p:cTn id="29" dur="500" fill="hold"/>
                                        <p:tgtEl>
                                          <p:spTgt spid="6">
                                            <p:txEl>
                                              <p:pRg st="6" end="6"/>
                                            </p:txEl>
                                          </p:spTgt>
                                        </p:tgtEl>
                                        <p:attrNameLst>
                                          <p:attrName>ppt_h</p:attrName>
                                        </p:attrNameLst>
                                      </p:cBhvr>
                                      <p:tavLst>
                                        <p:tav tm="0">
                                          <p:val>
                                            <p:strVal val="#ppt_h"/>
                                          </p:val>
                                        </p:tav>
                                        <p:tav tm="100000">
                                          <p:val>
                                            <p:strVal val="#ppt_h"/>
                                          </p:val>
                                        </p:tav>
                                      </p:tavLst>
                                    </p:anim>
                                    <p:animEffect transition="in" filter="fade">
                                      <p:cBhvr>
                                        <p:cTn id="30"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theme/theme1.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Repetitorium">
  <a:themeElements>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ck Akadem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ck Akademi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ck Akademi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ck Akademi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ck Akademi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ck Akademi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ck Akademi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ck Akademi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ck Akademi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ck Akademi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ck Akademi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ck Akademi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3880</Words>
  <Application>Microsoft Macintosh PowerPoint</Application>
  <PresentationFormat>Bildschirmpräsentation (4:3)</PresentationFormat>
  <Paragraphs>233</Paragraphs>
  <Slides>26</Slides>
  <Notes>0</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26</vt:i4>
      </vt:variant>
    </vt:vector>
  </HeadingPairs>
  <TitlesOfParts>
    <vt:vector size="32" baseType="lpstr">
      <vt:lpstr>Arial</vt:lpstr>
      <vt:lpstr>Frutiger Linotype</vt:lpstr>
      <vt:lpstr>Frutiger LT 57 Cn</vt:lpstr>
      <vt:lpstr>Verdana</vt:lpstr>
      <vt:lpstr>Benutzerdefiniertes Design</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Beck Akademie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Assessorkurs ZPO 1</dc:title>
  <dc:creator>Henning Kiss</dc:creator>
  <cp:lastModifiedBy>Henning Kiss</cp:lastModifiedBy>
  <cp:revision>377</cp:revision>
  <dcterms:created xsi:type="dcterms:W3CDTF">2001-11-01T00:49:16Z</dcterms:created>
  <dcterms:modified xsi:type="dcterms:W3CDTF">2025-09-29T19:34:45Z</dcterms:modified>
</cp:coreProperties>
</file>