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0" r:id="rId2"/>
  </p:sldMasterIdLst>
  <p:notesMasterIdLst>
    <p:notesMasterId r:id="rId22"/>
  </p:notesMasterIdLst>
  <p:sldIdLst>
    <p:sldId id="349" r:id="rId3"/>
    <p:sldId id="323" r:id="rId4"/>
    <p:sldId id="350" r:id="rId5"/>
    <p:sldId id="351" r:id="rId6"/>
    <p:sldId id="281" r:id="rId7"/>
    <p:sldId id="302" r:id="rId8"/>
    <p:sldId id="303" r:id="rId9"/>
    <p:sldId id="304" r:id="rId10"/>
    <p:sldId id="301" r:id="rId11"/>
    <p:sldId id="308" r:id="rId12"/>
    <p:sldId id="309" r:id="rId13"/>
    <p:sldId id="310" r:id="rId14"/>
    <p:sldId id="282" r:id="rId15"/>
    <p:sldId id="283" r:id="rId16"/>
    <p:sldId id="284" r:id="rId17"/>
    <p:sldId id="326" r:id="rId18"/>
    <p:sldId id="305" r:id="rId19"/>
    <p:sldId id="317" r:id="rId20"/>
    <p:sldId id="306" r:id="rId21"/>
  </p:sldIdLst>
  <p:sldSz cx="9144000" cy="6858000" type="screen4x3"/>
  <p:notesSz cx="6858000" cy="9144000"/>
  <p:defaultTextStyle>
    <a:defPPr>
      <a:defRPr lang="de-DE"/>
    </a:defPPr>
    <a:lvl1pPr algn="l" rtl="0" fontAlgn="base">
      <a:spcBef>
        <a:spcPct val="0"/>
      </a:spcBef>
      <a:spcAft>
        <a:spcPct val="0"/>
      </a:spcAft>
      <a:defRPr sz="2400" b="1" kern="1200">
        <a:solidFill>
          <a:schemeClr val="tx2"/>
        </a:solidFill>
        <a:latin typeface="Verdana" pitchFamily="34" charset="0"/>
        <a:ea typeface="+mn-ea"/>
        <a:cs typeface="+mn-cs"/>
      </a:defRPr>
    </a:lvl1pPr>
    <a:lvl2pPr marL="457200" algn="l" rtl="0" fontAlgn="base">
      <a:spcBef>
        <a:spcPct val="0"/>
      </a:spcBef>
      <a:spcAft>
        <a:spcPct val="0"/>
      </a:spcAft>
      <a:defRPr sz="2400" b="1" kern="1200">
        <a:solidFill>
          <a:schemeClr val="tx2"/>
        </a:solidFill>
        <a:latin typeface="Verdana" pitchFamily="34" charset="0"/>
        <a:ea typeface="+mn-ea"/>
        <a:cs typeface="+mn-cs"/>
      </a:defRPr>
    </a:lvl2pPr>
    <a:lvl3pPr marL="914400" algn="l" rtl="0" fontAlgn="base">
      <a:spcBef>
        <a:spcPct val="0"/>
      </a:spcBef>
      <a:spcAft>
        <a:spcPct val="0"/>
      </a:spcAft>
      <a:defRPr sz="2400" b="1" kern="1200">
        <a:solidFill>
          <a:schemeClr val="tx2"/>
        </a:solidFill>
        <a:latin typeface="Verdana" pitchFamily="34" charset="0"/>
        <a:ea typeface="+mn-ea"/>
        <a:cs typeface="+mn-cs"/>
      </a:defRPr>
    </a:lvl3pPr>
    <a:lvl4pPr marL="1371600" algn="l" rtl="0" fontAlgn="base">
      <a:spcBef>
        <a:spcPct val="0"/>
      </a:spcBef>
      <a:spcAft>
        <a:spcPct val="0"/>
      </a:spcAft>
      <a:defRPr sz="2400" b="1" kern="1200">
        <a:solidFill>
          <a:schemeClr val="tx2"/>
        </a:solidFill>
        <a:latin typeface="Verdana" pitchFamily="34" charset="0"/>
        <a:ea typeface="+mn-ea"/>
        <a:cs typeface="+mn-cs"/>
      </a:defRPr>
    </a:lvl4pPr>
    <a:lvl5pPr marL="1828800" algn="l" rtl="0" fontAlgn="base">
      <a:spcBef>
        <a:spcPct val="0"/>
      </a:spcBef>
      <a:spcAft>
        <a:spcPct val="0"/>
      </a:spcAft>
      <a:defRPr sz="2400" b="1" kern="1200">
        <a:solidFill>
          <a:schemeClr val="tx2"/>
        </a:solidFill>
        <a:latin typeface="Verdana" pitchFamily="34" charset="0"/>
        <a:ea typeface="+mn-ea"/>
        <a:cs typeface="+mn-cs"/>
      </a:defRPr>
    </a:lvl5pPr>
    <a:lvl6pPr marL="2286000" algn="l" defTabSz="914400" rtl="0" eaLnBrk="1" latinLnBrk="0" hangingPunct="1">
      <a:defRPr sz="2400" b="1" kern="1200">
        <a:solidFill>
          <a:schemeClr val="tx2"/>
        </a:solidFill>
        <a:latin typeface="Verdana" pitchFamily="34" charset="0"/>
        <a:ea typeface="+mn-ea"/>
        <a:cs typeface="+mn-cs"/>
      </a:defRPr>
    </a:lvl6pPr>
    <a:lvl7pPr marL="2743200" algn="l" defTabSz="914400" rtl="0" eaLnBrk="1" latinLnBrk="0" hangingPunct="1">
      <a:defRPr sz="2400" b="1" kern="1200">
        <a:solidFill>
          <a:schemeClr val="tx2"/>
        </a:solidFill>
        <a:latin typeface="Verdana" pitchFamily="34" charset="0"/>
        <a:ea typeface="+mn-ea"/>
        <a:cs typeface="+mn-cs"/>
      </a:defRPr>
    </a:lvl7pPr>
    <a:lvl8pPr marL="3200400" algn="l" defTabSz="914400" rtl="0" eaLnBrk="1" latinLnBrk="0" hangingPunct="1">
      <a:defRPr sz="2400" b="1" kern="1200">
        <a:solidFill>
          <a:schemeClr val="tx2"/>
        </a:solidFill>
        <a:latin typeface="Verdana" pitchFamily="34" charset="0"/>
        <a:ea typeface="+mn-ea"/>
        <a:cs typeface="+mn-cs"/>
      </a:defRPr>
    </a:lvl8pPr>
    <a:lvl9pPr marL="3657600" algn="l" defTabSz="914400" rtl="0" eaLnBrk="1" latinLnBrk="0" hangingPunct="1">
      <a:defRPr sz="2400" b="1" kern="1200">
        <a:solidFill>
          <a:schemeClr val="tx2"/>
        </a:solidFill>
        <a:latin typeface="Verdan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78CE8"/>
    <a:srgbClr val="000080"/>
    <a:srgbClr val="F60208"/>
    <a:srgbClr val="A8A3ED"/>
    <a:srgbClr val="D1CEF6"/>
    <a:srgbClr val="EBE9FB"/>
    <a:srgbClr val="5A5A5A"/>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259FD8D-B572-6242-B710-1DA43EB80530}" v="12" dt="2025-05-12T05:42:16.3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94" autoAdjust="0"/>
    <p:restoredTop sz="92224" autoAdjust="0"/>
  </p:normalViewPr>
  <p:slideViewPr>
    <p:cSldViewPr>
      <p:cViewPr varScale="1">
        <p:scale>
          <a:sx n="91" d="100"/>
          <a:sy n="91" d="100"/>
        </p:scale>
        <p:origin x="2648" y="4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nning Kiss" userId="a0df8af1cba7f864" providerId="LiveId" clId="{C259FD8D-B572-6242-B710-1DA43EB80530}"/>
    <pc:docChg chg="modSld">
      <pc:chgData name="Henning Kiss" userId="a0df8af1cba7f864" providerId="LiveId" clId="{C259FD8D-B572-6242-B710-1DA43EB80530}" dt="2025-05-12T05:42:16.380" v="11" actId="20577"/>
      <pc:docMkLst>
        <pc:docMk/>
      </pc:docMkLst>
      <pc:sldChg chg="modSp">
        <pc:chgData name="Henning Kiss" userId="a0df8af1cba7f864" providerId="LiveId" clId="{C259FD8D-B572-6242-B710-1DA43EB80530}" dt="2025-05-12T05:42:16.380" v="11" actId="20577"/>
        <pc:sldMkLst>
          <pc:docMk/>
          <pc:sldMk cId="0" sldId="323"/>
        </pc:sldMkLst>
        <pc:spChg chg="mod">
          <ac:chgData name="Henning Kiss" userId="a0df8af1cba7f864" providerId="LiveId" clId="{C259FD8D-B572-6242-B710-1DA43EB80530}" dt="2025-05-12T05:42:16.380" v="11" actId="20577"/>
          <ac:spMkLst>
            <pc:docMk/>
            <pc:sldMk cId="0" sldId="323"/>
            <ac:spMk id="7" creationId="{00000000-0000-0000-0000-000000000000}"/>
          </ac:spMkLst>
        </pc:spChg>
      </pc:sldChg>
    </pc:docChg>
  </pc:docChgLst>
  <pc:docChgLst>
    <pc:chgData name="Henning Kiss" userId="a0df8af1cba7f864" providerId="LiveId" clId="{63BD8B7D-7E0C-C54F-A28B-E4AB975B91A8}"/>
    <pc:docChg chg="modSld">
      <pc:chgData name="Henning Kiss" userId="a0df8af1cba7f864" providerId="LiveId" clId="{63BD8B7D-7E0C-C54F-A28B-E4AB975B91A8}" dt="2025-04-05T16:20:50.726" v="214" actId="1036"/>
      <pc:docMkLst>
        <pc:docMk/>
      </pc:docMkLst>
      <pc:sldChg chg="modSp">
        <pc:chgData name="Henning Kiss" userId="a0df8af1cba7f864" providerId="LiveId" clId="{63BD8B7D-7E0C-C54F-A28B-E4AB975B91A8}" dt="2025-04-05T16:18:49.020" v="210" actId="20577"/>
        <pc:sldMkLst>
          <pc:docMk/>
          <pc:sldMk cId="0" sldId="281"/>
        </pc:sldMkLst>
        <pc:spChg chg="mod">
          <ac:chgData name="Henning Kiss" userId="a0df8af1cba7f864" providerId="LiveId" clId="{63BD8B7D-7E0C-C54F-A28B-E4AB975B91A8}" dt="2025-04-05T16:18:49.020" v="210" actId="20577"/>
          <ac:spMkLst>
            <pc:docMk/>
            <pc:sldMk cId="0" sldId="281"/>
            <ac:spMk id="431113" creationId="{00000000-0000-0000-0000-000000000000}"/>
          </ac:spMkLst>
        </pc:spChg>
      </pc:sldChg>
      <pc:sldChg chg="modSp">
        <pc:chgData name="Henning Kiss" userId="a0df8af1cba7f864" providerId="LiveId" clId="{63BD8B7D-7E0C-C54F-A28B-E4AB975B91A8}" dt="2025-04-05T16:16:16.188" v="39" actId="20577"/>
        <pc:sldMkLst>
          <pc:docMk/>
          <pc:sldMk cId="0" sldId="323"/>
        </pc:sldMkLst>
        <pc:spChg chg="mod">
          <ac:chgData name="Henning Kiss" userId="a0df8af1cba7f864" providerId="LiveId" clId="{63BD8B7D-7E0C-C54F-A28B-E4AB975B91A8}" dt="2025-04-05T16:16:16.188" v="39" actId="20577"/>
          <ac:spMkLst>
            <pc:docMk/>
            <pc:sldMk cId="0" sldId="323"/>
            <ac:spMk id="7" creationId="{00000000-0000-0000-0000-000000000000}"/>
          </ac:spMkLst>
        </pc:spChg>
      </pc:sldChg>
      <pc:sldChg chg="modSp">
        <pc:chgData name="Henning Kiss" userId="a0df8af1cba7f864" providerId="LiveId" clId="{63BD8B7D-7E0C-C54F-A28B-E4AB975B91A8}" dt="2025-04-05T16:17:24.480" v="121" actId="20577"/>
        <pc:sldMkLst>
          <pc:docMk/>
          <pc:sldMk cId="394755580" sldId="350"/>
        </pc:sldMkLst>
        <pc:spChg chg="mod">
          <ac:chgData name="Henning Kiss" userId="a0df8af1cba7f864" providerId="LiveId" clId="{63BD8B7D-7E0C-C54F-A28B-E4AB975B91A8}" dt="2025-04-05T16:17:24.480" v="121" actId="20577"/>
          <ac:spMkLst>
            <pc:docMk/>
            <pc:sldMk cId="394755580" sldId="350"/>
            <ac:spMk id="4" creationId="{00000000-0000-0000-0000-000000000000}"/>
          </ac:spMkLst>
        </pc:spChg>
      </pc:sldChg>
      <pc:sldChg chg="addSp delSp modSp mod">
        <pc:chgData name="Henning Kiss" userId="a0df8af1cba7f864" providerId="LiveId" clId="{63BD8B7D-7E0C-C54F-A28B-E4AB975B91A8}" dt="2025-04-05T16:20:50.726" v="214" actId="1036"/>
        <pc:sldMkLst>
          <pc:docMk/>
          <pc:sldMk cId="394755580" sldId="351"/>
        </pc:sldMkLst>
        <pc:spChg chg="mod">
          <ac:chgData name="Henning Kiss" userId="a0df8af1cba7f864" providerId="LiveId" clId="{63BD8B7D-7E0C-C54F-A28B-E4AB975B91A8}" dt="2025-04-05T16:20:50.726" v="214" actId="1036"/>
          <ac:spMkLst>
            <pc:docMk/>
            <pc:sldMk cId="394755580" sldId="351"/>
            <ac:spMk id="4" creationId="{00000000-0000-0000-0000-000000000000}"/>
          </ac:spMkLst>
        </pc:spChg>
      </pc:sldChg>
    </pc:docChg>
  </pc:docChgLst>
  <pc:docChgLst>
    <pc:chgData name="Henning Kiss" userId="a0df8af1cba7f864" providerId="LiveId" clId="{EB06C34A-00FC-F04B-ADE3-9A9493E06353}"/>
    <pc:docChg chg="modSld">
      <pc:chgData name="Henning Kiss" userId="a0df8af1cba7f864" providerId="LiveId" clId="{EB06C34A-00FC-F04B-ADE3-9A9493E06353}" dt="2024-04-19T14:06:50.589" v="207" actId="20577"/>
      <pc:docMkLst>
        <pc:docMk/>
      </pc:docMkLst>
      <pc:sldChg chg="modSp">
        <pc:chgData name="Henning Kiss" userId="a0df8af1cba7f864" providerId="LiveId" clId="{EB06C34A-00FC-F04B-ADE3-9A9493E06353}" dt="2024-04-19T14:06:19.809" v="197" actId="1036"/>
        <pc:sldMkLst>
          <pc:docMk/>
          <pc:sldMk cId="0" sldId="281"/>
        </pc:sldMkLst>
      </pc:sldChg>
      <pc:sldChg chg="modSp">
        <pc:chgData name="Henning Kiss" userId="a0df8af1cba7f864" providerId="LiveId" clId="{EB06C34A-00FC-F04B-ADE3-9A9493E06353}" dt="2024-04-19T14:06:50.589" v="207" actId="20577"/>
        <pc:sldMkLst>
          <pc:docMk/>
          <pc:sldMk cId="0" sldId="305"/>
        </pc:sldMkLst>
      </pc:sldChg>
      <pc:sldChg chg="modSp">
        <pc:chgData name="Henning Kiss" userId="a0df8af1cba7f864" providerId="LiveId" clId="{EB06C34A-00FC-F04B-ADE3-9A9493E06353}" dt="2024-04-19T14:03:57.405" v="28" actId="20577"/>
        <pc:sldMkLst>
          <pc:docMk/>
          <pc:sldMk cId="0" sldId="323"/>
        </pc:sldMkLst>
      </pc:sldChg>
      <pc:sldChg chg="modSp">
        <pc:chgData name="Henning Kiss" userId="a0df8af1cba7f864" providerId="LiveId" clId="{EB06C34A-00FC-F04B-ADE3-9A9493E06353}" dt="2024-04-19T14:05:09.633" v="91" actId="20577"/>
        <pc:sldMkLst>
          <pc:docMk/>
          <pc:sldMk cId="394755580" sldId="350"/>
        </pc:sldMkLst>
      </pc:sldChg>
      <pc:sldChg chg="modSp">
        <pc:chgData name="Henning Kiss" userId="a0df8af1cba7f864" providerId="LiveId" clId="{EB06C34A-00FC-F04B-ADE3-9A9493E06353}" dt="2024-04-19T14:05:58.868" v="151" actId="20577"/>
        <pc:sldMkLst>
          <pc:docMk/>
          <pc:sldMk cId="394755580" sldId="351"/>
        </pc:sldMkLst>
      </pc:sldChg>
    </pc:docChg>
  </pc:docChgLst>
  <pc:docChgLst>
    <pc:chgData name="Henning Kiss" userId="a0df8af1cba7f864" providerId="LiveId" clId="{A6CB7D1F-BC1C-F14D-917A-DDEC5795D25B}"/>
    <pc:docChg chg="modSld">
      <pc:chgData name="Henning Kiss" userId="a0df8af1cba7f864" providerId="LiveId" clId="{A6CB7D1F-BC1C-F14D-917A-DDEC5795D25B}" dt="2022-04-19T04:11:48.499" v="178" actId="20577"/>
      <pc:docMkLst>
        <pc:docMk/>
      </pc:docMkLst>
      <pc:sldChg chg="modSp">
        <pc:chgData name="Henning Kiss" userId="a0df8af1cba7f864" providerId="LiveId" clId="{A6CB7D1F-BC1C-F14D-917A-DDEC5795D25B}" dt="2022-04-10T05:40:31.769" v="171" actId="20577"/>
        <pc:sldMkLst>
          <pc:docMk/>
          <pc:sldMk cId="0" sldId="281"/>
        </pc:sldMkLst>
      </pc:sldChg>
      <pc:sldChg chg="modSp">
        <pc:chgData name="Henning Kiss" userId="a0df8af1cba7f864" providerId="LiveId" clId="{A6CB7D1F-BC1C-F14D-917A-DDEC5795D25B}" dt="2022-04-19T04:11:48.499" v="178" actId="20577"/>
        <pc:sldMkLst>
          <pc:docMk/>
          <pc:sldMk cId="0" sldId="309"/>
        </pc:sldMkLst>
      </pc:sldChg>
      <pc:sldChg chg="modSp modAnim">
        <pc:chgData name="Henning Kiss" userId="a0df8af1cba7f864" providerId="LiveId" clId="{A6CB7D1F-BC1C-F14D-917A-DDEC5795D25B}" dt="2022-04-10T05:37:28.271" v="35" actId="20577"/>
        <pc:sldMkLst>
          <pc:docMk/>
          <pc:sldMk cId="0" sldId="323"/>
        </pc:sldMkLst>
      </pc:sldChg>
      <pc:sldChg chg="modSp">
        <pc:chgData name="Henning Kiss" userId="a0df8af1cba7f864" providerId="LiveId" clId="{A6CB7D1F-BC1C-F14D-917A-DDEC5795D25B}" dt="2022-04-10T05:39:08.975" v="97" actId="20577"/>
        <pc:sldMkLst>
          <pc:docMk/>
          <pc:sldMk cId="394755580" sldId="350"/>
        </pc:sldMkLst>
      </pc:sldChg>
      <pc:sldChg chg="modSp">
        <pc:chgData name="Henning Kiss" userId="a0df8af1cba7f864" providerId="LiveId" clId="{A6CB7D1F-BC1C-F14D-917A-DDEC5795D25B}" dt="2022-04-10T05:40:11.245" v="169" actId="20577"/>
        <pc:sldMkLst>
          <pc:docMk/>
          <pc:sldMk cId="394755580" sldId="35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0">
                <a:solidFill>
                  <a:schemeClr val="tx1"/>
                </a:solidFill>
                <a:latin typeface="Arial" charset="0"/>
              </a:defRPr>
            </a:lvl1pPr>
          </a:lstStyle>
          <a:p>
            <a:endParaRPr lang="de-DE"/>
          </a:p>
        </p:txBody>
      </p:sp>
      <p:sp>
        <p:nvSpPr>
          <p:cNvPr id="7270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b="0">
                <a:solidFill>
                  <a:schemeClr val="tx1"/>
                </a:solidFill>
                <a:latin typeface="Arial" charset="0"/>
              </a:defRPr>
            </a:lvl1pPr>
          </a:lstStyle>
          <a:p>
            <a:endParaRPr lang="de-DE"/>
          </a:p>
        </p:txBody>
      </p:sp>
      <p:sp>
        <p:nvSpPr>
          <p:cNvPr id="727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270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271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b="0">
                <a:solidFill>
                  <a:schemeClr val="tx1"/>
                </a:solidFill>
                <a:latin typeface="Arial" charset="0"/>
              </a:defRPr>
            </a:lvl1pPr>
          </a:lstStyle>
          <a:p>
            <a:endParaRPr lang="de-DE"/>
          </a:p>
        </p:txBody>
      </p:sp>
      <p:sp>
        <p:nvSpPr>
          <p:cNvPr id="7271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b="0">
                <a:solidFill>
                  <a:schemeClr val="tx1"/>
                </a:solidFill>
                <a:latin typeface="Arial" charset="0"/>
              </a:defRPr>
            </a:lvl1pPr>
          </a:lstStyle>
          <a:p>
            <a:fld id="{CA1B46E7-A699-409A-9A12-0C1F0AEE876B}" type="slidenum">
              <a:rPr lang="de-DE"/>
              <a:pPr/>
              <a:t>‹Nr.›</a:t>
            </a:fld>
            <a:endParaRPr lang="de-DE"/>
          </a:p>
        </p:txBody>
      </p:sp>
    </p:spTree>
    <p:extLst>
      <p:ext uri="{BB962C8B-B14F-4D97-AF65-F5344CB8AC3E}">
        <p14:creationId xmlns:p14="http://schemas.microsoft.com/office/powerpoint/2010/main" val="189079326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119568219"/>
      </p:ext>
    </p:extLst>
  </p:cSld>
  <p:clrMapOvr>
    <a:masterClrMapping/>
  </p:clrMapOvr>
  <p:transition>
    <p:comb/>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0656768"/>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a:prstGeom prst="rect">
            <a:avLst/>
          </a:prstGeo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a:prstGeom prst="rect">
            <a:avLst/>
          </a:prstGeo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4286011"/>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6" name="Picture 3" descr="C:\Users\Henning\Desktop\Unbenannt-1.jp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0550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p>
        </p:txBody>
      </p:sp>
    </p:spTree>
    <p:extLst>
      <p:ext uri="{BB962C8B-B14F-4D97-AF65-F5344CB8AC3E}">
        <p14:creationId xmlns:p14="http://schemas.microsoft.com/office/powerpoint/2010/main" val="950490283"/>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53467270"/>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90590914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15900" y="1296988"/>
            <a:ext cx="4297363"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65663" y="1296988"/>
            <a:ext cx="4298950" cy="52276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2818065012"/>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05463014"/>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Tree>
    <p:extLst>
      <p:ext uri="{BB962C8B-B14F-4D97-AF65-F5344CB8AC3E}">
        <p14:creationId xmlns:p14="http://schemas.microsoft.com/office/powerpoint/2010/main" val="165719517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59022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99631190"/>
      </p:ext>
    </p:extLst>
  </p:cSld>
  <p:clrMapOvr>
    <a:masterClrMapping/>
  </p:clrMapOvr>
  <p:transition>
    <p:comb/>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4199686652"/>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2239721923"/>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1451516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742113" y="44450"/>
            <a:ext cx="2222500" cy="648017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71438" y="44450"/>
            <a:ext cx="6518275" cy="648017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1408499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 bearbeiten</a:t>
            </a:r>
          </a:p>
        </p:txBody>
      </p:sp>
    </p:spTree>
    <p:extLst>
      <p:ext uri="{BB962C8B-B14F-4D97-AF65-F5344CB8AC3E}">
        <p14:creationId xmlns:p14="http://schemas.microsoft.com/office/powerpoint/2010/main" val="2055263000"/>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3234778163"/>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545898610"/>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p>
        </p:txBody>
      </p:sp>
    </p:spTree>
    <p:extLst>
      <p:ext uri="{BB962C8B-B14F-4D97-AF65-F5344CB8AC3E}">
        <p14:creationId xmlns:p14="http://schemas.microsoft.com/office/powerpoint/2010/main" val="2180321003"/>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pic>
        <p:nvPicPr>
          <p:cNvPr id="3" name="Picture 3" descr="C:\Users\Henning\Desktop\Unbenannt-1.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6376630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762873767"/>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Tree>
    <p:extLst>
      <p:ext uri="{BB962C8B-B14F-4D97-AF65-F5344CB8AC3E}">
        <p14:creationId xmlns:p14="http://schemas.microsoft.com/office/powerpoint/2010/main" val="3439925114"/>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73" r:id="rId12"/>
  </p:sldLayoutIdLst>
  <p:transition>
    <p:comb/>
  </p:transition>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7053" name="Rectangle 13"/>
          <p:cNvSpPr>
            <a:spLocks noGrp="1" noChangeArrowheads="1"/>
          </p:cNvSpPr>
          <p:nvPr>
            <p:ph type="title"/>
          </p:nvPr>
        </p:nvSpPr>
        <p:spPr bwMode="auto">
          <a:xfrm>
            <a:off x="71438" y="44450"/>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endParaRPr lang="de-DE"/>
          </a:p>
        </p:txBody>
      </p:sp>
      <p:sp>
        <p:nvSpPr>
          <p:cNvPr id="87049" name="Rectangle 9"/>
          <p:cNvSpPr>
            <a:spLocks noGrp="1" noChangeArrowheads="1"/>
          </p:cNvSpPr>
          <p:nvPr>
            <p:ph type="body" idx="1"/>
          </p:nvPr>
        </p:nvSpPr>
        <p:spPr bwMode="auto">
          <a:xfrm>
            <a:off x="215900" y="1296988"/>
            <a:ext cx="8748713" cy="5227637"/>
          </a:xfrm>
          <a:prstGeom prst="rect">
            <a:avLst/>
          </a:prstGeom>
          <a:noFill/>
          <a:ln>
            <a:noFill/>
          </a:ln>
          <a:effectLst>
            <a:outerShdw dist="35921" dir="2700000" algn="ctr" rotWithShape="0">
              <a:srgbClr val="C9C6F4"/>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DE"/>
          </a:p>
          <a:p>
            <a:pPr lvl="0"/>
            <a:endParaRPr lang="de-DE"/>
          </a:p>
        </p:txBody>
      </p:sp>
      <p:pic>
        <p:nvPicPr>
          <p:cNvPr id="7" name="Picture 3" descr="C:\Users\Henning\Desktop\Unbenannt-1.jpg"/>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6552220" y="85153"/>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p:fade/>
  </p:transition>
  <p:txStyles>
    <p:titleStyle>
      <a:lvl1pPr algn="ctr" rtl="0" fontAlgn="base">
        <a:spcBef>
          <a:spcPct val="0"/>
        </a:spcBef>
        <a:spcAft>
          <a:spcPct val="0"/>
        </a:spcAft>
        <a:defRPr sz="20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2pPr>
      <a:lvl3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3pPr>
      <a:lvl4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4pPr>
      <a:lvl5pPr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5pPr>
      <a:lvl6pPr marL="4572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6pPr>
      <a:lvl7pPr marL="9144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7pPr>
      <a:lvl8pPr marL="13716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8pPr>
      <a:lvl9pPr marL="1828800" algn="ctr" rtl="0" fontAlgn="base">
        <a:spcBef>
          <a:spcPct val="0"/>
        </a:spcBef>
        <a:spcAft>
          <a:spcPct val="0"/>
        </a:spcAft>
        <a:defRPr sz="2000">
          <a:solidFill>
            <a:schemeClr val="tx2"/>
          </a:solidFill>
          <a:effectLst>
            <a:outerShdw blurRad="38100" dist="38100" dir="2700000" algn="tl">
              <a:srgbClr val="C0C0C0"/>
            </a:outerShdw>
          </a:effectLst>
          <a:latin typeface="Verdana" pitchFamily="34" charset="0"/>
        </a:defRPr>
      </a:lvl9pPr>
    </p:titleStyle>
    <p:bodyStyle>
      <a:lvl1pPr marL="609600" indent="-609600" algn="l" rtl="0" fontAlgn="base">
        <a:spcBef>
          <a:spcPct val="5000"/>
        </a:spcBef>
        <a:spcAft>
          <a:spcPct val="0"/>
        </a:spcAft>
        <a:defRPr sz="2400">
          <a:solidFill>
            <a:srgbClr val="000080"/>
          </a:solidFill>
          <a:effectLst>
            <a:outerShdw blurRad="38100" dist="38100" dir="2700000" algn="tl">
              <a:srgbClr val="C0C0C0"/>
            </a:outerShdw>
          </a:effectLst>
          <a:latin typeface="+mn-lt"/>
          <a:ea typeface="+mn-ea"/>
          <a:cs typeface="+mn-cs"/>
        </a:defRPr>
      </a:lvl1pPr>
      <a:lvl2pPr marL="990600" indent="-533400" algn="l" rtl="0" fontAlgn="base">
        <a:spcBef>
          <a:spcPct val="5000"/>
        </a:spcBef>
        <a:spcAft>
          <a:spcPct val="0"/>
        </a:spcAft>
        <a:buAutoNum type="alphaLcParenR"/>
        <a:defRPr sz="2800">
          <a:solidFill>
            <a:schemeClr val="tx1"/>
          </a:solidFill>
          <a:latin typeface="+mn-lt"/>
        </a:defRPr>
      </a:lvl2pPr>
      <a:lvl3pPr marL="1371600" indent="-457200" algn="l" rtl="0" fontAlgn="base">
        <a:spcBef>
          <a:spcPct val="20000"/>
        </a:spcBef>
        <a:spcAft>
          <a:spcPct val="0"/>
        </a:spcAft>
        <a:buAutoNum type="alphaLcParenR"/>
        <a:defRPr sz="2400">
          <a:solidFill>
            <a:schemeClr val="tx1"/>
          </a:solidFill>
          <a:latin typeface="Arial" charset="0"/>
        </a:defRPr>
      </a:lvl3pPr>
      <a:lvl4pPr marL="1752600" indent="-381000" algn="l" rtl="0" fontAlgn="base">
        <a:spcBef>
          <a:spcPct val="20000"/>
        </a:spcBef>
        <a:spcAft>
          <a:spcPct val="0"/>
        </a:spcAft>
        <a:buAutoNum type="alphaLcParenR"/>
        <a:defRPr sz="2000">
          <a:solidFill>
            <a:schemeClr val="tx1"/>
          </a:solidFill>
          <a:latin typeface="Arial" charset="0"/>
        </a:defRPr>
      </a:lvl4pPr>
      <a:lvl5pPr marL="2209800" indent="-381000" algn="l" rtl="0" fontAlgn="base">
        <a:spcBef>
          <a:spcPct val="20000"/>
        </a:spcBef>
        <a:spcAft>
          <a:spcPct val="0"/>
        </a:spcAft>
        <a:buAutoNum type="alphaLcParenR"/>
        <a:defRPr sz="2000">
          <a:solidFill>
            <a:schemeClr val="tx1"/>
          </a:solidFill>
          <a:latin typeface="Arial" charset="0"/>
        </a:defRPr>
      </a:lvl5pPr>
      <a:lvl6pPr marL="2667000" indent="-381000" algn="l" rtl="0" fontAlgn="base">
        <a:spcBef>
          <a:spcPct val="20000"/>
        </a:spcBef>
        <a:spcAft>
          <a:spcPct val="0"/>
        </a:spcAft>
        <a:buAutoNum type="alphaLcParenR"/>
        <a:defRPr sz="2000">
          <a:solidFill>
            <a:schemeClr val="tx1"/>
          </a:solidFill>
          <a:latin typeface="Arial" charset="0"/>
        </a:defRPr>
      </a:lvl6pPr>
      <a:lvl7pPr marL="3124200" indent="-381000" algn="l" rtl="0" fontAlgn="base">
        <a:spcBef>
          <a:spcPct val="20000"/>
        </a:spcBef>
        <a:spcAft>
          <a:spcPct val="0"/>
        </a:spcAft>
        <a:buAutoNum type="alphaLcParenR"/>
        <a:defRPr sz="2000">
          <a:solidFill>
            <a:schemeClr val="tx1"/>
          </a:solidFill>
          <a:latin typeface="Arial" charset="0"/>
        </a:defRPr>
      </a:lvl7pPr>
      <a:lvl8pPr marL="3581400" indent="-381000" algn="l" rtl="0" fontAlgn="base">
        <a:spcBef>
          <a:spcPct val="20000"/>
        </a:spcBef>
        <a:spcAft>
          <a:spcPct val="0"/>
        </a:spcAft>
        <a:buAutoNum type="alphaLcParenR"/>
        <a:defRPr sz="2000">
          <a:solidFill>
            <a:schemeClr val="tx1"/>
          </a:solidFill>
          <a:latin typeface="Arial" charset="0"/>
        </a:defRPr>
      </a:lvl8pPr>
      <a:lvl9pPr marL="4038600" indent="-381000" algn="l" rtl="0" fontAlgn="base">
        <a:spcBef>
          <a:spcPct val="20000"/>
        </a:spcBef>
        <a:spcAft>
          <a:spcPct val="0"/>
        </a:spcAft>
        <a:buAutoNum type="alphaLcParenR"/>
        <a:defRPr sz="2000">
          <a:solidFill>
            <a:schemeClr val="tx1"/>
          </a:solidFill>
          <a:latin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115414"/>
            <a:ext cx="3888432" cy="1800493"/>
          </a:xfrm>
          <a:prstGeom prst="rect">
            <a:avLst/>
          </a:prstGeom>
          <a:noFill/>
        </p:spPr>
        <p:txBody>
          <a:bodyPr wrap="square" lIns="0" tIns="0" rIns="0" bIns="0" rtlCol="0">
            <a:spAutoFit/>
          </a:bodyPr>
          <a:lstStyle/>
          <a:p>
            <a:r>
              <a:rPr lang="de-DE" sz="3000" dirty="0">
                <a:solidFill>
                  <a:schemeClr val="bg1"/>
                </a:solidFill>
                <a:latin typeface="Frutiger LT 57 Cn" pitchFamily="34" charset="0"/>
              </a:rPr>
              <a:t>Zivilrechtliche </a:t>
            </a:r>
          </a:p>
          <a:p>
            <a:r>
              <a:rPr lang="de-DE" sz="3000" dirty="0" err="1">
                <a:solidFill>
                  <a:schemeClr val="bg1"/>
                </a:solidFill>
                <a:latin typeface="Frutiger LT 57 Cn" pitchFamily="34" charset="0"/>
              </a:rPr>
              <a:t>Assessorklausuren</a:t>
            </a:r>
            <a:endParaRPr lang="de-DE" sz="3000" dirty="0">
              <a:solidFill>
                <a:schemeClr val="bg1"/>
              </a:solidFill>
              <a:latin typeface="Frutiger LT 57 Cn" pitchFamily="34" charset="0"/>
            </a:endParaRPr>
          </a:p>
          <a:p>
            <a:pPr>
              <a:spcBef>
                <a:spcPts val="600"/>
              </a:spcBef>
            </a:pPr>
            <a:r>
              <a:rPr lang="de-DE" sz="2600" dirty="0">
                <a:solidFill>
                  <a:schemeClr val="bg1"/>
                </a:solidFill>
                <a:latin typeface="Frutiger LT 57 Cn" pitchFamily="34" charset="0"/>
              </a:rPr>
              <a:t>Kurs Hamburg</a:t>
            </a:r>
          </a:p>
          <a:p>
            <a:r>
              <a:rPr lang="de-DE" sz="2600" dirty="0">
                <a:solidFill>
                  <a:schemeClr val="bg1"/>
                </a:solidFill>
                <a:latin typeface="Frutiger LT 57 Cn" pitchFamily="34" charset="0"/>
              </a:rPr>
              <a:t>1. Woche</a:t>
            </a:r>
          </a:p>
        </p:txBody>
      </p:sp>
    </p:spTree>
    <p:extLst>
      <p:ext uri="{BB962C8B-B14F-4D97-AF65-F5344CB8AC3E}">
        <p14:creationId xmlns:p14="http://schemas.microsoft.com/office/powerpoint/2010/main" val="834429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2547" name="Text Box 3"/>
          <p:cNvSpPr txBox="1">
            <a:spLocks noChangeArrowheads="1"/>
          </p:cNvSpPr>
          <p:nvPr/>
        </p:nvSpPr>
        <p:spPr bwMode="auto">
          <a:xfrm>
            <a:off x="179388" y="1412776"/>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Höhe der Sicherheitsleistung:</a:t>
            </a:r>
            <a:r>
              <a:rPr lang="de-DE" b="0" dirty="0"/>
              <a:t> </a:t>
            </a:r>
          </a:p>
          <a:p>
            <a:r>
              <a:rPr lang="de-DE" b="0" dirty="0">
                <a:latin typeface="Verdana" pitchFamily="34" charset="0"/>
              </a:rPr>
              <a:t>●	</a:t>
            </a:r>
            <a:r>
              <a:rPr lang="de-DE" b="0" dirty="0"/>
              <a:t>Einzubeziehen sind:</a:t>
            </a:r>
          </a:p>
          <a:p>
            <a:r>
              <a:rPr lang="de-DE" b="0" dirty="0"/>
              <a:t>	a)	Der Betrag oder Wert der Verurteilung in der Hauptsache.</a:t>
            </a:r>
          </a:p>
          <a:p>
            <a:r>
              <a:rPr lang="de-DE" b="0" dirty="0"/>
              <a:t>			(hier: € 20.000,-)</a:t>
            </a:r>
          </a:p>
          <a:p>
            <a:r>
              <a:rPr lang="de-DE" b="0" dirty="0"/>
              <a:t>	b)	Die Zinsen (Grundsatz: pauschal ein Jahreszins)</a:t>
            </a:r>
          </a:p>
          <a:p>
            <a:r>
              <a:rPr lang="de-DE" b="0" dirty="0"/>
              <a:t>			(hier: 6,27 % p.a. von € 20.000,- = € 1.254,-)</a:t>
            </a:r>
          </a:p>
          <a:p>
            <a:r>
              <a:rPr lang="de-DE" b="0" dirty="0"/>
              <a:t>	c)	Der Kostenerstattungsanspruch</a:t>
            </a:r>
          </a:p>
          <a:p>
            <a:r>
              <a:rPr lang="de-DE" b="0" dirty="0"/>
              <a:t>			</a:t>
            </a:r>
            <a:r>
              <a:rPr lang="de-DE" b="0" dirty="0" err="1"/>
              <a:t>aa</a:t>
            </a:r>
            <a:r>
              <a:rPr lang="de-DE" b="0" dirty="0"/>
              <a:t>)	Tatsächlich eingezahlte Gerichtskosten</a:t>
            </a:r>
          </a:p>
          <a:p>
            <a:r>
              <a:rPr lang="de-DE" b="0" dirty="0"/>
              <a:t>					- s. §§ 3, 34 GKG </a:t>
            </a:r>
            <a:r>
              <a:rPr lang="de-DE" b="0" dirty="0" err="1"/>
              <a:t>iVm</a:t>
            </a:r>
            <a:r>
              <a:rPr lang="de-DE" b="0" dirty="0"/>
              <a:t> Anlage 1, 2 GKG </a:t>
            </a:r>
          </a:p>
          <a:p>
            <a:r>
              <a:rPr lang="de-DE" b="0" dirty="0"/>
              <a:t>					  auf Streitwert € 20.000,- einfache Gebühr: € 405,-</a:t>
            </a:r>
          </a:p>
          <a:p>
            <a:r>
              <a:rPr lang="de-DE" b="0" dirty="0"/>
              <a:t>					- gem. Anlage 1 GKG, dort Nr. 1210, fallen hier 3,0				  Gebühren an: € 405,- x 3 = € 1.215,-</a:t>
            </a:r>
          </a:p>
          <a:p>
            <a:r>
              <a:rPr lang="de-DE" b="0" dirty="0"/>
              <a:t>			</a:t>
            </a:r>
            <a:r>
              <a:rPr lang="de-DE" b="0" dirty="0" err="1"/>
              <a:t>bb</a:t>
            </a:r>
            <a:r>
              <a:rPr lang="de-DE" b="0" dirty="0"/>
              <a:t>)	eingezahlte Vorschüsse für Zeugen, </a:t>
            </a:r>
            <a:r>
              <a:rPr lang="de-DE" b="0" dirty="0" err="1"/>
              <a:t>Sachverst</a:t>
            </a:r>
            <a:r>
              <a:rPr lang="de-DE" b="0" dirty="0"/>
              <a:t>. </a:t>
            </a:r>
            <a:r>
              <a:rPr lang="de-DE" b="0" dirty="0" err="1"/>
              <a:t>etc</a:t>
            </a:r>
            <a:endParaRPr lang="de-DE" b="0" dirty="0"/>
          </a:p>
          <a:p>
            <a:r>
              <a:rPr lang="de-DE" b="0" dirty="0"/>
              <a:t>					- hier (-), keine Beweisaufnahme.</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2547">
                                            <p:txEl>
                                              <p:pRg st="0" end="0"/>
                                            </p:txEl>
                                          </p:spTgt>
                                        </p:tgtEl>
                                        <p:attrNameLst>
                                          <p:attrName>style.visibility</p:attrName>
                                        </p:attrNameLst>
                                      </p:cBhvr>
                                      <p:to>
                                        <p:strVal val="visible"/>
                                      </p:to>
                                    </p:set>
                                    <p:animEffect transition="in" filter="fade">
                                      <p:cBhvr>
                                        <p:cTn id="7" dur="500"/>
                                        <p:tgtEl>
                                          <p:spTgt spid="4925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2547">
                                            <p:txEl>
                                              <p:pRg st="1" end="1"/>
                                            </p:txEl>
                                          </p:spTgt>
                                        </p:tgtEl>
                                        <p:attrNameLst>
                                          <p:attrName>style.visibility</p:attrName>
                                        </p:attrNameLst>
                                      </p:cBhvr>
                                      <p:to>
                                        <p:strVal val="visible"/>
                                      </p:to>
                                    </p:set>
                                    <p:animEffect transition="in" filter="fade">
                                      <p:cBhvr>
                                        <p:cTn id="12" dur="500"/>
                                        <p:tgtEl>
                                          <p:spTgt spid="4925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2547">
                                            <p:txEl>
                                              <p:pRg st="2" end="2"/>
                                            </p:txEl>
                                          </p:spTgt>
                                        </p:tgtEl>
                                        <p:attrNameLst>
                                          <p:attrName>style.visibility</p:attrName>
                                        </p:attrNameLst>
                                      </p:cBhvr>
                                      <p:to>
                                        <p:strVal val="visible"/>
                                      </p:to>
                                    </p:set>
                                    <p:animEffect transition="in" filter="fade">
                                      <p:cBhvr>
                                        <p:cTn id="17" dur="500"/>
                                        <p:tgtEl>
                                          <p:spTgt spid="4925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2547">
                                            <p:txEl>
                                              <p:pRg st="3" end="3"/>
                                            </p:txEl>
                                          </p:spTgt>
                                        </p:tgtEl>
                                        <p:attrNameLst>
                                          <p:attrName>style.visibility</p:attrName>
                                        </p:attrNameLst>
                                      </p:cBhvr>
                                      <p:to>
                                        <p:strVal val="visible"/>
                                      </p:to>
                                    </p:set>
                                    <p:animEffect transition="in" filter="fade">
                                      <p:cBhvr>
                                        <p:cTn id="22" dur="500"/>
                                        <p:tgtEl>
                                          <p:spTgt spid="49254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92547">
                                            <p:txEl>
                                              <p:pRg st="4" end="4"/>
                                            </p:txEl>
                                          </p:spTgt>
                                        </p:tgtEl>
                                        <p:attrNameLst>
                                          <p:attrName>style.visibility</p:attrName>
                                        </p:attrNameLst>
                                      </p:cBhvr>
                                      <p:to>
                                        <p:strVal val="visible"/>
                                      </p:to>
                                    </p:set>
                                    <p:animEffect transition="in" filter="fade">
                                      <p:cBhvr>
                                        <p:cTn id="27" dur="500"/>
                                        <p:tgtEl>
                                          <p:spTgt spid="49254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92547">
                                            <p:txEl>
                                              <p:pRg st="5" end="5"/>
                                            </p:txEl>
                                          </p:spTgt>
                                        </p:tgtEl>
                                        <p:attrNameLst>
                                          <p:attrName>style.visibility</p:attrName>
                                        </p:attrNameLst>
                                      </p:cBhvr>
                                      <p:to>
                                        <p:strVal val="visible"/>
                                      </p:to>
                                    </p:set>
                                    <p:animEffect transition="in" filter="fade">
                                      <p:cBhvr>
                                        <p:cTn id="32" dur="500"/>
                                        <p:tgtEl>
                                          <p:spTgt spid="49254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92547">
                                            <p:txEl>
                                              <p:pRg st="6" end="6"/>
                                            </p:txEl>
                                          </p:spTgt>
                                        </p:tgtEl>
                                        <p:attrNameLst>
                                          <p:attrName>style.visibility</p:attrName>
                                        </p:attrNameLst>
                                      </p:cBhvr>
                                      <p:to>
                                        <p:strVal val="visible"/>
                                      </p:to>
                                    </p:set>
                                    <p:animEffect transition="in" filter="fade">
                                      <p:cBhvr>
                                        <p:cTn id="37" dur="500"/>
                                        <p:tgtEl>
                                          <p:spTgt spid="492547">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92547">
                                            <p:txEl>
                                              <p:pRg st="7" end="7"/>
                                            </p:txEl>
                                          </p:spTgt>
                                        </p:tgtEl>
                                        <p:attrNameLst>
                                          <p:attrName>style.visibility</p:attrName>
                                        </p:attrNameLst>
                                      </p:cBhvr>
                                      <p:to>
                                        <p:strVal val="visible"/>
                                      </p:to>
                                    </p:set>
                                    <p:animEffect transition="in" filter="fade">
                                      <p:cBhvr>
                                        <p:cTn id="42" dur="500"/>
                                        <p:tgtEl>
                                          <p:spTgt spid="492547">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492547">
                                            <p:txEl>
                                              <p:pRg st="8" end="8"/>
                                            </p:txEl>
                                          </p:spTgt>
                                        </p:tgtEl>
                                        <p:attrNameLst>
                                          <p:attrName>style.visibility</p:attrName>
                                        </p:attrNameLst>
                                      </p:cBhvr>
                                      <p:to>
                                        <p:strVal val="visible"/>
                                      </p:to>
                                    </p:set>
                                    <p:animEffect transition="in" filter="fade">
                                      <p:cBhvr>
                                        <p:cTn id="47" dur="500"/>
                                        <p:tgtEl>
                                          <p:spTgt spid="492547">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492547">
                                            <p:txEl>
                                              <p:pRg st="9" end="9"/>
                                            </p:txEl>
                                          </p:spTgt>
                                        </p:tgtEl>
                                        <p:attrNameLst>
                                          <p:attrName>style.visibility</p:attrName>
                                        </p:attrNameLst>
                                      </p:cBhvr>
                                      <p:to>
                                        <p:strVal val="visible"/>
                                      </p:to>
                                    </p:set>
                                    <p:animEffect transition="in" filter="fade">
                                      <p:cBhvr>
                                        <p:cTn id="52" dur="500"/>
                                        <p:tgtEl>
                                          <p:spTgt spid="492547">
                                            <p:txEl>
                                              <p:pRg st="9" end="9"/>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492547">
                                            <p:txEl>
                                              <p:pRg st="10" end="10"/>
                                            </p:txEl>
                                          </p:spTgt>
                                        </p:tgtEl>
                                        <p:attrNameLst>
                                          <p:attrName>style.visibility</p:attrName>
                                        </p:attrNameLst>
                                      </p:cBhvr>
                                      <p:to>
                                        <p:strVal val="visible"/>
                                      </p:to>
                                    </p:set>
                                    <p:animEffect transition="in" filter="fade">
                                      <p:cBhvr>
                                        <p:cTn id="57" dur="500"/>
                                        <p:tgtEl>
                                          <p:spTgt spid="492547">
                                            <p:txEl>
                                              <p:pRg st="10" end="10"/>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0" presetClass="entr" presetSubtype="0" fill="hold" nodeType="clickEffect">
                                  <p:stCondLst>
                                    <p:cond delay="0"/>
                                  </p:stCondLst>
                                  <p:childTnLst>
                                    <p:set>
                                      <p:cBhvr>
                                        <p:cTn id="61" dur="1" fill="hold">
                                          <p:stCondLst>
                                            <p:cond delay="0"/>
                                          </p:stCondLst>
                                        </p:cTn>
                                        <p:tgtEl>
                                          <p:spTgt spid="492547">
                                            <p:txEl>
                                              <p:pRg st="11" end="11"/>
                                            </p:txEl>
                                          </p:spTgt>
                                        </p:tgtEl>
                                        <p:attrNameLst>
                                          <p:attrName>style.visibility</p:attrName>
                                        </p:attrNameLst>
                                      </p:cBhvr>
                                      <p:to>
                                        <p:strVal val="visible"/>
                                      </p:to>
                                    </p:set>
                                    <p:animEffect transition="in" filter="fade">
                                      <p:cBhvr>
                                        <p:cTn id="62" dur="500"/>
                                        <p:tgtEl>
                                          <p:spTgt spid="492547">
                                            <p:txEl>
                                              <p:pRg st="11" end="11"/>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10" presetClass="entr" presetSubtype="0" fill="hold" nodeType="clickEffect">
                                  <p:stCondLst>
                                    <p:cond delay="0"/>
                                  </p:stCondLst>
                                  <p:childTnLst>
                                    <p:set>
                                      <p:cBhvr>
                                        <p:cTn id="66" dur="1" fill="hold">
                                          <p:stCondLst>
                                            <p:cond delay="0"/>
                                          </p:stCondLst>
                                        </p:cTn>
                                        <p:tgtEl>
                                          <p:spTgt spid="492547">
                                            <p:txEl>
                                              <p:pRg st="12" end="12"/>
                                            </p:txEl>
                                          </p:spTgt>
                                        </p:tgtEl>
                                        <p:attrNameLst>
                                          <p:attrName>style.visibility</p:attrName>
                                        </p:attrNameLst>
                                      </p:cBhvr>
                                      <p:to>
                                        <p:strVal val="visible"/>
                                      </p:to>
                                    </p:set>
                                    <p:animEffect transition="in" filter="fade">
                                      <p:cBhvr>
                                        <p:cTn id="67" dur="500"/>
                                        <p:tgtEl>
                                          <p:spTgt spid="49254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3571" name="Text Box 3"/>
          <p:cNvSpPr txBox="1">
            <a:spLocks noChangeArrowheads="1"/>
          </p:cNvSpPr>
          <p:nvPr/>
        </p:nvSpPr>
        <p:spPr bwMode="auto">
          <a:xfrm>
            <a:off x="179388" y="1381410"/>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cc)		Rechtsanwaltsgebühren nebst Kostenpauschale				und </a:t>
            </a:r>
            <a:r>
              <a:rPr lang="de-DE" b="0" dirty="0" err="1"/>
              <a:t>USt</a:t>
            </a:r>
            <a:r>
              <a:rPr lang="de-DE" b="0" dirty="0"/>
              <a:t>.</a:t>
            </a:r>
          </a:p>
          <a:p>
            <a:r>
              <a:rPr lang="de-DE" b="0" dirty="0"/>
              <a:t>					- gemäß § 2 RVG werden Gebühren nach dem 					Gegenstandswert (Anlage 2) </a:t>
            </a:r>
            <a:r>
              <a:rPr lang="de-DE" b="0" dirty="0" err="1"/>
              <a:t>iVm</a:t>
            </a:r>
            <a:r>
              <a:rPr lang="de-DE" b="0" dirty="0"/>
              <a:t> Anlage 1 zum					RVG (Vergütungsverzeichnis, VV) berechnet:</a:t>
            </a:r>
          </a:p>
          <a:p>
            <a:r>
              <a:rPr lang="de-DE" b="0" dirty="0"/>
              <a:t>					- eine Gebühr beträgt bei Gegenstandswert von 				€ 20.000,- nach Anlage 2: € 872,-</a:t>
            </a:r>
          </a:p>
          <a:p>
            <a:r>
              <a:rPr lang="de-DE" b="0" dirty="0"/>
              <a:t>					- aus VV ergibt sich:</a:t>
            </a:r>
          </a:p>
          <a:p>
            <a:r>
              <a:rPr lang="de-DE" b="0" dirty="0"/>
              <a:t>					(1)	Nr. 3100 VV: 1,3 Verfahrensgebühr</a:t>
            </a:r>
          </a:p>
          <a:p>
            <a:r>
              <a:rPr lang="de-DE" b="0" dirty="0"/>
              <a:t>						also: 1,3 * 872,- = € 1.133,60</a:t>
            </a:r>
          </a:p>
          <a:p>
            <a:r>
              <a:rPr lang="de-DE" b="0" dirty="0"/>
              <a:t>					(2)	Nr. 3104 VV: 1,2 </a:t>
            </a:r>
            <a:r>
              <a:rPr lang="de-DE" b="0" dirty="0" err="1"/>
              <a:t>Terminsgebühr</a:t>
            </a:r>
            <a:endParaRPr lang="de-DE" b="0" dirty="0"/>
          </a:p>
          <a:p>
            <a:r>
              <a:rPr lang="de-DE" b="0" dirty="0"/>
              <a:t>						also: 1,2 * 872,- = € 1.046,40</a:t>
            </a:r>
          </a:p>
          <a:p>
            <a:r>
              <a:rPr lang="de-DE" b="0" dirty="0"/>
              <a:t>					(3)	Nr. 7002 VV: Kostenpauschale</a:t>
            </a:r>
          </a:p>
          <a:p>
            <a:r>
              <a:rPr lang="de-DE" b="0" dirty="0"/>
              <a:t>						also 20 % der Gebühren, höchstens € 20,-; 					hier daher € 20,-</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3571">
                                            <p:txEl>
                                              <p:pRg st="0" end="0"/>
                                            </p:txEl>
                                          </p:spTgt>
                                        </p:tgtEl>
                                        <p:attrNameLst>
                                          <p:attrName>style.visibility</p:attrName>
                                        </p:attrNameLst>
                                      </p:cBhvr>
                                      <p:to>
                                        <p:strVal val="visible"/>
                                      </p:to>
                                    </p:set>
                                    <p:animEffect transition="in" filter="fade">
                                      <p:cBhvr>
                                        <p:cTn id="7" dur="500"/>
                                        <p:tgtEl>
                                          <p:spTgt spid="4935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3571">
                                            <p:txEl>
                                              <p:pRg st="1" end="1"/>
                                            </p:txEl>
                                          </p:spTgt>
                                        </p:tgtEl>
                                        <p:attrNameLst>
                                          <p:attrName>style.visibility</p:attrName>
                                        </p:attrNameLst>
                                      </p:cBhvr>
                                      <p:to>
                                        <p:strVal val="visible"/>
                                      </p:to>
                                    </p:set>
                                    <p:animEffect transition="in" filter="fade">
                                      <p:cBhvr>
                                        <p:cTn id="12" dur="500"/>
                                        <p:tgtEl>
                                          <p:spTgt spid="4935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3571">
                                            <p:txEl>
                                              <p:pRg st="2" end="2"/>
                                            </p:txEl>
                                          </p:spTgt>
                                        </p:tgtEl>
                                        <p:attrNameLst>
                                          <p:attrName>style.visibility</p:attrName>
                                        </p:attrNameLst>
                                      </p:cBhvr>
                                      <p:to>
                                        <p:strVal val="visible"/>
                                      </p:to>
                                    </p:set>
                                    <p:animEffect transition="in" filter="fade">
                                      <p:cBhvr>
                                        <p:cTn id="17" dur="500"/>
                                        <p:tgtEl>
                                          <p:spTgt spid="49357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3571">
                                            <p:txEl>
                                              <p:pRg st="3" end="3"/>
                                            </p:txEl>
                                          </p:spTgt>
                                        </p:tgtEl>
                                        <p:attrNameLst>
                                          <p:attrName>style.visibility</p:attrName>
                                        </p:attrNameLst>
                                      </p:cBhvr>
                                      <p:to>
                                        <p:strVal val="visible"/>
                                      </p:to>
                                    </p:set>
                                    <p:animEffect transition="in" filter="fade">
                                      <p:cBhvr>
                                        <p:cTn id="22" dur="500"/>
                                        <p:tgtEl>
                                          <p:spTgt spid="49357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93571">
                                            <p:txEl>
                                              <p:pRg st="4" end="4"/>
                                            </p:txEl>
                                          </p:spTgt>
                                        </p:tgtEl>
                                        <p:attrNameLst>
                                          <p:attrName>style.visibility</p:attrName>
                                        </p:attrNameLst>
                                      </p:cBhvr>
                                      <p:to>
                                        <p:strVal val="visible"/>
                                      </p:to>
                                    </p:set>
                                    <p:animEffect transition="in" filter="fade">
                                      <p:cBhvr>
                                        <p:cTn id="27" dur="500"/>
                                        <p:tgtEl>
                                          <p:spTgt spid="49357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93571">
                                            <p:txEl>
                                              <p:pRg st="5" end="5"/>
                                            </p:txEl>
                                          </p:spTgt>
                                        </p:tgtEl>
                                        <p:attrNameLst>
                                          <p:attrName>style.visibility</p:attrName>
                                        </p:attrNameLst>
                                      </p:cBhvr>
                                      <p:to>
                                        <p:strVal val="visible"/>
                                      </p:to>
                                    </p:set>
                                    <p:animEffect transition="in" filter="fade">
                                      <p:cBhvr>
                                        <p:cTn id="32" dur="500"/>
                                        <p:tgtEl>
                                          <p:spTgt spid="49357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93571">
                                            <p:txEl>
                                              <p:pRg st="6" end="6"/>
                                            </p:txEl>
                                          </p:spTgt>
                                        </p:tgtEl>
                                        <p:attrNameLst>
                                          <p:attrName>style.visibility</p:attrName>
                                        </p:attrNameLst>
                                      </p:cBhvr>
                                      <p:to>
                                        <p:strVal val="visible"/>
                                      </p:to>
                                    </p:set>
                                    <p:animEffect transition="in" filter="fade">
                                      <p:cBhvr>
                                        <p:cTn id="37" dur="500"/>
                                        <p:tgtEl>
                                          <p:spTgt spid="49357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93571">
                                            <p:txEl>
                                              <p:pRg st="7" end="7"/>
                                            </p:txEl>
                                          </p:spTgt>
                                        </p:tgtEl>
                                        <p:attrNameLst>
                                          <p:attrName>style.visibility</p:attrName>
                                        </p:attrNameLst>
                                      </p:cBhvr>
                                      <p:to>
                                        <p:strVal val="visible"/>
                                      </p:to>
                                    </p:set>
                                    <p:animEffect transition="in" filter="fade">
                                      <p:cBhvr>
                                        <p:cTn id="42" dur="500"/>
                                        <p:tgtEl>
                                          <p:spTgt spid="493571">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493571">
                                            <p:txEl>
                                              <p:pRg st="8" end="8"/>
                                            </p:txEl>
                                          </p:spTgt>
                                        </p:tgtEl>
                                        <p:attrNameLst>
                                          <p:attrName>style.visibility</p:attrName>
                                        </p:attrNameLst>
                                      </p:cBhvr>
                                      <p:to>
                                        <p:strVal val="visible"/>
                                      </p:to>
                                    </p:set>
                                    <p:animEffect transition="in" filter="fade">
                                      <p:cBhvr>
                                        <p:cTn id="47" dur="500"/>
                                        <p:tgtEl>
                                          <p:spTgt spid="493571">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493571">
                                            <p:txEl>
                                              <p:pRg st="9" end="9"/>
                                            </p:txEl>
                                          </p:spTgt>
                                        </p:tgtEl>
                                        <p:attrNameLst>
                                          <p:attrName>style.visibility</p:attrName>
                                        </p:attrNameLst>
                                      </p:cBhvr>
                                      <p:to>
                                        <p:strVal val="visible"/>
                                      </p:to>
                                    </p:set>
                                    <p:animEffect transition="in" filter="fade">
                                      <p:cBhvr>
                                        <p:cTn id="52" dur="500"/>
                                        <p:tgtEl>
                                          <p:spTgt spid="49357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4595" name="Text Box 3"/>
          <p:cNvSpPr txBox="1">
            <a:spLocks noChangeArrowheads="1"/>
          </p:cNvSpPr>
          <p:nvPr/>
        </p:nvSpPr>
        <p:spPr bwMode="auto">
          <a:xfrm>
            <a:off x="179388" y="1426706"/>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b="0" dirty="0"/>
              <a:t>					(4)	Nr. 7008 VV: Umsatzsteuer</a:t>
            </a:r>
          </a:p>
          <a:p>
            <a:r>
              <a:rPr lang="de-DE" b="0" dirty="0"/>
              <a:t>						19 % von € 2.200,- = € 418,00</a:t>
            </a:r>
          </a:p>
          <a:p>
            <a:r>
              <a:rPr lang="de-DE" b="0" dirty="0"/>
              <a:t>	d)	also zusammen:</a:t>
            </a:r>
          </a:p>
          <a:p>
            <a:r>
              <a:rPr lang="de-DE" b="0" dirty="0"/>
              <a:t>			20.000,-	€	= Hauptsache</a:t>
            </a:r>
          </a:p>
          <a:p>
            <a:r>
              <a:rPr lang="de-DE" b="0" dirty="0"/>
              <a:t>			  1.254,-	€	= Zinsen</a:t>
            </a:r>
          </a:p>
          <a:p>
            <a:r>
              <a:rPr lang="de-DE" b="0" dirty="0"/>
              <a:t>			  1.215,-	€	= Gerichtskosten</a:t>
            </a:r>
          </a:p>
          <a:p>
            <a:r>
              <a:rPr lang="de-DE" b="0" dirty="0"/>
              <a:t>			  1.133,60	€	= Verfahrensgebühr</a:t>
            </a:r>
          </a:p>
          <a:p>
            <a:r>
              <a:rPr lang="de-DE" b="0" dirty="0"/>
              <a:t>			  1.046,40	€	= </a:t>
            </a:r>
            <a:r>
              <a:rPr lang="de-DE" b="0" dirty="0" err="1"/>
              <a:t>Terminsgebühr</a:t>
            </a:r>
            <a:endParaRPr lang="de-DE" b="0" dirty="0"/>
          </a:p>
          <a:p>
            <a:r>
              <a:rPr lang="de-DE" b="0" dirty="0"/>
              <a:t>				  20,-	€	= Auslagenpauschale</a:t>
            </a:r>
          </a:p>
          <a:p>
            <a:r>
              <a:rPr lang="de-DE" b="0" dirty="0"/>
              <a:t>			     418,-	€	= </a:t>
            </a:r>
            <a:r>
              <a:rPr lang="de-DE" b="0" dirty="0" err="1"/>
              <a:t>USt</a:t>
            </a:r>
            <a:r>
              <a:rPr lang="de-DE" b="0" dirty="0"/>
              <a:t>. auf Vergütung des Anwalts</a:t>
            </a:r>
          </a:p>
          <a:p>
            <a:r>
              <a:rPr lang="de-DE" b="0" dirty="0"/>
              <a:t>			__________</a:t>
            </a:r>
          </a:p>
          <a:p>
            <a:r>
              <a:rPr lang="de-DE" b="0" dirty="0"/>
              <a:t>			25.087,-	€</a:t>
            </a:r>
          </a:p>
          <a:p>
            <a:endParaRPr lang="de-DE" sz="1200" b="0" dirty="0"/>
          </a:p>
          <a:p>
            <a:r>
              <a:rPr lang="de-DE" b="0" dirty="0"/>
              <a:t>●	also Sicherheitsleistung in Höhe von € 25.100,- (gerundet, </a:t>
            </a:r>
            <a:r>
              <a:rPr lang="de-DE" b="0" dirty="0" err="1"/>
              <a:t>str.</a:t>
            </a:r>
            <a:r>
              <a:rPr lang="de-DE" b="0" dirty="0"/>
              <a:t> ob zusätzlich plus 10 %).</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4595">
                                            <p:txEl>
                                              <p:pRg st="0" end="0"/>
                                            </p:txEl>
                                          </p:spTgt>
                                        </p:tgtEl>
                                        <p:attrNameLst>
                                          <p:attrName>style.visibility</p:attrName>
                                        </p:attrNameLst>
                                      </p:cBhvr>
                                      <p:to>
                                        <p:strVal val="visible"/>
                                      </p:to>
                                    </p:set>
                                    <p:animEffect transition="in" filter="fade">
                                      <p:cBhvr>
                                        <p:cTn id="7" dur="500"/>
                                        <p:tgtEl>
                                          <p:spTgt spid="4945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4595">
                                            <p:txEl>
                                              <p:pRg st="1" end="1"/>
                                            </p:txEl>
                                          </p:spTgt>
                                        </p:tgtEl>
                                        <p:attrNameLst>
                                          <p:attrName>style.visibility</p:attrName>
                                        </p:attrNameLst>
                                      </p:cBhvr>
                                      <p:to>
                                        <p:strVal val="visible"/>
                                      </p:to>
                                    </p:set>
                                    <p:animEffect transition="in" filter="fade">
                                      <p:cBhvr>
                                        <p:cTn id="12" dur="500"/>
                                        <p:tgtEl>
                                          <p:spTgt spid="4945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4595">
                                            <p:txEl>
                                              <p:pRg st="2" end="2"/>
                                            </p:txEl>
                                          </p:spTgt>
                                        </p:tgtEl>
                                        <p:attrNameLst>
                                          <p:attrName>style.visibility</p:attrName>
                                        </p:attrNameLst>
                                      </p:cBhvr>
                                      <p:to>
                                        <p:strVal val="visible"/>
                                      </p:to>
                                    </p:set>
                                    <p:animEffect transition="in" filter="fade">
                                      <p:cBhvr>
                                        <p:cTn id="17" dur="500"/>
                                        <p:tgtEl>
                                          <p:spTgt spid="4945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4595">
                                            <p:txEl>
                                              <p:pRg st="3" end="3"/>
                                            </p:txEl>
                                          </p:spTgt>
                                        </p:tgtEl>
                                        <p:attrNameLst>
                                          <p:attrName>style.visibility</p:attrName>
                                        </p:attrNameLst>
                                      </p:cBhvr>
                                      <p:to>
                                        <p:strVal val="visible"/>
                                      </p:to>
                                    </p:set>
                                    <p:animEffect transition="in" filter="fade">
                                      <p:cBhvr>
                                        <p:cTn id="22" dur="500"/>
                                        <p:tgtEl>
                                          <p:spTgt spid="494595">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494595">
                                            <p:txEl>
                                              <p:pRg st="4" end="4"/>
                                            </p:txEl>
                                          </p:spTgt>
                                        </p:tgtEl>
                                        <p:attrNameLst>
                                          <p:attrName>style.visibility</p:attrName>
                                        </p:attrNameLst>
                                      </p:cBhvr>
                                      <p:to>
                                        <p:strVal val="visible"/>
                                      </p:to>
                                    </p:set>
                                    <p:animEffect transition="in" filter="fade">
                                      <p:cBhvr>
                                        <p:cTn id="25" dur="500"/>
                                        <p:tgtEl>
                                          <p:spTgt spid="494595">
                                            <p:txEl>
                                              <p:pRg st="4" end="4"/>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94595">
                                            <p:txEl>
                                              <p:pRg st="5" end="5"/>
                                            </p:txEl>
                                          </p:spTgt>
                                        </p:tgtEl>
                                        <p:attrNameLst>
                                          <p:attrName>style.visibility</p:attrName>
                                        </p:attrNameLst>
                                      </p:cBhvr>
                                      <p:to>
                                        <p:strVal val="visible"/>
                                      </p:to>
                                    </p:set>
                                    <p:animEffect transition="in" filter="fade">
                                      <p:cBhvr>
                                        <p:cTn id="28" dur="500"/>
                                        <p:tgtEl>
                                          <p:spTgt spid="494595">
                                            <p:txEl>
                                              <p:pRg st="5" end="5"/>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494595">
                                            <p:txEl>
                                              <p:pRg st="6" end="6"/>
                                            </p:txEl>
                                          </p:spTgt>
                                        </p:tgtEl>
                                        <p:attrNameLst>
                                          <p:attrName>style.visibility</p:attrName>
                                        </p:attrNameLst>
                                      </p:cBhvr>
                                      <p:to>
                                        <p:strVal val="visible"/>
                                      </p:to>
                                    </p:set>
                                    <p:animEffect transition="in" filter="fade">
                                      <p:cBhvr>
                                        <p:cTn id="31" dur="500"/>
                                        <p:tgtEl>
                                          <p:spTgt spid="494595">
                                            <p:txEl>
                                              <p:pRg st="6" end="6"/>
                                            </p:txEl>
                                          </p:spTgt>
                                        </p:tgtEl>
                                      </p:cBhvr>
                                    </p:animEffect>
                                  </p:childTnLst>
                                </p:cTn>
                              </p:par>
                              <p:par>
                                <p:cTn id="32" presetID="10" presetClass="entr" presetSubtype="0" fill="hold" nodeType="withEffect">
                                  <p:stCondLst>
                                    <p:cond delay="0"/>
                                  </p:stCondLst>
                                  <p:childTnLst>
                                    <p:set>
                                      <p:cBhvr>
                                        <p:cTn id="33" dur="1" fill="hold">
                                          <p:stCondLst>
                                            <p:cond delay="0"/>
                                          </p:stCondLst>
                                        </p:cTn>
                                        <p:tgtEl>
                                          <p:spTgt spid="494595">
                                            <p:txEl>
                                              <p:pRg st="7" end="7"/>
                                            </p:txEl>
                                          </p:spTgt>
                                        </p:tgtEl>
                                        <p:attrNameLst>
                                          <p:attrName>style.visibility</p:attrName>
                                        </p:attrNameLst>
                                      </p:cBhvr>
                                      <p:to>
                                        <p:strVal val="visible"/>
                                      </p:to>
                                    </p:set>
                                    <p:animEffect transition="in" filter="fade">
                                      <p:cBhvr>
                                        <p:cTn id="34" dur="500"/>
                                        <p:tgtEl>
                                          <p:spTgt spid="494595">
                                            <p:txEl>
                                              <p:pRg st="7" end="7"/>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94595">
                                            <p:txEl>
                                              <p:pRg st="8" end="8"/>
                                            </p:txEl>
                                          </p:spTgt>
                                        </p:tgtEl>
                                        <p:attrNameLst>
                                          <p:attrName>style.visibility</p:attrName>
                                        </p:attrNameLst>
                                      </p:cBhvr>
                                      <p:to>
                                        <p:strVal val="visible"/>
                                      </p:to>
                                    </p:set>
                                    <p:animEffect transition="in" filter="fade">
                                      <p:cBhvr>
                                        <p:cTn id="37" dur="500"/>
                                        <p:tgtEl>
                                          <p:spTgt spid="494595">
                                            <p:txEl>
                                              <p:pRg st="8" end="8"/>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494595">
                                            <p:txEl>
                                              <p:pRg st="9" end="9"/>
                                            </p:txEl>
                                          </p:spTgt>
                                        </p:tgtEl>
                                        <p:attrNameLst>
                                          <p:attrName>style.visibility</p:attrName>
                                        </p:attrNameLst>
                                      </p:cBhvr>
                                      <p:to>
                                        <p:strVal val="visible"/>
                                      </p:to>
                                    </p:set>
                                    <p:animEffect transition="in" filter="fade">
                                      <p:cBhvr>
                                        <p:cTn id="40" dur="500"/>
                                        <p:tgtEl>
                                          <p:spTgt spid="494595">
                                            <p:txEl>
                                              <p:pRg st="9" end="9"/>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494595">
                                            <p:txEl>
                                              <p:pRg st="10" end="10"/>
                                            </p:txEl>
                                          </p:spTgt>
                                        </p:tgtEl>
                                        <p:attrNameLst>
                                          <p:attrName>style.visibility</p:attrName>
                                        </p:attrNameLst>
                                      </p:cBhvr>
                                      <p:to>
                                        <p:strVal val="visible"/>
                                      </p:to>
                                    </p:set>
                                    <p:animEffect transition="in" filter="fade">
                                      <p:cBhvr>
                                        <p:cTn id="43" dur="500"/>
                                        <p:tgtEl>
                                          <p:spTgt spid="494595">
                                            <p:txEl>
                                              <p:pRg st="10" end="10"/>
                                            </p:txEl>
                                          </p:spTgt>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10" presetClass="entr" presetSubtype="0" fill="hold" nodeType="clickEffect">
                                  <p:stCondLst>
                                    <p:cond delay="0"/>
                                  </p:stCondLst>
                                  <p:childTnLst>
                                    <p:set>
                                      <p:cBhvr>
                                        <p:cTn id="47" dur="1" fill="hold">
                                          <p:stCondLst>
                                            <p:cond delay="0"/>
                                          </p:stCondLst>
                                        </p:cTn>
                                        <p:tgtEl>
                                          <p:spTgt spid="494595">
                                            <p:txEl>
                                              <p:pRg st="11" end="11"/>
                                            </p:txEl>
                                          </p:spTgt>
                                        </p:tgtEl>
                                        <p:attrNameLst>
                                          <p:attrName>style.visibility</p:attrName>
                                        </p:attrNameLst>
                                      </p:cBhvr>
                                      <p:to>
                                        <p:strVal val="visible"/>
                                      </p:to>
                                    </p:set>
                                    <p:animEffect transition="in" filter="fade">
                                      <p:cBhvr>
                                        <p:cTn id="48" dur="500"/>
                                        <p:tgtEl>
                                          <p:spTgt spid="494595">
                                            <p:txEl>
                                              <p:pRg st="11" end="11"/>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494595">
                                            <p:txEl>
                                              <p:pRg st="13" end="13"/>
                                            </p:txEl>
                                          </p:spTgt>
                                        </p:tgtEl>
                                        <p:attrNameLst>
                                          <p:attrName>style.visibility</p:attrName>
                                        </p:attrNameLst>
                                      </p:cBhvr>
                                      <p:to>
                                        <p:strVal val="visible"/>
                                      </p:to>
                                    </p:set>
                                    <p:animEffect transition="in" filter="fade">
                                      <p:cBhvr>
                                        <p:cTn id="53" dur="500"/>
                                        <p:tgtEl>
                                          <p:spTgt spid="494595">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4899" name="Text Box 3"/>
          <p:cNvSpPr txBox="1">
            <a:spLocks noChangeArrowheads="1"/>
          </p:cNvSpPr>
          <p:nvPr/>
        </p:nvSpPr>
        <p:spPr bwMode="auto">
          <a:xfrm>
            <a:off x="179388" y="1351756"/>
            <a:ext cx="8712200" cy="3323987"/>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Variante 2:</a:t>
            </a:r>
            <a:r>
              <a:rPr lang="de-DE" b="0" dirty="0"/>
              <a:t> Die Klage hat keinen Erfolg.</a:t>
            </a:r>
          </a:p>
          <a:p>
            <a:endParaRPr lang="de-DE" b="0" dirty="0"/>
          </a:p>
          <a:p>
            <a:r>
              <a:rPr lang="de-DE" b="0" dirty="0">
                <a:cs typeface="Arial" charset="0"/>
              </a:rPr>
              <a:t>●	</a:t>
            </a:r>
            <a:r>
              <a:rPr lang="de-DE" b="0" dirty="0"/>
              <a:t>Die Klage wird abgewiesen.</a:t>
            </a:r>
          </a:p>
          <a:p>
            <a:endParaRPr lang="de-DE" b="0" dirty="0"/>
          </a:p>
          <a:p>
            <a:r>
              <a:rPr lang="de-DE" b="0" dirty="0">
                <a:latin typeface="Verdana" pitchFamily="34" charset="0"/>
              </a:rPr>
              <a:t>●	</a:t>
            </a:r>
            <a:r>
              <a:rPr lang="de-DE" b="0" dirty="0"/>
              <a:t>Der Kläger hat die Kosten des Rechtsstreits zu tragen.</a:t>
            </a:r>
          </a:p>
          <a:p>
            <a:endParaRPr lang="de-DE" b="0" dirty="0"/>
          </a:p>
          <a:p>
            <a:r>
              <a:rPr lang="de-DE" b="0" dirty="0">
                <a:latin typeface="Verdana" pitchFamily="34" charset="0"/>
              </a:rPr>
              <a:t>●	</a:t>
            </a:r>
            <a:r>
              <a:rPr lang="de-DE" b="0" dirty="0"/>
              <a:t>Das Urteil ist </a:t>
            </a:r>
            <a:r>
              <a:rPr lang="de-DE" b="0" i="1" dirty="0"/>
              <a:t>(wegen der Kosten)</a:t>
            </a:r>
            <a:r>
              <a:rPr lang="de-DE" b="0" dirty="0"/>
              <a:t> gegen Sicherheitsleistung in Höhe von 110 % des jeweils zu vollstreckenden Betrages vorläufig vollstreckbar.</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4899">
                                            <p:txEl>
                                              <p:pRg st="0" end="0"/>
                                            </p:txEl>
                                          </p:spTgt>
                                        </p:tgtEl>
                                        <p:attrNameLst>
                                          <p:attrName>style.visibility</p:attrName>
                                        </p:attrNameLst>
                                      </p:cBhvr>
                                      <p:to>
                                        <p:strVal val="visible"/>
                                      </p:to>
                                    </p:set>
                                    <p:animEffect transition="in" filter="fade">
                                      <p:cBhvr>
                                        <p:cTn id="7" dur="500"/>
                                        <p:tgtEl>
                                          <p:spTgt spid="4648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4899">
                                            <p:txEl>
                                              <p:pRg st="2" end="2"/>
                                            </p:txEl>
                                          </p:spTgt>
                                        </p:tgtEl>
                                        <p:attrNameLst>
                                          <p:attrName>style.visibility</p:attrName>
                                        </p:attrNameLst>
                                      </p:cBhvr>
                                      <p:to>
                                        <p:strVal val="visible"/>
                                      </p:to>
                                    </p:set>
                                    <p:animEffect transition="in" filter="fade">
                                      <p:cBhvr>
                                        <p:cTn id="12" dur="500"/>
                                        <p:tgtEl>
                                          <p:spTgt spid="46489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4899">
                                            <p:txEl>
                                              <p:pRg st="4" end="4"/>
                                            </p:txEl>
                                          </p:spTgt>
                                        </p:tgtEl>
                                        <p:attrNameLst>
                                          <p:attrName>style.visibility</p:attrName>
                                        </p:attrNameLst>
                                      </p:cBhvr>
                                      <p:to>
                                        <p:strVal val="visible"/>
                                      </p:to>
                                    </p:set>
                                    <p:animEffect transition="in" filter="fade">
                                      <p:cBhvr>
                                        <p:cTn id="17" dur="500"/>
                                        <p:tgtEl>
                                          <p:spTgt spid="464899">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4899">
                                            <p:txEl>
                                              <p:pRg st="6" end="6"/>
                                            </p:txEl>
                                          </p:spTgt>
                                        </p:tgtEl>
                                        <p:attrNameLst>
                                          <p:attrName>style.visibility</p:attrName>
                                        </p:attrNameLst>
                                      </p:cBhvr>
                                      <p:to>
                                        <p:strVal val="visible"/>
                                      </p:to>
                                    </p:set>
                                    <p:animEffect transition="in" filter="fade">
                                      <p:cBhvr>
                                        <p:cTn id="22" dur="500"/>
                                        <p:tgtEl>
                                          <p:spTgt spid="4648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3" name="Text Box 3"/>
          <p:cNvSpPr txBox="1">
            <a:spLocks noChangeArrowheads="1"/>
          </p:cNvSpPr>
          <p:nvPr/>
        </p:nvSpPr>
        <p:spPr bwMode="auto">
          <a:xfrm>
            <a:off x="179388" y="1376184"/>
            <a:ext cx="8712200" cy="55092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Variante 3:</a:t>
            </a:r>
            <a:r>
              <a:rPr lang="de-DE" b="0" dirty="0"/>
              <a:t> Klage hat in Höhe von 12.000,- € Erfolg.</a:t>
            </a:r>
          </a:p>
          <a:p>
            <a:endParaRPr lang="de-DE" sz="1000" b="0" dirty="0"/>
          </a:p>
          <a:p>
            <a:r>
              <a:rPr lang="de-DE" b="0" dirty="0">
                <a:cs typeface="Arial" charset="0"/>
              </a:rPr>
              <a:t>●	</a:t>
            </a:r>
            <a:r>
              <a:rPr lang="de-DE" b="0" dirty="0"/>
              <a:t>Der Beklagte wird verurteilt, an den Kläger 12.000,- € nebst Zinsen </a:t>
            </a:r>
            <a:r>
              <a:rPr lang="de-DE" b="0" dirty="0" err="1"/>
              <a:t>iHv</a:t>
            </a:r>
            <a:r>
              <a:rPr lang="de-DE" b="0" dirty="0"/>
              <a:t> 5 Prozentpunkten über dem jeweiligen Basiszinssatz seit dem 04.09… zu zahlen. Im Übrigen wird die Klage abgewiesen.</a:t>
            </a:r>
          </a:p>
          <a:p>
            <a:endParaRPr lang="de-DE" sz="600" b="0" dirty="0"/>
          </a:p>
          <a:p>
            <a:r>
              <a:rPr lang="de-DE" b="0" dirty="0">
                <a:latin typeface="Verdana" pitchFamily="34" charset="0"/>
              </a:rPr>
              <a:t>●	</a:t>
            </a:r>
            <a:r>
              <a:rPr lang="de-DE" b="0" dirty="0"/>
              <a:t>Die Kosten des Rechtsstreits haben der Kläger zu 2/5 (40 %) und der Beklagte zu 3/5 (60 %) zu tragen.</a:t>
            </a:r>
          </a:p>
          <a:p>
            <a:endParaRPr lang="de-DE" sz="600" b="0" dirty="0"/>
          </a:p>
          <a:p>
            <a:r>
              <a:rPr lang="de-DE" b="0" dirty="0">
                <a:latin typeface="Verdana" pitchFamily="34" charset="0"/>
              </a:rPr>
              <a:t>●	</a:t>
            </a:r>
            <a:r>
              <a:rPr lang="de-DE" b="0" dirty="0"/>
              <a:t>Das Urteil ist vorläufig vollstreckbar, für den Kläger jedoch nur gegen Sicherheitsleistung in Höhe von 110 % des jeweils zu vollstreckenden Betrages. Der Kläger darf die Vollstreckung durch Sicherheitsleistung in Höhe von 110 % des auf Grund des Urteils vollstreckbaren Betrages abwenden, wenn nicht der Beklagte vor der Vollstreckung Sicherheit in Höhe von 110 % des jeweils zu vollstreckenden Betrages leistet.</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5923">
                                            <p:txEl>
                                              <p:pRg st="0" end="0"/>
                                            </p:txEl>
                                          </p:spTgt>
                                        </p:tgtEl>
                                        <p:attrNameLst>
                                          <p:attrName>style.visibility</p:attrName>
                                        </p:attrNameLst>
                                      </p:cBhvr>
                                      <p:to>
                                        <p:strVal val="visible"/>
                                      </p:to>
                                    </p:set>
                                    <p:animEffect transition="in" filter="fade">
                                      <p:cBhvr>
                                        <p:cTn id="7" dur="500"/>
                                        <p:tgtEl>
                                          <p:spTgt spid="4659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5923">
                                            <p:txEl>
                                              <p:pRg st="2" end="2"/>
                                            </p:txEl>
                                          </p:spTgt>
                                        </p:tgtEl>
                                        <p:attrNameLst>
                                          <p:attrName>style.visibility</p:attrName>
                                        </p:attrNameLst>
                                      </p:cBhvr>
                                      <p:to>
                                        <p:strVal val="visible"/>
                                      </p:to>
                                    </p:set>
                                    <p:animEffect transition="in" filter="fade">
                                      <p:cBhvr>
                                        <p:cTn id="12" dur="500"/>
                                        <p:tgtEl>
                                          <p:spTgt spid="46592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5923">
                                            <p:txEl>
                                              <p:pRg st="4" end="4"/>
                                            </p:txEl>
                                          </p:spTgt>
                                        </p:tgtEl>
                                        <p:attrNameLst>
                                          <p:attrName>style.visibility</p:attrName>
                                        </p:attrNameLst>
                                      </p:cBhvr>
                                      <p:to>
                                        <p:strVal val="visible"/>
                                      </p:to>
                                    </p:set>
                                    <p:animEffect transition="in" filter="fade">
                                      <p:cBhvr>
                                        <p:cTn id="17" dur="500"/>
                                        <p:tgtEl>
                                          <p:spTgt spid="46592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5923">
                                            <p:txEl>
                                              <p:pRg st="6" end="6"/>
                                            </p:txEl>
                                          </p:spTgt>
                                        </p:tgtEl>
                                        <p:attrNameLst>
                                          <p:attrName>style.visibility</p:attrName>
                                        </p:attrNameLst>
                                      </p:cBhvr>
                                      <p:to>
                                        <p:strVal val="visible"/>
                                      </p:to>
                                    </p:set>
                                    <p:animEffect transition="in" filter="fade">
                                      <p:cBhvr>
                                        <p:cTn id="22" dur="500"/>
                                        <p:tgtEl>
                                          <p:spTgt spid="46592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7" name="Text Box 3"/>
          <p:cNvSpPr txBox="1">
            <a:spLocks noChangeArrowheads="1"/>
          </p:cNvSpPr>
          <p:nvPr/>
        </p:nvSpPr>
        <p:spPr bwMode="auto">
          <a:xfrm>
            <a:off x="179388" y="1449189"/>
            <a:ext cx="8712200" cy="2585323"/>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cs typeface="Arial" charset="0"/>
              </a:rPr>
              <a:t>Variante 1: Berufung wird nicht zugelassen.</a:t>
            </a:r>
            <a:endParaRPr lang="de-DE" dirty="0"/>
          </a:p>
          <a:p>
            <a:endParaRPr lang="de-DE" b="0" dirty="0">
              <a:cs typeface="Arial" charset="0"/>
            </a:endParaRPr>
          </a:p>
          <a:p>
            <a:r>
              <a:rPr lang="de-DE" b="0" dirty="0">
                <a:cs typeface="Arial" charset="0"/>
              </a:rPr>
              <a:t>●	</a:t>
            </a:r>
            <a:r>
              <a:rPr lang="de-DE" b="0" dirty="0"/>
              <a:t>Der Beklagte wird verurteilt, an den Kläger 500,- € zu zahlen.</a:t>
            </a:r>
          </a:p>
          <a:p>
            <a:endParaRPr lang="de-DE" b="0" dirty="0"/>
          </a:p>
          <a:p>
            <a:r>
              <a:rPr lang="de-DE" b="0" dirty="0">
                <a:latin typeface="Verdana" pitchFamily="34" charset="0"/>
              </a:rPr>
              <a:t>●	</a:t>
            </a:r>
            <a:r>
              <a:rPr lang="de-DE" b="0" dirty="0"/>
              <a:t>Der Beklagte hat die Kosten des Rechtsstreits zu tragen.</a:t>
            </a:r>
          </a:p>
          <a:p>
            <a:endParaRPr lang="de-DE" b="0" dirty="0"/>
          </a:p>
          <a:p>
            <a:r>
              <a:rPr lang="de-DE" b="0" dirty="0">
                <a:latin typeface="Verdana" pitchFamily="34" charset="0"/>
              </a:rPr>
              <a:t>●	</a:t>
            </a:r>
            <a:r>
              <a:rPr lang="de-DE" b="0" dirty="0"/>
              <a:t>Das Urteil ist vorläufig vollstreckbar</a:t>
            </a:r>
            <a:r>
              <a:rPr lang="de-DE" b="0" i="1" dirty="0"/>
              <a:t>.</a:t>
            </a:r>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2 „Zahlungsklagen II“</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6947">
                                            <p:txEl>
                                              <p:pRg st="0" end="0"/>
                                            </p:txEl>
                                          </p:spTgt>
                                        </p:tgtEl>
                                        <p:attrNameLst>
                                          <p:attrName>style.visibility</p:attrName>
                                        </p:attrNameLst>
                                      </p:cBhvr>
                                      <p:to>
                                        <p:strVal val="visible"/>
                                      </p:to>
                                    </p:set>
                                    <p:animEffect transition="in" filter="fade">
                                      <p:cBhvr>
                                        <p:cTn id="7" dur="500"/>
                                        <p:tgtEl>
                                          <p:spTgt spid="4669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6947">
                                            <p:txEl>
                                              <p:pRg st="2" end="2"/>
                                            </p:txEl>
                                          </p:spTgt>
                                        </p:tgtEl>
                                        <p:attrNameLst>
                                          <p:attrName>style.visibility</p:attrName>
                                        </p:attrNameLst>
                                      </p:cBhvr>
                                      <p:to>
                                        <p:strVal val="visible"/>
                                      </p:to>
                                    </p:set>
                                    <p:animEffect transition="in" filter="fade">
                                      <p:cBhvr>
                                        <p:cTn id="12" dur="500"/>
                                        <p:tgtEl>
                                          <p:spTgt spid="4669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6947">
                                            <p:txEl>
                                              <p:pRg st="4" end="4"/>
                                            </p:txEl>
                                          </p:spTgt>
                                        </p:tgtEl>
                                        <p:attrNameLst>
                                          <p:attrName>style.visibility</p:attrName>
                                        </p:attrNameLst>
                                      </p:cBhvr>
                                      <p:to>
                                        <p:strVal val="visible"/>
                                      </p:to>
                                    </p:set>
                                    <p:animEffect transition="in" filter="fade">
                                      <p:cBhvr>
                                        <p:cTn id="17" dur="500"/>
                                        <p:tgtEl>
                                          <p:spTgt spid="466947">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6947">
                                            <p:txEl>
                                              <p:pRg st="6" end="6"/>
                                            </p:txEl>
                                          </p:spTgt>
                                        </p:tgtEl>
                                        <p:attrNameLst>
                                          <p:attrName>style.visibility</p:attrName>
                                        </p:attrNameLst>
                                      </p:cBhvr>
                                      <p:to>
                                        <p:strVal val="visible"/>
                                      </p:to>
                                    </p:set>
                                    <p:animEffect transition="in" filter="fade">
                                      <p:cBhvr>
                                        <p:cTn id="22" dur="500"/>
                                        <p:tgtEl>
                                          <p:spTgt spid="46694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7" name="Text Box 3"/>
          <p:cNvSpPr txBox="1">
            <a:spLocks noChangeArrowheads="1"/>
          </p:cNvSpPr>
          <p:nvPr/>
        </p:nvSpPr>
        <p:spPr bwMode="auto">
          <a:xfrm>
            <a:off x="179388" y="1462710"/>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cs typeface="Arial" charset="0"/>
              </a:rPr>
              <a:t>Variante 2: Berufung wird zugelassen.</a:t>
            </a:r>
            <a:endParaRPr lang="de-DE" dirty="0"/>
          </a:p>
          <a:p>
            <a:endParaRPr lang="de-DE" b="0" dirty="0">
              <a:cs typeface="Arial" charset="0"/>
            </a:endParaRPr>
          </a:p>
          <a:p>
            <a:r>
              <a:rPr lang="de-DE" b="0" dirty="0">
                <a:cs typeface="Arial" charset="0"/>
              </a:rPr>
              <a:t>●	</a:t>
            </a:r>
            <a:r>
              <a:rPr lang="de-DE" b="0" dirty="0"/>
              <a:t>Der Beklagte wird verurteilt, an den Kläger 500,- € zu zahlen.</a:t>
            </a:r>
          </a:p>
          <a:p>
            <a:endParaRPr lang="de-DE" b="0" dirty="0"/>
          </a:p>
          <a:p>
            <a:r>
              <a:rPr lang="de-DE" b="0" dirty="0">
                <a:latin typeface="Verdana" pitchFamily="34" charset="0"/>
              </a:rPr>
              <a:t>●	</a:t>
            </a:r>
            <a:r>
              <a:rPr lang="de-DE" b="0" dirty="0"/>
              <a:t>Der Beklagte hat die Kosten des Rechtsstreits zu tragen.</a:t>
            </a:r>
          </a:p>
          <a:p>
            <a:endParaRPr lang="de-DE" b="0" dirty="0"/>
          </a:p>
          <a:p>
            <a:r>
              <a:rPr lang="de-DE" b="0" dirty="0">
                <a:latin typeface="Verdana" pitchFamily="34" charset="0"/>
              </a:rPr>
              <a:t>●	</a:t>
            </a:r>
            <a:r>
              <a:rPr lang="de-DE" b="0" dirty="0"/>
              <a:t>Das Urteil ist vorläufig vollstreckbar. Der Beklagte darf die Vollstreckung durch Sicherheitsleistung in Höhe von 110 % des aufgrund des Urteils vollstreckbaren Betrages abwenden, wenn nicht der Kläger vor der Vollstreckung Sicherheit in Höhe von 110 % des jeweils zu vollstreckenden Betrages leistet.</a:t>
            </a:r>
          </a:p>
          <a:p>
            <a:endParaRPr lang="de-DE" b="0" dirty="0"/>
          </a:p>
          <a:p>
            <a:r>
              <a:rPr lang="de-DE" b="0" dirty="0">
                <a:latin typeface="Verdana" pitchFamily="34" charset="0"/>
              </a:rPr>
              <a:t>●	</a:t>
            </a:r>
            <a:r>
              <a:rPr lang="de-DE" b="0" dirty="0"/>
              <a:t>Die Berufung wird zugelassen.</a:t>
            </a:r>
            <a:endParaRPr lang="de-DE" b="0" i="1" dirty="0"/>
          </a:p>
        </p:txBody>
      </p:sp>
      <p:sp>
        <p:nvSpPr>
          <p:cNvPr id="4"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2 „Zahlungsklagen II“</a:t>
            </a:r>
          </a:p>
          <a:p>
            <a:pPr>
              <a:lnSpc>
                <a:spcPct val="125000"/>
              </a:lnSpc>
            </a:pPr>
            <a:endParaRPr lang="de-DE" sz="500" b="0" dirty="0">
              <a:solidFill>
                <a:schemeClr val="bg1"/>
              </a:solidFill>
            </a:endParaRPr>
          </a:p>
        </p:txBody>
      </p:sp>
    </p:spTree>
    <p:extLst>
      <p:ext uri="{BB962C8B-B14F-4D97-AF65-F5344CB8AC3E}">
        <p14:creationId xmlns:p14="http://schemas.microsoft.com/office/powerpoint/2010/main" val="1810523512"/>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66947">
                                            <p:txEl>
                                              <p:pRg st="0" end="0"/>
                                            </p:txEl>
                                          </p:spTgt>
                                        </p:tgtEl>
                                        <p:attrNameLst>
                                          <p:attrName>style.visibility</p:attrName>
                                        </p:attrNameLst>
                                      </p:cBhvr>
                                      <p:to>
                                        <p:strVal val="visible"/>
                                      </p:to>
                                    </p:set>
                                    <p:animEffect transition="in" filter="fade">
                                      <p:cBhvr>
                                        <p:cTn id="7" dur="500"/>
                                        <p:tgtEl>
                                          <p:spTgt spid="4669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66947">
                                            <p:txEl>
                                              <p:pRg st="2" end="2"/>
                                            </p:txEl>
                                          </p:spTgt>
                                        </p:tgtEl>
                                        <p:attrNameLst>
                                          <p:attrName>style.visibility</p:attrName>
                                        </p:attrNameLst>
                                      </p:cBhvr>
                                      <p:to>
                                        <p:strVal val="visible"/>
                                      </p:to>
                                    </p:set>
                                    <p:animEffect transition="in" filter="fade">
                                      <p:cBhvr>
                                        <p:cTn id="12" dur="500"/>
                                        <p:tgtEl>
                                          <p:spTgt spid="4669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66947">
                                            <p:txEl>
                                              <p:pRg st="4" end="4"/>
                                            </p:txEl>
                                          </p:spTgt>
                                        </p:tgtEl>
                                        <p:attrNameLst>
                                          <p:attrName>style.visibility</p:attrName>
                                        </p:attrNameLst>
                                      </p:cBhvr>
                                      <p:to>
                                        <p:strVal val="visible"/>
                                      </p:to>
                                    </p:set>
                                    <p:animEffect transition="in" filter="fade">
                                      <p:cBhvr>
                                        <p:cTn id="17" dur="500"/>
                                        <p:tgtEl>
                                          <p:spTgt spid="466947">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66947">
                                            <p:txEl>
                                              <p:pRg st="6" end="6"/>
                                            </p:txEl>
                                          </p:spTgt>
                                        </p:tgtEl>
                                        <p:attrNameLst>
                                          <p:attrName>style.visibility</p:attrName>
                                        </p:attrNameLst>
                                      </p:cBhvr>
                                      <p:to>
                                        <p:strVal val="visible"/>
                                      </p:to>
                                    </p:set>
                                    <p:animEffect transition="in" filter="fade">
                                      <p:cBhvr>
                                        <p:cTn id="22" dur="500"/>
                                        <p:tgtEl>
                                          <p:spTgt spid="466947">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66947">
                                            <p:txEl>
                                              <p:pRg st="8" end="8"/>
                                            </p:txEl>
                                          </p:spTgt>
                                        </p:tgtEl>
                                        <p:attrNameLst>
                                          <p:attrName>style.visibility</p:attrName>
                                        </p:attrNameLst>
                                      </p:cBhvr>
                                      <p:to>
                                        <p:strVal val="visible"/>
                                      </p:to>
                                    </p:set>
                                    <p:animEffect transition="in" filter="fade">
                                      <p:cBhvr>
                                        <p:cTn id="27" dur="500"/>
                                        <p:tgtEl>
                                          <p:spTgt spid="46694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5" name="Text Box 3"/>
          <p:cNvSpPr txBox="1">
            <a:spLocks noChangeArrowheads="1"/>
          </p:cNvSpPr>
          <p:nvPr/>
        </p:nvSpPr>
        <p:spPr bwMode="auto">
          <a:xfrm>
            <a:off x="179388" y="1337580"/>
            <a:ext cx="8712200" cy="55118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4.	Der Tatbestand (Aufbau)</a:t>
            </a:r>
            <a:endParaRPr lang="de-DE" b="0" u="sng" dirty="0"/>
          </a:p>
          <a:p>
            <a:endParaRPr lang="de-DE" sz="1000" b="0" dirty="0"/>
          </a:p>
          <a:p>
            <a:pPr>
              <a:lnSpc>
                <a:spcPct val="105000"/>
              </a:lnSpc>
            </a:pPr>
            <a:r>
              <a:rPr lang="de-DE" b="0" dirty="0">
                <a:cs typeface="Arial" charset="0"/>
              </a:rPr>
              <a:t>●	Einleitungssatz - </a:t>
            </a:r>
            <a:r>
              <a:rPr lang="de-DE" b="0" i="1" dirty="0">
                <a:cs typeface="Arial" charset="0"/>
              </a:rPr>
              <a:t>Präsens</a:t>
            </a:r>
          </a:p>
          <a:p>
            <a:pPr>
              <a:lnSpc>
                <a:spcPct val="105000"/>
              </a:lnSpc>
            </a:pPr>
            <a:r>
              <a:rPr lang="de-DE" b="0" dirty="0"/>
              <a:t>●	Unstreitiger Sachverhalt (=Sachstand) </a:t>
            </a:r>
            <a:r>
              <a:rPr lang="mr-IN" b="0" dirty="0"/>
              <a:t>–</a:t>
            </a:r>
            <a:r>
              <a:rPr lang="de-DE" b="0" dirty="0"/>
              <a:t> </a:t>
            </a:r>
            <a:r>
              <a:rPr lang="de-DE" b="0" i="1" dirty="0"/>
              <a:t>Präteritum</a:t>
            </a:r>
          </a:p>
          <a:p>
            <a:pPr>
              <a:lnSpc>
                <a:spcPct val="105000"/>
              </a:lnSpc>
            </a:pPr>
            <a:r>
              <a:rPr lang="de-DE" b="0" dirty="0"/>
              <a:t>●	Streitiger Klägervortrag (=Streitstand) - </a:t>
            </a:r>
            <a:r>
              <a:rPr lang="de-DE" b="0" i="1" dirty="0"/>
              <a:t>Präsens</a:t>
            </a:r>
          </a:p>
          <a:p>
            <a:pPr>
              <a:lnSpc>
                <a:spcPct val="105000"/>
              </a:lnSpc>
            </a:pPr>
            <a:r>
              <a:rPr lang="de-DE" b="0" dirty="0"/>
              <a:t>●	ggf. vorgezogene Prozessgeschichte (sofern für das Verständnis der zuletzt gestellten Anträge relevant, z.B. bei Klageänderung, Parteiwechsel, teilweiser Erledigung, Anerkenntnis, vorangegangenem Versäumnisurteil) - </a:t>
            </a:r>
            <a:r>
              <a:rPr lang="de-DE" b="0" i="1" dirty="0"/>
              <a:t>Perfekt</a:t>
            </a:r>
          </a:p>
          <a:p>
            <a:pPr>
              <a:lnSpc>
                <a:spcPct val="105000"/>
              </a:lnSpc>
            </a:pPr>
            <a:r>
              <a:rPr lang="de-DE" dirty="0"/>
              <a:t>●	(zuletzt gestellter) Antrag des Klägers – </a:t>
            </a:r>
            <a:r>
              <a:rPr lang="de-DE" i="1" dirty="0"/>
              <a:t>Präsens</a:t>
            </a:r>
          </a:p>
          <a:p>
            <a:pPr>
              <a:lnSpc>
                <a:spcPct val="105000"/>
              </a:lnSpc>
            </a:pPr>
            <a:r>
              <a:rPr lang="de-DE" dirty="0"/>
              <a:t>●	(zuletzt gestellter) Antrag des Beklagten – </a:t>
            </a:r>
            <a:r>
              <a:rPr lang="de-DE" i="1" dirty="0"/>
              <a:t>Präsens</a:t>
            </a:r>
          </a:p>
          <a:p>
            <a:pPr>
              <a:lnSpc>
                <a:spcPct val="105000"/>
              </a:lnSpc>
            </a:pPr>
            <a:r>
              <a:rPr lang="de-DE" b="0" dirty="0"/>
              <a:t>●	Streitiger Beklagtenvortrag („Streitstand“) – </a:t>
            </a:r>
            <a:r>
              <a:rPr lang="de-DE" b="0" i="1" dirty="0"/>
              <a:t>Präsens</a:t>
            </a:r>
          </a:p>
          <a:p>
            <a:pPr>
              <a:lnSpc>
                <a:spcPct val="105000"/>
              </a:lnSpc>
            </a:pPr>
            <a:r>
              <a:rPr lang="de-DE" b="0" dirty="0"/>
              <a:t>●	ggf. Replik des Klägers und Duplik des Beklagten – </a:t>
            </a:r>
            <a:r>
              <a:rPr lang="de-DE" b="0" i="1" dirty="0"/>
              <a:t>Präsens</a:t>
            </a:r>
          </a:p>
          <a:p>
            <a:pPr>
              <a:lnSpc>
                <a:spcPct val="105000"/>
              </a:lnSpc>
            </a:pPr>
            <a:r>
              <a:rPr lang="de-DE" b="0" dirty="0"/>
              <a:t>●	(weitere) Prozessgeschichte (etwa Beweisaufnahme: „Das Gericht hat Beweis erhoben…“) - </a:t>
            </a:r>
            <a:r>
              <a:rPr lang="de-DE" b="0" i="1" dirty="0"/>
              <a:t>Perfekt</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489475">
                                            <p:txEl>
                                              <p:pRg st="0" end="0"/>
                                            </p:txEl>
                                          </p:spTgt>
                                        </p:tgtEl>
                                        <p:attrNameLst>
                                          <p:attrName>style.visibility</p:attrName>
                                        </p:attrNameLst>
                                      </p:cBhvr>
                                      <p:to>
                                        <p:strVal val="visible"/>
                                      </p:to>
                                    </p:set>
                                    <p:animEffect transition="in" filter="fade">
                                      <p:cBhvr>
                                        <p:cTn id="7" dur="500"/>
                                        <p:tgtEl>
                                          <p:spTgt spid="4894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9475">
                                            <p:txEl>
                                              <p:pRg st="2" end="2"/>
                                            </p:txEl>
                                          </p:spTgt>
                                        </p:tgtEl>
                                        <p:attrNameLst>
                                          <p:attrName>style.visibility</p:attrName>
                                        </p:attrNameLst>
                                      </p:cBhvr>
                                      <p:to>
                                        <p:strVal val="visible"/>
                                      </p:to>
                                    </p:set>
                                    <p:animEffect transition="in" filter="fade">
                                      <p:cBhvr>
                                        <p:cTn id="12" dur="500"/>
                                        <p:tgtEl>
                                          <p:spTgt spid="48947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9475">
                                            <p:txEl>
                                              <p:pRg st="3" end="3"/>
                                            </p:txEl>
                                          </p:spTgt>
                                        </p:tgtEl>
                                        <p:attrNameLst>
                                          <p:attrName>style.visibility</p:attrName>
                                        </p:attrNameLst>
                                      </p:cBhvr>
                                      <p:to>
                                        <p:strVal val="visible"/>
                                      </p:to>
                                    </p:set>
                                    <p:animEffect transition="in" filter="fade">
                                      <p:cBhvr>
                                        <p:cTn id="17" dur="500"/>
                                        <p:tgtEl>
                                          <p:spTgt spid="489475">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89475">
                                            <p:txEl>
                                              <p:pRg st="4" end="4"/>
                                            </p:txEl>
                                          </p:spTgt>
                                        </p:tgtEl>
                                        <p:attrNameLst>
                                          <p:attrName>style.visibility</p:attrName>
                                        </p:attrNameLst>
                                      </p:cBhvr>
                                      <p:to>
                                        <p:strVal val="visible"/>
                                      </p:to>
                                    </p:set>
                                    <p:animEffect transition="in" filter="fade">
                                      <p:cBhvr>
                                        <p:cTn id="22" dur="500"/>
                                        <p:tgtEl>
                                          <p:spTgt spid="489475">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89475">
                                            <p:txEl>
                                              <p:pRg st="5" end="5"/>
                                            </p:txEl>
                                          </p:spTgt>
                                        </p:tgtEl>
                                        <p:attrNameLst>
                                          <p:attrName>style.visibility</p:attrName>
                                        </p:attrNameLst>
                                      </p:cBhvr>
                                      <p:to>
                                        <p:strVal val="visible"/>
                                      </p:to>
                                    </p:set>
                                    <p:animEffect transition="in" filter="fade">
                                      <p:cBhvr>
                                        <p:cTn id="27" dur="500"/>
                                        <p:tgtEl>
                                          <p:spTgt spid="489475">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89475">
                                            <p:txEl>
                                              <p:pRg st="6" end="6"/>
                                            </p:txEl>
                                          </p:spTgt>
                                        </p:tgtEl>
                                        <p:attrNameLst>
                                          <p:attrName>style.visibility</p:attrName>
                                        </p:attrNameLst>
                                      </p:cBhvr>
                                      <p:to>
                                        <p:strVal val="visible"/>
                                      </p:to>
                                    </p:set>
                                    <p:animEffect transition="in" filter="fade">
                                      <p:cBhvr>
                                        <p:cTn id="32" dur="500"/>
                                        <p:tgtEl>
                                          <p:spTgt spid="489475">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89475">
                                            <p:txEl>
                                              <p:pRg st="7" end="7"/>
                                            </p:txEl>
                                          </p:spTgt>
                                        </p:tgtEl>
                                        <p:attrNameLst>
                                          <p:attrName>style.visibility</p:attrName>
                                        </p:attrNameLst>
                                      </p:cBhvr>
                                      <p:to>
                                        <p:strVal val="visible"/>
                                      </p:to>
                                    </p:set>
                                    <p:animEffect transition="in" filter="fade">
                                      <p:cBhvr>
                                        <p:cTn id="37" dur="500"/>
                                        <p:tgtEl>
                                          <p:spTgt spid="489475">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89475">
                                            <p:txEl>
                                              <p:pRg st="8" end="8"/>
                                            </p:txEl>
                                          </p:spTgt>
                                        </p:tgtEl>
                                        <p:attrNameLst>
                                          <p:attrName>style.visibility</p:attrName>
                                        </p:attrNameLst>
                                      </p:cBhvr>
                                      <p:to>
                                        <p:strVal val="visible"/>
                                      </p:to>
                                    </p:set>
                                    <p:animEffect transition="in" filter="fade">
                                      <p:cBhvr>
                                        <p:cTn id="42" dur="500"/>
                                        <p:tgtEl>
                                          <p:spTgt spid="489475">
                                            <p:txEl>
                                              <p:pRg st="8" end="8"/>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489475">
                                            <p:txEl>
                                              <p:pRg st="9" end="9"/>
                                            </p:txEl>
                                          </p:spTgt>
                                        </p:tgtEl>
                                        <p:attrNameLst>
                                          <p:attrName>style.visibility</p:attrName>
                                        </p:attrNameLst>
                                      </p:cBhvr>
                                      <p:to>
                                        <p:strVal val="visible"/>
                                      </p:to>
                                    </p:set>
                                    <p:animEffect transition="in" filter="fade">
                                      <p:cBhvr>
                                        <p:cTn id="47" dur="500"/>
                                        <p:tgtEl>
                                          <p:spTgt spid="489475">
                                            <p:txEl>
                                              <p:pRg st="9" end="9"/>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0" presetClass="entr" presetSubtype="0" fill="hold" nodeType="clickEffect">
                                  <p:stCondLst>
                                    <p:cond delay="0"/>
                                  </p:stCondLst>
                                  <p:childTnLst>
                                    <p:set>
                                      <p:cBhvr>
                                        <p:cTn id="51" dur="1" fill="hold">
                                          <p:stCondLst>
                                            <p:cond delay="0"/>
                                          </p:stCondLst>
                                        </p:cTn>
                                        <p:tgtEl>
                                          <p:spTgt spid="489475">
                                            <p:txEl>
                                              <p:pRg st="10" end="10"/>
                                            </p:txEl>
                                          </p:spTgt>
                                        </p:tgtEl>
                                        <p:attrNameLst>
                                          <p:attrName>style.visibility</p:attrName>
                                        </p:attrNameLst>
                                      </p:cBhvr>
                                      <p:to>
                                        <p:strVal val="visible"/>
                                      </p:to>
                                    </p:set>
                                    <p:animEffect transition="in" filter="fade">
                                      <p:cBhvr>
                                        <p:cTn id="52" dur="500"/>
                                        <p:tgtEl>
                                          <p:spTgt spid="48947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63" name="Text Box 3"/>
          <p:cNvSpPr txBox="1">
            <a:spLocks noChangeArrowheads="1"/>
          </p:cNvSpPr>
          <p:nvPr/>
        </p:nvSpPr>
        <p:spPr bwMode="auto">
          <a:xfrm>
            <a:off x="179388" y="1433723"/>
            <a:ext cx="8712200" cy="512762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5.	Die Entscheidungsgründe (gesetzlicher Inhalt)</a:t>
            </a:r>
            <a:endParaRPr lang="de-DE" b="0" u="sng" dirty="0"/>
          </a:p>
          <a:p>
            <a:endParaRPr lang="de-DE" sz="1000" b="0" dirty="0"/>
          </a:p>
          <a:p>
            <a:pPr>
              <a:lnSpc>
                <a:spcPct val="105000"/>
              </a:lnSpc>
            </a:pPr>
            <a:r>
              <a:rPr lang="de-DE" b="0" dirty="0">
                <a:cs typeface="Arial" charset="0"/>
              </a:rPr>
              <a:t>●	maßgebend ist § 313 Abs. 3 ZPO:</a:t>
            </a:r>
          </a:p>
          <a:p>
            <a:pPr>
              <a:lnSpc>
                <a:spcPct val="105000"/>
              </a:lnSpc>
            </a:pPr>
            <a:r>
              <a:rPr lang="de-DE" b="0" dirty="0">
                <a:cs typeface="Arial" charset="0"/>
              </a:rPr>
              <a:t>	die Entscheidungsgründe enthalten eine „kurze Zusammen-fassung der Erwägungen, auf denen die Entscheidung in tatsächlicher und rechtlicher Hinsicht beruht“.</a:t>
            </a:r>
          </a:p>
          <a:p>
            <a:pPr>
              <a:lnSpc>
                <a:spcPct val="105000"/>
              </a:lnSpc>
            </a:pPr>
            <a:r>
              <a:rPr lang="de-DE" b="0" dirty="0">
                <a:cs typeface="Arial" charset="0"/>
              </a:rPr>
              <a:t>●	derartige tragende Erwägungen sind:</a:t>
            </a:r>
          </a:p>
          <a:p>
            <a:pPr>
              <a:lnSpc>
                <a:spcPct val="105000"/>
              </a:lnSpc>
            </a:pPr>
            <a:r>
              <a:rPr lang="de-DE" b="0" dirty="0">
                <a:cs typeface="Arial" charset="0"/>
              </a:rPr>
              <a:t>	-	bei einem Prozessurteil: Allein der Zulässigkeitsmangel,</a:t>
            </a:r>
          </a:p>
          <a:p>
            <a:pPr>
              <a:lnSpc>
                <a:spcPct val="105000"/>
              </a:lnSpc>
            </a:pPr>
            <a:r>
              <a:rPr lang="de-DE" b="0" dirty="0">
                <a:cs typeface="Arial" charset="0"/>
              </a:rPr>
              <a:t>	-	bei einem stattgebenden Sachurteil: Die Zulässigkeit der 		Klage und das Durchgreifen (nur) einer Anspruchsgrund-		</a:t>
            </a:r>
            <a:r>
              <a:rPr lang="de-DE" b="0" dirty="0" err="1">
                <a:cs typeface="Arial" charset="0"/>
              </a:rPr>
              <a:t>lage</a:t>
            </a:r>
            <a:r>
              <a:rPr lang="de-DE" b="0" dirty="0">
                <a:cs typeface="Arial" charset="0"/>
              </a:rPr>
              <a:t>,</a:t>
            </a:r>
          </a:p>
          <a:p>
            <a:pPr>
              <a:lnSpc>
                <a:spcPct val="105000"/>
              </a:lnSpc>
            </a:pPr>
            <a:r>
              <a:rPr lang="de-DE" b="0" dirty="0">
                <a:cs typeface="Arial" charset="0"/>
              </a:rPr>
              <a:t>	-	bei einem abweisenden Sachurteil: Die Zulässigkeit der		Klage und die Verneinung sämtlicher (!) ernsthaft in Frage		kommender Anspruchsgrundlagen.</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501763">
                                            <p:txEl>
                                              <p:pRg st="0" end="0"/>
                                            </p:txEl>
                                          </p:spTgt>
                                        </p:tgtEl>
                                        <p:attrNameLst>
                                          <p:attrName>style.visibility</p:attrName>
                                        </p:attrNameLst>
                                      </p:cBhvr>
                                      <p:to>
                                        <p:strVal val="visible"/>
                                      </p:to>
                                    </p:set>
                                    <p:animEffect transition="in" filter="fade">
                                      <p:cBhvr>
                                        <p:cTn id="7" dur="500"/>
                                        <p:tgtEl>
                                          <p:spTgt spid="50176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501763">
                                            <p:txEl>
                                              <p:pRg st="2" end="2"/>
                                            </p:txEl>
                                          </p:spTgt>
                                        </p:tgtEl>
                                        <p:attrNameLst>
                                          <p:attrName>style.visibility</p:attrName>
                                        </p:attrNameLst>
                                      </p:cBhvr>
                                      <p:to>
                                        <p:strVal val="visible"/>
                                      </p:to>
                                    </p:set>
                                    <p:animEffect transition="in" filter="fade">
                                      <p:cBhvr>
                                        <p:cTn id="12" dur="500"/>
                                        <p:tgtEl>
                                          <p:spTgt spid="50176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501763">
                                            <p:txEl>
                                              <p:pRg st="3" end="3"/>
                                            </p:txEl>
                                          </p:spTgt>
                                        </p:tgtEl>
                                        <p:attrNameLst>
                                          <p:attrName>style.visibility</p:attrName>
                                        </p:attrNameLst>
                                      </p:cBhvr>
                                      <p:to>
                                        <p:strVal val="visible"/>
                                      </p:to>
                                    </p:set>
                                    <p:animEffect transition="in" filter="fade">
                                      <p:cBhvr>
                                        <p:cTn id="17" dur="500"/>
                                        <p:tgtEl>
                                          <p:spTgt spid="50176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501763">
                                            <p:txEl>
                                              <p:pRg st="4" end="4"/>
                                            </p:txEl>
                                          </p:spTgt>
                                        </p:tgtEl>
                                        <p:attrNameLst>
                                          <p:attrName>style.visibility</p:attrName>
                                        </p:attrNameLst>
                                      </p:cBhvr>
                                      <p:to>
                                        <p:strVal val="visible"/>
                                      </p:to>
                                    </p:set>
                                    <p:animEffect transition="in" filter="fade">
                                      <p:cBhvr>
                                        <p:cTn id="22" dur="500"/>
                                        <p:tgtEl>
                                          <p:spTgt spid="50176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501763">
                                            <p:txEl>
                                              <p:pRg st="5" end="5"/>
                                            </p:txEl>
                                          </p:spTgt>
                                        </p:tgtEl>
                                        <p:attrNameLst>
                                          <p:attrName>style.visibility</p:attrName>
                                        </p:attrNameLst>
                                      </p:cBhvr>
                                      <p:to>
                                        <p:strVal val="visible"/>
                                      </p:to>
                                    </p:set>
                                    <p:animEffect transition="in" filter="fade">
                                      <p:cBhvr>
                                        <p:cTn id="27" dur="500"/>
                                        <p:tgtEl>
                                          <p:spTgt spid="501763">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501763">
                                            <p:txEl>
                                              <p:pRg st="6" end="6"/>
                                            </p:txEl>
                                          </p:spTgt>
                                        </p:tgtEl>
                                        <p:attrNameLst>
                                          <p:attrName>style.visibility</p:attrName>
                                        </p:attrNameLst>
                                      </p:cBhvr>
                                      <p:to>
                                        <p:strVal val="visible"/>
                                      </p:to>
                                    </p:set>
                                    <p:animEffect transition="in" filter="fade">
                                      <p:cBhvr>
                                        <p:cTn id="32" dur="500"/>
                                        <p:tgtEl>
                                          <p:spTgt spid="501763">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501763">
                                            <p:txEl>
                                              <p:pRg st="7" end="7"/>
                                            </p:txEl>
                                          </p:spTgt>
                                        </p:tgtEl>
                                        <p:attrNameLst>
                                          <p:attrName>style.visibility</p:attrName>
                                        </p:attrNameLst>
                                      </p:cBhvr>
                                      <p:to>
                                        <p:strVal val="visible"/>
                                      </p:to>
                                    </p:set>
                                    <p:animEffect transition="in" filter="fade">
                                      <p:cBhvr>
                                        <p:cTn id="37" dur="500"/>
                                        <p:tgtEl>
                                          <p:spTgt spid="50176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9" name="Text Box 3"/>
          <p:cNvSpPr txBox="1">
            <a:spLocks noChangeArrowheads="1"/>
          </p:cNvSpPr>
          <p:nvPr/>
        </p:nvSpPr>
        <p:spPr bwMode="auto">
          <a:xfrm>
            <a:off x="179388" y="1340768"/>
            <a:ext cx="8712200" cy="5564600"/>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5.	Die Entscheidungsgründe (Aufbau)</a:t>
            </a:r>
            <a:endParaRPr lang="de-DE" b="0" u="sng" dirty="0"/>
          </a:p>
          <a:p>
            <a:endParaRPr lang="de-DE" sz="1000" b="0" dirty="0"/>
          </a:p>
          <a:p>
            <a:pPr>
              <a:lnSpc>
                <a:spcPct val="105000"/>
              </a:lnSpc>
            </a:pPr>
            <a:r>
              <a:rPr lang="de-DE" b="0" dirty="0">
                <a:cs typeface="Arial" charset="0"/>
              </a:rPr>
              <a:t>●	Einleitend ist das Gesamtergebnis mitzuteilen (Die Klage ist (</a:t>
            </a:r>
            <a:r>
              <a:rPr lang="de-DE" b="0" dirty="0" err="1">
                <a:cs typeface="Arial" charset="0"/>
              </a:rPr>
              <a:t>un</a:t>
            </a:r>
            <a:r>
              <a:rPr lang="de-DE" b="0" dirty="0">
                <a:cs typeface="Arial" charset="0"/>
              </a:rPr>
              <a:t>)zulässig, (</a:t>
            </a:r>
            <a:r>
              <a:rPr lang="de-DE" b="0" dirty="0" err="1">
                <a:cs typeface="Arial" charset="0"/>
              </a:rPr>
              <a:t>un</a:t>
            </a:r>
            <a:r>
              <a:rPr lang="de-DE" b="0" dirty="0">
                <a:cs typeface="Arial" charset="0"/>
              </a:rPr>
              <a:t>)begründet oder nur teilweise begründet.)</a:t>
            </a:r>
            <a:endParaRPr lang="de-DE" b="0" i="1" dirty="0">
              <a:cs typeface="Arial" charset="0"/>
            </a:endParaRPr>
          </a:p>
          <a:p>
            <a:pPr>
              <a:lnSpc>
                <a:spcPct val="105000"/>
              </a:lnSpc>
            </a:pPr>
            <a:r>
              <a:rPr lang="de-DE" b="0" dirty="0"/>
              <a:t>●	Ggf. Klarstellung der Beteiligten und der Anträge</a:t>
            </a:r>
          </a:p>
          <a:p>
            <a:pPr>
              <a:lnSpc>
                <a:spcPct val="105000"/>
              </a:lnSpc>
            </a:pPr>
            <a:r>
              <a:rPr lang="de-DE" b="0" dirty="0"/>
              <a:t>●	Zulässigkeit (sofern problematisch, stets bei Prozessurteil)</a:t>
            </a:r>
          </a:p>
          <a:p>
            <a:pPr>
              <a:lnSpc>
                <a:spcPct val="105000"/>
              </a:lnSpc>
            </a:pPr>
            <a:r>
              <a:rPr lang="de-DE" b="0" dirty="0"/>
              <a:t>●	Begründung der Sachentscheidung unter Angabe des Rechtssatzes, der dieses Ergebnis trägt (etwa: „Die Klage ist aus § 812 Abs. 1 S.1, 1.Var. BGB begründet.“)</a:t>
            </a:r>
          </a:p>
          <a:p>
            <a:pPr>
              <a:lnSpc>
                <a:spcPct val="105000"/>
              </a:lnSpc>
            </a:pPr>
            <a:r>
              <a:rPr lang="de-DE" b="0" dirty="0"/>
              <a:t>	- es folgt die „umgekehrte Subsumtion“ (im Urteils- oder „Denn-“ Stil)</a:t>
            </a:r>
          </a:p>
          <a:p>
            <a:pPr>
              <a:lnSpc>
                <a:spcPct val="105000"/>
              </a:lnSpc>
            </a:pPr>
            <a:r>
              <a:rPr lang="de-DE" b="0" dirty="0"/>
              <a:t>●	Nebenentscheidungen über Kosten und vorläufige Vollstreckbarkeit (</a:t>
            </a:r>
            <a:r>
              <a:rPr lang="de-DE" b="0" dirty="0" err="1"/>
              <a:t>idR</a:t>
            </a:r>
            <a:r>
              <a:rPr lang="de-DE" b="0" dirty="0"/>
              <a:t> nur Nennung der angewendeten Norm)</a:t>
            </a:r>
          </a:p>
          <a:p>
            <a:pPr>
              <a:lnSpc>
                <a:spcPct val="105000"/>
              </a:lnSpc>
            </a:pPr>
            <a:r>
              <a:rPr lang="de-DE" b="0" dirty="0"/>
              <a:t>●		ggf. Rechtsbehelfsbelehrung (§ 232 S.1 ZPO)</a:t>
            </a:r>
          </a:p>
          <a:p>
            <a:pPr>
              <a:lnSpc>
                <a:spcPct val="105000"/>
              </a:lnSpc>
            </a:pPr>
            <a:r>
              <a:rPr lang="de-DE" b="0" dirty="0"/>
              <a:t>●	ggf. Streitwertfestsetzung, vgl. § 63 Abs. 2 </a:t>
            </a:r>
            <a:r>
              <a:rPr lang="de-DE" b="0"/>
              <a:t>S.1 GKG</a:t>
            </a:r>
            <a:endParaRPr lang="de-DE" b="0" dirty="0"/>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90499">
                                            <p:txEl>
                                              <p:pRg st="0" end="0"/>
                                            </p:txEl>
                                          </p:spTgt>
                                        </p:tgtEl>
                                        <p:attrNameLst>
                                          <p:attrName>style.visibility</p:attrName>
                                        </p:attrNameLst>
                                      </p:cBhvr>
                                      <p:to>
                                        <p:strVal val="visible"/>
                                      </p:to>
                                    </p:set>
                                    <p:animEffect transition="in" filter="fade">
                                      <p:cBhvr>
                                        <p:cTn id="7" dur="500"/>
                                        <p:tgtEl>
                                          <p:spTgt spid="4904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90499">
                                            <p:txEl>
                                              <p:pRg st="2" end="2"/>
                                            </p:txEl>
                                          </p:spTgt>
                                        </p:tgtEl>
                                        <p:attrNameLst>
                                          <p:attrName>style.visibility</p:attrName>
                                        </p:attrNameLst>
                                      </p:cBhvr>
                                      <p:to>
                                        <p:strVal val="visible"/>
                                      </p:to>
                                    </p:set>
                                    <p:animEffect transition="in" filter="fade">
                                      <p:cBhvr>
                                        <p:cTn id="12" dur="500"/>
                                        <p:tgtEl>
                                          <p:spTgt spid="49049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90499">
                                            <p:txEl>
                                              <p:pRg st="3" end="3"/>
                                            </p:txEl>
                                          </p:spTgt>
                                        </p:tgtEl>
                                        <p:attrNameLst>
                                          <p:attrName>style.visibility</p:attrName>
                                        </p:attrNameLst>
                                      </p:cBhvr>
                                      <p:to>
                                        <p:strVal val="visible"/>
                                      </p:to>
                                    </p:set>
                                    <p:animEffect transition="in" filter="fade">
                                      <p:cBhvr>
                                        <p:cTn id="17" dur="500"/>
                                        <p:tgtEl>
                                          <p:spTgt spid="49049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90499">
                                            <p:txEl>
                                              <p:pRg st="4" end="4"/>
                                            </p:txEl>
                                          </p:spTgt>
                                        </p:tgtEl>
                                        <p:attrNameLst>
                                          <p:attrName>style.visibility</p:attrName>
                                        </p:attrNameLst>
                                      </p:cBhvr>
                                      <p:to>
                                        <p:strVal val="visible"/>
                                      </p:to>
                                    </p:set>
                                    <p:animEffect transition="in" filter="fade">
                                      <p:cBhvr>
                                        <p:cTn id="22" dur="500"/>
                                        <p:tgtEl>
                                          <p:spTgt spid="490499">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90499">
                                            <p:txEl>
                                              <p:pRg st="5" end="5"/>
                                            </p:txEl>
                                          </p:spTgt>
                                        </p:tgtEl>
                                        <p:attrNameLst>
                                          <p:attrName>style.visibility</p:attrName>
                                        </p:attrNameLst>
                                      </p:cBhvr>
                                      <p:to>
                                        <p:strVal val="visible"/>
                                      </p:to>
                                    </p:set>
                                    <p:animEffect transition="in" filter="fade">
                                      <p:cBhvr>
                                        <p:cTn id="27" dur="500"/>
                                        <p:tgtEl>
                                          <p:spTgt spid="490499">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90499">
                                            <p:txEl>
                                              <p:pRg st="6" end="6"/>
                                            </p:txEl>
                                          </p:spTgt>
                                        </p:tgtEl>
                                        <p:attrNameLst>
                                          <p:attrName>style.visibility</p:attrName>
                                        </p:attrNameLst>
                                      </p:cBhvr>
                                      <p:to>
                                        <p:strVal val="visible"/>
                                      </p:to>
                                    </p:set>
                                    <p:animEffect transition="in" filter="fade">
                                      <p:cBhvr>
                                        <p:cTn id="32" dur="500"/>
                                        <p:tgtEl>
                                          <p:spTgt spid="490499">
                                            <p:txEl>
                                              <p:pRg st="6" end="6"/>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90499">
                                            <p:txEl>
                                              <p:pRg st="7" end="7"/>
                                            </p:txEl>
                                          </p:spTgt>
                                        </p:tgtEl>
                                        <p:attrNameLst>
                                          <p:attrName>style.visibility</p:attrName>
                                        </p:attrNameLst>
                                      </p:cBhvr>
                                      <p:to>
                                        <p:strVal val="visible"/>
                                      </p:to>
                                    </p:set>
                                    <p:animEffect transition="in" filter="fade">
                                      <p:cBhvr>
                                        <p:cTn id="37" dur="500"/>
                                        <p:tgtEl>
                                          <p:spTgt spid="490499">
                                            <p:txEl>
                                              <p:pRg st="7" end="7"/>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90499">
                                            <p:txEl>
                                              <p:pRg st="8" end="8"/>
                                            </p:txEl>
                                          </p:spTgt>
                                        </p:tgtEl>
                                        <p:attrNameLst>
                                          <p:attrName>style.visibility</p:attrName>
                                        </p:attrNameLst>
                                      </p:cBhvr>
                                      <p:to>
                                        <p:strVal val="visible"/>
                                      </p:to>
                                    </p:set>
                                    <p:animEffect transition="in" filter="fade">
                                      <p:cBhvr>
                                        <p:cTn id="42" dur="500"/>
                                        <p:tgtEl>
                                          <p:spTgt spid="490499">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90499">
                                            <p:txEl>
                                              <p:pRg st="9" end="9"/>
                                            </p:txEl>
                                          </p:spTgt>
                                        </p:tgtEl>
                                        <p:attrNameLst>
                                          <p:attrName>style.visibility</p:attrName>
                                        </p:attrNameLst>
                                      </p:cBhvr>
                                      <p:to>
                                        <p:strVal val="visible"/>
                                      </p:to>
                                    </p:set>
                                    <p:animEffect transition="in" filter="fade">
                                      <p:cBhvr>
                                        <p:cTn id="47" dur="500"/>
                                        <p:tgtEl>
                                          <p:spTgt spid="49049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Textfeld 5"/>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 Woche</a:t>
            </a:r>
          </a:p>
        </p:txBody>
      </p:sp>
      <p:sp>
        <p:nvSpPr>
          <p:cNvPr id="7" name="Text Box 2"/>
          <p:cNvSpPr txBox="1">
            <a:spLocks noChangeArrowheads="1"/>
          </p:cNvSpPr>
          <p:nvPr/>
        </p:nvSpPr>
        <p:spPr bwMode="auto">
          <a:xfrm>
            <a:off x="214313" y="1700808"/>
            <a:ext cx="8678862" cy="3854901"/>
          </a:xfrm>
          <a:prstGeom prst="rect">
            <a:avLst/>
          </a:prstGeom>
          <a:solidFill>
            <a:schemeClr val="bg1"/>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92075">
              <a:defRPr>
                <a:solidFill>
                  <a:schemeClr val="tx1"/>
                </a:solidFill>
                <a:latin typeface="Arial" charset="0"/>
              </a:defRPr>
            </a:lvl1pPr>
            <a:lvl2pPr marL="987425">
              <a:defRPr>
                <a:solidFill>
                  <a:schemeClr val="tx1"/>
                </a:solidFill>
                <a:latin typeface="Arial" charset="0"/>
              </a:defRPr>
            </a:lvl2pPr>
            <a:lvl3pPr marL="1166813">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fontAlgn="base">
              <a:spcBef>
                <a:spcPct val="0"/>
              </a:spcBef>
              <a:spcAft>
                <a:spcPct val="0"/>
              </a:spcAft>
              <a:defRPr>
                <a:solidFill>
                  <a:schemeClr val="tx1"/>
                </a:solidFill>
                <a:latin typeface="Arial" charset="0"/>
              </a:defRPr>
            </a:lvl6pPr>
            <a:lvl7pPr fontAlgn="base">
              <a:spcBef>
                <a:spcPct val="0"/>
              </a:spcBef>
              <a:spcAft>
                <a:spcPct val="0"/>
              </a:spcAft>
              <a:defRPr>
                <a:solidFill>
                  <a:schemeClr val="tx1"/>
                </a:solidFill>
                <a:latin typeface="Arial" charset="0"/>
              </a:defRPr>
            </a:lvl7pPr>
            <a:lvl8pPr fontAlgn="base">
              <a:spcBef>
                <a:spcPct val="0"/>
              </a:spcBef>
              <a:spcAft>
                <a:spcPct val="0"/>
              </a:spcAft>
              <a:defRPr>
                <a:solidFill>
                  <a:schemeClr val="tx1"/>
                </a:solidFill>
                <a:latin typeface="Arial" charset="0"/>
              </a:defRPr>
            </a:lvl8pPr>
            <a:lvl9pPr fontAlgn="base">
              <a:spcBef>
                <a:spcPct val="0"/>
              </a:spcBef>
              <a:spcAft>
                <a:spcPct val="0"/>
              </a:spcAft>
              <a:defRPr>
                <a:solidFill>
                  <a:schemeClr val="tx1"/>
                </a:solidFill>
                <a:latin typeface="Arial" charset="0"/>
              </a:defRPr>
            </a:lvl9pPr>
          </a:lstStyle>
          <a:p>
            <a:pPr>
              <a:spcAft>
                <a:spcPct val="30000"/>
              </a:spcAft>
            </a:pPr>
            <a:r>
              <a:rPr lang="de-DE" sz="2200" b="1" dirty="0">
                <a:solidFill>
                  <a:schemeClr val="tx1">
                    <a:lumMod val="65000"/>
                    <a:lumOff val="35000"/>
                  </a:schemeClr>
                </a:solidFill>
                <a:latin typeface="Frutiger Linotype" pitchFamily="34" charset="0"/>
                <a:cs typeface="Arial" charset="0"/>
              </a:rPr>
              <a:t>1.	Die </a:t>
            </a:r>
            <a:r>
              <a:rPr lang="de-DE" sz="2200" b="1" dirty="0" err="1">
                <a:solidFill>
                  <a:schemeClr val="tx1">
                    <a:lumMod val="65000"/>
                    <a:lumOff val="35000"/>
                  </a:schemeClr>
                </a:solidFill>
                <a:latin typeface="Frutiger Linotype" pitchFamily="34" charset="0"/>
                <a:cs typeface="Arial" charset="0"/>
              </a:rPr>
              <a:t>Assessorklausuren</a:t>
            </a:r>
            <a:r>
              <a:rPr lang="de-DE" sz="2200" b="1" dirty="0">
                <a:solidFill>
                  <a:schemeClr val="tx1">
                    <a:lumMod val="65000"/>
                    <a:lumOff val="35000"/>
                  </a:schemeClr>
                </a:solidFill>
                <a:latin typeface="Frutiger Linotype" pitchFamily="34" charset="0"/>
                <a:cs typeface="Arial" charset="0"/>
              </a:rPr>
              <a:t> (immer dienstags, 17 – 20 Uhr):</a:t>
            </a:r>
          </a:p>
          <a:p>
            <a:r>
              <a:rPr lang="de-DE" sz="2200" b="0" dirty="0">
                <a:solidFill>
                  <a:schemeClr val="tx1">
                    <a:lumMod val="65000"/>
                    <a:lumOff val="35000"/>
                  </a:schemeClr>
                </a:solidFill>
                <a:latin typeface="Frutiger Linotype" pitchFamily="34" charset="0"/>
                <a:cs typeface="Arial" charset="0"/>
              </a:rPr>
              <a:t>	Zivilrecht 	– 	14.04.2026 bis 29.09.2026 (21x)</a:t>
            </a:r>
          </a:p>
          <a:p>
            <a:r>
              <a:rPr lang="de-DE" sz="2200" b="0" dirty="0">
                <a:solidFill>
                  <a:schemeClr val="tx1">
                    <a:lumMod val="65000"/>
                    <a:lumOff val="35000"/>
                  </a:schemeClr>
                </a:solidFill>
                <a:latin typeface="Frutiger Linotype" pitchFamily="34" charset="0"/>
                <a:cs typeface="Arial" charset="0"/>
              </a:rPr>
              <a:t>	</a:t>
            </a:r>
            <a:r>
              <a:rPr lang="de-DE" sz="2200" b="0" dirty="0" err="1">
                <a:solidFill>
                  <a:schemeClr val="tx1">
                    <a:lumMod val="65000"/>
                    <a:lumOff val="35000"/>
                  </a:schemeClr>
                </a:solidFill>
                <a:latin typeface="Frutiger Linotype" pitchFamily="34" charset="0"/>
                <a:cs typeface="Arial" charset="0"/>
              </a:rPr>
              <a:t>ÖffentlichesR</a:t>
            </a:r>
            <a:r>
              <a:rPr lang="de-DE" sz="2200" b="0" dirty="0">
                <a:solidFill>
                  <a:schemeClr val="tx1">
                    <a:lumMod val="65000"/>
                    <a:lumOff val="35000"/>
                  </a:schemeClr>
                </a:solidFill>
                <a:latin typeface="Frutiger Linotype" pitchFamily="34" charset="0"/>
                <a:cs typeface="Arial" charset="0"/>
              </a:rPr>
              <a:t>	–	20.10.2026 bis 05.01.2027 (10x)</a:t>
            </a:r>
          </a:p>
          <a:p>
            <a:pPr>
              <a:spcAft>
                <a:spcPct val="30000"/>
              </a:spcAft>
            </a:pPr>
            <a:r>
              <a:rPr lang="de-DE" sz="2200" b="0" dirty="0">
                <a:solidFill>
                  <a:schemeClr val="tx1">
                    <a:lumMod val="65000"/>
                    <a:lumOff val="35000"/>
                  </a:schemeClr>
                </a:solidFill>
                <a:latin typeface="Frutiger Linotype" pitchFamily="34" charset="0"/>
                <a:cs typeface="Arial" charset="0"/>
              </a:rPr>
              <a:t>	Strafrecht	– 	12.01.2027 bis 23.03.2027 (11x) </a:t>
            </a:r>
          </a:p>
          <a:p>
            <a:pPr>
              <a:spcAft>
                <a:spcPct val="30000"/>
              </a:spcAft>
            </a:pPr>
            <a:r>
              <a:rPr lang="de-DE" sz="2200" b="0" dirty="0">
                <a:solidFill>
                  <a:schemeClr val="tx1">
                    <a:lumMod val="65000"/>
                    <a:lumOff val="35000"/>
                  </a:schemeClr>
                </a:solidFill>
                <a:latin typeface="Frutiger Linotype" pitchFamily="34" charset="0"/>
                <a:cs typeface="Arial" charset="0"/>
              </a:rPr>
              <a:t>	dann wieder </a:t>
            </a:r>
            <a:r>
              <a:rPr lang="de-DE" sz="2200" b="0" dirty="0" err="1">
                <a:solidFill>
                  <a:schemeClr val="tx1">
                    <a:lumMod val="65000"/>
                    <a:lumOff val="35000"/>
                  </a:schemeClr>
                </a:solidFill>
                <a:latin typeface="Frutiger Linotype" pitchFamily="34" charset="0"/>
                <a:cs typeface="Arial" charset="0"/>
              </a:rPr>
              <a:t>ZivilR</a:t>
            </a:r>
            <a:endParaRPr lang="de-DE" sz="2200" b="0" dirty="0">
              <a:solidFill>
                <a:schemeClr val="tx1">
                  <a:lumMod val="65000"/>
                  <a:lumOff val="35000"/>
                </a:schemeClr>
              </a:solidFill>
              <a:latin typeface="Frutiger Linotype" pitchFamily="34" charset="0"/>
              <a:cs typeface="Arial" charset="0"/>
            </a:endParaRPr>
          </a:p>
          <a:p>
            <a:pPr>
              <a:spcAft>
                <a:spcPct val="30000"/>
              </a:spcAft>
            </a:pPr>
            <a:endParaRPr lang="de-DE" sz="700" b="1" dirty="0">
              <a:solidFill>
                <a:schemeClr val="tx1">
                  <a:lumMod val="65000"/>
                  <a:lumOff val="35000"/>
                </a:schemeClr>
              </a:solidFill>
              <a:latin typeface="Frutiger Linotype" pitchFamily="34" charset="0"/>
              <a:cs typeface="Arial" charset="0"/>
            </a:endParaRPr>
          </a:p>
          <a:p>
            <a:pPr>
              <a:spcAft>
                <a:spcPct val="30000"/>
              </a:spcAft>
            </a:pPr>
            <a:r>
              <a:rPr lang="de-DE" sz="2200" b="1" dirty="0">
                <a:solidFill>
                  <a:schemeClr val="tx1">
                    <a:lumMod val="65000"/>
                    <a:lumOff val="35000"/>
                  </a:schemeClr>
                </a:solidFill>
                <a:latin typeface="Frutiger Linotype" pitchFamily="34" charset="0"/>
                <a:cs typeface="Arial" charset="0"/>
              </a:rPr>
              <a:t>2.	</a:t>
            </a:r>
            <a:r>
              <a:rPr lang="de-DE" sz="2200" b="1" dirty="0" err="1">
                <a:solidFill>
                  <a:schemeClr val="tx1">
                    <a:lumMod val="65000"/>
                    <a:lumOff val="35000"/>
                  </a:schemeClr>
                </a:solidFill>
                <a:latin typeface="Frutiger Linotype" pitchFamily="34" charset="0"/>
                <a:cs typeface="Arial" charset="0"/>
              </a:rPr>
              <a:t>Fernklausurenkurs</a:t>
            </a:r>
            <a:r>
              <a:rPr lang="de-DE" sz="2200" b="1" dirty="0">
                <a:solidFill>
                  <a:schemeClr val="tx1">
                    <a:lumMod val="65000"/>
                    <a:lumOff val="35000"/>
                  </a:schemeClr>
                </a:solidFill>
                <a:latin typeface="Frutiger Linotype" pitchFamily="34" charset="0"/>
                <a:cs typeface="Arial" charset="0"/>
              </a:rPr>
              <a:t> (ganzjährig):</a:t>
            </a:r>
          </a:p>
          <a:p>
            <a:pPr>
              <a:spcAft>
                <a:spcPct val="30000"/>
              </a:spcAft>
            </a:pPr>
            <a:r>
              <a:rPr lang="de-DE" sz="2200" b="0" dirty="0">
                <a:solidFill>
                  <a:schemeClr val="tx1">
                    <a:lumMod val="65000"/>
                    <a:lumOff val="35000"/>
                  </a:schemeClr>
                </a:solidFill>
                <a:latin typeface="Frutiger Linotype" pitchFamily="34" charset="0"/>
                <a:cs typeface="Arial" charset="0"/>
              </a:rPr>
              <a:t>	Ausgabe immer montags per E-Mail im Wechsel 			ZR, SR, ZR, ÖR.</a:t>
            </a:r>
          </a:p>
          <a:p>
            <a:pPr>
              <a:spcAft>
                <a:spcPct val="30000"/>
              </a:spcAft>
            </a:pPr>
            <a:endParaRPr lang="de-DE" sz="800" b="0" dirty="0">
              <a:solidFill>
                <a:schemeClr val="tx1">
                  <a:lumMod val="65000"/>
                  <a:lumOff val="35000"/>
                </a:schemeClr>
              </a:solidFill>
              <a:latin typeface="Frutiger Linotype" pitchFamily="34" charset="0"/>
              <a:cs typeface="Arial" charset="0"/>
            </a:endParaRPr>
          </a:p>
          <a:p>
            <a:pPr algn="ctr">
              <a:spcAft>
                <a:spcPct val="30000"/>
              </a:spcAft>
            </a:pPr>
            <a:r>
              <a:rPr lang="de-DE" sz="2200" dirty="0">
                <a:solidFill>
                  <a:schemeClr val="tx1">
                    <a:lumMod val="65000"/>
                    <a:lumOff val="35000"/>
                  </a:schemeClr>
                </a:solidFill>
                <a:latin typeface="Frutiger Linotype" pitchFamily="34" charset="0"/>
                <a:cs typeface="Arial" charset="0"/>
              </a:rPr>
              <a:t>Weitere Informationen unter </a:t>
            </a:r>
            <a:r>
              <a:rPr lang="de-DE" sz="2200" b="1" u="sng" dirty="0">
                <a:solidFill>
                  <a:schemeClr val="tx1">
                    <a:lumMod val="65000"/>
                    <a:lumOff val="35000"/>
                  </a:schemeClr>
                </a:solidFill>
                <a:latin typeface="Frutiger Linotype" pitchFamily="34" charset="0"/>
                <a:cs typeface="Arial" charset="0"/>
              </a:rPr>
              <a:t>www.jura-rep.de</a:t>
            </a: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bg/>
                                          </p:spTgt>
                                        </p:tgtEl>
                                        <p:attrNameLst>
                                          <p:attrName>style.visibility</p:attrName>
                                        </p:attrNameLst>
                                      </p:cBhvr>
                                      <p:to>
                                        <p:strVal val="visible"/>
                                      </p:to>
                                    </p:set>
                                    <p:animEffect transition="in" filter="fade">
                                      <p:cBhvr>
                                        <p:cTn id="7" dur="500"/>
                                        <p:tgtEl>
                                          <p:spTgt spid="7">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fade">
                                      <p:cBhvr>
                                        <p:cTn id="10" dur="500"/>
                                        <p:tgtEl>
                                          <p:spTgt spid="7">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animEffect transition="in" filter="fade">
                                      <p:cBhvr>
                                        <p:cTn id="13" dur="500"/>
                                        <p:tgtEl>
                                          <p:spTgt spid="7">
                                            <p:txEl>
                                              <p:pRg st="1" end="1"/>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7">
                                            <p:txEl>
                                              <p:pRg st="2" end="2"/>
                                            </p:txEl>
                                          </p:spTgt>
                                        </p:tgtEl>
                                        <p:attrNameLst>
                                          <p:attrName>style.visibility</p:attrName>
                                        </p:attrNameLst>
                                      </p:cBhvr>
                                      <p:to>
                                        <p:strVal val="visible"/>
                                      </p:to>
                                    </p:set>
                                    <p:animEffect transition="in" filter="fade">
                                      <p:cBhvr>
                                        <p:cTn id="16" dur="500"/>
                                        <p:tgtEl>
                                          <p:spTgt spid="7">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7">
                                            <p:txEl>
                                              <p:pRg st="3" end="3"/>
                                            </p:txEl>
                                          </p:spTgt>
                                        </p:tgtEl>
                                        <p:attrNameLst>
                                          <p:attrName>style.visibility</p:attrName>
                                        </p:attrNameLst>
                                      </p:cBhvr>
                                      <p:to>
                                        <p:strVal val="visible"/>
                                      </p:to>
                                    </p:set>
                                    <p:animEffect transition="in" filter="fade">
                                      <p:cBhvr>
                                        <p:cTn id="21" dur="500"/>
                                        <p:tgtEl>
                                          <p:spTgt spid="7">
                                            <p:txEl>
                                              <p:pRg st="3" end="3"/>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Effect transition="in" filter="fade">
                                      <p:cBhvr>
                                        <p:cTn id="24" dur="500"/>
                                        <p:tgtEl>
                                          <p:spTgt spid="7">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7">
                                            <p:txEl>
                                              <p:pRg st="6" end="6"/>
                                            </p:txEl>
                                          </p:spTgt>
                                        </p:tgtEl>
                                        <p:attrNameLst>
                                          <p:attrName>style.visibility</p:attrName>
                                        </p:attrNameLst>
                                      </p:cBhvr>
                                      <p:to>
                                        <p:strVal val="visible"/>
                                      </p:to>
                                    </p:set>
                                    <p:animEffect transition="in" filter="fade">
                                      <p:cBhvr>
                                        <p:cTn id="29" dur="500"/>
                                        <p:tgtEl>
                                          <p:spTgt spid="7">
                                            <p:txEl>
                                              <p:pRg st="6" end="6"/>
                                            </p:tx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7">
                                            <p:txEl>
                                              <p:pRg st="7" end="7"/>
                                            </p:txEl>
                                          </p:spTgt>
                                        </p:tgtEl>
                                        <p:attrNameLst>
                                          <p:attrName>style.visibility</p:attrName>
                                        </p:attrNameLst>
                                      </p:cBhvr>
                                      <p:to>
                                        <p:strVal val="visible"/>
                                      </p:to>
                                    </p:set>
                                    <p:animEffect transition="in" filter="fade">
                                      <p:cBhvr>
                                        <p:cTn id="32" dur="500"/>
                                        <p:tgtEl>
                                          <p:spTgt spid="7">
                                            <p:txEl>
                                              <p:pRg st="7" end="7"/>
                                            </p:txEl>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7">
                                            <p:txEl>
                                              <p:pRg st="9" end="9"/>
                                            </p:txEl>
                                          </p:spTgt>
                                        </p:tgtEl>
                                        <p:attrNameLst>
                                          <p:attrName>style.visibility</p:attrName>
                                        </p:attrNameLst>
                                      </p:cBhvr>
                                      <p:to>
                                        <p:strVal val="visible"/>
                                      </p:to>
                                    </p:set>
                                    <p:animEffect transition="in" filter="fade">
                                      <p:cBhvr>
                                        <p:cTn id="35" dur="500"/>
                                        <p:tgtEl>
                                          <p:spTgt spid="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 Woche</a:t>
            </a:r>
          </a:p>
        </p:txBody>
      </p:sp>
      <p:sp>
        <p:nvSpPr>
          <p:cNvPr id="4" name="Text Box 2"/>
          <p:cNvSpPr txBox="1">
            <a:spLocks noChangeArrowheads="1"/>
          </p:cNvSpPr>
          <p:nvPr/>
        </p:nvSpPr>
        <p:spPr bwMode="auto">
          <a:xfrm>
            <a:off x="179388" y="1556792"/>
            <a:ext cx="8712200" cy="5093702"/>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1</a:t>
            </a:r>
          </a:p>
          <a:p>
            <a:pPr>
              <a:spcBef>
                <a:spcPts val="600"/>
              </a:spcBef>
            </a:pPr>
            <a:endParaRPr lang="de-DE" sz="1200" b="0" dirty="0">
              <a:solidFill>
                <a:schemeClr val="tx1">
                  <a:lumMod val="65000"/>
                  <a:lumOff val="35000"/>
                </a:schemeClr>
              </a:solidFill>
              <a:latin typeface="Frutiger Linotype" pitchFamily="34" charset="0"/>
            </a:endParaRPr>
          </a:p>
          <a:p>
            <a:pPr>
              <a:spcBef>
                <a:spcPts val="600"/>
              </a:spcBef>
            </a:pPr>
            <a:r>
              <a:rPr lang="de-DE" sz="2400" b="1" dirty="0">
                <a:solidFill>
                  <a:srgbClr val="F77515"/>
                </a:solidFill>
                <a:latin typeface="Frutiger Linotype" pitchFamily="34" charset="0"/>
              </a:rPr>
              <a:t>	1.	Woche (</a:t>
            </a:r>
            <a:r>
              <a:rPr lang="de-DE" dirty="0">
                <a:solidFill>
                  <a:srgbClr val="F77515"/>
                </a:solidFill>
                <a:latin typeface="Frutiger Linotype" pitchFamily="34" charset="0"/>
              </a:rPr>
              <a:t>14</a:t>
            </a:r>
            <a:r>
              <a:rPr lang="de-DE" sz="2400" b="1" dirty="0">
                <a:solidFill>
                  <a:srgbClr val="F77515"/>
                </a:solidFill>
                <a:latin typeface="Frutiger Linotype" pitchFamily="34" charset="0"/>
              </a:rPr>
              <a:t>.04.2026): 	Grundlagen der Urteilsklausur</a:t>
            </a:r>
          </a:p>
          <a:p>
            <a:pPr>
              <a:spcBef>
                <a:spcPts val="600"/>
              </a:spcBef>
            </a:pPr>
            <a:r>
              <a:rPr lang="de-DE" sz="2400" b="0" dirty="0">
                <a:solidFill>
                  <a:schemeClr val="tx1">
                    <a:lumMod val="65000"/>
                    <a:lumOff val="35000"/>
                  </a:schemeClr>
                </a:solidFill>
                <a:latin typeface="Frutiger Linotype" pitchFamily="34" charset="0"/>
              </a:rPr>
              <a:t>	2. 	Woche	</a:t>
            </a:r>
            <a:r>
              <a:rPr lang="de-DE" b="0" dirty="0">
                <a:solidFill>
                  <a:schemeClr val="tx1">
                    <a:lumMod val="65000"/>
                    <a:lumOff val="35000"/>
                  </a:schemeClr>
                </a:solidFill>
                <a:latin typeface="Frutiger Linotype" pitchFamily="34" charset="0"/>
              </a:rPr>
              <a:t> (21</a:t>
            </a:r>
            <a:r>
              <a:rPr lang="de-DE" sz="2400" b="0" dirty="0">
                <a:solidFill>
                  <a:schemeClr val="tx1">
                    <a:lumMod val="65000"/>
                    <a:lumOff val="35000"/>
                  </a:schemeClr>
                </a:solidFill>
                <a:latin typeface="Frutiger Linotype" pitchFamily="34" charset="0"/>
              </a:rPr>
              <a:t>.04.2026): 	Grundlagen der </a:t>
            </a:r>
            <a:r>
              <a:rPr lang="de-DE" sz="2400" b="0" dirty="0" err="1">
                <a:solidFill>
                  <a:schemeClr val="tx1">
                    <a:lumMod val="65000"/>
                    <a:lumOff val="35000"/>
                  </a:schemeClr>
                </a:solidFill>
                <a:latin typeface="Frutiger Linotype" pitchFamily="34" charset="0"/>
              </a:rPr>
              <a:t>Urteilskl</a:t>
            </a:r>
            <a:r>
              <a:rPr lang="de-DE" sz="2400" b="0" dirty="0">
                <a:solidFill>
                  <a:schemeClr val="tx1">
                    <a:lumMod val="65000"/>
                    <a:lumOff val="35000"/>
                  </a:schemeClr>
                </a:solidFill>
                <a:latin typeface="Frutiger Linotype" pitchFamily="34" charset="0"/>
              </a:rPr>
              <a:t>/</a:t>
            </a:r>
            <a:r>
              <a:rPr lang="de-DE" sz="2400" b="0" dirty="0" err="1">
                <a:solidFill>
                  <a:schemeClr val="tx1">
                    <a:lumMod val="65000"/>
                    <a:lumOff val="35000"/>
                  </a:schemeClr>
                </a:solidFill>
                <a:latin typeface="Frutiger Linotype" pitchFamily="34" charset="0"/>
              </a:rPr>
              <a:t>Anwkl</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3. 	Woche (</a:t>
            </a:r>
            <a:r>
              <a:rPr lang="de-DE" b="0" dirty="0">
                <a:solidFill>
                  <a:schemeClr val="tx1">
                    <a:lumMod val="65000"/>
                    <a:lumOff val="35000"/>
                  </a:schemeClr>
                </a:solidFill>
                <a:latin typeface="Frutiger Linotype" pitchFamily="34" charset="0"/>
              </a:rPr>
              <a:t>28.</a:t>
            </a:r>
            <a:r>
              <a:rPr lang="de-DE" sz="2400" b="0" dirty="0">
                <a:solidFill>
                  <a:schemeClr val="tx1">
                    <a:lumMod val="65000"/>
                    <a:lumOff val="35000"/>
                  </a:schemeClr>
                </a:solidFill>
                <a:latin typeface="Frutiger Linotype" pitchFamily="34" charset="0"/>
              </a:rPr>
              <a:t>04.2026):	Grundlagen der </a:t>
            </a:r>
            <a:r>
              <a:rPr lang="de-DE" sz="2400" b="0" dirty="0" err="1">
                <a:solidFill>
                  <a:schemeClr val="tx1">
                    <a:lumMod val="65000"/>
                    <a:lumOff val="35000"/>
                  </a:schemeClr>
                </a:solidFill>
                <a:latin typeface="Frutiger Linotype" pitchFamily="34" charset="0"/>
              </a:rPr>
              <a:t>Anwkl</a:t>
            </a:r>
            <a:r>
              <a:rPr lang="de-DE" b="0" dirty="0">
                <a:solidFill>
                  <a:schemeClr val="tx1">
                    <a:lumMod val="65000"/>
                    <a:lumOff val="35000"/>
                  </a:schemeClr>
                </a:solidFill>
                <a:latin typeface="Frutiger Linotype" pitchFamily="34" charset="0"/>
              </a:rPr>
              <a:t>/</a:t>
            </a:r>
            <a:r>
              <a:rPr lang="de-DE" sz="2400" b="0" dirty="0" err="1">
                <a:solidFill>
                  <a:schemeClr val="tx1">
                    <a:lumMod val="65000"/>
                    <a:lumOff val="35000"/>
                  </a:schemeClr>
                </a:solidFill>
                <a:latin typeface="Frutiger Linotype" pitchFamily="34" charset="0"/>
              </a:rPr>
              <a:t>Kautkl</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4. 	Woche (</a:t>
            </a:r>
            <a:r>
              <a:rPr lang="de-DE" b="0" dirty="0">
                <a:solidFill>
                  <a:schemeClr val="tx1">
                    <a:lumMod val="65000"/>
                    <a:lumOff val="35000"/>
                  </a:schemeClr>
                </a:solidFill>
                <a:latin typeface="Frutiger Linotype" pitchFamily="34" charset="0"/>
              </a:rPr>
              <a:t>05</a:t>
            </a:r>
            <a:r>
              <a:rPr lang="de-DE" sz="2400" b="0" dirty="0">
                <a:solidFill>
                  <a:schemeClr val="tx1">
                    <a:lumMod val="65000"/>
                    <a:lumOff val="35000"/>
                  </a:schemeClr>
                </a:solidFill>
                <a:latin typeface="Frutiger Linotype" pitchFamily="34" charset="0"/>
              </a:rPr>
              <a:t>.05.2026): </a:t>
            </a:r>
            <a:r>
              <a:rPr lang="de-DE" b="0" dirty="0">
                <a:solidFill>
                  <a:schemeClr val="tx1">
                    <a:lumMod val="65000"/>
                    <a:lumOff val="35000"/>
                  </a:schemeClr>
                </a:solidFill>
                <a:latin typeface="Frutiger Linotype" pitchFamily="34" charset="0"/>
              </a:rPr>
              <a:t>	Grundlagen der </a:t>
            </a:r>
            <a:r>
              <a:rPr lang="de-DE" b="0" dirty="0" err="1">
                <a:solidFill>
                  <a:schemeClr val="tx1">
                    <a:lumMod val="65000"/>
                    <a:lumOff val="35000"/>
                  </a:schemeClr>
                </a:solidFill>
                <a:latin typeface="Frutiger Linotype" pitchFamily="34" charset="0"/>
              </a:rPr>
              <a:t>Kautelarklausur</a:t>
            </a:r>
            <a:endParaRPr lang="de-DE" b="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5.	Woche (12.05.2026):	Die Zulässigkeit von Klagen</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6</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19</a:t>
            </a:r>
            <a:r>
              <a:rPr lang="de-DE" sz="2400" b="0" dirty="0">
                <a:solidFill>
                  <a:schemeClr val="tx1">
                    <a:lumMod val="65000"/>
                    <a:lumOff val="35000"/>
                  </a:schemeClr>
                </a:solidFill>
                <a:latin typeface="Frutiger Linotype" pitchFamily="34" charset="0"/>
              </a:rPr>
              <a:t>.05.2026):	Objektive Klagehäufung</a:t>
            </a:r>
            <a:endParaRPr lang="de-DE"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7</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02</a:t>
            </a:r>
            <a:r>
              <a:rPr lang="de-DE" sz="2400" b="0" dirty="0">
                <a:solidFill>
                  <a:schemeClr val="tx1">
                    <a:lumMod val="65000"/>
                    <a:lumOff val="35000"/>
                  </a:schemeClr>
                </a:solidFill>
                <a:latin typeface="Frutiger Linotype" pitchFamily="34" charset="0"/>
              </a:rPr>
              <a:t>.06.2026): 	Subjektive Klagehäufung 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8</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09</a:t>
            </a:r>
            <a:r>
              <a:rPr lang="de-DE" sz="2400" b="0" dirty="0">
                <a:solidFill>
                  <a:schemeClr val="tx1">
                    <a:lumMod val="65000"/>
                    <a:lumOff val="35000"/>
                  </a:schemeClr>
                </a:solidFill>
                <a:latin typeface="Frutiger Linotype" pitchFamily="34" charset="0"/>
              </a:rPr>
              <a:t>.06.2026): 	Subjektive Klagehäufung II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9</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16</a:t>
            </a:r>
            <a:r>
              <a:rPr lang="de-DE" sz="2400" b="0" dirty="0">
                <a:solidFill>
                  <a:schemeClr val="tx1">
                    <a:lumMod val="65000"/>
                    <a:lumOff val="35000"/>
                  </a:schemeClr>
                </a:solidFill>
                <a:latin typeface="Frutiger Linotype" pitchFamily="34" charset="0"/>
              </a:rPr>
              <a:t>.06.2026):	Säumnis einer Partei</a:t>
            </a:r>
          </a:p>
          <a:p>
            <a:pPr>
              <a:spcBef>
                <a:spcPts val="600"/>
              </a:spcBef>
            </a:pPr>
            <a:r>
              <a:rPr lang="de-DE" sz="2400" b="0" dirty="0">
                <a:solidFill>
                  <a:schemeClr val="tx1">
                    <a:lumMod val="65000"/>
                    <a:lumOff val="35000"/>
                  </a:schemeClr>
                </a:solidFill>
                <a:latin typeface="Frutiger Linotype" pitchFamily="34" charset="0"/>
              </a:rPr>
              <a:t>	</a:t>
            </a:r>
            <a:r>
              <a:rPr lang="de-DE" b="0" dirty="0">
                <a:solidFill>
                  <a:schemeClr val="tx1">
                    <a:lumMod val="65000"/>
                    <a:lumOff val="35000"/>
                  </a:schemeClr>
                </a:solidFill>
                <a:latin typeface="Frutiger Linotype" pitchFamily="34" charset="0"/>
              </a:rPr>
              <a:t>10</a:t>
            </a:r>
            <a:r>
              <a:rPr lang="de-DE" sz="2400" b="0" dirty="0">
                <a:solidFill>
                  <a:schemeClr val="tx1">
                    <a:lumMod val="65000"/>
                    <a:lumOff val="35000"/>
                  </a:schemeClr>
                </a:solidFill>
                <a:latin typeface="Frutiger Linotype" pitchFamily="34" charset="0"/>
              </a:rPr>
              <a:t>.	Woche (</a:t>
            </a:r>
            <a:r>
              <a:rPr lang="de-DE" b="0" dirty="0">
                <a:solidFill>
                  <a:schemeClr val="tx1">
                    <a:lumMod val="65000"/>
                    <a:lumOff val="35000"/>
                  </a:schemeClr>
                </a:solidFill>
                <a:latin typeface="Frutiger Linotype" pitchFamily="34" charset="0"/>
              </a:rPr>
              <a:t>23</a:t>
            </a:r>
            <a:r>
              <a:rPr lang="de-DE" sz="2400" b="0" dirty="0">
                <a:solidFill>
                  <a:schemeClr val="tx1">
                    <a:lumMod val="65000"/>
                    <a:lumOff val="35000"/>
                  </a:schemeClr>
                </a:solidFill>
                <a:latin typeface="Frutiger Linotype" pitchFamily="34" charset="0"/>
              </a:rPr>
              <a:t>.06.2026):	</a:t>
            </a:r>
            <a:r>
              <a:rPr lang="de-DE" b="0" dirty="0">
                <a:solidFill>
                  <a:schemeClr val="tx1">
                    <a:lumMod val="65000"/>
                    <a:lumOff val="35000"/>
                  </a:schemeClr>
                </a:solidFill>
                <a:latin typeface="Frutiger Linotype" pitchFamily="34" charset="0"/>
              </a:rPr>
              <a:t>Anerkenntnis und Verzicht</a:t>
            </a:r>
            <a:endParaRPr lang="de-DE" sz="2400" b="0" dirty="0">
              <a:solidFill>
                <a:schemeClr val="tx1">
                  <a:lumMod val="65000"/>
                  <a:lumOff val="35000"/>
                </a:schemeClr>
              </a:solidFill>
              <a:latin typeface="Frutiger Linotype" pitchFamily="34" charset="0"/>
            </a:endParaRPr>
          </a:p>
        </p:txBody>
      </p:sp>
    </p:spTree>
    <p:extLst>
      <p:ext uri="{BB962C8B-B14F-4D97-AF65-F5344CB8AC3E}">
        <p14:creationId xmlns:p14="http://schemas.microsoft.com/office/powerpoint/2010/main" val="39475558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5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fade">
                                      <p:cBhvr>
                                        <p:cTn id="15" dur="500"/>
                                        <p:tgtEl>
                                          <p:spTgt spid="4">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fade">
                                      <p:cBhvr>
                                        <p:cTn id="20" dur="500"/>
                                        <p:tgtEl>
                                          <p:spTgt spid="4">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Effect transition="in" filter="fade">
                                      <p:cBhvr>
                                        <p:cTn id="25" dur="500"/>
                                        <p:tgtEl>
                                          <p:spTgt spid="4">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fade">
                                      <p:cBhvr>
                                        <p:cTn id="30" dur="500"/>
                                        <p:tgtEl>
                                          <p:spTgt spid="4">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fade">
                                      <p:cBhvr>
                                        <p:cTn id="35" dur="500"/>
                                        <p:tgtEl>
                                          <p:spTgt spid="4">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4">
                                            <p:txEl>
                                              <p:pRg st="8" end="8"/>
                                            </p:txEl>
                                          </p:spTgt>
                                        </p:tgtEl>
                                        <p:attrNameLst>
                                          <p:attrName>style.visibility</p:attrName>
                                        </p:attrNameLst>
                                      </p:cBhvr>
                                      <p:to>
                                        <p:strVal val="visible"/>
                                      </p:to>
                                    </p:set>
                                    <p:animEffect transition="in" filter="fade">
                                      <p:cBhvr>
                                        <p:cTn id="40" dur="500"/>
                                        <p:tgtEl>
                                          <p:spTgt spid="4">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
                                            <p:txEl>
                                              <p:pRg st="9" end="9"/>
                                            </p:txEl>
                                          </p:spTgt>
                                        </p:tgtEl>
                                        <p:attrNameLst>
                                          <p:attrName>style.visibility</p:attrName>
                                        </p:attrNameLst>
                                      </p:cBhvr>
                                      <p:to>
                                        <p:strVal val="visible"/>
                                      </p:to>
                                    </p:set>
                                    <p:animEffect transition="in" filter="fade">
                                      <p:cBhvr>
                                        <p:cTn id="45" dur="500"/>
                                        <p:tgtEl>
                                          <p:spTgt spid="4">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4">
                                            <p:txEl>
                                              <p:pRg st="10" end="10"/>
                                            </p:txEl>
                                          </p:spTgt>
                                        </p:tgtEl>
                                        <p:attrNameLst>
                                          <p:attrName>style.visibility</p:attrName>
                                        </p:attrNameLst>
                                      </p:cBhvr>
                                      <p:to>
                                        <p:strVal val="visible"/>
                                      </p:to>
                                    </p:set>
                                    <p:animEffect transition="in" filter="fade">
                                      <p:cBhvr>
                                        <p:cTn id="50" dur="500"/>
                                        <p:tgtEl>
                                          <p:spTgt spid="4">
                                            <p:txEl>
                                              <p:pRg st="10" end="1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4">
                                            <p:txEl>
                                              <p:pRg st="11" end="11"/>
                                            </p:txEl>
                                          </p:spTgt>
                                        </p:tgtEl>
                                        <p:attrNameLst>
                                          <p:attrName>style.visibility</p:attrName>
                                        </p:attrNameLst>
                                      </p:cBhvr>
                                      <p:to>
                                        <p:strVal val="visible"/>
                                      </p:to>
                                    </p:set>
                                    <p:animEffect transition="in" filter="fade">
                                      <p:cBhvr>
                                        <p:cTn id="55" dur="500"/>
                                        <p:tgtEl>
                                          <p:spTgt spid="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0" y="260648"/>
            <a:ext cx="27718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 name="Textfeld 2"/>
          <p:cNvSpPr txBox="1"/>
          <p:nvPr/>
        </p:nvSpPr>
        <p:spPr>
          <a:xfrm>
            <a:off x="251520" y="304200"/>
            <a:ext cx="2376264" cy="892552"/>
          </a:xfrm>
          <a:prstGeom prst="rect">
            <a:avLst/>
          </a:prstGeom>
          <a:noFill/>
        </p:spPr>
        <p:txBody>
          <a:bodyPr wrap="square" rtlCol="0">
            <a:spAutoFit/>
          </a:bodyPr>
          <a:lstStyle/>
          <a:p>
            <a:r>
              <a:rPr lang="de-DE" sz="2600" dirty="0">
                <a:solidFill>
                  <a:schemeClr val="bg1"/>
                </a:solidFill>
                <a:latin typeface="Frutiger LT 57 Cn" pitchFamily="34" charset="0"/>
              </a:rPr>
              <a:t>Kurs ZR</a:t>
            </a:r>
          </a:p>
          <a:p>
            <a:r>
              <a:rPr lang="de-DE" sz="2600" dirty="0">
                <a:solidFill>
                  <a:schemeClr val="bg1"/>
                </a:solidFill>
                <a:latin typeface="Frutiger Linotype" pitchFamily="34" charset="0"/>
              </a:rPr>
              <a:t>1. Woche</a:t>
            </a:r>
          </a:p>
        </p:txBody>
      </p:sp>
      <p:sp>
        <p:nvSpPr>
          <p:cNvPr id="4" name="Text Box 2"/>
          <p:cNvSpPr txBox="1">
            <a:spLocks noChangeArrowheads="1"/>
          </p:cNvSpPr>
          <p:nvPr/>
        </p:nvSpPr>
        <p:spPr bwMode="auto">
          <a:xfrm>
            <a:off x="180280" y="1561430"/>
            <a:ext cx="8712200" cy="5539978"/>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170338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marL="188277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marL="2062163">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marL="2241550">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marL="26987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marL="31559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marL="36131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marL="4070350"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gn="ctr">
              <a:spcBef>
                <a:spcPts val="600"/>
              </a:spcBef>
            </a:pPr>
            <a:r>
              <a:rPr lang="de-DE" sz="2400" b="1" dirty="0" err="1">
                <a:solidFill>
                  <a:schemeClr val="tx1">
                    <a:lumMod val="65000"/>
                    <a:lumOff val="35000"/>
                  </a:schemeClr>
                </a:solidFill>
                <a:latin typeface="Frutiger Linotype" pitchFamily="34" charset="0"/>
              </a:rPr>
              <a:t>Kursplan</a:t>
            </a:r>
            <a:r>
              <a:rPr lang="de-DE" sz="2400" b="1" dirty="0">
                <a:solidFill>
                  <a:schemeClr val="tx1">
                    <a:lumMod val="65000"/>
                    <a:lumOff val="35000"/>
                  </a:schemeClr>
                </a:solidFill>
                <a:latin typeface="Frutiger Linotype" pitchFamily="34" charset="0"/>
              </a:rPr>
              <a:t> – Seite 2</a:t>
            </a:r>
          </a:p>
          <a:p>
            <a:pPr>
              <a:spcBef>
                <a:spcPts val="600"/>
              </a:spcBef>
            </a:pPr>
            <a:endParaRPr lang="de-DE" sz="10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11.	Woche (30.06.2026):	Widerklagen</a:t>
            </a:r>
          </a:p>
          <a:p>
            <a:pPr>
              <a:spcBef>
                <a:spcPts val="600"/>
              </a:spcBef>
            </a:pPr>
            <a:r>
              <a:rPr lang="de-DE" b="0" dirty="0">
                <a:solidFill>
                  <a:schemeClr val="tx1">
                    <a:lumMod val="65000"/>
                    <a:lumOff val="35000"/>
                  </a:schemeClr>
                </a:solidFill>
                <a:latin typeface="Frutiger Linotype" pitchFamily="34" charset="0"/>
              </a:rPr>
              <a:t>	12.	Woche (07.07.2026):	Erledigung und Rücknahme</a:t>
            </a:r>
          </a:p>
          <a:p>
            <a:pPr>
              <a:spcBef>
                <a:spcPts val="600"/>
              </a:spcBef>
            </a:pPr>
            <a:r>
              <a:rPr lang="de-DE" sz="2400" b="0" dirty="0">
                <a:solidFill>
                  <a:schemeClr val="tx1">
                    <a:lumMod val="65000"/>
                    <a:lumOff val="35000"/>
                  </a:schemeClr>
                </a:solidFill>
                <a:latin typeface="Frutiger Linotype" pitchFamily="34" charset="0"/>
              </a:rPr>
              <a:t>	13.	Woche (</a:t>
            </a:r>
            <a:r>
              <a:rPr lang="de-DE" b="0" dirty="0">
                <a:solidFill>
                  <a:schemeClr val="tx1">
                    <a:lumMod val="65000"/>
                    <a:lumOff val="35000"/>
                  </a:schemeClr>
                </a:solidFill>
                <a:latin typeface="Frutiger Linotype" pitchFamily="34" charset="0"/>
              </a:rPr>
              <a:t>14</a:t>
            </a:r>
            <a:r>
              <a:rPr lang="de-DE" sz="2400" b="0" dirty="0">
                <a:solidFill>
                  <a:schemeClr val="tx1">
                    <a:lumMod val="65000"/>
                    <a:lumOff val="35000"/>
                  </a:schemeClr>
                </a:solidFill>
                <a:latin typeface="Frutiger Linotype" pitchFamily="34" charset="0"/>
              </a:rPr>
              <a:t>.07.2026):	Besondere </a:t>
            </a:r>
            <a:r>
              <a:rPr lang="de-DE" b="0" dirty="0">
                <a:solidFill>
                  <a:schemeClr val="tx1">
                    <a:lumMod val="65000"/>
                    <a:lumOff val="35000"/>
                  </a:schemeClr>
                </a:solidFill>
                <a:latin typeface="Frutiger Linotype" pitchFamily="34" charset="0"/>
              </a:rPr>
              <a:t>Prozess</a:t>
            </a:r>
            <a:r>
              <a:rPr lang="de-DE" sz="2400" b="0" dirty="0">
                <a:solidFill>
                  <a:schemeClr val="tx1">
                    <a:lumMod val="65000"/>
                    <a:lumOff val="35000"/>
                  </a:schemeClr>
                </a:solidFill>
                <a:latin typeface="Frutiger Linotype" pitchFamily="34" charset="0"/>
              </a:rPr>
              <a:t>situationen I</a:t>
            </a:r>
          </a:p>
          <a:p>
            <a:pPr>
              <a:spcBef>
                <a:spcPts val="600"/>
              </a:spcBef>
            </a:pPr>
            <a:r>
              <a:rPr lang="de-DE" sz="2400" b="0" dirty="0">
                <a:solidFill>
                  <a:schemeClr val="tx1">
                    <a:lumMod val="65000"/>
                    <a:lumOff val="35000"/>
                  </a:schemeClr>
                </a:solidFill>
                <a:latin typeface="Frutiger Linotype" pitchFamily="34" charset="0"/>
              </a:rPr>
              <a:t>	14.	Woche (</a:t>
            </a:r>
            <a:r>
              <a:rPr lang="de-DE" b="0" dirty="0">
                <a:solidFill>
                  <a:schemeClr val="tx1">
                    <a:lumMod val="65000"/>
                    <a:lumOff val="35000"/>
                  </a:schemeClr>
                </a:solidFill>
                <a:latin typeface="Frutiger Linotype" pitchFamily="34" charset="0"/>
              </a:rPr>
              <a:t>11</a:t>
            </a:r>
            <a:r>
              <a:rPr lang="de-DE" sz="2400" b="0" dirty="0">
                <a:solidFill>
                  <a:schemeClr val="tx1">
                    <a:lumMod val="65000"/>
                    <a:lumOff val="35000"/>
                  </a:schemeClr>
                </a:solidFill>
                <a:latin typeface="Frutiger Linotype" pitchFamily="34" charset="0"/>
              </a:rPr>
              <a:t>.08.2026):	Besondere </a:t>
            </a:r>
            <a:r>
              <a:rPr lang="de-DE" b="0" dirty="0">
                <a:solidFill>
                  <a:schemeClr val="tx1">
                    <a:lumMod val="65000"/>
                    <a:lumOff val="35000"/>
                  </a:schemeClr>
                </a:solidFill>
                <a:latin typeface="Frutiger Linotype" pitchFamily="34" charset="0"/>
              </a:rPr>
              <a:t>Prozess</a:t>
            </a:r>
            <a:r>
              <a:rPr lang="de-DE" sz="2400" b="0" dirty="0">
                <a:solidFill>
                  <a:schemeClr val="tx1">
                    <a:lumMod val="65000"/>
                    <a:lumOff val="35000"/>
                  </a:schemeClr>
                </a:solidFill>
                <a:latin typeface="Frutiger Linotype" pitchFamily="34" charset="0"/>
              </a:rPr>
              <a:t>situationen II</a:t>
            </a:r>
          </a:p>
          <a:p>
            <a:pPr>
              <a:spcBef>
                <a:spcPts val="600"/>
              </a:spcBef>
            </a:pPr>
            <a:r>
              <a:rPr lang="de-DE" sz="2400" b="0" dirty="0">
                <a:solidFill>
                  <a:schemeClr val="tx1">
                    <a:lumMod val="65000"/>
                    <a:lumOff val="35000"/>
                  </a:schemeClr>
                </a:solidFill>
                <a:latin typeface="Frutiger Linotype" pitchFamily="34" charset="0"/>
              </a:rPr>
              <a:t>	15.	Woche	(</a:t>
            </a:r>
            <a:r>
              <a:rPr lang="de-DE" b="0" dirty="0">
                <a:solidFill>
                  <a:schemeClr val="tx1">
                    <a:lumMod val="65000"/>
                    <a:lumOff val="35000"/>
                  </a:schemeClr>
                </a:solidFill>
                <a:latin typeface="Frutiger Linotype" pitchFamily="34" charset="0"/>
              </a:rPr>
              <a:t>18</a:t>
            </a:r>
            <a:r>
              <a:rPr lang="de-DE" sz="2400" b="0" dirty="0">
                <a:solidFill>
                  <a:schemeClr val="tx1">
                    <a:lumMod val="65000"/>
                    <a:lumOff val="35000"/>
                  </a:schemeClr>
                </a:solidFill>
                <a:latin typeface="Frutiger Linotype" pitchFamily="34" charset="0"/>
              </a:rPr>
              <a:t>.08.2026): 	Beweisaufnahme</a:t>
            </a:r>
          </a:p>
          <a:p>
            <a:pPr>
              <a:spcBef>
                <a:spcPts val="600"/>
              </a:spcBef>
            </a:pPr>
            <a:r>
              <a:rPr lang="de-DE" sz="2400" b="0" dirty="0">
                <a:solidFill>
                  <a:schemeClr val="tx1">
                    <a:lumMod val="65000"/>
                    <a:lumOff val="35000"/>
                  </a:schemeClr>
                </a:solidFill>
                <a:latin typeface="Frutiger Linotype" pitchFamily="34" charset="0"/>
              </a:rPr>
              <a:t>	16.	Woche (</a:t>
            </a:r>
            <a:r>
              <a:rPr lang="de-DE" b="0" dirty="0">
                <a:solidFill>
                  <a:schemeClr val="tx1">
                    <a:lumMod val="65000"/>
                    <a:lumOff val="35000"/>
                  </a:schemeClr>
                </a:solidFill>
                <a:latin typeface="Frutiger Linotype" pitchFamily="34" charset="0"/>
              </a:rPr>
              <a:t>25</a:t>
            </a:r>
            <a:r>
              <a:rPr lang="de-DE" sz="2400" b="0" dirty="0">
                <a:solidFill>
                  <a:schemeClr val="tx1">
                    <a:lumMod val="65000"/>
                    <a:lumOff val="35000"/>
                  </a:schemeClr>
                </a:solidFill>
                <a:latin typeface="Frutiger Linotype" pitchFamily="34" charset="0"/>
              </a:rPr>
              <a:t>.08.2026):	Handels- und </a:t>
            </a:r>
            <a:r>
              <a:rPr lang="de-DE" sz="2400" b="0" dirty="0" err="1">
                <a:solidFill>
                  <a:schemeClr val="tx1">
                    <a:lumMod val="65000"/>
                    <a:lumOff val="35000"/>
                  </a:schemeClr>
                </a:solidFill>
                <a:latin typeface="Frutiger Linotype" pitchFamily="34" charset="0"/>
              </a:rPr>
              <a:t>GesellschaftsR</a:t>
            </a:r>
            <a:endParaRPr lang="de-DE" sz="2400" b="0" dirty="0">
              <a:solidFill>
                <a:schemeClr val="tx1">
                  <a:lumMod val="65000"/>
                  <a:lumOff val="35000"/>
                </a:schemeClr>
              </a:solidFill>
              <a:latin typeface="Frutiger Linotype" pitchFamily="34" charset="0"/>
            </a:endParaRPr>
          </a:p>
          <a:p>
            <a:pPr>
              <a:spcBef>
                <a:spcPts val="600"/>
              </a:spcBef>
            </a:pPr>
            <a:r>
              <a:rPr lang="de-DE" sz="2400" b="0" dirty="0">
                <a:solidFill>
                  <a:schemeClr val="tx1">
                    <a:lumMod val="65000"/>
                    <a:lumOff val="35000"/>
                  </a:schemeClr>
                </a:solidFill>
                <a:latin typeface="Frutiger Linotype" pitchFamily="34" charset="0"/>
              </a:rPr>
              <a:t>	17.	Woche (</a:t>
            </a:r>
            <a:r>
              <a:rPr lang="de-DE" b="0" dirty="0">
                <a:solidFill>
                  <a:schemeClr val="tx1">
                    <a:lumMod val="65000"/>
                    <a:lumOff val="35000"/>
                  </a:schemeClr>
                </a:solidFill>
                <a:latin typeface="Frutiger Linotype" pitchFamily="34" charset="0"/>
              </a:rPr>
              <a:t>01</a:t>
            </a:r>
            <a:r>
              <a:rPr lang="de-DE" sz="2400" b="0" dirty="0">
                <a:solidFill>
                  <a:schemeClr val="tx1">
                    <a:lumMod val="65000"/>
                    <a:lumOff val="35000"/>
                  </a:schemeClr>
                </a:solidFill>
                <a:latin typeface="Frutiger Linotype" pitchFamily="34" charset="0"/>
              </a:rPr>
              <a:t>.09.2026):	Überblick Vollstreckungsrecht</a:t>
            </a:r>
          </a:p>
          <a:p>
            <a:pPr>
              <a:spcBef>
                <a:spcPts val="600"/>
              </a:spcBef>
            </a:pPr>
            <a:r>
              <a:rPr lang="de-DE" sz="2400" b="0" dirty="0">
                <a:solidFill>
                  <a:schemeClr val="tx1">
                    <a:lumMod val="65000"/>
                    <a:lumOff val="35000"/>
                  </a:schemeClr>
                </a:solidFill>
                <a:latin typeface="Frutiger Linotype" pitchFamily="34" charset="0"/>
              </a:rPr>
              <a:t>	18.	Woche (</a:t>
            </a:r>
            <a:r>
              <a:rPr lang="de-DE" b="0" dirty="0">
                <a:solidFill>
                  <a:schemeClr val="tx1">
                    <a:lumMod val="65000"/>
                    <a:lumOff val="35000"/>
                  </a:schemeClr>
                </a:solidFill>
                <a:latin typeface="Frutiger Linotype" pitchFamily="34" charset="0"/>
              </a:rPr>
              <a:t>08</a:t>
            </a:r>
            <a:r>
              <a:rPr lang="de-DE" sz="2400" b="0" dirty="0">
                <a:solidFill>
                  <a:schemeClr val="tx1">
                    <a:lumMod val="65000"/>
                    <a:lumOff val="35000"/>
                  </a:schemeClr>
                </a:solidFill>
                <a:latin typeface="Frutiger Linotype" pitchFamily="34" charset="0"/>
              </a:rPr>
              <a:t>.09.2026):	Rechtsbehelfe im </a:t>
            </a:r>
            <a:r>
              <a:rPr lang="de-DE" sz="2400" b="0" dirty="0" err="1">
                <a:solidFill>
                  <a:schemeClr val="tx1">
                    <a:lumMod val="65000"/>
                    <a:lumOff val="35000"/>
                  </a:schemeClr>
                </a:solidFill>
                <a:latin typeface="Frutiger Linotype" pitchFamily="34" charset="0"/>
              </a:rPr>
              <a:t>VollstreckR</a:t>
            </a:r>
            <a:endParaRPr lang="de-DE" sz="2400" b="0" dirty="0">
              <a:solidFill>
                <a:schemeClr val="tx1">
                  <a:lumMod val="65000"/>
                  <a:lumOff val="35000"/>
                </a:schemeClr>
              </a:solidFill>
              <a:latin typeface="Frutiger Linotype" pitchFamily="34" charset="0"/>
            </a:endParaRPr>
          </a:p>
          <a:p>
            <a:pPr>
              <a:spcBef>
                <a:spcPts val="600"/>
              </a:spcBef>
            </a:pPr>
            <a:r>
              <a:rPr lang="de-DE" b="0" dirty="0">
                <a:solidFill>
                  <a:schemeClr val="tx1">
                    <a:lumMod val="65000"/>
                    <a:lumOff val="35000"/>
                  </a:schemeClr>
                </a:solidFill>
                <a:latin typeface="Frutiger Linotype" pitchFamily="34" charset="0"/>
              </a:rPr>
              <a:t>	19.	Woche (15.09.2026):	Vollstreckungsmaßnahmen</a:t>
            </a:r>
          </a:p>
          <a:p>
            <a:pPr>
              <a:spcBef>
                <a:spcPts val="600"/>
              </a:spcBef>
            </a:pPr>
            <a:r>
              <a:rPr lang="de-DE" b="0" dirty="0">
                <a:solidFill>
                  <a:schemeClr val="tx1">
                    <a:lumMod val="65000"/>
                    <a:lumOff val="35000"/>
                  </a:schemeClr>
                </a:solidFill>
                <a:latin typeface="Frutiger Linotype" pitchFamily="34" charset="0"/>
              </a:rPr>
              <a:t>	20.	Woche (22.09.2026):	Vergleich, Vorläufiger RS I</a:t>
            </a:r>
          </a:p>
          <a:p>
            <a:pPr>
              <a:spcBef>
                <a:spcPts val="600"/>
              </a:spcBef>
            </a:pPr>
            <a:r>
              <a:rPr lang="de-DE" b="0" dirty="0">
                <a:solidFill>
                  <a:schemeClr val="tx1">
                    <a:lumMod val="65000"/>
                    <a:lumOff val="35000"/>
                  </a:schemeClr>
                </a:solidFill>
                <a:latin typeface="Frutiger Linotype" pitchFamily="34" charset="0"/>
              </a:rPr>
              <a:t>	21.	Woche (29.09.2026):	Vorläufiger RS II</a:t>
            </a:r>
          </a:p>
        </p:txBody>
      </p:sp>
    </p:spTree>
    <p:extLst>
      <p:ext uri="{BB962C8B-B14F-4D97-AF65-F5344CB8AC3E}">
        <p14:creationId xmlns:p14="http://schemas.microsoft.com/office/powerpoint/2010/main" val="394755580"/>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2" end="2"/>
                                            </p:txEl>
                                          </p:spTgt>
                                        </p:tgtEl>
                                        <p:attrNameLst>
                                          <p:attrName>style.visibility</p:attrName>
                                        </p:attrNameLst>
                                      </p:cBhvr>
                                      <p:to>
                                        <p:strVal val="visible"/>
                                      </p:to>
                                    </p:set>
                                    <p:animEffect transition="in" filter="fade">
                                      <p:cBhvr>
                                        <p:cTn id="10" dur="500"/>
                                        <p:tgtEl>
                                          <p:spTgt spid="4">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animEffect transition="in" filter="fade">
                                      <p:cBhvr>
                                        <p:cTn id="15" dur="500"/>
                                        <p:tgtEl>
                                          <p:spTgt spid="4">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4">
                                            <p:txEl>
                                              <p:pRg st="4" end="4"/>
                                            </p:txEl>
                                          </p:spTgt>
                                        </p:tgtEl>
                                        <p:attrNameLst>
                                          <p:attrName>style.visibility</p:attrName>
                                        </p:attrNameLst>
                                      </p:cBhvr>
                                      <p:to>
                                        <p:strVal val="visible"/>
                                      </p:to>
                                    </p:set>
                                    <p:animEffect transition="in" filter="fade">
                                      <p:cBhvr>
                                        <p:cTn id="20" dur="500"/>
                                        <p:tgtEl>
                                          <p:spTgt spid="4">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4">
                                            <p:txEl>
                                              <p:pRg st="5" end="5"/>
                                            </p:txEl>
                                          </p:spTgt>
                                        </p:tgtEl>
                                        <p:attrNameLst>
                                          <p:attrName>style.visibility</p:attrName>
                                        </p:attrNameLst>
                                      </p:cBhvr>
                                      <p:to>
                                        <p:strVal val="visible"/>
                                      </p:to>
                                    </p:set>
                                    <p:animEffect transition="in" filter="fade">
                                      <p:cBhvr>
                                        <p:cTn id="25" dur="500"/>
                                        <p:tgtEl>
                                          <p:spTgt spid="4">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4">
                                            <p:txEl>
                                              <p:pRg st="6" end="6"/>
                                            </p:txEl>
                                          </p:spTgt>
                                        </p:tgtEl>
                                        <p:attrNameLst>
                                          <p:attrName>style.visibility</p:attrName>
                                        </p:attrNameLst>
                                      </p:cBhvr>
                                      <p:to>
                                        <p:strVal val="visible"/>
                                      </p:to>
                                    </p:set>
                                    <p:animEffect transition="in" filter="fade">
                                      <p:cBhvr>
                                        <p:cTn id="30" dur="500"/>
                                        <p:tgtEl>
                                          <p:spTgt spid="4">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Effect transition="in" filter="fade">
                                      <p:cBhvr>
                                        <p:cTn id="35" dur="500"/>
                                        <p:tgtEl>
                                          <p:spTgt spid="4">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4">
                                            <p:txEl>
                                              <p:pRg st="8" end="8"/>
                                            </p:txEl>
                                          </p:spTgt>
                                        </p:tgtEl>
                                        <p:attrNameLst>
                                          <p:attrName>style.visibility</p:attrName>
                                        </p:attrNameLst>
                                      </p:cBhvr>
                                      <p:to>
                                        <p:strVal val="visible"/>
                                      </p:to>
                                    </p:set>
                                    <p:animEffect transition="in" filter="fade">
                                      <p:cBhvr>
                                        <p:cTn id="40" dur="500"/>
                                        <p:tgtEl>
                                          <p:spTgt spid="4">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
                                            <p:txEl>
                                              <p:pRg st="9" end="9"/>
                                            </p:txEl>
                                          </p:spTgt>
                                        </p:tgtEl>
                                        <p:attrNameLst>
                                          <p:attrName>style.visibility</p:attrName>
                                        </p:attrNameLst>
                                      </p:cBhvr>
                                      <p:to>
                                        <p:strVal val="visible"/>
                                      </p:to>
                                    </p:set>
                                    <p:animEffect transition="in" filter="fade">
                                      <p:cBhvr>
                                        <p:cTn id="45" dur="500"/>
                                        <p:tgtEl>
                                          <p:spTgt spid="4">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4">
                                            <p:txEl>
                                              <p:pRg st="10" end="10"/>
                                            </p:txEl>
                                          </p:spTgt>
                                        </p:tgtEl>
                                        <p:attrNameLst>
                                          <p:attrName>style.visibility</p:attrName>
                                        </p:attrNameLst>
                                      </p:cBhvr>
                                      <p:to>
                                        <p:strVal val="visible"/>
                                      </p:to>
                                    </p:set>
                                    <p:animEffect transition="in" filter="fade">
                                      <p:cBhvr>
                                        <p:cTn id="50" dur="500"/>
                                        <p:tgtEl>
                                          <p:spTgt spid="4">
                                            <p:txEl>
                                              <p:pRg st="10" end="10"/>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nodeType="clickEffect">
                                  <p:stCondLst>
                                    <p:cond delay="0"/>
                                  </p:stCondLst>
                                  <p:childTnLst>
                                    <p:set>
                                      <p:cBhvr>
                                        <p:cTn id="54" dur="1" fill="hold">
                                          <p:stCondLst>
                                            <p:cond delay="0"/>
                                          </p:stCondLst>
                                        </p:cTn>
                                        <p:tgtEl>
                                          <p:spTgt spid="4">
                                            <p:txEl>
                                              <p:pRg st="11" end="11"/>
                                            </p:txEl>
                                          </p:spTgt>
                                        </p:tgtEl>
                                        <p:attrNameLst>
                                          <p:attrName>style.visibility</p:attrName>
                                        </p:attrNameLst>
                                      </p:cBhvr>
                                      <p:to>
                                        <p:strVal val="visible"/>
                                      </p:to>
                                    </p:set>
                                    <p:animEffect transition="in" filter="fade">
                                      <p:cBhvr>
                                        <p:cTn id="55" dur="500"/>
                                        <p:tgtEl>
                                          <p:spTgt spid="4">
                                            <p:txEl>
                                              <p:pRg st="11" end="11"/>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4">
                                            <p:txEl>
                                              <p:pRg st="12" end="12"/>
                                            </p:txEl>
                                          </p:spTgt>
                                        </p:tgtEl>
                                        <p:attrNameLst>
                                          <p:attrName>style.visibility</p:attrName>
                                        </p:attrNameLst>
                                      </p:cBhvr>
                                      <p:to>
                                        <p:strVal val="visible"/>
                                      </p:to>
                                    </p:set>
                                    <p:animEffect transition="in" filter="fade">
                                      <p:cBhvr>
                                        <p:cTn id="60" dur="500"/>
                                        <p:tgtEl>
                                          <p:spTgt spid="4">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12"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
        <p:nvSpPr>
          <p:cNvPr id="431113" name="Text Box 9"/>
          <p:cNvSpPr txBox="1">
            <a:spLocks noChangeArrowheads="1"/>
          </p:cNvSpPr>
          <p:nvPr/>
        </p:nvSpPr>
        <p:spPr bwMode="auto">
          <a:xfrm>
            <a:off x="179388" y="1227138"/>
            <a:ext cx="8712200" cy="4801314"/>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1.	Überschrift</a:t>
            </a:r>
            <a:endParaRPr lang="de-DE" b="0" u="sng" dirty="0"/>
          </a:p>
          <a:p>
            <a:endParaRPr lang="de-DE" b="0" dirty="0"/>
          </a:p>
          <a:p>
            <a:r>
              <a:rPr lang="de-DE" dirty="0">
                <a:cs typeface="Arial" charset="0"/>
              </a:rPr>
              <a:t>Landgericht Berlin II</a:t>
            </a:r>
            <a:r>
              <a:rPr lang="de-DE" b="0" dirty="0">
                <a:cs typeface="Arial" charset="0"/>
              </a:rPr>
              <a:t>				    (Verkündungsvermerk)</a:t>
            </a:r>
          </a:p>
          <a:p>
            <a:r>
              <a:rPr lang="de-DE" dirty="0"/>
              <a:t>Aktenzeichen: 10 O 100/26</a:t>
            </a:r>
          </a:p>
          <a:p>
            <a:endParaRPr lang="de-DE" b="0" dirty="0"/>
          </a:p>
          <a:p>
            <a:pPr algn="ctr"/>
            <a:r>
              <a:rPr lang="de-DE" dirty="0"/>
              <a:t>Im Namen des Volkes</a:t>
            </a:r>
          </a:p>
          <a:p>
            <a:pPr algn="ctr"/>
            <a:r>
              <a:rPr lang="de-DE" b="0" dirty="0"/>
              <a:t>(§ 311 Abs. 1 ZPO)</a:t>
            </a:r>
          </a:p>
          <a:p>
            <a:pPr algn="ctr"/>
            <a:endParaRPr lang="de-DE" b="0" dirty="0"/>
          </a:p>
          <a:p>
            <a:pPr algn="ctr"/>
            <a:r>
              <a:rPr lang="de-DE" dirty="0"/>
              <a:t>Versäumnis-, Anerkenntnis- oder Verzichtsurteil</a:t>
            </a:r>
          </a:p>
          <a:p>
            <a:pPr algn="ctr"/>
            <a:r>
              <a:rPr lang="de-DE" b="0" dirty="0"/>
              <a:t>(§ 313 b Abs. 1 S.2 ZPO)</a:t>
            </a:r>
          </a:p>
          <a:p>
            <a:pPr algn="ctr"/>
            <a:endParaRPr lang="de-DE" b="0" dirty="0"/>
          </a:p>
          <a:p>
            <a:pPr algn="ctr"/>
            <a:r>
              <a:rPr lang="de-DE" b="0" dirty="0"/>
              <a:t>(bundeslandabhängig üblich: „Urteil“, „Zwischenurteil“, „Teil- und Schlussurteil“, „Vorbehaltsurteil“, „Beschluss“)</a:t>
            </a:r>
          </a:p>
        </p:txBody>
      </p:sp>
      <p:sp>
        <p:nvSpPr>
          <p:cNvPr id="431114" name="Text Box 10"/>
          <p:cNvSpPr txBox="1">
            <a:spLocks noChangeArrowheads="1"/>
          </p:cNvSpPr>
          <p:nvPr/>
        </p:nvSpPr>
        <p:spPr bwMode="auto">
          <a:xfrm>
            <a:off x="1620838" y="3265822"/>
            <a:ext cx="7380287" cy="3511550"/>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625475" algn="l"/>
                <a:tab pos="990600" algn="l"/>
              </a:tabLst>
              <a:defRPr>
                <a:solidFill>
                  <a:schemeClr val="tx1"/>
                </a:solidFill>
                <a:latin typeface="Arial" charset="0"/>
              </a:defRPr>
            </a:lvl1pPr>
            <a:lvl2pPr>
              <a:tabLst>
                <a:tab pos="625475" algn="l"/>
                <a:tab pos="990600" algn="l"/>
              </a:tabLst>
              <a:defRPr>
                <a:solidFill>
                  <a:schemeClr val="tx1"/>
                </a:solidFill>
                <a:latin typeface="Arial" charset="0"/>
              </a:defRPr>
            </a:lvl2pPr>
            <a:lvl3pPr>
              <a:tabLst>
                <a:tab pos="625475" algn="l"/>
                <a:tab pos="990600" algn="l"/>
              </a:tabLst>
              <a:defRPr>
                <a:solidFill>
                  <a:schemeClr val="tx1"/>
                </a:solidFill>
                <a:latin typeface="Arial" charset="0"/>
              </a:defRPr>
            </a:lvl3pPr>
            <a:lvl4pPr>
              <a:tabLst>
                <a:tab pos="625475" algn="l"/>
                <a:tab pos="990600" algn="l"/>
              </a:tabLst>
              <a:defRPr>
                <a:solidFill>
                  <a:schemeClr val="tx1"/>
                </a:solidFill>
                <a:latin typeface="Arial" charset="0"/>
              </a:defRPr>
            </a:lvl4pPr>
            <a:lvl5pPr>
              <a:tabLst>
                <a:tab pos="625475" algn="l"/>
                <a:tab pos="990600" algn="l"/>
              </a:tabLst>
              <a:defRPr>
                <a:solidFill>
                  <a:schemeClr val="tx1"/>
                </a:solidFill>
                <a:latin typeface="Arial" charset="0"/>
              </a:defRPr>
            </a:lvl5pPr>
            <a:lvl6pPr fontAlgn="base">
              <a:spcBef>
                <a:spcPct val="0"/>
              </a:spcBef>
              <a:spcAft>
                <a:spcPct val="0"/>
              </a:spcAft>
              <a:tabLst>
                <a:tab pos="625475" algn="l"/>
                <a:tab pos="990600" algn="l"/>
              </a:tabLst>
              <a:defRPr>
                <a:solidFill>
                  <a:schemeClr val="tx1"/>
                </a:solidFill>
                <a:latin typeface="Arial" charset="0"/>
              </a:defRPr>
            </a:lvl6pPr>
            <a:lvl7pPr fontAlgn="base">
              <a:spcBef>
                <a:spcPct val="0"/>
              </a:spcBef>
              <a:spcAft>
                <a:spcPct val="0"/>
              </a:spcAft>
              <a:tabLst>
                <a:tab pos="625475" algn="l"/>
                <a:tab pos="990600" algn="l"/>
              </a:tabLst>
              <a:defRPr>
                <a:solidFill>
                  <a:schemeClr val="tx1"/>
                </a:solidFill>
                <a:latin typeface="Arial" charset="0"/>
              </a:defRPr>
            </a:lvl7pPr>
            <a:lvl8pPr fontAlgn="base">
              <a:spcBef>
                <a:spcPct val="0"/>
              </a:spcBef>
              <a:spcAft>
                <a:spcPct val="0"/>
              </a:spcAft>
              <a:tabLst>
                <a:tab pos="625475" algn="l"/>
                <a:tab pos="990600" algn="l"/>
              </a:tabLst>
              <a:defRPr>
                <a:solidFill>
                  <a:schemeClr val="tx1"/>
                </a:solidFill>
                <a:latin typeface="Arial" charset="0"/>
              </a:defRPr>
            </a:lvl8pPr>
            <a:lvl9pPr fontAlgn="base">
              <a:spcBef>
                <a:spcPct val="0"/>
              </a:spcBef>
              <a:spcAft>
                <a:spcPct val="0"/>
              </a:spcAft>
              <a:tabLst>
                <a:tab pos="625475" algn="l"/>
                <a:tab pos="990600" algn="l"/>
              </a:tabLst>
              <a:defRPr>
                <a:solidFill>
                  <a:schemeClr val="tx1"/>
                </a:solidFill>
                <a:latin typeface="Arial" charset="0"/>
              </a:defRPr>
            </a:lvl9pPr>
          </a:lstStyle>
          <a:p>
            <a:pPr>
              <a:spcBef>
                <a:spcPct val="50000"/>
              </a:spcBef>
            </a:pPr>
            <a:r>
              <a:rPr lang="de-DE" sz="2200" dirty="0">
                <a:solidFill>
                  <a:schemeClr val="bg1"/>
                </a:solidFill>
              </a:rPr>
              <a:t>Wichtige Registerzeichen (s. Anhang im Habersack):</a:t>
            </a:r>
          </a:p>
          <a:p>
            <a:endParaRPr lang="de-DE" sz="1000" dirty="0">
              <a:solidFill>
                <a:schemeClr val="bg1"/>
              </a:solidFill>
            </a:endParaRPr>
          </a:p>
          <a:p>
            <a:r>
              <a:rPr lang="de-DE" sz="2200" dirty="0">
                <a:solidFill>
                  <a:schemeClr val="bg1"/>
                </a:solidFill>
              </a:rPr>
              <a:t>„B“ 	= 	Amtsgericht: Mahnverfahren</a:t>
            </a:r>
          </a:p>
          <a:p>
            <a:r>
              <a:rPr lang="de-DE" sz="2200" dirty="0">
                <a:solidFill>
                  <a:schemeClr val="bg1"/>
                </a:solidFill>
              </a:rPr>
              <a:t>„C“ 	= 	Amtsgericht: Allgemeine Zivilsachen</a:t>
            </a:r>
          </a:p>
          <a:p>
            <a:r>
              <a:rPr lang="de-DE" sz="2200" dirty="0">
                <a:solidFill>
                  <a:schemeClr val="bg1"/>
                </a:solidFill>
              </a:rPr>
              <a:t>„F“ 	= 	Amtsgericht: Familiensachen</a:t>
            </a:r>
          </a:p>
          <a:p>
            <a:r>
              <a:rPr lang="de-DE" sz="2200" dirty="0">
                <a:solidFill>
                  <a:schemeClr val="bg1"/>
                </a:solidFill>
              </a:rPr>
              <a:t>„K“ 	= 	Amtsgericht: Zwangsversteigerungssachen</a:t>
            </a:r>
          </a:p>
          <a:p>
            <a:r>
              <a:rPr lang="de-DE" sz="2200" dirty="0">
                <a:solidFill>
                  <a:schemeClr val="bg1"/>
                </a:solidFill>
              </a:rPr>
              <a:t>„O“ 	= 	Landgericht: Zivilsachen 1. Instanz</a:t>
            </a:r>
          </a:p>
          <a:p>
            <a:r>
              <a:rPr lang="de-DE" sz="2200" dirty="0">
                <a:solidFill>
                  <a:schemeClr val="bg1"/>
                </a:solidFill>
              </a:rPr>
              <a:t>„S“ 	= 	Landgericht: Berufungen in Zivilsachen</a:t>
            </a:r>
          </a:p>
          <a:p>
            <a:r>
              <a:rPr lang="de-DE" sz="2200" dirty="0">
                <a:solidFill>
                  <a:schemeClr val="bg1"/>
                </a:solidFill>
              </a:rPr>
              <a:t>„T“ 	= 	Landgericht: Beschwerden in Zivilsachen</a:t>
            </a:r>
          </a:p>
          <a:p>
            <a:r>
              <a:rPr lang="de-DE" sz="2200" dirty="0">
                <a:solidFill>
                  <a:schemeClr val="bg1"/>
                </a:solidFill>
              </a:rPr>
              <a:t>„U“ 	= 	OLG/KG: Berufungen in Zivilsachen</a:t>
            </a:r>
          </a:p>
          <a:p>
            <a:r>
              <a:rPr lang="de-DE" sz="2200" dirty="0">
                <a:solidFill>
                  <a:schemeClr val="bg1"/>
                </a:solidFill>
              </a:rPr>
              <a:t>„W“ 	= 	OLG/KG: Beschwerden in Zivilsachen</a:t>
            </a:r>
          </a:p>
        </p:txBody>
      </p:sp>
      <p:sp>
        <p:nvSpPr>
          <p:cNvPr id="431115" name="Line 11"/>
          <p:cNvSpPr>
            <a:spLocks noChangeShapeType="1"/>
          </p:cNvSpPr>
          <p:nvPr/>
        </p:nvSpPr>
        <p:spPr bwMode="auto">
          <a:xfrm flipH="1" flipV="1">
            <a:off x="2951163" y="2600325"/>
            <a:ext cx="431800" cy="576263"/>
          </a:xfrm>
          <a:prstGeom prst="line">
            <a:avLst/>
          </a:prstGeom>
          <a:noFill/>
          <a:ln w="57150">
            <a:solidFill>
              <a:srgbClr val="F77515"/>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
        <p:nvSpPr>
          <p:cNvPr id="431116" name="Text Box 12"/>
          <p:cNvSpPr txBox="1">
            <a:spLocks noChangeArrowheads="1"/>
          </p:cNvSpPr>
          <p:nvPr/>
        </p:nvSpPr>
        <p:spPr bwMode="auto">
          <a:xfrm>
            <a:off x="576263" y="3194050"/>
            <a:ext cx="7380287" cy="2171700"/>
          </a:xfrm>
          <a:prstGeom prst="rect">
            <a:avLst/>
          </a:prstGeom>
          <a:solidFill>
            <a:srgbClr val="F7751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625475" algn="l"/>
                <a:tab pos="990600" algn="l"/>
              </a:tabLst>
              <a:defRPr>
                <a:solidFill>
                  <a:schemeClr val="tx1"/>
                </a:solidFill>
                <a:latin typeface="Arial" charset="0"/>
              </a:defRPr>
            </a:lvl1pPr>
            <a:lvl2pPr>
              <a:tabLst>
                <a:tab pos="625475" algn="l"/>
                <a:tab pos="990600" algn="l"/>
              </a:tabLst>
              <a:defRPr>
                <a:solidFill>
                  <a:schemeClr val="tx1"/>
                </a:solidFill>
                <a:latin typeface="Arial" charset="0"/>
              </a:defRPr>
            </a:lvl2pPr>
            <a:lvl3pPr>
              <a:tabLst>
                <a:tab pos="625475" algn="l"/>
                <a:tab pos="990600" algn="l"/>
              </a:tabLst>
              <a:defRPr>
                <a:solidFill>
                  <a:schemeClr val="tx1"/>
                </a:solidFill>
                <a:latin typeface="Arial" charset="0"/>
              </a:defRPr>
            </a:lvl3pPr>
            <a:lvl4pPr>
              <a:tabLst>
                <a:tab pos="625475" algn="l"/>
                <a:tab pos="990600" algn="l"/>
              </a:tabLst>
              <a:defRPr>
                <a:solidFill>
                  <a:schemeClr val="tx1"/>
                </a:solidFill>
                <a:latin typeface="Arial" charset="0"/>
              </a:defRPr>
            </a:lvl4pPr>
            <a:lvl5pPr>
              <a:tabLst>
                <a:tab pos="625475" algn="l"/>
                <a:tab pos="990600" algn="l"/>
              </a:tabLst>
              <a:defRPr>
                <a:solidFill>
                  <a:schemeClr val="tx1"/>
                </a:solidFill>
                <a:latin typeface="Arial" charset="0"/>
              </a:defRPr>
            </a:lvl5pPr>
            <a:lvl6pPr fontAlgn="base">
              <a:spcBef>
                <a:spcPct val="0"/>
              </a:spcBef>
              <a:spcAft>
                <a:spcPct val="0"/>
              </a:spcAft>
              <a:tabLst>
                <a:tab pos="625475" algn="l"/>
                <a:tab pos="990600" algn="l"/>
              </a:tabLst>
              <a:defRPr>
                <a:solidFill>
                  <a:schemeClr val="tx1"/>
                </a:solidFill>
                <a:latin typeface="Arial" charset="0"/>
              </a:defRPr>
            </a:lvl6pPr>
            <a:lvl7pPr fontAlgn="base">
              <a:spcBef>
                <a:spcPct val="0"/>
              </a:spcBef>
              <a:spcAft>
                <a:spcPct val="0"/>
              </a:spcAft>
              <a:tabLst>
                <a:tab pos="625475" algn="l"/>
                <a:tab pos="990600" algn="l"/>
              </a:tabLst>
              <a:defRPr>
                <a:solidFill>
                  <a:schemeClr val="tx1"/>
                </a:solidFill>
                <a:latin typeface="Arial" charset="0"/>
              </a:defRPr>
            </a:lvl7pPr>
            <a:lvl8pPr fontAlgn="base">
              <a:spcBef>
                <a:spcPct val="0"/>
              </a:spcBef>
              <a:spcAft>
                <a:spcPct val="0"/>
              </a:spcAft>
              <a:tabLst>
                <a:tab pos="625475" algn="l"/>
                <a:tab pos="990600" algn="l"/>
              </a:tabLst>
              <a:defRPr>
                <a:solidFill>
                  <a:schemeClr val="tx1"/>
                </a:solidFill>
                <a:latin typeface="Arial" charset="0"/>
              </a:defRPr>
            </a:lvl8pPr>
            <a:lvl9pPr fontAlgn="base">
              <a:spcBef>
                <a:spcPct val="0"/>
              </a:spcBef>
              <a:spcAft>
                <a:spcPct val="0"/>
              </a:spcAft>
              <a:tabLst>
                <a:tab pos="625475" algn="l"/>
                <a:tab pos="990600" algn="l"/>
              </a:tabLst>
              <a:defRPr>
                <a:solidFill>
                  <a:schemeClr val="tx1"/>
                </a:solidFill>
                <a:latin typeface="Arial" charset="0"/>
              </a:defRPr>
            </a:lvl9pPr>
          </a:lstStyle>
          <a:p>
            <a:pPr>
              <a:spcBef>
                <a:spcPct val="50000"/>
              </a:spcBef>
            </a:pPr>
            <a:r>
              <a:rPr lang="de-DE" sz="2200" dirty="0">
                <a:solidFill>
                  <a:schemeClr val="bg1"/>
                </a:solidFill>
              </a:rPr>
              <a:t>Zum Verkündungsvermerk s. § 315 Abs. 3 ZPO:</a:t>
            </a:r>
          </a:p>
          <a:p>
            <a:endParaRPr lang="de-DE" sz="1000" dirty="0">
              <a:solidFill>
                <a:schemeClr val="bg1"/>
              </a:solidFill>
            </a:endParaRPr>
          </a:p>
          <a:p>
            <a:r>
              <a:rPr lang="de-DE" sz="2200" dirty="0">
                <a:solidFill>
                  <a:schemeClr val="bg1"/>
                </a:solidFill>
              </a:rPr>
              <a:t>Der Vermerk wird vom Urkundsbeamten der Geschäftsstelle auf das Urteil gesetzt, ist also in Entscheidungsentwürfen („Urteilsklausuren“) allenfalls anzudeuten. Da er jedoch nicht vom erkennenden Spruchkörper kommt, sollte auf ihn verzichtet werden.</a:t>
            </a:r>
          </a:p>
        </p:txBody>
      </p:sp>
      <p:sp>
        <p:nvSpPr>
          <p:cNvPr id="431117" name="Line 13"/>
          <p:cNvSpPr>
            <a:spLocks noChangeShapeType="1"/>
          </p:cNvSpPr>
          <p:nvPr/>
        </p:nvSpPr>
        <p:spPr bwMode="auto">
          <a:xfrm flipV="1">
            <a:off x="2338388" y="2349500"/>
            <a:ext cx="4141787" cy="827088"/>
          </a:xfrm>
          <a:prstGeom prst="line">
            <a:avLst/>
          </a:prstGeom>
          <a:noFill/>
          <a:ln w="57150">
            <a:solidFill>
              <a:srgbClr val="F77515"/>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p>
            <a:endParaRPr lang="de-DE"/>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31112">
                                            <p:txEl>
                                              <p:pRg st="0" end="0"/>
                                            </p:txEl>
                                          </p:spTgt>
                                        </p:tgtEl>
                                        <p:attrNameLst>
                                          <p:attrName>style.visibility</p:attrName>
                                        </p:attrNameLst>
                                      </p:cBhvr>
                                      <p:to>
                                        <p:strVal val="visible"/>
                                      </p:to>
                                    </p:set>
                                    <p:animEffect transition="in" filter="fade">
                                      <p:cBhvr>
                                        <p:cTn id="7" dur="500"/>
                                        <p:tgtEl>
                                          <p:spTgt spid="43111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31113">
                                            <p:txEl>
                                              <p:pRg st="0" end="0"/>
                                            </p:txEl>
                                          </p:spTgt>
                                        </p:tgtEl>
                                        <p:attrNameLst>
                                          <p:attrName>style.visibility</p:attrName>
                                        </p:attrNameLst>
                                      </p:cBhvr>
                                      <p:to>
                                        <p:strVal val="visible"/>
                                      </p:to>
                                    </p:set>
                                    <p:animEffect transition="in" filter="fade">
                                      <p:cBhvr>
                                        <p:cTn id="12" dur="500"/>
                                        <p:tgtEl>
                                          <p:spTgt spid="43111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31113">
                                            <p:txEl>
                                              <p:pRg st="2" end="2"/>
                                            </p:txEl>
                                          </p:spTgt>
                                        </p:tgtEl>
                                        <p:attrNameLst>
                                          <p:attrName>style.visibility</p:attrName>
                                        </p:attrNameLst>
                                      </p:cBhvr>
                                      <p:to>
                                        <p:strVal val="visible"/>
                                      </p:to>
                                    </p:set>
                                    <p:animEffect transition="in" filter="fade">
                                      <p:cBhvr>
                                        <p:cTn id="17" dur="500"/>
                                        <p:tgtEl>
                                          <p:spTgt spid="43111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31117"/>
                                        </p:tgtEl>
                                        <p:attrNameLst>
                                          <p:attrName>style.visibility</p:attrName>
                                        </p:attrNameLst>
                                      </p:cBhvr>
                                      <p:to>
                                        <p:strVal val="visible"/>
                                      </p:to>
                                    </p:set>
                                    <p:animEffect transition="in" filter="blinds(horizontal)">
                                      <p:cBhvr>
                                        <p:cTn id="22" dur="500"/>
                                        <p:tgtEl>
                                          <p:spTgt spid="431117"/>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31116">
                                            <p:bg/>
                                          </p:spTgt>
                                        </p:tgtEl>
                                        <p:attrNameLst>
                                          <p:attrName>style.visibility</p:attrName>
                                        </p:attrNameLst>
                                      </p:cBhvr>
                                      <p:to>
                                        <p:strVal val="visible"/>
                                      </p:to>
                                    </p:set>
                                    <p:animEffect transition="in" filter="blinds(horizontal)">
                                      <p:cBhvr>
                                        <p:cTn id="25" dur="500"/>
                                        <p:tgtEl>
                                          <p:spTgt spid="431116">
                                            <p:bg/>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31116">
                                            <p:txEl>
                                              <p:pRg st="0" end="0"/>
                                            </p:txEl>
                                          </p:spTgt>
                                        </p:tgtEl>
                                        <p:attrNameLst>
                                          <p:attrName>style.visibility</p:attrName>
                                        </p:attrNameLst>
                                      </p:cBhvr>
                                      <p:to>
                                        <p:strVal val="visible"/>
                                      </p:to>
                                    </p:set>
                                    <p:animEffect transition="in" filter="blinds(horizontal)">
                                      <p:cBhvr>
                                        <p:cTn id="28" dur="500"/>
                                        <p:tgtEl>
                                          <p:spTgt spid="431116">
                                            <p:txEl>
                                              <p:pRg st="0" end="0"/>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431116">
                                            <p:txEl>
                                              <p:pRg st="2" end="2"/>
                                            </p:txEl>
                                          </p:spTgt>
                                        </p:tgtEl>
                                        <p:attrNameLst>
                                          <p:attrName>style.visibility</p:attrName>
                                        </p:attrNameLst>
                                      </p:cBhvr>
                                      <p:to>
                                        <p:strVal val="visible"/>
                                      </p:to>
                                    </p:set>
                                    <p:animEffect transition="in" filter="blinds(horizontal)">
                                      <p:cBhvr>
                                        <p:cTn id="31" dur="500"/>
                                        <p:tgtEl>
                                          <p:spTgt spid="431116">
                                            <p:txEl>
                                              <p:pRg st="2" end="2"/>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3" presetClass="exit" presetSubtype="10" fill="hold" grpId="1" nodeType="clickEffect">
                                  <p:stCondLst>
                                    <p:cond delay="0"/>
                                  </p:stCondLst>
                                  <p:childTnLst>
                                    <p:animEffect transition="out" filter="blinds(horizontal)">
                                      <p:cBhvr>
                                        <p:cTn id="35" dur="500"/>
                                        <p:tgtEl>
                                          <p:spTgt spid="431117"/>
                                        </p:tgtEl>
                                      </p:cBhvr>
                                    </p:animEffect>
                                    <p:set>
                                      <p:cBhvr>
                                        <p:cTn id="36" dur="1" fill="hold">
                                          <p:stCondLst>
                                            <p:cond delay="499"/>
                                          </p:stCondLst>
                                        </p:cTn>
                                        <p:tgtEl>
                                          <p:spTgt spid="431117"/>
                                        </p:tgtEl>
                                        <p:attrNameLst>
                                          <p:attrName>style.visibility</p:attrName>
                                        </p:attrNameLst>
                                      </p:cBhvr>
                                      <p:to>
                                        <p:strVal val="hidden"/>
                                      </p:to>
                                    </p:set>
                                  </p:childTnLst>
                                </p:cTn>
                              </p:par>
                              <p:par>
                                <p:cTn id="37" presetID="3" presetClass="exit" presetSubtype="10" fill="hold" grpId="1" nodeType="withEffect">
                                  <p:stCondLst>
                                    <p:cond delay="0"/>
                                  </p:stCondLst>
                                  <p:childTnLst>
                                    <p:animEffect transition="out" filter="blinds(horizontal)">
                                      <p:cBhvr>
                                        <p:cTn id="38" dur="500"/>
                                        <p:tgtEl>
                                          <p:spTgt spid="431116">
                                            <p:txEl>
                                              <p:pRg st="0" end="0"/>
                                            </p:txEl>
                                          </p:spTgt>
                                        </p:tgtEl>
                                      </p:cBhvr>
                                    </p:animEffect>
                                    <p:set>
                                      <p:cBhvr>
                                        <p:cTn id="39" dur="1" fill="hold">
                                          <p:stCondLst>
                                            <p:cond delay="499"/>
                                          </p:stCondLst>
                                        </p:cTn>
                                        <p:tgtEl>
                                          <p:spTgt spid="431116">
                                            <p:txEl>
                                              <p:pRg st="0" end="0"/>
                                            </p:txEl>
                                          </p:spTgt>
                                        </p:tgtEl>
                                        <p:attrNameLst>
                                          <p:attrName>style.visibility</p:attrName>
                                        </p:attrNameLst>
                                      </p:cBhvr>
                                      <p:to>
                                        <p:strVal val="hidden"/>
                                      </p:to>
                                    </p:set>
                                  </p:childTnLst>
                                </p:cTn>
                              </p:par>
                              <p:par>
                                <p:cTn id="40" presetID="3" presetClass="exit" presetSubtype="10" fill="hold" grpId="1" nodeType="withEffect">
                                  <p:stCondLst>
                                    <p:cond delay="0"/>
                                  </p:stCondLst>
                                  <p:childTnLst>
                                    <p:animEffect transition="out" filter="blinds(horizontal)">
                                      <p:cBhvr>
                                        <p:cTn id="41" dur="500"/>
                                        <p:tgtEl>
                                          <p:spTgt spid="431116">
                                            <p:txEl>
                                              <p:pRg st="2" end="2"/>
                                            </p:txEl>
                                          </p:spTgt>
                                        </p:tgtEl>
                                      </p:cBhvr>
                                    </p:animEffect>
                                    <p:set>
                                      <p:cBhvr>
                                        <p:cTn id="42" dur="1" fill="hold">
                                          <p:stCondLst>
                                            <p:cond delay="499"/>
                                          </p:stCondLst>
                                        </p:cTn>
                                        <p:tgtEl>
                                          <p:spTgt spid="431116">
                                            <p:txEl>
                                              <p:pRg st="2" end="2"/>
                                            </p:txEl>
                                          </p:spTgt>
                                        </p:tgtEl>
                                        <p:attrNameLst>
                                          <p:attrName>style.visibility</p:attrName>
                                        </p:attrNameLst>
                                      </p:cBhvr>
                                      <p:to>
                                        <p:strVal val="hidden"/>
                                      </p:to>
                                    </p:set>
                                  </p:childTnLst>
                                </p:cTn>
                              </p:par>
                              <p:par>
                                <p:cTn id="43" presetID="3" presetClass="exit" presetSubtype="10" fill="hold" grpId="1" nodeType="withEffect">
                                  <p:stCondLst>
                                    <p:cond delay="0"/>
                                  </p:stCondLst>
                                  <p:childTnLst>
                                    <p:animEffect transition="out" filter="blinds(horizontal)">
                                      <p:cBhvr>
                                        <p:cTn id="44" dur="500"/>
                                        <p:tgtEl>
                                          <p:spTgt spid="431116">
                                            <p:bg/>
                                          </p:spTgt>
                                        </p:tgtEl>
                                      </p:cBhvr>
                                    </p:animEffect>
                                    <p:set>
                                      <p:cBhvr>
                                        <p:cTn id="45" dur="1" fill="hold">
                                          <p:stCondLst>
                                            <p:cond delay="499"/>
                                          </p:stCondLst>
                                        </p:cTn>
                                        <p:tgtEl>
                                          <p:spTgt spid="431116">
                                            <p:bg/>
                                          </p:spTgt>
                                        </p:tgtEl>
                                        <p:attrNameLst>
                                          <p:attrName>style.visibility</p:attrName>
                                        </p:attrNameLst>
                                      </p:cBhvr>
                                      <p:to>
                                        <p:strVal val="hidden"/>
                                      </p:to>
                                    </p:set>
                                  </p:childTnLst>
                                </p:cTn>
                              </p:par>
                              <p:par>
                                <p:cTn id="46" presetID="10" presetClass="entr" presetSubtype="0" fill="hold" nodeType="withEffect">
                                  <p:stCondLst>
                                    <p:cond delay="0"/>
                                  </p:stCondLst>
                                  <p:childTnLst>
                                    <p:set>
                                      <p:cBhvr>
                                        <p:cTn id="47" dur="1" fill="hold">
                                          <p:stCondLst>
                                            <p:cond delay="0"/>
                                          </p:stCondLst>
                                        </p:cTn>
                                        <p:tgtEl>
                                          <p:spTgt spid="431113">
                                            <p:txEl>
                                              <p:pRg st="3" end="3"/>
                                            </p:txEl>
                                          </p:spTgt>
                                        </p:tgtEl>
                                        <p:attrNameLst>
                                          <p:attrName>style.visibility</p:attrName>
                                        </p:attrNameLst>
                                      </p:cBhvr>
                                      <p:to>
                                        <p:strVal val="visible"/>
                                      </p:to>
                                    </p:set>
                                    <p:animEffect transition="in" filter="fade">
                                      <p:cBhvr>
                                        <p:cTn id="48" dur="500"/>
                                        <p:tgtEl>
                                          <p:spTgt spid="431113">
                                            <p:txEl>
                                              <p:pRg st="3" end="3"/>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3" presetClass="entr" presetSubtype="10" fill="hold" grpId="0" nodeType="clickEffect">
                                  <p:stCondLst>
                                    <p:cond delay="0"/>
                                  </p:stCondLst>
                                  <p:childTnLst>
                                    <p:set>
                                      <p:cBhvr>
                                        <p:cTn id="52" dur="1" fill="hold">
                                          <p:stCondLst>
                                            <p:cond delay="0"/>
                                          </p:stCondLst>
                                        </p:cTn>
                                        <p:tgtEl>
                                          <p:spTgt spid="431115"/>
                                        </p:tgtEl>
                                        <p:attrNameLst>
                                          <p:attrName>style.visibility</p:attrName>
                                        </p:attrNameLst>
                                      </p:cBhvr>
                                      <p:to>
                                        <p:strVal val="visible"/>
                                      </p:to>
                                    </p:set>
                                    <p:animEffect transition="in" filter="blinds(horizontal)">
                                      <p:cBhvr>
                                        <p:cTn id="53" dur="500"/>
                                        <p:tgtEl>
                                          <p:spTgt spid="431115"/>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431114">
                                            <p:bg/>
                                          </p:spTgt>
                                        </p:tgtEl>
                                        <p:attrNameLst>
                                          <p:attrName>style.visibility</p:attrName>
                                        </p:attrNameLst>
                                      </p:cBhvr>
                                      <p:to>
                                        <p:strVal val="visible"/>
                                      </p:to>
                                    </p:set>
                                    <p:animEffect transition="in" filter="blinds(horizontal)">
                                      <p:cBhvr>
                                        <p:cTn id="56" dur="500"/>
                                        <p:tgtEl>
                                          <p:spTgt spid="431114">
                                            <p:bg/>
                                          </p:spTgt>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431114">
                                            <p:txEl>
                                              <p:pRg st="0" end="0"/>
                                            </p:txEl>
                                          </p:spTgt>
                                        </p:tgtEl>
                                        <p:attrNameLst>
                                          <p:attrName>style.visibility</p:attrName>
                                        </p:attrNameLst>
                                      </p:cBhvr>
                                      <p:to>
                                        <p:strVal val="visible"/>
                                      </p:to>
                                    </p:set>
                                    <p:animEffect transition="in" filter="blinds(horizontal)">
                                      <p:cBhvr>
                                        <p:cTn id="59" dur="500"/>
                                        <p:tgtEl>
                                          <p:spTgt spid="431114">
                                            <p:txEl>
                                              <p:pRg st="0" end="0"/>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431114">
                                            <p:txEl>
                                              <p:pRg st="2" end="2"/>
                                            </p:txEl>
                                          </p:spTgt>
                                        </p:tgtEl>
                                        <p:attrNameLst>
                                          <p:attrName>style.visibility</p:attrName>
                                        </p:attrNameLst>
                                      </p:cBhvr>
                                      <p:to>
                                        <p:strVal val="visible"/>
                                      </p:to>
                                    </p:set>
                                    <p:animEffect transition="in" filter="blinds(horizontal)">
                                      <p:cBhvr>
                                        <p:cTn id="64" dur="500"/>
                                        <p:tgtEl>
                                          <p:spTgt spid="431114">
                                            <p:txEl>
                                              <p:pRg st="2" end="2"/>
                                            </p:txEl>
                                          </p:spTgt>
                                        </p:tgtEl>
                                      </p:cBhvr>
                                    </p:animEffect>
                                  </p:childTnLst>
                                </p:cTn>
                              </p:par>
                              <p:par>
                                <p:cTn id="65" presetID="3" presetClass="entr" presetSubtype="10" fill="hold" grpId="0" nodeType="withEffect">
                                  <p:stCondLst>
                                    <p:cond delay="0"/>
                                  </p:stCondLst>
                                  <p:childTnLst>
                                    <p:set>
                                      <p:cBhvr>
                                        <p:cTn id="66" dur="1" fill="hold">
                                          <p:stCondLst>
                                            <p:cond delay="0"/>
                                          </p:stCondLst>
                                        </p:cTn>
                                        <p:tgtEl>
                                          <p:spTgt spid="431114">
                                            <p:txEl>
                                              <p:pRg st="3" end="3"/>
                                            </p:txEl>
                                          </p:spTgt>
                                        </p:tgtEl>
                                        <p:attrNameLst>
                                          <p:attrName>style.visibility</p:attrName>
                                        </p:attrNameLst>
                                      </p:cBhvr>
                                      <p:to>
                                        <p:strVal val="visible"/>
                                      </p:to>
                                    </p:set>
                                    <p:animEffect transition="in" filter="blinds(horizontal)">
                                      <p:cBhvr>
                                        <p:cTn id="67" dur="500"/>
                                        <p:tgtEl>
                                          <p:spTgt spid="431114">
                                            <p:txEl>
                                              <p:pRg st="3" end="3"/>
                                            </p:txEl>
                                          </p:spTgt>
                                        </p:tgtEl>
                                      </p:cBhvr>
                                    </p:animEffect>
                                  </p:childTnLst>
                                </p:cTn>
                              </p:par>
                              <p:par>
                                <p:cTn id="68" presetID="3" presetClass="entr" presetSubtype="10" fill="hold" grpId="0" nodeType="withEffect">
                                  <p:stCondLst>
                                    <p:cond delay="0"/>
                                  </p:stCondLst>
                                  <p:childTnLst>
                                    <p:set>
                                      <p:cBhvr>
                                        <p:cTn id="69" dur="1" fill="hold">
                                          <p:stCondLst>
                                            <p:cond delay="0"/>
                                          </p:stCondLst>
                                        </p:cTn>
                                        <p:tgtEl>
                                          <p:spTgt spid="431114">
                                            <p:txEl>
                                              <p:pRg st="4" end="4"/>
                                            </p:txEl>
                                          </p:spTgt>
                                        </p:tgtEl>
                                        <p:attrNameLst>
                                          <p:attrName>style.visibility</p:attrName>
                                        </p:attrNameLst>
                                      </p:cBhvr>
                                      <p:to>
                                        <p:strVal val="visible"/>
                                      </p:to>
                                    </p:set>
                                    <p:animEffect transition="in" filter="blinds(horizontal)">
                                      <p:cBhvr>
                                        <p:cTn id="70" dur="500"/>
                                        <p:tgtEl>
                                          <p:spTgt spid="431114">
                                            <p:txEl>
                                              <p:pRg st="4" end="4"/>
                                            </p:txEl>
                                          </p:spTgt>
                                        </p:tgtEl>
                                      </p:cBhvr>
                                    </p:animEffect>
                                  </p:childTnLst>
                                </p:cTn>
                              </p:par>
                              <p:par>
                                <p:cTn id="71" presetID="3" presetClass="entr" presetSubtype="10" fill="hold" grpId="0" nodeType="withEffect">
                                  <p:stCondLst>
                                    <p:cond delay="0"/>
                                  </p:stCondLst>
                                  <p:childTnLst>
                                    <p:set>
                                      <p:cBhvr>
                                        <p:cTn id="72" dur="1" fill="hold">
                                          <p:stCondLst>
                                            <p:cond delay="0"/>
                                          </p:stCondLst>
                                        </p:cTn>
                                        <p:tgtEl>
                                          <p:spTgt spid="431114">
                                            <p:txEl>
                                              <p:pRg st="5" end="5"/>
                                            </p:txEl>
                                          </p:spTgt>
                                        </p:tgtEl>
                                        <p:attrNameLst>
                                          <p:attrName>style.visibility</p:attrName>
                                        </p:attrNameLst>
                                      </p:cBhvr>
                                      <p:to>
                                        <p:strVal val="visible"/>
                                      </p:to>
                                    </p:set>
                                    <p:animEffect transition="in" filter="blinds(horizontal)">
                                      <p:cBhvr>
                                        <p:cTn id="73" dur="500"/>
                                        <p:tgtEl>
                                          <p:spTgt spid="431114">
                                            <p:txEl>
                                              <p:pRg st="5" end="5"/>
                                            </p:txEl>
                                          </p:spTgt>
                                        </p:tgtEl>
                                      </p:cBhvr>
                                    </p:animEffect>
                                  </p:childTnLst>
                                </p:cTn>
                              </p:par>
                              <p:par>
                                <p:cTn id="74" presetID="3" presetClass="entr" presetSubtype="10" fill="hold" grpId="0" nodeType="withEffect">
                                  <p:stCondLst>
                                    <p:cond delay="0"/>
                                  </p:stCondLst>
                                  <p:childTnLst>
                                    <p:set>
                                      <p:cBhvr>
                                        <p:cTn id="75" dur="1" fill="hold">
                                          <p:stCondLst>
                                            <p:cond delay="0"/>
                                          </p:stCondLst>
                                        </p:cTn>
                                        <p:tgtEl>
                                          <p:spTgt spid="431114">
                                            <p:txEl>
                                              <p:pRg st="6" end="6"/>
                                            </p:txEl>
                                          </p:spTgt>
                                        </p:tgtEl>
                                        <p:attrNameLst>
                                          <p:attrName>style.visibility</p:attrName>
                                        </p:attrNameLst>
                                      </p:cBhvr>
                                      <p:to>
                                        <p:strVal val="visible"/>
                                      </p:to>
                                    </p:set>
                                    <p:animEffect transition="in" filter="blinds(horizontal)">
                                      <p:cBhvr>
                                        <p:cTn id="76" dur="500"/>
                                        <p:tgtEl>
                                          <p:spTgt spid="431114">
                                            <p:txEl>
                                              <p:pRg st="6" end="6"/>
                                            </p:txEl>
                                          </p:spTgt>
                                        </p:tgtEl>
                                      </p:cBhvr>
                                    </p:animEffect>
                                  </p:childTnLst>
                                </p:cTn>
                              </p:par>
                              <p:par>
                                <p:cTn id="77" presetID="3" presetClass="entr" presetSubtype="10" fill="hold" grpId="0" nodeType="withEffect">
                                  <p:stCondLst>
                                    <p:cond delay="0"/>
                                  </p:stCondLst>
                                  <p:childTnLst>
                                    <p:set>
                                      <p:cBhvr>
                                        <p:cTn id="78" dur="1" fill="hold">
                                          <p:stCondLst>
                                            <p:cond delay="0"/>
                                          </p:stCondLst>
                                        </p:cTn>
                                        <p:tgtEl>
                                          <p:spTgt spid="431114">
                                            <p:txEl>
                                              <p:pRg st="7" end="7"/>
                                            </p:txEl>
                                          </p:spTgt>
                                        </p:tgtEl>
                                        <p:attrNameLst>
                                          <p:attrName>style.visibility</p:attrName>
                                        </p:attrNameLst>
                                      </p:cBhvr>
                                      <p:to>
                                        <p:strVal val="visible"/>
                                      </p:to>
                                    </p:set>
                                    <p:animEffect transition="in" filter="blinds(horizontal)">
                                      <p:cBhvr>
                                        <p:cTn id="79" dur="500"/>
                                        <p:tgtEl>
                                          <p:spTgt spid="431114">
                                            <p:txEl>
                                              <p:pRg st="7" end="7"/>
                                            </p:txEl>
                                          </p:spTgt>
                                        </p:tgtEl>
                                      </p:cBhvr>
                                    </p:animEffect>
                                  </p:childTnLst>
                                </p:cTn>
                              </p:par>
                              <p:par>
                                <p:cTn id="80" presetID="3" presetClass="entr" presetSubtype="10" fill="hold" grpId="0" nodeType="withEffect">
                                  <p:stCondLst>
                                    <p:cond delay="0"/>
                                  </p:stCondLst>
                                  <p:childTnLst>
                                    <p:set>
                                      <p:cBhvr>
                                        <p:cTn id="81" dur="1" fill="hold">
                                          <p:stCondLst>
                                            <p:cond delay="0"/>
                                          </p:stCondLst>
                                        </p:cTn>
                                        <p:tgtEl>
                                          <p:spTgt spid="431114">
                                            <p:txEl>
                                              <p:pRg st="8" end="8"/>
                                            </p:txEl>
                                          </p:spTgt>
                                        </p:tgtEl>
                                        <p:attrNameLst>
                                          <p:attrName>style.visibility</p:attrName>
                                        </p:attrNameLst>
                                      </p:cBhvr>
                                      <p:to>
                                        <p:strVal val="visible"/>
                                      </p:to>
                                    </p:set>
                                    <p:animEffect transition="in" filter="blinds(horizontal)">
                                      <p:cBhvr>
                                        <p:cTn id="82" dur="500"/>
                                        <p:tgtEl>
                                          <p:spTgt spid="431114">
                                            <p:txEl>
                                              <p:pRg st="8" end="8"/>
                                            </p:txEl>
                                          </p:spTgt>
                                        </p:tgtEl>
                                      </p:cBhvr>
                                    </p:animEffect>
                                  </p:childTnLst>
                                </p:cTn>
                              </p:par>
                              <p:par>
                                <p:cTn id="83" presetID="3" presetClass="entr" presetSubtype="10" fill="hold" grpId="0" nodeType="withEffect">
                                  <p:stCondLst>
                                    <p:cond delay="0"/>
                                  </p:stCondLst>
                                  <p:childTnLst>
                                    <p:set>
                                      <p:cBhvr>
                                        <p:cTn id="84" dur="1" fill="hold">
                                          <p:stCondLst>
                                            <p:cond delay="0"/>
                                          </p:stCondLst>
                                        </p:cTn>
                                        <p:tgtEl>
                                          <p:spTgt spid="431114">
                                            <p:txEl>
                                              <p:pRg st="9" end="9"/>
                                            </p:txEl>
                                          </p:spTgt>
                                        </p:tgtEl>
                                        <p:attrNameLst>
                                          <p:attrName>style.visibility</p:attrName>
                                        </p:attrNameLst>
                                      </p:cBhvr>
                                      <p:to>
                                        <p:strVal val="visible"/>
                                      </p:to>
                                    </p:set>
                                    <p:animEffect transition="in" filter="blinds(horizontal)">
                                      <p:cBhvr>
                                        <p:cTn id="85" dur="500"/>
                                        <p:tgtEl>
                                          <p:spTgt spid="431114">
                                            <p:txEl>
                                              <p:pRg st="9" end="9"/>
                                            </p:txEl>
                                          </p:spTgt>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431114">
                                            <p:txEl>
                                              <p:pRg st="10" end="10"/>
                                            </p:txEl>
                                          </p:spTgt>
                                        </p:tgtEl>
                                        <p:attrNameLst>
                                          <p:attrName>style.visibility</p:attrName>
                                        </p:attrNameLst>
                                      </p:cBhvr>
                                      <p:to>
                                        <p:strVal val="visible"/>
                                      </p:to>
                                    </p:set>
                                    <p:animEffect transition="in" filter="blinds(horizontal)">
                                      <p:cBhvr>
                                        <p:cTn id="88" dur="500"/>
                                        <p:tgtEl>
                                          <p:spTgt spid="431114">
                                            <p:txEl>
                                              <p:pRg st="10" end="10"/>
                                            </p:txEl>
                                          </p:spTgt>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3" presetClass="exit" presetSubtype="10" fill="hold" grpId="1" nodeType="clickEffect">
                                  <p:stCondLst>
                                    <p:cond delay="0"/>
                                  </p:stCondLst>
                                  <p:childTnLst>
                                    <p:animEffect transition="out" filter="blinds(horizontal)">
                                      <p:cBhvr>
                                        <p:cTn id="92" dur="500"/>
                                        <p:tgtEl>
                                          <p:spTgt spid="431114">
                                            <p:txEl>
                                              <p:pRg st="0" end="0"/>
                                            </p:txEl>
                                          </p:spTgt>
                                        </p:tgtEl>
                                      </p:cBhvr>
                                    </p:animEffect>
                                    <p:set>
                                      <p:cBhvr>
                                        <p:cTn id="93" dur="1" fill="hold">
                                          <p:stCondLst>
                                            <p:cond delay="499"/>
                                          </p:stCondLst>
                                        </p:cTn>
                                        <p:tgtEl>
                                          <p:spTgt spid="431114">
                                            <p:txEl>
                                              <p:pRg st="0" end="0"/>
                                            </p:txEl>
                                          </p:spTgt>
                                        </p:tgtEl>
                                        <p:attrNameLst>
                                          <p:attrName>style.visibility</p:attrName>
                                        </p:attrNameLst>
                                      </p:cBhvr>
                                      <p:to>
                                        <p:strVal val="hidden"/>
                                      </p:to>
                                    </p:set>
                                  </p:childTnLst>
                                </p:cTn>
                              </p:par>
                              <p:par>
                                <p:cTn id="94" presetID="3" presetClass="exit" presetSubtype="10" fill="hold" grpId="1" nodeType="withEffect">
                                  <p:stCondLst>
                                    <p:cond delay="0"/>
                                  </p:stCondLst>
                                  <p:childTnLst>
                                    <p:animEffect transition="out" filter="blinds(horizontal)">
                                      <p:cBhvr>
                                        <p:cTn id="95" dur="500"/>
                                        <p:tgtEl>
                                          <p:spTgt spid="431114">
                                            <p:txEl>
                                              <p:pRg st="2" end="2"/>
                                            </p:txEl>
                                          </p:spTgt>
                                        </p:tgtEl>
                                      </p:cBhvr>
                                    </p:animEffect>
                                    <p:set>
                                      <p:cBhvr>
                                        <p:cTn id="96" dur="1" fill="hold">
                                          <p:stCondLst>
                                            <p:cond delay="499"/>
                                          </p:stCondLst>
                                        </p:cTn>
                                        <p:tgtEl>
                                          <p:spTgt spid="431114">
                                            <p:txEl>
                                              <p:pRg st="2" end="2"/>
                                            </p:txEl>
                                          </p:spTgt>
                                        </p:tgtEl>
                                        <p:attrNameLst>
                                          <p:attrName>style.visibility</p:attrName>
                                        </p:attrNameLst>
                                      </p:cBhvr>
                                      <p:to>
                                        <p:strVal val="hidden"/>
                                      </p:to>
                                    </p:set>
                                  </p:childTnLst>
                                </p:cTn>
                              </p:par>
                              <p:par>
                                <p:cTn id="97" presetID="3" presetClass="exit" presetSubtype="10" fill="hold" grpId="1" nodeType="withEffect">
                                  <p:stCondLst>
                                    <p:cond delay="0"/>
                                  </p:stCondLst>
                                  <p:childTnLst>
                                    <p:animEffect transition="out" filter="blinds(horizontal)">
                                      <p:cBhvr>
                                        <p:cTn id="98" dur="500"/>
                                        <p:tgtEl>
                                          <p:spTgt spid="431114">
                                            <p:txEl>
                                              <p:pRg st="3" end="3"/>
                                            </p:txEl>
                                          </p:spTgt>
                                        </p:tgtEl>
                                      </p:cBhvr>
                                    </p:animEffect>
                                    <p:set>
                                      <p:cBhvr>
                                        <p:cTn id="99" dur="1" fill="hold">
                                          <p:stCondLst>
                                            <p:cond delay="499"/>
                                          </p:stCondLst>
                                        </p:cTn>
                                        <p:tgtEl>
                                          <p:spTgt spid="431114">
                                            <p:txEl>
                                              <p:pRg st="3" end="3"/>
                                            </p:txEl>
                                          </p:spTgt>
                                        </p:tgtEl>
                                        <p:attrNameLst>
                                          <p:attrName>style.visibility</p:attrName>
                                        </p:attrNameLst>
                                      </p:cBhvr>
                                      <p:to>
                                        <p:strVal val="hidden"/>
                                      </p:to>
                                    </p:set>
                                  </p:childTnLst>
                                </p:cTn>
                              </p:par>
                              <p:par>
                                <p:cTn id="100" presetID="3" presetClass="exit" presetSubtype="10" fill="hold" grpId="1" nodeType="withEffect">
                                  <p:stCondLst>
                                    <p:cond delay="0"/>
                                  </p:stCondLst>
                                  <p:childTnLst>
                                    <p:animEffect transition="out" filter="blinds(horizontal)">
                                      <p:cBhvr>
                                        <p:cTn id="101" dur="500"/>
                                        <p:tgtEl>
                                          <p:spTgt spid="431114">
                                            <p:txEl>
                                              <p:pRg st="4" end="4"/>
                                            </p:txEl>
                                          </p:spTgt>
                                        </p:tgtEl>
                                      </p:cBhvr>
                                    </p:animEffect>
                                    <p:set>
                                      <p:cBhvr>
                                        <p:cTn id="102" dur="1" fill="hold">
                                          <p:stCondLst>
                                            <p:cond delay="499"/>
                                          </p:stCondLst>
                                        </p:cTn>
                                        <p:tgtEl>
                                          <p:spTgt spid="431114">
                                            <p:txEl>
                                              <p:pRg st="4" end="4"/>
                                            </p:txEl>
                                          </p:spTgt>
                                        </p:tgtEl>
                                        <p:attrNameLst>
                                          <p:attrName>style.visibility</p:attrName>
                                        </p:attrNameLst>
                                      </p:cBhvr>
                                      <p:to>
                                        <p:strVal val="hidden"/>
                                      </p:to>
                                    </p:set>
                                  </p:childTnLst>
                                </p:cTn>
                              </p:par>
                              <p:par>
                                <p:cTn id="103" presetID="3" presetClass="exit" presetSubtype="10" fill="hold" grpId="1" nodeType="withEffect">
                                  <p:stCondLst>
                                    <p:cond delay="0"/>
                                  </p:stCondLst>
                                  <p:childTnLst>
                                    <p:animEffect transition="out" filter="blinds(horizontal)">
                                      <p:cBhvr>
                                        <p:cTn id="104" dur="500"/>
                                        <p:tgtEl>
                                          <p:spTgt spid="431114">
                                            <p:txEl>
                                              <p:pRg st="5" end="5"/>
                                            </p:txEl>
                                          </p:spTgt>
                                        </p:tgtEl>
                                      </p:cBhvr>
                                    </p:animEffect>
                                    <p:set>
                                      <p:cBhvr>
                                        <p:cTn id="105" dur="1" fill="hold">
                                          <p:stCondLst>
                                            <p:cond delay="499"/>
                                          </p:stCondLst>
                                        </p:cTn>
                                        <p:tgtEl>
                                          <p:spTgt spid="431114">
                                            <p:txEl>
                                              <p:pRg st="5" end="5"/>
                                            </p:txEl>
                                          </p:spTgt>
                                        </p:tgtEl>
                                        <p:attrNameLst>
                                          <p:attrName>style.visibility</p:attrName>
                                        </p:attrNameLst>
                                      </p:cBhvr>
                                      <p:to>
                                        <p:strVal val="hidden"/>
                                      </p:to>
                                    </p:set>
                                  </p:childTnLst>
                                </p:cTn>
                              </p:par>
                              <p:par>
                                <p:cTn id="106" presetID="3" presetClass="exit" presetSubtype="10" fill="hold" grpId="1" nodeType="withEffect">
                                  <p:stCondLst>
                                    <p:cond delay="0"/>
                                  </p:stCondLst>
                                  <p:childTnLst>
                                    <p:animEffect transition="out" filter="blinds(horizontal)">
                                      <p:cBhvr>
                                        <p:cTn id="107" dur="500"/>
                                        <p:tgtEl>
                                          <p:spTgt spid="431114">
                                            <p:txEl>
                                              <p:pRg st="6" end="6"/>
                                            </p:txEl>
                                          </p:spTgt>
                                        </p:tgtEl>
                                      </p:cBhvr>
                                    </p:animEffect>
                                    <p:set>
                                      <p:cBhvr>
                                        <p:cTn id="108" dur="1" fill="hold">
                                          <p:stCondLst>
                                            <p:cond delay="499"/>
                                          </p:stCondLst>
                                        </p:cTn>
                                        <p:tgtEl>
                                          <p:spTgt spid="431114">
                                            <p:txEl>
                                              <p:pRg st="6" end="6"/>
                                            </p:txEl>
                                          </p:spTgt>
                                        </p:tgtEl>
                                        <p:attrNameLst>
                                          <p:attrName>style.visibility</p:attrName>
                                        </p:attrNameLst>
                                      </p:cBhvr>
                                      <p:to>
                                        <p:strVal val="hidden"/>
                                      </p:to>
                                    </p:set>
                                  </p:childTnLst>
                                </p:cTn>
                              </p:par>
                              <p:par>
                                <p:cTn id="109" presetID="3" presetClass="exit" presetSubtype="10" fill="hold" grpId="1" nodeType="withEffect">
                                  <p:stCondLst>
                                    <p:cond delay="0"/>
                                  </p:stCondLst>
                                  <p:childTnLst>
                                    <p:animEffect transition="out" filter="blinds(horizontal)">
                                      <p:cBhvr>
                                        <p:cTn id="110" dur="500"/>
                                        <p:tgtEl>
                                          <p:spTgt spid="431114">
                                            <p:txEl>
                                              <p:pRg st="7" end="7"/>
                                            </p:txEl>
                                          </p:spTgt>
                                        </p:tgtEl>
                                      </p:cBhvr>
                                    </p:animEffect>
                                    <p:set>
                                      <p:cBhvr>
                                        <p:cTn id="111" dur="1" fill="hold">
                                          <p:stCondLst>
                                            <p:cond delay="499"/>
                                          </p:stCondLst>
                                        </p:cTn>
                                        <p:tgtEl>
                                          <p:spTgt spid="431114">
                                            <p:txEl>
                                              <p:pRg st="7" end="7"/>
                                            </p:txEl>
                                          </p:spTgt>
                                        </p:tgtEl>
                                        <p:attrNameLst>
                                          <p:attrName>style.visibility</p:attrName>
                                        </p:attrNameLst>
                                      </p:cBhvr>
                                      <p:to>
                                        <p:strVal val="hidden"/>
                                      </p:to>
                                    </p:set>
                                  </p:childTnLst>
                                </p:cTn>
                              </p:par>
                              <p:par>
                                <p:cTn id="112" presetID="3" presetClass="exit" presetSubtype="10" fill="hold" grpId="1" nodeType="withEffect">
                                  <p:stCondLst>
                                    <p:cond delay="0"/>
                                  </p:stCondLst>
                                  <p:childTnLst>
                                    <p:animEffect transition="out" filter="blinds(horizontal)">
                                      <p:cBhvr>
                                        <p:cTn id="113" dur="500"/>
                                        <p:tgtEl>
                                          <p:spTgt spid="431114">
                                            <p:txEl>
                                              <p:pRg st="8" end="8"/>
                                            </p:txEl>
                                          </p:spTgt>
                                        </p:tgtEl>
                                      </p:cBhvr>
                                    </p:animEffect>
                                    <p:set>
                                      <p:cBhvr>
                                        <p:cTn id="114" dur="1" fill="hold">
                                          <p:stCondLst>
                                            <p:cond delay="499"/>
                                          </p:stCondLst>
                                        </p:cTn>
                                        <p:tgtEl>
                                          <p:spTgt spid="431114">
                                            <p:txEl>
                                              <p:pRg st="8" end="8"/>
                                            </p:txEl>
                                          </p:spTgt>
                                        </p:tgtEl>
                                        <p:attrNameLst>
                                          <p:attrName>style.visibility</p:attrName>
                                        </p:attrNameLst>
                                      </p:cBhvr>
                                      <p:to>
                                        <p:strVal val="hidden"/>
                                      </p:to>
                                    </p:set>
                                  </p:childTnLst>
                                </p:cTn>
                              </p:par>
                              <p:par>
                                <p:cTn id="115" presetID="3" presetClass="exit" presetSubtype="10" fill="hold" grpId="1" nodeType="withEffect">
                                  <p:stCondLst>
                                    <p:cond delay="0"/>
                                  </p:stCondLst>
                                  <p:childTnLst>
                                    <p:animEffect transition="out" filter="blinds(horizontal)">
                                      <p:cBhvr>
                                        <p:cTn id="116" dur="500"/>
                                        <p:tgtEl>
                                          <p:spTgt spid="431114">
                                            <p:txEl>
                                              <p:pRg st="9" end="9"/>
                                            </p:txEl>
                                          </p:spTgt>
                                        </p:tgtEl>
                                      </p:cBhvr>
                                    </p:animEffect>
                                    <p:set>
                                      <p:cBhvr>
                                        <p:cTn id="117" dur="1" fill="hold">
                                          <p:stCondLst>
                                            <p:cond delay="499"/>
                                          </p:stCondLst>
                                        </p:cTn>
                                        <p:tgtEl>
                                          <p:spTgt spid="431114">
                                            <p:txEl>
                                              <p:pRg st="9" end="9"/>
                                            </p:txEl>
                                          </p:spTgt>
                                        </p:tgtEl>
                                        <p:attrNameLst>
                                          <p:attrName>style.visibility</p:attrName>
                                        </p:attrNameLst>
                                      </p:cBhvr>
                                      <p:to>
                                        <p:strVal val="hidden"/>
                                      </p:to>
                                    </p:set>
                                  </p:childTnLst>
                                </p:cTn>
                              </p:par>
                              <p:par>
                                <p:cTn id="118" presetID="3" presetClass="exit" presetSubtype="10" fill="hold" grpId="1" nodeType="withEffect">
                                  <p:stCondLst>
                                    <p:cond delay="0"/>
                                  </p:stCondLst>
                                  <p:childTnLst>
                                    <p:animEffect transition="out" filter="blinds(horizontal)">
                                      <p:cBhvr>
                                        <p:cTn id="119" dur="500"/>
                                        <p:tgtEl>
                                          <p:spTgt spid="431114">
                                            <p:txEl>
                                              <p:pRg st="10" end="10"/>
                                            </p:txEl>
                                          </p:spTgt>
                                        </p:tgtEl>
                                      </p:cBhvr>
                                    </p:animEffect>
                                    <p:set>
                                      <p:cBhvr>
                                        <p:cTn id="120" dur="1" fill="hold">
                                          <p:stCondLst>
                                            <p:cond delay="499"/>
                                          </p:stCondLst>
                                        </p:cTn>
                                        <p:tgtEl>
                                          <p:spTgt spid="431114">
                                            <p:txEl>
                                              <p:pRg st="10" end="10"/>
                                            </p:txEl>
                                          </p:spTgt>
                                        </p:tgtEl>
                                        <p:attrNameLst>
                                          <p:attrName>style.visibility</p:attrName>
                                        </p:attrNameLst>
                                      </p:cBhvr>
                                      <p:to>
                                        <p:strVal val="hidden"/>
                                      </p:to>
                                    </p:set>
                                  </p:childTnLst>
                                </p:cTn>
                              </p:par>
                              <p:par>
                                <p:cTn id="121" presetID="3" presetClass="exit" presetSubtype="10" fill="hold" grpId="1" nodeType="withEffect">
                                  <p:stCondLst>
                                    <p:cond delay="0"/>
                                  </p:stCondLst>
                                  <p:childTnLst>
                                    <p:animEffect transition="out" filter="blinds(horizontal)">
                                      <p:cBhvr>
                                        <p:cTn id="122" dur="500"/>
                                        <p:tgtEl>
                                          <p:spTgt spid="431114">
                                            <p:bg/>
                                          </p:spTgt>
                                        </p:tgtEl>
                                      </p:cBhvr>
                                    </p:animEffect>
                                    <p:set>
                                      <p:cBhvr>
                                        <p:cTn id="123" dur="1" fill="hold">
                                          <p:stCondLst>
                                            <p:cond delay="499"/>
                                          </p:stCondLst>
                                        </p:cTn>
                                        <p:tgtEl>
                                          <p:spTgt spid="431114">
                                            <p:bg/>
                                          </p:spTgt>
                                        </p:tgtEl>
                                        <p:attrNameLst>
                                          <p:attrName>style.visibility</p:attrName>
                                        </p:attrNameLst>
                                      </p:cBhvr>
                                      <p:to>
                                        <p:strVal val="hidden"/>
                                      </p:to>
                                    </p:set>
                                  </p:childTnLst>
                                </p:cTn>
                              </p:par>
                              <p:par>
                                <p:cTn id="124" presetID="3" presetClass="exit" presetSubtype="10" fill="hold" grpId="1" nodeType="withEffect">
                                  <p:stCondLst>
                                    <p:cond delay="0"/>
                                  </p:stCondLst>
                                  <p:childTnLst>
                                    <p:animEffect transition="out" filter="blinds(horizontal)">
                                      <p:cBhvr>
                                        <p:cTn id="125" dur="500"/>
                                        <p:tgtEl>
                                          <p:spTgt spid="431115"/>
                                        </p:tgtEl>
                                      </p:cBhvr>
                                    </p:animEffect>
                                    <p:set>
                                      <p:cBhvr>
                                        <p:cTn id="126" dur="1" fill="hold">
                                          <p:stCondLst>
                                            <p:cond delay="499"/>
                                          </p:stCondLst>
                                        </p:cTn>
                                        <p:tgtEl>
                                          <p:spTgt spid="431115"/>
                                        </p:tgtEl>
                                        <p:attrNameLst>
                                          <p:attrName>style.visibility</p:attrName>
                                        </p:attrNameLst>
                                      </p:cBhvr>
                                      <p:to>
                                        <p:strVal val="hidden"/>
                                      </p:to>
                                    </p:set>
                                  </p:childTnLst>
                                </p:cTn>
                              </p:par>
                              <p:par>
                                <p:cTn id="127" presetID="10" presetClass="entr" presetSubtype="0" fill="hold" nodeType="withEffect">
                                  <p:stCondLst>
                                    <p:cond delay="0"/>
                                  </p:stCondLst>
                                  <p:childTnLst>
                                    <p:set>
                                      <p:cBhvr>
                                        <p:cTn id="128" dur="1" fill="hold">
                                          <p:stCondLst>
                                            <p:cond delay="0"/>
                                          </p:stCondLst>
                                        </p:cTn>
                                        <p:tgtEl>
                                          <p:spTgt spid="431113">
                                            <p:txEl>
                                              <p:pRg st="5" end="5"/>
                                            </p:txEl>
                                          </p:spTgt>
                                        </p:tgtEl>
                                        <p:attrNameLst>
                                          <p:attrName>style.visibility</p:attrName>
                                        </p:attrNameLst>
                                      </p:cBhvr>
                                      <p:to>
                                        <p:strVal val="visible"/>
                                      </p:to>
                                    </p:set>
                                    <p:animEffect transition="in" filter="fade">
                                      <p:cBhvr>
                                        <p:cTn id="129" dur="500"/>
                                        <p:tgtEl>
                                          <p:spTgt spid="431113">
                                            <p:txEl>
                                              <p:pRg st="5" end="5"/>
                                            </p:txEl>
                                          </p:spTgt>
                                        </p:tgtEl>
                                      </p:cBhvr>
                                    </p:animEffect>
                                  </p:childTnLst>
                                </p:cTn>
                              </p:par>
                              <p:par>
                                <p:cTn id="130" presetID="10" presetClass="entr" presetSubtype="0" fill="hold" nodeType="withEffect">
                                  <p:stCondLst>
                                    <p:cond delay="0"/>
                                  </p:stCondLst>
                                  <p:childTnLst>
                                    <p:set>
                                      <p:cBhvr>
                                        <p:cTn id="131" dur="1" fill="hold">
                                          <p:stCondLst>
                                            <p:cond delay="0"/>
                                          </p:stCondLst>
                                        </p:cTn>
                                        <p:tgtEl>
                                          <p:spTgt spid="431113">
                                            <p:txEl>
                                              <p:pRg st="6" end="6"/>
                                            </p:txEl>
                                          </p:spTgt>
                                        </p:tgtEl>
                                        <p:attrNameLst>
                                          <p:attrName>style.visibility</p:attrName>
                                        </p:attrNameLst>
                                      </p:cBhvr>
                                      <p:to>
                                        <p:strVal val="visible"/>
                                      </p:to>
                                    </p:set>
                                    <p:animEffect transition="in" filter="fade">
                                      <p:cBhvr>
                                        <p:cTn id="132" dur="500"/>
                                        <p:tgtEl>
                                          <p:spTgt spid="431113">
                                            <p:txEl>
                                              <p:pRg st="6" end="6"/>
                                            </p:txEl>
                                          </p:spTgt>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10" presetClass="entr" presetSubtype="0" fill="hold" nodeType="clickEffect">
                                  <p:stCondLst>
                                    <p:cond delay="0"/>
                                  </p:stCondLst>
                                  <p:childTnLst>
                                    <p:set>
                                      <p:cBhvr>
                                        <p:cTn id="136" dur="1" fill="hold">
                                          <p:stCondLst>
                                            <p:cond delay="0"/>
                                          </p:stCondLst>
                                        </p:cTn>
                                        <p:tgtEl>
                                          <p:spTgt spid="431113">
                                            <p:txEl>
                                              <p:pRg st="8" end="8"/>
                                            </p:txEl>
                                          </p:spTgt>
                                        </p:tgtEl>
                                        <p:attrNameLst>
                                          <p:attrName>style.visibility</p:attrName>
                                        </p:attrNameLst>
                                      </p:cBhvr>
                                      <p:to>
                                        <p:strVal val="visible"/>
                                      </p:to>
                                    </p:set>
                                    <p:animEffect transition="in" filter="fade">
                                      <p:cBhvr>
                                        <p:cTn id="137" dur="500"/>
                                        <p:tgtEl>
                                          <p:spTgt spid="431113">
                                            <p:txEl>
                                              <p:pRg st="8" end="8"/>
                                            </p:txEl>
                                          </p:spTgt>
                                        </p:tgtEl>
                                      </p:cBhvr>
                                    </p:animEffect>
                                  </p:childTnLst>
                                </p:cTn>
                              </p:par>
                              <p:par>
                                <p:cTn id="138" presetID="10" presetClass="entr" presetSubtype="0" fill="hold" nodeType="withEffect">
                                  <p:stCondLst>
                                    <p:cond delay="0"/>
                                  </p:stCondLst>
                                  <p:childTnLst>
                                    <p:set>
                                      <p:cBhvr>
                                        <p:cTn id="139" dur="1" fill="hold">
                                          <p:stCondLst>
                                            <p:cond delay="0"/>
                                          </p:stCondLst>
                                        </p:cTn>
                                        <p:tgtEl>
                                          <p:spTgt spid="431113">
                                            <p:txEl>
                                              <p:pRg st="9" end="9"/>
                                            </p:txEl>
                                          </p:spTgt>
                                        </p:tgtEl>
                                        <p:attrNameLst>
                                          <p:attrName>style.visibility</p:attrName>
                                        </p:attrNameLst>
                                      </p:cBhvr>
                                      <p:to>
                                        <p:strVal val="visible"/>
                                      </p:to>
                                    </p:set>
                                    <p:animEffect transition="in" filter="fade">
                                      <p:cBhvr>
                                        <p:cTn id="140" dur="500"/>
                                        <p:tgtEl>
                                          <p:spTgt spid="431113">
                                            <p:txEl>
                                              <p:pRg st="9" end="9"/>
                                            </p:txEl>
                                          </p:spTgt>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10" presetClass="entr" presetSubtype="0" fill="hold" nodeType="clickEffect">
                                  <p:stCondLst>
                                    <p:cond delay="0"/>
                                  </p:stCondLst>
                                  <p:childTnLst>
                                    <p:set>
                                      <p:cBhvr>
                                        <p:cTn id="144" dur="1" fill="hold">
                                          <p:stCondLst>
                                            <p:cond delay="0"/>
                                          </p:stCondLst>
                                        </p:cTn>
                                        <p:tgtEl>
                                          <p:spTgt spid="431113">
                                            <p:txEl>
                                              <p:pRg st="11" end="11"/>
                                            </p:txEl>
                                          </p:spTgt>
                                        </p:tgtEl>
                                        <p:attrNameLst>
                                          <p:attrName>style.visibility</p:attrName>
                                        </p:attrNameLst>
                                      </p:cBhvr>
                                      <p:to>
                                        <p:strVal val="visible"/>
                                      </p:to>
                                    </p:set>
                                    <p:animEffect transition="in" filter="fade">
                                      <p:cBhvr>
                                        <p:cTn id="145" dur="500"/>
                                        <p:tgtEl>
                                          <p:spTgt spid="43111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14" grpId="0" uiExpand="1" build="p" animBg="1"/>
      <p:bldP spid="431114" grpId="1" build="allAtOnce" animBg="1"/>
      <p:bldP spid="431115" grpId="0" animBg="1"/>
      <p:bldP spid="431115" grpId="1" animBg="1"/>
      <p:bldP spid="431116" grpId="0" uiExpand="1" build="p" animBg="1"/>
      <p:bldP spid="431116" grpId="1" build="allAtOnce" animBg="1"/>
      <p:bldP spid="431117" grpId="0" animBg="1"/>
      <p:bldP spid="431117"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3" name="Text Box 3"/>
          <p:cNvSpPr txBox="1">
            <a:spLocks noChangeArrowheads="1"/>
          </p:cNvSpPr>
          <p:nvPr/>
        </p:nvSpPr>
        <p:spPr bwMode="auto">
          <a:xfrm>
            <a:off x="179388" y="1116013"/>
            <a:ext cx="8712200" cy="566102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a:t>2.	Rubrum (Urteilseingang)</a:t>
            </a:r>
            <a:endParaRPr lang="de-DE" b="0" u="sng"/>
          </a:p>
          <a:p>
            <a:endParaRPr lang="de-DE" sz="1000" b="0"/>
          </a:p>
          <a:p>
            <a:pPr algn="ctr"/>
            <a:r>
              <a:rPr lang="de-DE"/>
              <a:t>In dem Rechtsstreit</a:t>
            </a:r>
          </a:p>
          <a:p>
            <a:endParaRPr lang="de-DE" sz="1000"/>
          </a:p>
          <a:p>
            <a:r>
              <a:rPr lang="de-DE" b="0"/>
              <a:t>der Arcon Aktiengesellschaft, Überseering 34, 22297 Hamburg, gesetzlich vertreten durch den Vorstand, dieser vertreten durch den Vorstandsvorsitzenden Dr. Neumann, ebenda,</a:t>
            </a:r>
          </a:p>
          <a:p>
            <a:pPr algn="r"/>
            <a:r>
              <a:rPr lang="de-DE" b="0"/>
              <a:t>Klägerin,</a:t>
            </a:r>
          </a:p>
          <a:p>
            <a:pPr algn="r"/>
            <a:endParaRPr lang="de-DE" sz="1000" b="0"/>
          </a:p>
          <a:p>
            <a:r>
              <a:rPr lang="de-DE" b="0"/>
              <a:t>- Prozessbevollmächtigte: Rechtsanwälte Dr. Mehring, Dr. Hufschmied, Hillebrandt, Alsterarkaden 24, 20354 Hamburg -</a:t>
            </a:r>
          </a:p>
          <a:p>
            <a:endParaRPr lang="de-DE" sz="1000" b="0"/>
          </a:p>
          <a:p>
            <a:pPr algn="ctr"/>
            <a:r>
              <a:rPr lang="de-DE"/>
              <a:t>gegen</a:t>
            </a:r>
          </a:p>
          <a:p>
            <a:endParaRPr lang="de-DE" sz="1000" b="0"/>
          </a:p>
          <a:p>
            <a:r>
              <a:rPr lang="de-DE" b="0"/>
              <a:t>die RaffinGas oHG, Bahnhofstraße 14, 10175 Berlin, gesetzlich vertreten durch den Geschäftsführer Gerd Hanke, ebenda,</a:t>
            </a:r>
          </a:p>
          <a:p>
            <a:pPr algn="r"/>
            <a:r>
              <a:rPr lang="de-DE" b="0"/>
              <a:t>Beklagte,</a:t>
            </a:r>
          </a:p>
          <a:p>
            <a:endParaRPr lang="de-DE" sz="1000" b="0"/>
          </a:p>
          <a:p>
            <a:r>
              <a:rPr lang="de-DE" b="0"/>
              <a:t>- Prozessbevollmächtigter: ... -</a:t>
            </a:r>
          </a:p>
        </p:txBody>
      </p:sp>
      <p:sp>
        <p:nvSpPr>
          <p:cNvPr id="6"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6403">
                                            <p:txEl>
                                              <p:pRg st="0" end="0"/>
                                            </p:txEl>
                                          </p:spTgt>
                                        </p:tgtEl>
                                        <p:attrNameLst>
                                          <p:attrName>style.visibility</p:attrName>
                                        </p:attrNameLst>
                                      </p:cBhvr>
                                      <p:to>
                                        <p:strVal val="visible"/>
                                      </p:to>
                                    </p:set>
                                    <p:animEffect transition="in" filter="fade">
                                      <p:cBhvr>
                                        <p:cTn id="7" dur="500"/>
                                        <p:tgtEl>
                                          <p:spTgt spid="4864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6403">
                                            <p:txEl>
                                              <p:pRg st="2" end="2"/>
                                            </p:txEl>
                                          </p:spTgt>
                                        </p:tgtEl>
                                        <p:attrNameLst>
                                          <p:attrName>style.visibility</p:attrName>
                                        </p:attrNameLst>
                                      </p:cBhvr>
                                      <p:to>
                                        <p:strVal val="visible"/>
                                      </p:to>
                                    </p:set>
                                    <p:animEffect transition="in" filter="fade">
                                      <p:cBhvr>
                                        <p:cTn id="12" dur="500"/>
                                        <p:tgtEl>
                                          <p:spTgt spid="48640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6403">
                                            <p:txEl>
                                              <p:pRg st="4" end="4"/>
                                            </p:txEl>
                                          </p:spTgt>
                                        </p:tgtEl>
                                        <p:attrNameLst>
                                          <p:attrName>style.visibility</p:attrName>
                                        </p:attrNameLst>
                                      </p:cBhvr>
                                      <p:to>
                                        <p:strVal val="visible"/>
                                      </p:to>
                                    </p:set>
                                    <p:animEffect transition="in" filter="fade">
                                      <p:cBhvr>
                                        <p:cTn id="17" dur="500"/>
                                        <p:tgtEl>
                                          <p:spTgt spid="486403">
                                            <p:txEl>
                                              <p:pRg st="4" end="4"/>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86403">
                                            <p:txEl>
                                              <p:pRg st="5" end="5"/>
                                            </p:txEl>
                                          </p:spTgt>
                                        </p:tgtEl>
                                        <p:attrNameLst>
                                          <p:attrName>style.visibility</p:attrName>
                                        </p:attrNameLst>
                                      </p:cBhvr>
                                      <p:to>
                                        <p:strVal val="visible"/>
                                      </p:to>
                                    </p:set>
                                    <p:animEffect transition="in" filter="fade">
                                      <p:cBhvr>
                                        <p:cTn id="20" dur="500"/>
                                        <p:tgtEl>
                                          <p:spTgt spid="486403">
                                            <p:txEl>
                                              <p:pRg st="5" end="5"/>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486403">
                                            <p:txEl>
                                              <p:pRg st="7" end="7"/>
                                            </p:txEl>
                                          </p:spTgt>
                                        </p:tgtEl>
                                        <p:attrNameLst>
                                          <p:attrName>style.visibility</p:attrName>
                                        </p:attrNameLst>
                                      </p:cBhvr>
                                      <p:to>
                                        <p:strVal val="visible"/>
                                      </p:to>
                                    </p:set>
                                    <p:animEffect transition="in" filter="fade">
                                      <p:cBhvr>
                                        <p:cTn id="25" dur="500"/>
                                        <p:tgtEl>
                                          <p:spTgt spid="486403">
                                            <p:txEl>
                                              <p:pRg st="7" end="7"/>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486403">
                                            <p:txEl>
                                              <p:pRg st="9" end="9"/>
                                            </p:txEl>
                                          </p:spTgt>
                                        </p:tgtEl>
                                        <p:attrNameLst>
                                          <p:attrName>style.visibility</p:attrName>
                                        </p:attrNameLst>
                                      </p:cBhvr>
                                      <p:to>
                                        <p:strVal val="visible"/>
                                      </p:to>
                                    </p:set>
                                    <p:animEffect transition="in" filter="fade">
                                      <p:cBhvr>
                                        <p:cTn id="28" dur="500"/>
                                        <p:tgtEl>
                                          <p:spTgt spid="486403">
                                            <p:txEl>
                                              <p:pRg st="9" end="9"/>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486403">
                                            <p:txEl>
                                              <p:pRg st="11" end="11"/>
                                            </p:txEl>
                                          </p:spTgt>
                                        </p:tgtEl>
                                        <p:attrNameLst>
                                          <p:attrName>style.visibility</p:attrName>
                                        </p:attrNameLst>
                                      </p:cBhvr>
                                      <p:to>
                                        <p:strVal val="visible"/>
                                      </p:to>
                                    </p:set>
                                    <p:animEffect transition="in" filter="fade">
                                      <p:cBhvr>
                                        <p:cTn id="33" dur="500"/>
                                        <p:tgtEl>
                                          <p:spTgt spid="486403">
                                            <p:txEl>
                                              <p:pRg st="11" end="11"/>
                                            </p:txEl>
                                          </p:spTgt>
                                        </p:tgtEl>
                                      </p:cBhvr>
                                    </p:animEffect>
                                  </p:childTnLst>
                                </p:cTn>
                              </p:par>
                              <p:par>
                                <p:cTn id="34" presetID="10" presetClass="entr" presetSubtype="0" fill="hold" nodeType="withEffect">
                                  <p:stCondLst>
                                    <p:cond delay="0"/>
                                  </p:stCondLst>
                                  <p:childTnLst>
                                    <p:set>
                                      <p:cBhvr>
                                        <p:cTn id="35" dur="1" fill="hold">
                                          <p:stCondLst>
                                            <p:cond delay="0"/>
                                          </p:stCondLst>
                                        </p:cTn>
                                        <p:tgtEl>
                                          <p:spTgt spid="486403">
                                            <p:txEl>
                                              <p:pRg st="12" end="12"/>
                                            </p:txEl>
                                          </p:spTgt>
                                        </p:tgtEl>
                                        <p:attrNameLst>
                                          <p:attrName>style.visibility</p:attrName>
                                        </p:attrNameLst>
                                      </p:cBhvr>
                                      <p:to>
                                        <p:strVal val="visible"/>
                                      </p:to>
                                    </p:set>
                                    <p:animEffect transition="in" filter="fade">
                                      <p:cBhvr>
                                        <p:cTn id="36" dur="500"/>
                                        <p:tgtEl>
                                          <p:spTgt spid="486403">
                                            <p:txEl>
                                              <p:pRg st="12" end="12"/>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nodeType="clickEffect">
                                  <p:stCondLst>
                                    <p:cond delay="0"/>
                                  </p:stCondLst>
                                  <p:childTnLst>
                                    <p:set>
                                      <p:cBhvr>
                                        <p:cTn id="40" dur="1" fill="hold">
                                          <p:stCondLst>
                                            <p:cond delay="0"/>
                                          </p:stCondLst>
                                        </p:cTn>
                                        <p:tgtEl>
                                          <p:spTgt spid="486403">
                                            <p:txEl>
                                              <p:pRg st="14" end="14"/>
                                            </p:txEl>
                                          </p:spTgt>
                                        </p:tgtEl>
                                        <p:attrNameLst>
                                          <p:attrName>style.visibility</p:attrName>
                                        </p:attrNameLst>
                                      </p:cBhvr>
                                      <p:to>
                                        <p:strVal val="visible"/>
                                      </p:to>
                                    </p:set>
                                    <p:animEffect transition="in" filter="fade">
                                      <p:cBhvr>
                                        <p:cTn id="41" dur="500"/>
                                        <p:tgtEl>
                                          <p:spTgt spid="48640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7" name="Text Box 3"/>
          <p:cNvSpPr txBox="1">
            <a:spLocks noChangeArrowheads="1"/>
          </p:cNvSpPr>
          <p:nvPr/>
        </p:nvSpPr>
        <p:spPr bwMode="auto">
          <a:xfrm>
            <a:off x="179388" y="1125538"/>
            <a:ext cx="8712200" cy="5109091"/>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2.	Rubrum (Urteilseingang)</a:t>
            </a:r>
            <a:endParaRPr lang="de-DE" b="0" u="sng" dirty="0"/>
          </a:p>
          <a:p>
            <a:endParaRPr lang="de-DE" sz="1000" b="0" dirty="0"/>
          </a:p>
          <a:p>
            <a:endParaRPr lang="de-DE" sz="1000" b="0" dirty="0"/>
          </a:p>
          <a:p>
            <a:r>
              <a:rPr lang="de-DE" b="0" dirty="0"/>
              <a:t>hat das Landgericht Berlin II, </a:t>
            </a:r>
          </a:p>
          <a:p>
            <a:endParaRPr lang="de-DE" b="0" dirty="0"/>
          </a:p>
          <a:p>
            <a:r>
              <a:rPr lang="de-DE" b="0" dirty="0"/>
              <a:t>Zivilkammer 10 	(bei AG: Zivilprozessabteilung x, bei OLG/KG					Zivilsenat </a:t>
            </a:r>
            <a:r>
              <a:rPr lang="de-DE" b="0" dirty="0" err="1"/>
              <a:t>y</a:t>
            </a:r>
            <a:r>
              <a:rPr lang="de-DE" b="0" dirty="0"/>
              <a:t>),</a:t>
            </a:r>
          </a:p>
          <a:p>
            <a:endParaRPr lang="de-DE" b="0" dirty="0"/>
          </a:p>
          <a:p>
            <a:r>
              <a:rPr lang="de-DE" b="0" dirty="0"/>
              <a:t>durch den Vorsitzenden Richter am Landgericht Musterdorf als Einzelrichter</a:t>
            </a:r>
          </a:p>
          <a:p>
            <a:endParaRPr lang="de-DE" b="0" dirty="0"/>
          </a:p>
          <a:p>
            <a:r>
              <a:rPr lang="de-DE" b="0" dirty="0"/>
              <a:t>auf die mündliche Verhandlung vom … (im schriftlichen Verfahren mit Schriftsatzfrist bis zum …)</a:t>
            </a:r>
          </a:p>
          <a:p>
            <a:endParaRPr lang="de-DE" b="0" dirty="0"/>
          </a:p>
          <a:p>
            <a:r>
              <a:rPr lang="de-DE" b="0" dirty="0"/>
              <a:t>für Recht erkannt:</a:t>
            </a:r>
          </a:p>
        </p:txBody>
      </p:sp>
      <p:sp>
        <p:nvSpPr>
          <p:cNvPr id="4" name="Text Box 8"/>
          <p:cNvSpPr txBox="1">
            <a:spLocks noChangeArrowheads="1"/>
          </p:cNvSpPr>
          <p:nvPr/>
        </p:nvSpPr>
        <p:spPr bwMode="auto">
          <a:xfrm>
            <a:off x="-508" y="260350"/>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7427">
                                            <p:txEl>
                                              <p:pRg st="3" end="3"/>
                                            </p:txEl>
                                          </p:spTgt>
                                        </p:tgtEl>
                                        <p:attrNameLst>
                                          <p:attrName>style.visibility</p:attrName>
                                        </p:attrNameLst>
                                      </p:cBhvr>
                                      <p:to>
                                        <p:strVal val="visible"/>
                                      </p:to>
                                    </p:set>
                                    <p:animEffect transition="in" filter="fade">
                                      <p:cBhvr>
                                        <p:cTn id="7" dur="500"/>
                                        <p:tgtEl>
                                          <p:spTgt spid="487427">
                                            <p:txEl>
                                              <p:pRg st="3" end="3"/>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7427">
                                            <p:txEl>
                                              <p:pRg st="5" end="5"/>
                                            </p:txEl>
                                          </p:spTgt>
                                        </p:tgtEl>
                                        <p:attrNameLst>
                                          <p:attrName>style.visibility</p:attrName>
                                        </p:attrNameLst>
                                      </p:cBhvr>
                                      <p:to>
                                        <p:strVal val="visible"/>
                                      </p:to>
                                    </p:set>
                                    <p:animEffect transition="in" filter="fade">
                                      <p:cBhvr>
                                        <p:cTn id="12" dur="500"/>
                                        <p:tgtEl>
                                          <p:spTgt spid="487427">
                                            <p:txEl>
                                              <p:pRg st="5" end="5"/>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7427">
                                            <p:txEl>
                                              <p:pRg st="7" end="7"/>
                                            </p:txEl>
                                          </p:spTgt>
                                        </p:tgtEl>
                                        <p:attrNameLst>
                                          <p:attrName>style.visibility</p:attrName>
                                        </p:attrNameLst>
                                      </p:cBhvr>
                                      <p:to>
                                        <p:strVal val="visible"/>
                                      </p:to>
                                    </p:set>
                                    <p:animEffect transition="in" filter="fade">
                                      <p:cBhvr>
                                        <p:cTn id="17" dur="500"/>
                                        <p:tgtEl>
                                          <p:spTgt spid="487427">
                                            <p:txEl>
                                              <p:pRg st="7" end="7"/>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87427">
                                            <p:txEl>
                                              <p:pRg st="9" end="9"/>
                                            </p:txEl>
                                          </p:spTgt>
                                        </p:tgtEl>
                                        <p:attrNameLst>
                                          <p:attrName>style.visibility</p:attrName>
                                        </p:attrNameLst>
                                      </p:cBhvr>
                                      <p:to>
                                        <p:strVal val="visible"/>
                                      </p:to>
                                    </p:set>
                                    <p:animEffect transition="in" filter="fade">
                                      <p:cBhvr>
                                        <p:cTn id="22" dur="500"/>
                                        <p:tgtEl>
                                          <p:spTgt spid="487427">
                                            <p:txEl>
                                              <p:pRg st="9" end="9"/>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87427">
                                            <p:txEl>
                                              <p:pRg st="11" end="11"/>
                                            </p:txEl>
                                          </p:spTgt>
                                        </p:tgtEl>
                                        <p:attrNameLst>
                                          <p:attrName>style.visibility</p:attrName>
                                        </p:attrNameLst>
                                      </p:cBhvr>
                                      <p:to>
                                        <p:strVal val="visible"/>
                                      </p:to>
                                    </p:set>
                                    <p:animEffect transition="in" filter="fade">
                                      <p:cBhvr>
                                        <p:cTn id="27" dur="500"/>
                                        <p:tgtEl>
                                          <p:spTgt spid="48742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1" name="Text Box 3"/>
          <p:cNvSpPr txBox="1">
            <a:spLocks noChangeArrowheads="1"/>
          </p:cNvSpPr>
          <p:nvPr/>
        </p:nvSpPr>
        <p:spPr bwMode="auto">
          <a:xfrm>
            <a:off x="179388" y="944563"/>
            <a:ext cx="8712200" cy="5970865"/>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u="sng" dirty="0"/>
              <a:t>3.	Entscheidungstenor</a:t>
            </a:r>
            <a:endParaRPr lang="de-DE" b="0" u="sng" dirty="0"/>
          </a:p>
          <a:p>
            <a:endParaRPr lang="de-DE" sz="1000" b="0" dirty="0"/>
          </a:p>
          <a:p>
            <a:r>
              <a:rPr lang="de-DE" b="0" dirty="0">
                <a:cs typeface="Arial" charset="0"/>
              </a:rPr>
              <a:t>Der Tenor besteht bei Urteilen regelmäßig aus 3 Teilen:</a:t>
            </a:r>
          </a:p>
          <a:p>
            <a:endParaRPr lang="de-DE" sz="600" b="0" dirty="0">
              <a:cs typeface="Arial" charset="0"/>
            </a:endParaRPr>
          </a:p>
          <a:p>
            <a:r>
              <a:rPr lang="de-DE" b="0" dirty="0">
                <a:cs typeface="Arial" charset="0"/>
              </a:rPr>
              <a:t>●	</a:t>
            </a:r>
            <a:r>
              <a:rPr lang="de-DE" dirty="0">
                <a:cs typeface="Arial" charset="0"/>
              </a:rPr>
              <a:t>dem Entscheidungssatz zur Hauptsache </a:t>
            </a:r>
          </a:p>
          <a:p>
            <a:r>
              <a:rPr lang="de-DE" b="0" dirty="0">
                <a:cs typeface="Arial" charset="0"/>
              </a:rPr>
              <a:t>	(„Der Beklagte wird verurteilt…“; „Die Klage wird </a:t>
            </a:r>
            <a:r>
              <a:rPr lang="de-DE" b="0" dirty="0" err="1">
                <a:cs typeface="Arial" charset="0"/>
              </a:rPr>
              <a:t>abgewie</a:t>
            </a:r>
            <a:r>
              <a:rPr lang="de-DE" b="0" dirty="0">
                <a:cs typeface="Arial" charset="0"/>
              </a:rPr>
              <a:t>-sen.“; „Es wird festgestellt, dass…“; „Die Zwangsvoll-streckung aus… wird für unzulässig erklärt.“)</a:t>
            </a:r>
          </a:p>
          <a:p>
            <a:endParaRPr lang="de-DE" sz="600" b="0" dirty="0">
              <a:cs typeface="Arial" charset="0"/>
            </a:endParaRPr>
          </a:p>
          <a:p>
            <a:r>
              <a:rPr lang="de-DE" b="0" dirty="0"/>
              <a:t>●	</a:t>
            </a:r>
            <a:r>
              <a:rPr lang="de-DE" dirty="0"/>
              <a:t>der Kostenentscheidung</a:t>
            </a:r>
            <a:r>
              <a:rPr lang="de-DE" b="0" dirty="0"/>
              <a:t>, regelmäßig gemäß §§ 91 ff. ZPO</a:t>
            </a:r>
          </a:p>
          <a:p>
            <a:r>
              <a:rPr lang="de-DE" b="0" dirty="0"/>
              <a:t>	(„Der Kläger / der Beklagte hat die Kosten des Rechtsstreits zu tragen“; „Der Kläger hat 25 %, der Beklagte 75 % der Kosten des Rechtsstreits zu tragen.“; „Die Kosten des Rechtsstreits werden gegeneinander aufgehoben.“)</a:t>
            </a:r>
          </a:p>
          <a:p>
            <a:endParaRPr lang="de-DE" sz="600" b="0" dirty="0"/>
          </a:p>
          <a:p>
            <a:r>
              <a:rPr lang="de-DE" b="0" dirty="0"/>
              <a:t>●	der </a:t>
            </a:r>
            <a:r>
              <a:rPr lang="de-DE" dirty="0"/>
              <a:t>Erklärung der vorläufigen Vollstreckbarkeit</a:t>
            </a:r>
            <a:r>
              <a:rPr lang="de-DE" b="0" dirty="0"/>
              <a:t> gemäß     § 704 Abs. 1 ZPO </a:t>
            </a:r>
            <a:r>
              <a:rPr lang="de-DE" b="0" dirty="0" err="1"/>
              <a:t>iVm</a:t>
            </a:r>
            <a:r>
              <a:rPr lang="de-DE" b="0" dirty="0"/>
              <a:t> §§ 708 ff. ZPO </a:t>
            </a:r>
          </a:p>
          <a:p>
            <a:r>
              <a:rPr lang="de-DE" b="0" dirty="0"/>
              <a:t>	(„Das Urteil ist vorläufig vollstreckbar / gegen Sicherheits-leistung </a:t>
            </a:r>
            <a:r>
              <a:rPr lang="de-DE" b="0" dirty="0" err="1"/>
              <a:t>iHv</a:t>
            </a:r>
            <a:r>
              <a:rPr lang="de-DE" b="0" dirty="0"/>
              <a:t>…“)</a:t>
            </a:r>
          </a:p>
        </p:txBody>
      </p:sp>
      <p:sp>
        <p:nvSpPr>
          <p:cNvPr id="4" name="Text Box 8"/>
          <p:cNvSpPr txBox="1">
            <a:spLocks noChangeArrowheads="1"/>
          </p:cNvSpPr>
          <p:nvPr/>
        </p:nvSpPr>
        <p:spPr bwMode="auto">
          <a:xfrm>
            <a:off x="-508" y="260648"/>
            <a:ext cx="5795181"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Die Abfassung des Urteils</a:t>
            </a:r>
          </a:p>
          <a:p>
            <a:pPr>
              <a:lnSpc>
                <a:spcPct val="125000"/>
              </a:lnSpc>
            </a:pPr>
            <a:endParaRPr lang="de-DE" sz="500" b="0" dirty="0">
              <a:solidFill>
                <a:schemeClr val="bg1"/>
              </a:solidFill>
            </a:endParaRPr>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488451">
                                            <p:txEl>
                                              <p:pRg st="0" end="0"/>
                                            </p:txEl>
                                          </p:spTgt>
                                        </p:tgtEl>
                                        <p:attrNameLst>
                                          <p:attrName>style.visibility</p:attrName>
                                        </p:attrNameLst>
                                      </p:cBhvr>
                                      <p:to>
                                        <p:strVal val="visible"/>
                                      </p:to>
                                    </p:set>
                                    <p:animEffect transition="in" filter="fade">
                                      <p:cBhvr>
                                        <p:cTn id="7" dur="500"/>
                                        <p:tgtEl>
                                          <p:spTgt spid="4884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488451">
                                            <p:txEl>
                                              <p:pRg st="2" end="2"/>
                                            </p:txEl>
                                          </p:spTgt>
                                        </p:tgtEl>
                                        <p:attrNameLst>
                                          <p:attrName>style.visibility</p:attrName>
                                        </p:attrNameLst>
                                      </p:cBhvr>
                                      <p:to>
                                        <p:strVal val="visible"/>
                                      </p:to>
                                    </p:set>
                                    <p:animEffect transition="in" filter="fade">
                                      <p:cBhvr>
                                        <p:cTn id="12" dur="500"/>
                                        <p:tgtEl>
                                          <p:spTgt spid="48845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488451">
                                            <p:txEl>
                                              <p:pRg st="4" end="4"/>
                                            </p:txEl>
                                          </p:spTgt>
                                        </p:tgtEl>
                                        <p:attrNameLst>
                                          <p:attrName>style.visibility</p:attrName>
                                        </p:attrNameLst>
                                      </p:cBhvr>
                                      <p:to>
                                        <p:strVal val="visible"/>
                                      </p:to>
                                    </p:set>
                                    <p:animEffect transition="in" filter="fade">
                                      <p:cBhvr>
                                        <p:cTn id="17" dur="500"/>
                                        <p:tgtEl>
                                          <p:spTgt spid="48845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488451">
                                            <p:txEl>
                                              <p:pRg st="5" end="5"/>
                                            </p:txEl>
                                          </p:spTgt>
                                        </p:tgtEl>
                                        <p:attrNameLst>
                                          <p:attrName>style.visibility</p:attrName>
                                        </p:attrNameLst>
                                      </p:cBhvr>
                                      <p:to>
                                        <p:strVal val="visible"/>
                                      </p:to>
                                    </p:set>
                                    <p:animEffect transition="in" filter="fade">
                                      <p:cBhvr>
                                        <p:cTn id="22" dur="500"/>
                                        <p:tgtEl>
                                          <p:spTgt spid="488451">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488451">
                                            <p:txEl>
                                              <p:pRg st="7" end="7"/>
                                            </p:txEl>
                                          </p:spTgt>
                                        </p:tgtEl>
                                        <p:attrNameLst>
                                          <p:attrName>style.visibility</p:attrName>
                                        </p:attrNameLst>
                                      </p:cBhvr>
                                      <p:to>
                                        <p:strVal val="visible"/>
                                      </p:to>
                                    </p:set>
                                    <p:animEffect transition="in" filter="fade">
                                      <p:cBhvr>
                                        <p:cTn id="27" dur="500"/>
                                        <p:tgtEl>
                                          <p:spTgt spid="488451">
                                            <p:txEl>
                                              <p:pRg st="7" end="7"/>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488451">
                                            <p:txEl>
                                              <p:pRg st="8" end="8"/>
                                            </p:txEl>
                                          </p:spTgt>
                                        </p:tgtEl>
                                        <p:attrNameLst>
                                          <p:attrName>style.visibility</p:attrName>
                                        </p:attrNameLst>
                                      </p:cBhvr>
                                      <p:to>
                                        <p:strVal val="visible"/>
                                      </p:to>
                                    </p:set>
                                    <p:animEffect transition="in" filter="fade">
                                      <p:cBhvr>
                                        <p:cTn id="32" dur="500"/>
                                        <p:tgtEl>
                                          <p:spTgt spid="488451">
                                            <p:txEl>
                                              <p:pRg st="8" end="8"/>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488451">
                                            <p:txEl>
                                              <p:pRg st="10" end="10"/>
                                            </p:txEl>
                                          </p:spTgt>
                                        </p:tgtEl>
                                        <p:attrNameLst>
                                          <p:attrName>style.visibility</p:attrName>
                                        </p:attrNameLst>
                                      </p:cBhvr>
                                      <p:to>
                                        <p:strVal val="visible"/>
                                      </p:to>
                                    </p:set>
                                    <p:animEffect transition="in" filter="fade">
                                      <p:cBhvr>
                                        <p:cTn id="37" dur="500"/>
                                        <p:tgtEl>
                                          <p:spTgt spid="488451">
                                            <p:txEl>
                                              <p:pRg st="10" end="10"/>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488451">
                                            <p:txEl>
                                              <p:pRg st="11" end="11"/>
                                            </p:txEl>
                                          </p:spTgt>
                                        </p:tgtEl>
                                        <p:attrNameLst>
                                          <p:attrName>style.visibility</p:attrName>
                                        </p:attrNameLst>
                                      </p:cBhvr>
                                      <p:to>
                                        <p:strVal val="visible"/>
                                      </p:to>
                                    </p:set>
                                    <p:animEffect transition="in" filter="fade">
                                      <p:cBhvr>
                                        <p:cTn id="42" dur="500"/>
                                        <p:tgtEl>
                                          <p:spTgt spid="48845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Text Box 2"/>
          <p:cNvSpPr txBox="1">
            <a:spLocks noChangeArrowheads="1"/>
          </p:cNvSpPr>
          <p:nvPr/>
        </p:nvSpPr>
        <p:spPr bwMode="auto">
          <a:xfrm>
            <a:off x="347" y="260648"/>
            <a:ext cx="6047817" cy="561975"/>
          </a:xfrm>
          <a:prstGeom prst="rect">
            <a:avLst/>
          </a:prstGeom>
          <a:solidFill>
            <a:srgbClr val="F77515"/>
          </a:solidFill>
          <a:ln w="9525" algn="ctr">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pPr>
              <a:lnSpc>
                <a:spcPct val="125000"/>
              </a:lnSpc>
            </a:pPr>
            <a:r>
              <a:rPr lang="de-DE" dirty="0">
                <a:solidFill>
                  <a:schemeClr val="bg1"/>
                </a:solidFill>
              </a:rPr>
              <a:t> Übungsfall 1 „Zahlungsklagen I“</a:t>
            </a:r>
          </a:p>
          <a:p>
            <a:pPr>
              <a:lnSpc>
                <a:spcPct val="125000"/>
              </a:lnSpc>
            </a:pPr>
            <a:endParaRPr lang="de-DE" sz="500" b="0" dirty="0">
              <a:solidFill>
                <a:schemeClr val="bg1"/>
              </a:solidFill>
            </a:endParaRPr>
          </a:p>
        </p:txBody>
      </p:sp>
      <p:sp>
        <p:nvSpPr>
          <p:cNvPr id="485379" name="Text Box 3"/>
          <p:cNvSpPr txBox="1">
            <a:spLocks noChangeArrowheads="1"/>
          </p:cNvSpPr>
          <p:nvPr/>
        </p:nvSpPr>
        <p:spPr bwMode="auto">
          <a:xfrm>
            <a:off x="179388" y="1390702"/>
            <a:ext cx="8712200" cy="5170646"/>
          </a:xfrm>
          <a:prstGeom prst="rect">
            <a:avLst/>
          </a:prstGeom>
          <a:noFill/>
          <a:ln>
            <a:noFill/>
          </a:ln>
          <a:effectLst/>
          <a:extLst>
            <a:ext uri="{909E8E84-426E-40DD-AFC4-6F175D3DCCD1}">
              <a14:hiddenFill xmlns:a14="http://schemas.microsoft.com/office/drawing/2010/main">
                <a:solidFill>
                  <a:srgbClr val="C9C6F4"/>
                </a:solidFill>
              </a14:hiddenFill>
            </a:ext>
            <a:ext uri="{91240B29-F687-4F45-9708-019B960494DF}">
              <a14:hiddenLine xmlns:a14="http://schemas.microsoft.com/office/drawing/2010/main" w="9525" algn="ctr">
                <a:solidFill>
                  <a:srgbClr val="00008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marL="363538" indent="-363538">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1pPr>
            <a:lvl2pPr marL="542925">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2pPr>
            <a:lvl3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3pPr>
            <a:lvl4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4pPr>
            <a:lvl5pPr>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5pPr>
            <a:lvl6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6pPr>
            <a:lvl7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7pPr>
            <a:lvl8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8pPr>
            <a:lvl9pPr fontAlgn="base">
              <a:spcBef>
                <a:spcPct val="0"/>
              </a:spcBef>
              <a:spcAft>
                <a:spcPct val="0"/>
              </a:spcAft>
              <a:tabLst>
                <a:tab pos="365125" algn="l"/>
                <a:tab pos="808038" algn="l"/>
                <a:tab pos="1249363" algn="l"/>
                <a:tab pos="1798638" algn="l"/>
                <a:tab pos="2332038" algn="l"/>
                <a:tab pos="2865438" algn="l"/>
                <a:tab pos="3413125" algn="l"/>
                <a:tab pos="3946525" algn="l"/>
                <a:tab pos="4572000" algn="l"/>
                <a:tab pos="5197475" algn="l"/>
              </a:tabLst>
              <a:defRPr>
                <a:solidFill>
                  <a:schemeClr val="tx1"/>
                </a:solidFill>
                <a:latin typeface="Arial" charset="0"/>
              </a:defRPr>
            </a:lvl9pPr>
          </a:lstStyle>
          <a:p>
            <a:r>
              <a:rPr lang="de-DE" dirty="0"/>
              <a:t>Variante 1:</a:t>
            </a:r>
            <a:r>
              <a:rPr lang="de-DE" b="0" dirty="0"/>
              <a:t> Die Klage hat in vollem Umfang Erfolg.</a:t>
            </a:r>
          </a:p>
          <a:p>
            <a:endParaRPr lang="de-DE" b="0" dirty="0"/>
          </a:p>
          <a:p>
            <a:r>
              <a:rPr lang="de-DE" b="0" dirty="0">
                <a:cs typeface="Arial" charset="0"/>
              </a:rPr>
              <a:t>●	</a:t>
            </a:r>
            <a:r>
              <a:rPr lang="de-DE" b="0" dirty="0"/>
              <a:t>Der Beklagte wird verurteilt, an den Kläger 20.000,- € nebst Zinsen in Höhe von 5 Prozentpunkten über dem (jeweiligen) Basiszinssatz seit dem 04.09… zu zahlen.</a:t>
            </a:r>
          </a:p>
          <a:p>
            <a:endParaRPr lang="de-DE" b="0" dirty="0"/>
          </a:p>
          <a:p>
            <a:r>
              <a:rPr lang="de-DE" b="0" dirty="0">
                <a:latin typeface="Verdana" pitchFamily="34" charset="0"/>
              </a:rPr>
              <a:t>●	</a:t>
            </a:r>
            <a:r>
              <a:rPr lang="de-DE" b="0" dirty="0"/>
              <a:t>Der Beklagte hat die Kosten des Rechtsstreits zu tragen.</a:t>
            </a:r>
          </a:p>
          <a:p>
            <a:endParaRPr lang="de-DE" b="0" dirty="0"/>
          </a:p>
          <a:p>
            <a:r>
              <a:rPr lang="de-DE" b="0" dirty="0">
                <a:latin typeface="Verdana" pitchFamily="34" charset="0"/>
              </a:rPr>
              <a:t>●	</a:t>
            </a:r>
            <a:r>
              <a:rPr lang="de-DE" b="0" dirty="0"/>
              <a:t>Das Urteil ist gegen Sicherheitsleistung in Höhe von 110 % des jeweils zu vollstreckenden Betrages vorläufig vollstreck-bar. </a:t>
            </a:r>
          </a:p>
          <a:p>
            <a:endParaRPr lang="de-DE" b="0" dirty="0"/>
          </a:p>
          <a:p>
            <a:r>
              <a:rPr lang="de-DE" b="0" dirty="0"/>
              <a:t>	</a:t>
            </a:r>
            <a:r>
              <a:rPr lang="de-DE" b="0" i="1" dirty="0"/>
              <a:t>(alternativ: … gegen Sicherheitsleistung in Höhe von ... € vorläufig vollstreckbar.)</a:t>
            </a:r>
            <a:endParaRPr lang="de-DE" b="0" dirty="0"/>
          </a:p>
        </p:txBody>
      </p:sp>
    </p:spTree>
  </p:cSld>
  <p:clrMapOvr>
    <a:masterClrMapping/>
  </p:clrMapOvr>
  <p:transition spd="slow">
    <p:pul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85378">
                                            <p:bg/>
                                          </p:spTgt>
                                        </p:tgtEl>
                                        <p:attrNameLst>
                                          <p:attrName>style.visibility</p:attrName>
                                        </p:attrNameLst>
                                      </p:cBhvr>
                                      <p:to>
                                        <p:strVal val="visible"/>
                                      </p:to>
                                    </p:set>
                                    <p:animEffect transition="in" filter="fade">
                                      <p:cBhvr>
                                        <p:cTn id="7" dur="500"/>
                                        <p:tgtEl>
                                          <p:spTgt spid="485378">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85378">
                                            <p:txEl>
                                              <p:pRg st="0" end="0"/>
                                            </p:txEl>
                                          </p:spTgt>
                                        </p:tgtEl>
                                        <p:attrNameLst>
                                          <p:attrName>style.visibility</p:attrName>
                                        </p:attrNameLst>
                                      </p:cBhvr>
                                      <p:to>
                                        <p:strVal val="visible"/>
                                      </p:to>
                                    </p:set>
                                    <p:animEffect transition="in" filter="fade">
                                      <p:cBhvr>
                                        <p:cTn id="10" dur="500"/>
                                        <p:tgtEl>
                                          <p:spTgt spid="485378">
                                            <p:txEl>
                                              <p:pRg st="0" end="0"/>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85378">
                                            <p:txEl>
                                              <p:pRg st="0" end="0"/>
                                            </p:txEl>
                                          </p:spTgt>
                                        </p:tgtEl>
                                        <p:attrNameLst>
                                          <p:attrName>style.visibility</p:attrName>
                                        </p:attrNameLst>
                                      </p:cBhvr>
                                      <p:to>
                                        <p:strVal val="visible"/>
                                      </p:to>
                                    </p:set>
                                    <p:animEffect transition="in" filter="fade">
                                      <p:cBhvr>
                                        <p:cTn id="13" dur="500"/>
                                        <p:tgtEl>
                                          <p:spTgt spid="485378">
                                            <p:txEl>
                                              <p:pRg st="0" end="0"/>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485379">
                                            <p:txEl>
                                              <p:pRg st="0" end="0"/>
                                            </p:txEl>
                                          </p:spTgt>
                                        </p:tgtEl>
                                        <p:attrNameLst>
                                          <p:attrName>style.visibility</p:attrName>
                                        </p:attrNameLst>
                                      </p:cBhvr>
                                      <p:to>
                                        <p:strVal val="visible"/>
                                      </p:to>
                                    </p:set>
                                    <p:animEffect transition="in" filter="fade">
                                      <p:cBhvr>
                                        <p:cTn id="18" dur="500"/>
                                        <p:tgtEl>
                                          <p:spTgt spid="485379">
                                            <p:txEl>
                                              <p:pRg st="0" end="0"/>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10" presetClass="entr" presetSubtype="0" fill="hold" nodeType="clickEffect">
                                  <p:stCondLst>
                                    <p:cond delay="0"/>
                                  </p:stCondLst>
                                  <p:childTnLst>
                                    <p:set>
                                      <p:cBhvr>
                                        <p:cTn id="22" dur="1" fill="hold">
                                          <p:stCondLst>
                                            <p:cond delay="0"/>
                                          </p:stCondLst>
                                        </p:cTn>
                                        <p:tgtEl>
                                          <p:spTgt spid="485379">
                                            <p:txEl>
                                              <p:pRg st="2" end="2"/>
                                            </p:txEl>
                                          </p:spTgt>
                                        </p:tgtEl>
                                        <p:attrNameLst>
                                          <p:attrName>style.visibility</p:attrName>
                                        </p:attrNameLst>
                                      </p:cBhvr>
                                      <p:to>
                                        <p:strVal val="visible"/>
                                      </p:to>
                                    </p:set>
                                    <p:animEffect transition="in" filter="fade">
                                      <p:cBhvr>
                                        <p:cTn id="23" dur="500"/>
                                        <p:tgtEl>
                                          <p:spTgt spid="485379">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485379">
                                            <p:txEl>
                                              <p:pRg st="4" end="4"/>
                                            </p:txEl>
                                          </p:spTgt>
                                        </p:tgtEl>
                                        <p:attrNameLst>
                                          <p:attrName>style.visibility</p:attrName>
                                        </p:attrNameLst>
                                      </p:cBhvr>
                                      <p:to>
                                        <p:strVal val="visible"/>
                                      </p:to>
                                    </p:set>
                                    <p:animEffect transition="in" filter="fade">
                                      <p:cBhvr>
                                        <p:cTn id="28" dur="500"/>
                                        <p:tgtEl>
                                          <p:spTgt spid="485379">
                                            <p:txEl>
                                              <p:pRg st="4" end="4"/>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nodeType="clickEffect">
                                  <p:stCondLst>
                                    <p:cond delay="0"/>
                                  </p:stCondLst>
                                  <p:childTnLst>
                                    <p:set>
                                      <p:cBhvr>
                                        <p:cTn id="32" dur="1" fill="hold">
                                          <p:stCondLst>
                                            <p:cond delay="0"/>
                                          </p:stCondLst>
                                        </p:cTn>
                                        <p:tgtEl>
                                          <p:spTgt spid="485379">
                                            <p:txEl>
                                              <p:pRg st="6" end="6"/>
                                            </p:txEl>
                                          </p:spTgt>
                                        </p:tgtEl>
                                        <p:attrNameLst>
                                          <p:attrName>style.visibility</p:attrName>
                                        </p:attrNameLst>
                                      </p:cBhvr>
                                      <p:to>
                                        <p:strVal val="visible"/>
                                      </p:to>
                                    </p:set>
                                    <p:animEffect transition="in" filter="fade">
                                      <p:cBhvr>
                                        <p:cTn id="33" dur="500"/>
                                        <p:tgtEl>
                                          <p:spTgt spid="485379">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485379">
                                            <p:txEl>
                                              <p:pRg st="8" end="8"/>
                                            </p:txEl>
                                          </p:spTgt>
                                        </p:tgtEl>
                                        <p:attrNameLst>
                                          <p:attrName>style.visibility</p:attrName>
                                        </p:attrNameLst>
                                      </p:cBhvr>
                                      <p:to>
                                        <p:strVal val="visible"/>
                                      </p:to>
                                    </p:set>
                                    <p:animEffect transition="in" filter="fade">
                                      <p:cBhvr>
                                        <p:cTn id="38" dur="500"/>
                                        <p:tgtEl>
                                          <p:spTgt spid="48537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5378" grpId="0" uiExpand="1" build="allAtOnce" animBg="1"/>
    </p:bldLst>
  </p:timing>
</p:sld>
</file>

<file path=ppt/theme/theme1.xml><?xml version="1.0" encoding="utf-8"?>
<a:theme xmlns:a="http://schemas.openxmlformats.org/drawingml/2006/main" name="Kiss Akademie">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issAkademie">
  <a:themeElements>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ck Akademie">
      <a:majorFont>
        <a:latin typeface="Verdana"/>
        <a:ea typeface=""/>
        <a:cs typeface=""/>
      </a:majorFont>
      <a:minorFont>
        <a:latin typeface="Verdana"/>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spDef>
    <a:lnDef>
      <a:spPr bwMode="auto">
        <a:xfrm>
          <a:off x="0" y="0"/>
          <a:ext cx="1" cy="1"/>
        </a:xfrm>
        <a:custGeom>
          <a:avLst/>
          <a:gdLst/>
          <a:ahLst/>
          <a:cxnLst/>
          <a:rect l="0" t="0" r="0" b="0"/>
          <a:pathLst/>
        </a:custGeom>
        <a:solidFill>
          <a:srgbClr val="D1CEF6"/>
        </a:solidFill>
        <a:ln>
          <a:noFill/>
        </a:ln>
        <a:effectLst/>
        <a:extLst>
          <a:ext uri="{91240B29-F687-4F45-9708-019B960494DF}">
            <a14:hiddenLine xmlns:a14="http://schemas.microsoft.com/office/drawing/2010/main" w="9525" cap="flat" cmpd="sng" algn="ctr">
              <a:solidFill>
                <a:srgbClr val="00008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2400" b="1" i="0" u="none" strike="noStrike" cap="none" normalizeH="0" baseline="0" smtClean="0">
            <a:ln>
              <a:noFill/>
            </a:ln>
            <a:solidFill>
              <a:schemeClr val="tx2"/>
            </a:solidFill>
            <a:effectLst/>
            <a:latin typeface="Verdana" pitchFamily="34" charset="0"/>
          </a:defRPr>
        </a:defPPr>
      </a:lstStyle>
    </a:lnDef>
  </a:objectDefaults>
  <a:extraClrSchemeLst>
    <a:extraClrScheme>
      <a:clrScheme name="Beck Akademi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ck Akademi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ck Akademi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ck Akademi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ck Akademi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ck Akademi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ck Akademi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ck Akademi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ck Akademi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ck Akademi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ck Akademi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ck Akademi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2311</Words>
  <Application>Microsoft Macintosh PowerPoint</Application>
  <PresentationFormat>Bildschirmpräsentation (4:3)</PresentationFormat>
  <Paragraphs>230</Paragraphs>
  <Slides>19</Slides>
  <Notes>0</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19</vt:i4>
      </vt:variant>
    </vt:vector>
  </HeadingPairs>
  <TitlesOfParts>
    <vt:vector size="25" baseType="lpstr">
      <vt:lpstr>Arial</vt:lpstr>
      <vt:lpstr>Frutiger Linotype</vt:lpstr>
      <vt:lpstr>Frutiger LT 57 Cn</vt:lpstr>
      <vt:lpstr>Verdana</vt:lpstr>
      <vt:lpstr>Kiss Akademie</vt:lpstr>
      <vt:lpstr>KissAkademie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Beck Akademie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Assessorkurs ZPO 1</dc:title>
  <dc:creator>Henning Kiss</dc:creator>
  <cp:lastModifiedBy>Henning Kiss</cp:lastModifiedBy>
  <cp:revision>195</cp:revision>
  <dcterms:created xsi:type="dcterms:W3CDTF">2001-11-01T00:49:16Z</dcterms:created>
  <dcterms:modified xsi:type="dcterms:W3CDTF">2026-04-13T22:25:22Z</dcterms:modified>
</cp:coreProperties>
</file>