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9" r:id="rId1"/>
    <p:sldMasterId id="2147483650" r:id="rId2"/>
  </p:sldMasterIdLst>
  <p:notesMasterIdLst>
    <p:notesMasterId r:id="rId32"/>
  </p:notesMasterIdLst>
  <p:sldIdLst>
    <p:sldId id="373" r:id="rId3"/>
    <p:sldId id="417" r:id="rId4"/>
    <p:sldId id="415" r:id="rId5"/>
    <p:sldId id="416" r:id="rId6"/>
    <p:sldId id="411" r:id="rId7"/>
    <p:sldId id="412" r:id="rId8"/>
    <p:sldId id="413" r:id="rId9"/>
    <p:sldId id="414" r:id="rId10"/>
    <p:sldId id="395" r:id="rId11"/>
    <p:sldId id="396" r:id="rId12"/>
    <p:sldId id="397" r:id="rId13"/>
    <p:sldId id="399" r:id="rId14"/>
    <p:sldId id="400" r:id="rId15"/>
    <p:sldId id="401" r:id="rId16"/>
    <p:sldId id="402" r:id="rId17"/>
    <p:sldId id="408" r:id="rId18"/>
    <p:sldId id="409" r:id="rId19"/>
    <p:sldId id="337" r:id="rId20"/>
    <p:sldId id="338" r:id="rId21"/>
    <p:sldId id="339" r:id="rId22"/>
    <p:sldId id="340" r:id="rId23"/>
    <p:sldId id="342" r:id="rId24"/>
    <p:sldId id="301" r:id="rId25"/>
    <p:sldId id="357" r:id="rId26"/>
    <p:sldId id="358" r:id="rId27"/>
    <p:sldId id="359" r:id="rId28"/>
    <p:sldId id="404" r:id="rId29"/>
    <p:sldId id="405" r:id="rId30"/>
    <p:sldId id="406" r:id="rId31"/>
  </p:sldIdLst>
  <p:sldSz cx="9144000" cy="6858000" type="screen4x3"/>
  <p:notesSz cx="6858000" cy="9144000"/>
  <p:defaultTextStyle>
    <a:defPPr>
      <a:defRPr lang="de-DE"/>
    </a:defPPr>
    <a:lvl1pPr algn="l" rtl="0" fontAlgn="base">
      <a:spcBef>
        <a:spcPct val="0"/>
      </a:spcBef>
      <a:spcAft>
        <a:spcPct val="0"/>
      </a:spcAft>
      <a:defRPr sz="2400" b="1" kern="1200">
        <a:solidFill>
          <a:schemeClr val="tx2"/>
        </a:solidFill>
        <a:latin typeface="Verdana" pitchFamily="34" charset="0"/>
        <a:ea typeface="+mn-ea"/>
        <a:cs typeface="+mn-cs"/>
      </a:defRPr>
    </a:lvl1pPr>
    <a:lvl2pPr marL="457200" algn="l" rtl="0" fontAlgn="base">
      <a:spcBef>
        <a:spcPct val="0"/>
      </a:spcBef>
      <a:spcAft>
        <a:spcPct val="0"/>
      </a:spcAft>
      <a:defRPr sz="2400" b="1" kern="1200">
        <a:solidFill>
          <a:schemeClr val="tx2"/>
        </a:solidFill>
        <a:latin typeface="Verdana" pitchFamily="34" charset="0"/>
        <a:ea typeface="+mn-ea"/>
        <a:cs typeface="+mn-cs"/>
      </a:defRPr>
    </a:lvl2pPr>
    <a:lvl3pPr marL="914400" algn="l" rtl="0" fontAlgn="base">
      <a:spcBef>
        <a:spcPct val="0"/>
      </a:spcBef>
      <a:spcAft>
        <a:spcPct val="0"/>
      </a:spcAft>
      <a:defRPr sz="2400" b="1" kern="1200">
        <a:solidFill>
          <a:schemeClr val="tx2"/>
        </a:solidFill>
        <a:latin typeface="Verdana" pitchFamily="34" charset="0"/>
        <a:ea typeface="+mn-ea"/>
        <a:cs typeface="+mn-cs"/>
      </a:defRPr>
    </a:lvl3pPr>
    <a:lvl4pPr marL="1371600" algn="l" rtl="0" fontAlgn="base">
      <a:spcBef>
        <a:spcPct val="0"/>
      </a:spcBef>
      <a:spcAft>
        <a:spcPct val="0"/>
      </a:spcAft>
      <a:defRPr sz="2400" b="1" kern="1200">
        <a:solidFill>
          <a:schemeClr val="tx2"/>
        </a:solidFill>
        <a:latin typeface="Verdana" pitchFamily="34" charset="0"/>
        <a:ea typeface="+mn-ea"/>
        <a:cs typeface="+mn-cs"/>
      </a:defRPr>
    </a:lvl4pPr>
    <a:lvl5pPr marL="1828800" algn="l" rtl="0" fontAlgn="base">
      <a:spcBef>
        <a:spcPct val="0"/>
      </a:spcBef>
      <a:spcAft>
        <a:spcPct val="0"/>
      </a:spcAft>
      <a:defRPr sz="2400" b="1" kern="1200">
        <a:solidFill>
          <a:schemeClr val="tx2"/>
        </a:solidFill>
        <a:latin typeface="Verdana" pitchFamily="34" charset="0"/>
        <a:ea typeface="+mn-ea"/>
        <a:cs typeface="+mn-cs"/>
      </a:defRPr>
    </a:lvl5pPr>
    <a:lvl6pPr marL="2286000" algn="l" defTabSz="914400" rtl="0" eaLnBrk="1" latinLnBrk="0" hangingPunct="1">
      <a:defRPr sz="2400" b="1" kern="1200">
        <a:solidFill>
          <a:schemeClr val="tx2"/>
        </a:solidFill>
        <a:latin typeface="Verdana" pitchFamily="34" charset="0"/>
        <a:ea typeface="+mn-ea"/>
        <a:cs typeface="+mn-cs"/>
      </a:defRPr>
    </a:lvl6pPr>
    <a:lvl7pPr marL="2743200" algn="l" defTabSz="914400" rtl="0" eaLnBrk="1" latinLnBrk="0" hangingPunct="1">
      <a:defRPr sz="2400" b="1" kern="1200">
        <a:solidFill>
          <a:schemeClr val="tx2"/>
        </a:solidFill>
        <a:latin typeface="Verdana" pitchFamily="34" charset="0"/>
        <a:ea typeface="+mn-ea"/>
        <a:cs typeface="+mn-cs"/>
      </a:defRPr>
    </a:lvl7pPr>
    <a:lvl8pPr marL="3200400" algn="l" defTabSz="914400" rtl="0" eaLnBrk="1" latinLnBrk="0" hangingPunct="1">
      <a:defRPr sz="2400" b="1" kern="1200">
        <a:solidFill>
          <a:schemeClr val="tx2"/>
        </a:solidFill>
        <a:latin typeface="Verdana" pitchFamily="34" charset="0"/>
        <a:ea typeface="+mn-ea"/>
        <a:cs typeface="+mn-cs"/>
      </a:defRPr>
    </a:lvl8pPr>
    <a:lvl9pPr marL="3657600" algn="l" defTabSz="914400" rtl="0" eaLnBrk="1" latinLnBrk="0" hangingPunct="1">
      <a:defRPr sz="2400" b="1" kern="1200">
        <a:solidFill>
          <a:schemeClr val="tx2"/>
        </a:solidFill>
        <a:latin typeface="Verdana"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77515"/>
    <a:srgbClr val="978CE8"/>
    <a:srgbClr val="000080"/>
    <a:srgbClr val="F60208"/>
    <a:srgbClr val="A8A3ED"/>
    <a:srgbClr val="D1CEF6"/>
    <a:srgbClr val="EBE9FB"/>
    <a:srgbClr val="5A5A5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6173DB3-AEE4-DF44-97D6-B0AE2AD64953}" v="81" dt="2025-04-14T04:40:25.76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545" autoAdjust="0"/>
    <p:restoredTop sz="92939" autoAdjust="0"/>
  </p:normalViewPr>
  <p:slideViewPr>
    <p:cSldViewPr>
      <p:cViewPr varScale="1">
        <p:scale>
          <a:sx n="93" d="100"/>
          <a:sy n="93" d="100"/>
        </p:scale>
        <p:origin x="2192" y="50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36004" cy="36004"/>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21" Type="http://schemas.openxmlformats.org/officeDocument/2006/relationships/slide" Target="slides/slide19.xml"/><Relationship Id="rId34"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presProps" Target="presProps.xml"/><Relationship Id="rId38" Type="http://schemas.microsoft.com/office/2015/10/relationships/revisionInfo" Target="revisionInfo.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notesMaster" Target="notesMasters/notesMaster1.xml"/><Relationship Id="rId37" Type="http://schemas.microsoft.com/office/2016/11/relationships/changesInfo" Target="changesInfos/changesInfo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theme" Target="theme/theme1.xml"/><Relationship Id="rId8" Type="http://schemas.openxmlformats.org/officeDocument/2006/relationships/slide" Target="slides/slide6.xml"/><Relationship Id="rId3" Type="http://schemas.openxmlformats.org/officeDocument/2006/relationships/slide" Target="slides/slid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enning Kiss" userId="a0df8af1cba7f864" providerId="LiveId" clId="{D97FD359-02FF-0145-B4D8-AE23A2C12A9C}"/>
    <pc:docChg chg="modSld">
      <pc:chgData name="Henning Kiss" userId="a0df8af1cba7f864" providerId="LiveId" clId="{D97FD359-02FF-0145-B4D8-AE23A2C12A9C}" dt="2024-04-29T07:32:47.812" v="0"/>
      <pc:docMkLst>
        <pc:docMk/>
      </pc:docMkLst>
      <pc:sldChg chg="modAnim">
        <pc:chgData name="Henning Kiss" userId="a0df8af1cba7f864" providerId="LiveId" clId="{D97FD359-02FF-0145-B4D8-AE23A2C12A9C}" dt="2024-04-29T07:32:47.812" v="0"/>
        <pc:sldMkLst>
          <pc:docMk/>
          <pc:sldMk cId="394755580" sldId="350"/>
        </pc:sldMkLst>
      </pc:sldChg>
    </pc:docChg>
  </pc:docChgLst>
  <pc:docChgLst>
    <pc:chgData name="Henning Kiss" userId="a0df8af1cba7f864" providerId="LiveId" clId="{56173DB3-AEE4-DF44-97D6-B0AE2AD64953}"/>
    <pc:docChg chg="addSld delSld modSld">
      <pc:chgData name="Henning Kiss" userId="a0df8af1cba7f864" providerId="LiveId" clId="{56173DB3-AEE4-DF44-97D6-B0AE2AD64953}" dt="2025-04-14T04:45:45.884" v="82" actId="20577"/>
      <pc:docMkLst>
        <pc:docMk/>
      </pc:docMkLst>
      <pc:sldChg chg="del">
        <pc:chgData name="Henning Kiss" userId="a0df8af1cba7f864" providerId="LiveId" clId="{56173DB3-AEE4-DF44-97D6-B0AE2AD64953}" dt="2025-04-14T04:35:06.216" v="3" actId="2696"/>
        <pc:sldMkLst>
          <pc:docMk/>
          <pc:sldMk cId="394755580" sldId="350"/>
        </pc:sldMkLst>
      </pc:sldChg>
      <pc:sldChg chg="modSp">
        <pc:chgData name="Henning Kiss" userId="a0df8af1cba7f864" providerId="LiveId" clId="{56173DB3-AEE4-DF44-97D6-B0AE2AD64953}" dt="2025-04-14T04:38:48.460" v="46" actId="20577"/>
        <pc:sldMkLst>
          <pc:docMk/>
          <pc:sldMk cId="185500933" sldId="396"/>
        </pc:sldMkLst>
        <pc:spChg chg="mod">
          <ac:chgData name="Henning Kiss" userId="a0df8af1cba7f864" providerId="LiveId" clId="{56173DB3-AEE4-DF44-97D6-B0AE2AD64953}" dt="2025-04-14T04:38:48.460" v="46" actId="20577"/>
          <ac:spMkLst>
            <pc:docMk/>
            <pc:sldMk cId="185500933" sldId="396"/>
            <ac:spMk id="490499" creationId="{00000000-0000-0000-0000-000000000000}"/>
          </ac:spMkLst>
        </pc:spChg>
      </pc:sldChg>
      <pc:sldChg chg="modSp">
        <pc:chgData name="Henning Kiss" userId="a0df8af1cba7f864" providerId="LiveId" clId="{56173DB3-AEE4-DF44-97D6-B0AE2AD64953}" dt="2025-04-14T04:40:25.760" v="81" actId="20577"/>
        <pc:sldMkLst>
          <pc:docMk/>
          <pc:sldMk cId="379873875" sldId="400"/>
        </pc:sldMkLst>
        <pc:spChg chg="mod">
          <ac:chgData name="Henning Kiss" userId="a0df8af1cba7f864" providerId="LiveId" clId="{56173DB3-AEE4-DF44-97D6-B0AE2AD64953}" dt="2025-04-14T04:40:25.760" v="81" actId="20577"/>
          <ac:spMkLst>
            <pc:docMk/>
            <pc:sldMk cId="379873875" sldId="400"/>
            <ac:spMk id="490499" creationId="{00000000-0000-0000-0000-000000000000}"/>
          </ac:spMkLst>
        </pc:spChg>
      </pc:sldChg>
      <pc:sldChg chg="modSp">
        <pc:chgData name="Henning Kiss" userId="a0df8af1cba7f864" providerId="LiveId" clId="{56173DB3-AEE4-DF44-97D6-B0AE2AD64953}" dt="2025-04-14T04:35:59.942" v="28" actId="20577"/>
        <pc:sldMkLst>
          <pc:docMk/>
          <pc:sldMk cId="1345351255" sldId="415"/>
        </pc:sldMkLst>
        <pc:spChg chg="mod">
          <ac:chgData name="Henning Kiss" userId="a0df8af1cba7f864" providerId="LiveId" clId="{56173DB3-AEE4-DF44-97D6-B0AE2AD64953}" dt="2025-04-14T04:35:59.942" v="28" actId="20577"/>
          <ac:spMkLst>
            <pc:docMk/>
            <pc:sldMk cId="1345351255" sldId="415"/>
            <ac:spMk id="490499" creationId="{00000000-0000-0000-0000-000000000000}"/>
          </ac:spMkLst>
        </pc:spChg>
      </pc:sldChg>
      <pc:sldChg chg="modSp add mod modAnim">
        <pc:chgData name="Henning Kiss" userId="a0df8af1cba7f864" providerId="LiveId" clId="{56173DB3-AEE4-DF44-97D6-B0AE2AD64953}" dt="2025-04-14T04:45:45.884" v="82" actId="20577"/>
        <pc:sldMkLst>
          <pc:docMk/>
          <pc:sldMk cId="3681117512" sldId="417"/>
        </pc:sldMkLst>
        <pc:spChg chg="mod">
          <ac:chgData name="Henning Kiss" userId="a0df8af1cba7f864" providerId="LiveId" clId="{56173DB3-AEE4-DF44-97D6-B0AE2AD64953}" dt="2025-04-14T04:45:45.884" v="82" actId="20577"/>
          <ac:spMkLst>
            <pc:docMk/>
            <pc:sldMk cId="3681117512" sldId="417"/>
            <ac:spMk id="3" creationId="{00000000-0000-0000-0000-000000000000}"/>
          </ac:spMkLst>
        </pc:spChg>
        <pc:spChg chg="mod">
          <ac:chgData name="Henning Kiss" userId="a0df8af1cba7f864" providerId="LiveId" clId="{56173DB3-AEE4-DF44-97D6-B0AE2AD64953}" dt="2025-04-14T04:35:24.550" v="5" actId="207"/>
          <ac:spMkLst>
            <pc:docMk/>
            <pc:sldMk cId="3681117512" sldId="417"/>
            <ac:spMk id="4"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2706"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b="0">
                <a:solidFill>
                  <a:schemeClr val="tx1"/>
                </a:solidFill>
                <a:latin typeface="Arial" charset="0"/>
              </a:defRPr>
            </a:lvl1pPr>
          </a:lstStyle>
          <a:p>
            <a:endParaRPr lang="de-DE"/>
          </a:p>
        </p:txBody>
      </p:sp>
      <p:sp>
        <p:nvSpPr>
          <p:cNvPr id="72707"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b="0">
                <a:solidFill>
                  <a:schemeClr val="tx1"/>
                </a:solidFill>
                <a:latin typeface="Arial" charset="0"/>
              </a:defRPr>
            </a:lvl1pPr>
          </a:lstStyle>
          <a:p>
            <a:endParaRPr lang="de-DE"/>
          </a:p>
        </p:txBody>
      </p:sp>
      <p:sp>
        <p:nvSpPr>
          <p:cNvPr id="7270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2709"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72710"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b="0">
                <a:solidFill>
                  <a:schemeClr val="tx1"/>
                </a:solidFill>
                <a:latin typeface="Arial" charset="0"/>
              </a:defRPr>
            </a:lvl1pPr>
          </a:lstStyle>
          <a:p>
            <a:endParaRPr lang="de-DE"/>
          </a:p>
        </p:txBody>
      </p:sp>
      <p:sp>
        <p:nvSpPr>
          <p:cNvPr id="72711"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b="0">
                <a:solidFill>
                  <a:schemeClr val="tx1"/>
                </a:solidFill>
                <a:latin typeface="Arial" charset="0"/>
              </a:defRPr>
            </a:lvl1pPr>
          </a:lstStyle>
          <a:p>
            <a:fld id="{CA1B46E7-A699-409A-9A12-0C1F0AEE876B}" type="slidenum">
              <a:rPr lang="de-DE"/>
              <a:pPr/>
              <a:t>‹Nr.›</a:t>
            </a:fld>
            <a:endParaRPr lang="de-DE"/>
          </a:p>
        </p:txBody>
      </p:sp>
    </p:spTree>
    <p:extLst>
      <p:ext uri="{BB962C8B-B14F-4D97-AF65-F5344CB8AC3E}">
        <p14:creationId xmlns:p14="http://schemas.microsoft.com/office/powerpoint/2010/main" val="1890793265"/>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CA1B46E7-A699-409A-9A12-0C1F0AEE876B}" type="slidenum">
              <a:rPr lang="de-DE" smtClean="0"/>
              <a:pPr/>
              <a:t>1</a:t>
            </a:fld>
            <a:endParaRPr lang="de-DE"/>
          </a:p>
        </p:txBody>
      </p:sp>
    </p:spTree>
    <p:extLst>
      <p:ext uri="{BB962C8B-B14F-4D97-AF65-F5344CB8AC3E}">
        <p14:creationId xmlns:p14="http://schemas.microsoft.com/office/powerpoint/2010/main" val="14699515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a:prstGeom prst="rect">
            <a:avLst/>
          </a:prstGeom>
        </p:spPr>
        <p:txBody>
          <a:bodyPr/>
          <a:lstStyle/>
          <a:p>
            <a:r>
              <a:rPr lang="de-DE"/>
              <a:t>Titelmasterformat durch Klicken bearbeiten</a:t>
            </a:r>
          </a:p>
        </p:txBody>
      </p:sp>
      <p:sp>
        <p:nvSpPr>
          <p:cNvPr id="3" name="Untertitel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p>
        </p:txBody>
      </p:sp>
    </p:spTree>
    <p:extLst>
      <p:ext uri="{BB962C8B-B14F-4D97-AF65-F5344CB8AC3E}">
        <p14:creationId xmlns:p14="http://schemas.microsoft.com/office/powerpoint/2010/main" val="119568219"/>
      </p:ext>
    </p:extLst>
  </p:cSld>
  <p:clrMapOvr>
    <a:masterClrMapping/>
  </p:clrMapOvr>
  <p:transition>
    <p:comb/>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p>
        </p:txBody>
      </p:sp>
      <p:sp>
        <p:nvSpPr>
          <p:cNvPr id="3" name="Vertikaler Textplatzhalter 2"/>
          <p:cNvSpPr>
            <a:spLocks noGrp="1"/>
          </p:cNvSpPr>
          <p:nvPr>
            <p:ph type="body" orient="vert" idx="1"/>
          </p:nvPr>
        </p:nvSpPr>
        <p:spPr>
          <a:xfrm>
            <a:off x="457200" y="1600200"/>
            <a:ext cx="8229600" cy="4525963"/>
          </a:xfrm>
          <a:prstGeom prst="rect">
            <a:avLst/>
          </a:prstGeo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110656768"/>
      </p:ext>
    </p:extLst>
  </p:cSld>
  <p:clrMapOvr>
    <a:masterClrMapping/>
  </p:clrMapOvr>
  <p:transition>
    <p:comb/>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a:prstGeom prst="rect">
            <a:avLst/>
          </a:prstGeo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457200" y="274638"/>
            <a:ext cx="6019800" cy="5851525"/>
          </a:xfrm>
          <a:prstGeom prst="rect">
            <a:avLst/>
          </a:prstGeo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144286011"/>
      </p:ext>
    </p:extLst>
  </p:cSld>
  <p:clrMapOvr>
    <a:masterClrMapping/>
  </p:clrMapOvr>
  <p:transition>
    <p:comb/>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elfolie">
    <p:spTree>
      <p:nvGrpSpPr>
        <p:cNvPr id="1" name=""/>
        <p:cNvGrpSpPr/>
        <p:nvPr/>
      </p:nvGrpSpPr>
      <p:grpSpPr>
        <a:xfrm>
          <a:off x="0" y="0"/>
          <a:ext cx="0" cy="0"/>
          <a:chOff x="0" y="0"/>
          <a:chExt cx="0" cy="0"/>
        </a:xfrm>
      </p:grpSpPr>
      <p:pic>
        <p:nvPicPr>
          <p:cNvPr id="2" name="Grafik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700808"/>
            <a:ext cx="7956376" cy="4068601"/>
          </a:xfrm>
          <a:prstGeom prst="rect">
            <a:avLst/>
          </a:prstGeom>
        </p:spPr>
      </p:pic>
      <p:sp>
        <p:nvSpPr>
          <p:cNvPr id="3" name="Rechteck 2"/>
          <p:cNvSpPr/>
          <p:nvPr userDrawn="1"/>
        </p:nvSpPr>
        <p:spPr>
          <a:xfrm>
            <a:off x="7020272" y="1700808"/>
            <a:ext cx="2123728" cy="4068601"/>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 name="Rechteck 3"/>
          <p:cNvSpPr/>
          <p:nvPr userDrawn="1"/>
        </p:nvSpPr>
        <p:spPr>
          <a:xfrm>
            <a:off x="4860032" y="2069232"/>
            <a:ext cx="2123728" cy="2511896"/>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73957693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a:t>Titelmasterformat durch Klicken bearbeiten</a:t>
            </a:r>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p>
        </p:txBody>
      </p:sp>
    </p:spTree>
    <p:extLst>
      <p:ext uri="{BB962C8B-B14F-4D97-AF65-F5344CB8AC3E}">
        <p14:creationId xmlns:p14="http://schemas.microsoft.com/office/powerpoint/2010/main" val="950490283"/>
      </p:ext>
    </p:extLst>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p:nvPr>
        </p:nvSpPr>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253467270"/>
      </p:ext>
    </p:extLst>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Titelmasterformat durch Klicken bearbeiten</a:t>
            </a:r>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 bearbeiten</a:t>
            </a:r>
          </a:p>
        </p:txBody>
      </p:sp>
    </p:spTree>
    <p:extLst>
      <p:ext uri="{BB962C8B-B14F-4D97-AF65-F5344CB8AC3E}">
        <p14:creationId xmlns:p14="http://schemas.microsoft.com/office/powerpoint/2010/main" val="905909144"/>
      </p:ext>
    </p:extLst>
  </p:cSld>
  <p:clrMapOvr>
    <a:masterClrMapping/>
  </p:clrMapOvr>
  <p:transition>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215900" y="1296988"/>
            <a:ext cx="4297363" cy="52276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4665663" y="1296988"/>
            <a:ext cx="4298950" cy="52276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2818065012"/>
      </p:ext>
    </p:extLst>
  </p:cSld>
  <p:clrMapOvr>
    <a:masterClrMapping/>
  </p:clrMapOvr>
  <p:transition>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de-DE"/>
              <a:t>Titelmasterformat durch Klicken bearbeiten</a:t>
            </a:r>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105463014"/>
      </p:ext>
    </p:extLst>
  </p:cSld>
  <p:clrMapOvr>
    <a:masterClrMapping/>
  </p:clrMapOvr>
  <p:transition>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Tree>
    <p:extLst>
      <p:ext uri="{BB962C8B-B14F-4D97-AF65-F5344CB8AC3E}">
        <p14:creationId xmlns:p14="http://schemas.microsoft.com/office/powerpoint/2010/main" val="1657195175"/>
      </p:ext>
    </p:extLst>
  </p:cSld>
  <p:clrMapOvr>
    <a:masterClrMapping/>
  </p:clrMapOvr>
  <p:transition>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235902214"/>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p>
        </p:txBody>
      </p:sp>
      <p:sp>
        <p:nvSpPr>
          <p:cNvPr id="3" name="Inhaltsplatzhalter 2"/>
          <p:cNvSpPr>
            <a:spLocks noGrp="1"/>
          </p:cNvSpPr>
          <p:nvPr>
            <p:ph idx="1"/>
          </p:nvPr>
        </p:nvSpPr>
        <p:spPr>
          <a:xfrm>
            <a:off x="457200" y="1600200"/>
            <a:ext cx="8229600" cy="4525963"/>
          </a:xfrm>
          <a:prstGeom prst="rect">
            <a:avLst/>
          </a:prstGeo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399631190"/>
      </p:ext>
    </p:extLst>
  </p:cSld>
  <p:clrMapOvr>
    <a:masterClrMapping/>
  </p:clrMapOvr>
  <p:transition>
    <p:comb/>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Tree>
    <p:extLst>
      <p:ext uri="{BB962C8B-B14F-4D97-AF65-F5344CB8AC3E}">
        <p14:creationId xmlns:p14="http://schemas.microsoft.com/office/powerpoint/2010/main" val="4199686652"/>
      </p:ext>
    </p:extLst>
  </p:cSld>
  <p:clrMapOvr>
    <a:masterClrMapping/>
  </p:clrMapOvr>
  <p:transition>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Tree>
    <p:extLst>
      <p:ext uri="{BB962C8B-B14F-4D97-AF65-F5344CB8AC3E}">
        <p14:creationId xmlns:p14="http://schemas.microsoft.com/office/powerpoint/2010/main" val="2239721923"/>
      </p:ext>
    </p:extLst>
  </p:cSld>
  <p:clrMapOvr>
    <a:masterClrMapping/>
  </p:clrMapOvr>
  <p:transition>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1145151672"/>
      </p:ext>
    </p:extLst>
  </p:cSld>
  <p:clrMapOvr>
    <a:masterClrMapping/>
  </p:clrMapOvr>
  <p:transition>
    <p:fad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742113" y="44450"/>
            <a:ext cx="2222500" cy="6480175"/>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71438" y="44450"/>
            <a:ext cx="6518275" cy="6480175"/>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140849977"/>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a:t>Titelmasterformat durch Klicken bearbeiten</a:t>
            </a:r>
          </a:p>
        </p:txBody>
      </p:sp>
      <p:sp>
        <p:nvSpPr>
          <p:cNvPr id="3" name="Textplatzhalt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 bearbeiten</a:t>
            </a:r>
          </a:p>
        </p:txBody>
      </p:sp>
    </p:spTree>
    <p:extLst>
      <p:ext uri="{BB962C8B-B14F-4D97-AF65-F5344CB8AC3E}">
        <p14:creationId xmlns:p14="http://schemas.microsoft.com/office/powerpoint/2010/main" val="2055263000"/>
      </p:ext>
    </p:extLst>
  </p:cSld>
  <p:clrMapOvr>
    <a:masterClrMapping/>
  </p:clrMapOvr>
  <p:transition>
    <p:comb/>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p>
        </p:txBody>
      </p:sp>
      <p:sp>
        <p:nvSpPr>
          <p:cNvPr id="3" name="Inhaltsplatzhalt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3234778163"/>
      </p:ext>
    </p:extLst>
  </p:cSld>
  <p:clrMapOvr>
    <a:masterClrMapping/>
  </p:clrMapOvr>
  <p:transition>
    <p:comb/>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vl1pPr>
          </a:lstStyle>
          <a:p>
            <a:r>
              <a:rPr lang="de-DE"/>
              <a:t>Titelmasterformat durch Klicken bearbeiten</a:t>
            </a:r>
          </a:p>
        </p:txBody>
      </p:sp>
      <p:sp>
        <p:nvSpPr>
          <p:cNvPr id="3" name="Textplatzhalt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4" name="Inhaltsplatzhalt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545898610"/>
      </p:ext>
    </p:extLst>
  </p:cSld>
  <p:clrMapOvr>
    <a:masterClrMapping/>
  </p:clrMapOvr>
  <p:transition>
    <p:comb/>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p>
        </p:txBody>
      </p:sp>
    </p:spTree>
    <p:extLst>
      <p:ext uri="{BB962C8B-B14F-4D97-AF65-F5344CB8AC3E}">
        <p14:creationId xmlns:p14="http://schemas.microsoft.com/office/powerpoint/2010/main" val="2180321003"/>
      </p:ext>
    </p:extLst>
  </p:cSld>
  <p:clrMapOvr>
    <a:masterClrMapping/>
  </p:clrMapOvr>
  <p:transition>
    <p:comb/>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3463766308"/>
      </p:ext>
    </p:extLst>
  </p:cSld>
  <p:clrMapOvr>
    <a:masterClrMapping/>
  </p:clrMapOvr>
  <p:transition>
    <p:comb/>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a:t>Titelmasterformat durch Klicken bearbeiten</a:t>
            </a:r>
          </a:p>
        </p:txBody>
      </p:sp>
      <p:sp>
        <p:nvSpPr>
          <p:cNvPr id="3" name="Inhaltsplatzhalt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Tree>
    <p:extLst>
      <p:ext uri="{BB962C8B-B14F-4D97-AF65-F5344CB8AC3E}">
        <p14:creationId xmlns:p14="http://schemas.microsoft.com/office/powerpoint/2010/main" val="762873767"/>
      </p:ext>
    </p:extLst>
  </p:cSld>
  <p:clrMapOvr>
    <a:masterClrMapping/>
  </p:clrMapOvr>
  <p:transition>
    <p:comb/>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a:t>Titelmasterformat durch Klicken bearbeiten</a:t>
            </a:r>
          </a:p>
        </p:txBody>
      </p:sp>
      <p:sp>
        <p:nvSpPr>
          <p:cNvPr id="3" name="Bildplatzhalt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Tree>
    <p:extLst>
      <p:ext uri="{BB962C8B-B14F-4D97-AF65-F5344CB8AC3E}">
        <p14:creationId xmlns:p14="http://schemas.microsoft.com/office/powerpoint/2010/main" val="3439925114"/>
      </p:ext>
    </p:extLst>
  </p:cSld>
  <p:clrMapOvr>
    <a:masterClrMapping/>
  </p:clrMapOvr>
  <p:transition>
    <p:comb/>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image" Target="../media/image1.jpeg"/><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4" name="Picture 3" descr="C:\Users\Henning\Desktop\Unbenannt-1.jpg"/>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6552220" y="85153"/>
            <a:ext cx="2424081" cy="1147603"/>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 id="2147483673" r:id="rId12"/>
  </p:sldLayoutIdLst>
  <p:transition>
    <p:comb/>
  </p:transition>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87053" name="Rectangle 13"/>
          <p:cNvSpPr>
            <a:spLocks noGrp="1" noChangeArrowheads="1"/>
          </p:cNvSpPr>
          <p:nvPr>
            <p:ph type="title"/>
          </p:nvPr>
        </p:nvSpPr>
        <p:spPr bwMode="auto">
          <a:xfrm>
            <a:off x="71438" y="44450"/>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endParaRPr lang="de-DE"/>
          </a:p>
        </p:txBody>
      </p:sp>
      <p:sp>
        <p:nvSpPr>
          <p:cNvPr id="87049" name="Rectangle 9"/>
          <p:cNvSpPr>
            <a:spLocks noGrp="1" noChangeArrowheads="1"/>
          </p:cNvSpPr>
          <p:nvPr>
            <p:ph type="body" idx="1"/>
          </p:nvPr>
        </p:nvSpPr>
        <p:spPr bwMode="auto">
          <a:xfrm>
            <a:off x="215900" y="1296988"/>
            <a:ext cx="8748713" cy="5227637"/>
          </a:xfrm>
          <a:prstGeom prst="rect">
            <a:avLst/>
          </a:prstGeom>
          <a:noFill/>
          <a:ln>
            <a:noFill/>
          </a:ln>
          <a:effectLst>
            <a:outerShdw dist="35921" dir="2700000" algn="ctr" rotWithShape="0">
              <a:srgbClr val="C9C6F4"/>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endParaRPr lang="de-DE"/>
          </a:p>
          <a:p>
            <a:pPr lvl="0"/>
            <a:endParaRPr lang="de-DE"/>
          </a:p>
        </p:txBody>
      </p:sp>
      <p:pic>
        <p:nvPicPr>
          <p:cNvPr id="6" name="Picture 3" descr="C:\Users\Henning\Desktop\Unbenannt-1.jpg"/>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6552220" y="85153"/>
            <a:ext cx="2424081" cy="1147603"/>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ransition>
    <p:fade/>
  </p:transition>
  <p:txStyles>
    <p:titleStyle>
      <a:lvl1pPr algn="ctr" rtl="0" fontAlgn="base">
        <a:spcBef>
          <a:spcPct val="0"/>
        </a:spcBef>
        <a:spcAft>
          <a:spcPct val="0"/>
        </a:spcAft>
        <a:defRPr sz="2000">
          <a:solidFill>
            <a:schemeClr val="tx2"/>
          </a:solidFill>
          <a:effectLst>
            <a:outerShdw blurRad="38100" dist="38100" dir="2700000" algn="tl">
              <a:srgbClr val="C0C0C0"/>
            </a:outerShdw>
          </a:effectLst>
          <a:latin typeface="+mj-lt"/>
          <a:ea typeface="+mj-ea"/>
          <a:cs typeface="+mj-cs"/>
        </a:defRPr>
      </a:lvl1pPr>
      <a:lvl2pPr algn="ctr" rtl="0" fontAlgn="base">
        <a:spcBef>
          <a:spcPct val="0"/>
        </a:spcBef>
        <a:spcAft>
          <a:spcPct val="0"/>
        </a:spcAft>
        <a:defRPr sz="2000">
          <a:solidFill>
            <a:schemeClr val="tx2"/>
          </a:solidFill>
          <a:effectLst>
            <a:outerShdw blurRad="38100" dist="38100" dir="2700000" algn="tl">
              <a:srgbClr val="C0C0C0"/>
            </a:outerShdw>
          </a:effectLst>
          <a:latin typeface="Verdana" pitchFamily="34" charset="0"/>
        </a:defRPr>
      </a:lvl2pPr>
      <a:lvl3pPr algn="ctr" rtl="0" fontAlgn="base">
        <a:spcBef>
          <a:spcPct val="0"/>
        </a:spcBef>
        <a:spcAft>
          <a:spcPct val="0"/>
        </a:spcAft>
        <a:defRPr sz="2000">
          <a:solidFill>
            <a:schemeClr val="tx2"/>
          </a:solidFill>
          <a:effectLst>
            <a:outerShdw blurRad="38100" dist="38100" dir="2700000" algn="tl">
              <a:srgbClr val="C0C0C0"/>
            </a:outerShdw>
          </a:effectLst>
          <a:latin typeface="Verdana" pitchFamily="34" charset="0"/>
        </a:defRPr>
      </a:lvl3pPr>
      <a:lvl4pPr algn="ctr" rtl="0" fontAlgn="base">
        <a:spcBef>
          <a:spcPct val="0"/>
        </a:spcBef>
        <a:spcAft>
          <a:spcPct val="0"/>
        </a:spcAft>
        <a:defRPr sz="2000">
          <a:solidFill>
            <a:schemeClr val="tx2"/>
          </a:solidFill>
          <a:effectLst>
            <a:outerShdw blurRad="38100" dist="38100" dir="2700000" algn="tl">
              <a:srgbClr val="C0C0C0"/>
            </a:outerShdw>
          </a:effectLst>
          <a:latin typeface="Verdana" pitchFamily="34" charset="0"/>
        </a:defRPr>
      </a:lvl4pPr>
      <a:lvl5pPr algn="ctr" rtl="0" fontAlgn="base">
        <a:spcBef>
          <a:spcPct val="0"/>
        </a:spcBef>
        <a:spcAft>
          <a:spcPct val="0"/>
        </a:spcAft>
        <a:defRPr sz="2000">
          <a:solidFill>
            <a:schemeClr val="tx2"/>
          </a:solidFill>
          <a:effectLst>
            <a:outerShdw blurRad="38100" dist="38100" dir="2700000" algn="tl">
              <a:srgbClr val="C0C0C0"/>
            </a:outerShdw>
          </a:effectLst>
          <a:latin typeface="Verdana" pitchFamily="34" charset="0"/>
        </a:defRPr>
      </a:lvl5pPr>
      <a:lvl6pPr marL="457200" algn="ctr" rtl="0" fontAlgn="base">
        <a:spcBef>
          <a:spcPct val="0"/>
        </a:spcBef>
        <a:spcAft>
          <a:spcPct val="0"/>
        </a:spcAft>
        <a:defRPr sz="2000">
          <a:solidFill>
            <a:schemeClr val="tx2"/>
          </a:solidFill>
          <a:effectLst>
            <a:outerShdw blurRad="38100" dist="38100" dir="2700000" algn="tl">
              <a:srgbClr val="C0C0C0"/>
            </a:outerShdw>
          </a:effectLst>
          <a:latin typeface="Verdana" pitchFamily="34" charset="0"/>
        </a:defRPr>
      </a:lvl6pPr>
      <a:lvl7pPr marL="914400" algn="ctr" rtl="0" fontAlgn="base">
        <a:spcBef>
          <a:spcPct val="0"/>
        </a:spcBef>
        <a:spcAft>
          <a:spcPct val="0"/>
        </a:spcAft>
        <a:defRPr sz="2000">
          <a:solidFill>
            <a:schemeClr val="tx2"/>
          </a:solidFill>
          <a:effectLst>
            <a:outerShdw blurRad="38100" dist="38100" dir="2700000" algn="tl">
              <a:srgbClr val="C0C0C0"/>
            </a:outerShdw>
          </a:effectLst>
          <a:latin typeface="Verdana" pitchFamily="34" charset="0"/>
        </a:defRPr>
      </a:lvl7pPr>
      <a:lvl8pPr marL="1371600" algn="ctr" rtl="0" fontAlgn="base">
        <a:spcBef>
          <a:spcPct val="0"/>
        </a:spcBef>
        <a:spcAft>
          <a:spcPct val="0"/>
        </a:spcAft>
        <a:defRPr sz="2000">
          <a:solidFill>
            <a:schemeClr val="tx2"/>
          </a:solidFill>
          <a:effectLst>
            <a:outerShdw blurRad="38100" dist="38100" dir="2700000" algn="tl">
              <a:srgbClr val="C0C0C0"/>
            </a:outerShdw>
          </a:effectLst>
          <a:latin typeface="Verdana" pitchFamily="34" charset="0"/>
        </a:defRPr>
      </a:lvl8pPr>
      <a:lvl9pPr marL="1828800" algn="ctr" rtl="0" fontAlgn="base">
        <a:spcBef>
          <a:spcPct val="0"/>
        </a:spcBef>
        <a:spcAft>
          <a:spcPct val="0"/>
        </a:spcAft>
        <a:defRPr sz="2000">
          <a:solidFill>
            <a:schemeClr val="tx2"/>
          </a:solidFill>
          <a:effectLst>
            <a:outerShdw blurRad="38100" dist="38100" dir="2700000" algn="tl">
              <a:srgbClr val="C0C0C0"/>
            </a:outerShdw>
          </a:effectLst>
          <a:latin typeface="Verdana" pitchFamily="34" charset="0"/>
        </a:defRPr>
      </a:lvl9pPr>
    </p:titleStyle>
    <p:bodyStyle>
      <a:lvl1pPr marL="609600" indent="-609600" algn="l" rtl="0" fontAlgn="base">
        <a:spcBef>
          <a:spcPct val="5000"/>
        </a:spcBef>
        <a:spcAft>
          <a:spcPct val="0"/>
        </a:spcAft>
        <a:defRPr sz="2400">
          <a:solidFill>
            <a:srgbClr val="000080"/>
          </a:solidFill>
          <a:effectLst>
            <a:outerShdw blurRad="38100" dist="38100" dir="2700000" algn="tl">
              <a:srgbClr val="C0C0C0"/>
            </a:outerShdw>
          </a:effectLst>
          <a:latin typeface="+mn-lt"/>
          <a:ea typeface="+mn-ea"/>
          <a:cs typeface="+mn-cs"/>
        </a:defRPr>
      </a:lvl1pPr>
      <a:lvl2pPr marL="990600" indent="-533400" algn="l" rtl="0" fontAlgn="base">
        <a:spcBef>
          <a:spcPct val="5000"/>
        </a:spcBef>
        <a:spcAft>
          <a:spcPct val="0"/>
        </a:spcAft>
        <a:buAutoNum type="alphaLcParenR"/>
        <a:defRPr sz="2800">
          <a:solidFill>
            <a:schemeClr val="tx1"/>
          </a:solidFill>
          <a:latin typeface="+mn-lt"/>
        </a:defRPr>
      </a:lvl2pPr>
      <a:lvl3pPr marL="1371600" indent="-457200" algn="l" rtl="0" fontAlgn="base">
        <a:spcBef>
          <a:spcPct val="20000"/>
        </a:spcBef>
        <a:spcAft>
          <a:spcPct val="0"/>
        </a:spcAft>
        <a:buAutoNum type="alphaLcParenR"/>
        <a:defRPr sz="2400">
          <a:solidFill>
            <a:schemeClr val="tx1"/>
          </a:solidFill>
          <a:latin typeface="Arial" charset="0"/>
        </a:defRPr>
      </a:lvl3pPr>
      <a:lvl4pPr marL="1752600" indent="-381000" algn="l" rtl="0" fontAlgn="base">
        <a:spcBef>
          <a:spcPct val="20000"/>
        </a:spcBef>
        <a:spcAft>
          <a:spcPct val="0"/>
        </a:spcAft>
        <a:buAutoNum type="alphaLcParenR"/>
        <a:defRPr sz="2000">
          <a:solidFill>
            <a:schemeClr val="tx1"/>
          </a:solidFill>
          <a:latin typeface="Arial" charset="0"/>
        </a:defRPr>
      </a:lvl4pPr>
      <a:lvl5pPr marL="2209800" indent="-381000" algn="l" rtl="0" fontAlgn="base">
        <a:spcBef>
          <a:spcPct val="20000"/>
        </a:spcBef>
        <a:spcAft>
          <a:spcPct val="0"/>
        </a:spcAft>
        <a:buAutoNum type="alphaLcParenR"/>
        <a:defRPr sz="2000">
          <a:solidFill>
            <a:schemeClr val="tx1"/>
          </a:solidFill>
          <a:latin typeface="Arial" charset="0"/>
        </a:defRPr>
      </a:lvl5pPr>
      <a:lvl6pPr marL="2667000" indent="-381000" algn="l" rtl="0" fontAlgn="base">
        <a:spcBef>
          <a:spcPct val="20000"/>
        </a:spcBef>
        <a:spcAft>
          <a:spcPct val="0"/>
        </a:spcAft>
        <a:buAutoNum type="alphaLcParenR"/>
        <a:defRPr sz="2000">
          <a:solidFill>
            <a:schemeClr val="tx1"/>
          </a:solidFill>
          <a:latin typeface="Arial" charset="0"/>
        </a:defRPr>
      </a:lvl6pPr>
      <a:lvl7pPr marL="3124200" indent="-381000" algn="l" rtl="0" fontAlgn="base">
        <a:spcBef>
          <a:spcPct val="20000"/>
        </a:spcBef>
        <a:spcAft>
          <a:spcPct val="0"/>
        </a:spcAft>
        <a:buAutoNum type="alphaLcParenR"/>
        <a:defRPr sz="2000">
          <a:solidFill>
            <a:schemeClr val="tx1"/>
          </a:solidFill>
          <a:latin typeface="Arial" charset="0"/>
        </a:defRPr>
      </a:lvl7pPr>
      <a:lvl8pPr marL="3581400" indent="-381000" algn="l" rtl="0" fontAlgn="base">
        <a:spcBef>
          <a:spcPct val="20000"/>
        </a:spcBef>
        <a:spcAft>
          <a:spcPct val="0"/>
        </a:spcAft>
        <a:buAutoNum type="alphaLcParenR"/>
        <a:defRPr sz="2000">
          <a:solidFill>
            <a:schemeClr val="tx1"/>
          </a:solidFill>
          <a:latin typeface="Arial" charset="0"/>
        </a:defRPr>
      </a:lvl8pPr>
      <a:lvl9pPr marL="4038600" indent="-381000" algn="l" rtl="0" fontAlgn="base">
        <a:spcBef>
          <a:spcPct val="20000"/>
        </a:spcBef>
        <a:spcAft>
          <a:spcPct val="0"/>
        </a:spcAft>
        <a:buAutoNum type="alphaLcParenR"/>
        <a:defRPr sz="2000">
          <a:solidFill>
            <a:schemeClr val="tx1"/>
          </a:solidFill>
          <a:latin typeface="Arial" charset="0"/>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115414"/>
            <a:ext cx="3888432" cy="1800493"/>
          </a:xfrm>
          <a:prstGeom prst="rect">
            <a:avLst/>
          </a:prstGeom>
          <a:noFill/>
        </p:spPr>
        <p:txBody>
          <a:bodyPr wrap="square" lIns="0" tIns="0" rIns="0" bIns="0" rtlCol="0">
            <a:spAutoFit/>
          </a:bodyPr>
          <a:lstStyle/>
          <a:p>
            <a:r>
              <a:rPr lang="de-DE" sz="3000" dirty="0">
                <a:solidFill>
                  <a:schemeClr val="bg1"/>
                </a:solidFill>
                <a:latin typeface="Frutiger LT 57 Cn" pitchFamily="34" charset="0"/>
              </a:rPr>
              <a:t>Zivilrechtliche </a:t>
            </a:r>
          </a:p>
          <a:p>
            <a:r>
              <a:rPr lang="de-DE" sz="3000" dirty="0" err="1">
                <a:solidFill>
                  <a:schemeClr val="bg1"/>
                </a:solidFill>
                <a:latin typeface="Frutiger LT 57 Cn" pitchFamily="34" charset="0"/>
              </a:rPr>
              <a:t>Assessorklausuren</a:t>
            </a:r>
            <a:endParaRPr lang="de-DE" sz="3000" dirty="0">
              <a:solidFill>
                <a:schemeClr val="bg1"/>
              </a:solidFill>
              <a:latin typeface="Frutiger LT 57 Cn" pitchFamily="34" charset="0"/>
            </a:endParaRPr>
          </a:p>
          <a:p>
            <a:pPr>
              <a:spcBef>
                <a:spcPts val="600"/>
              </a:spcBef>
            </a:pPr>
            <a:r>
              <a:rPr lang="de-DE" sz="2600" dirty="0">
                <a:solidFill>
                  <a:schemeClr val="bg1"/>
                </a:solidFill>
                <a:latin typeface="Frutiger LT 57 Cn" pitchFamily="34" charset="0"/>
              </a:rPr>
              <a:t>Kurs Hamburg</a:t>
            </a:r>
          </a:p>
          <a:p>
            <a:r>
              <a:rPr lang="de-DE" sz="2600" dirty="0">
                <a:solidFill>
                  <a:schemeClr val="bg1"/>
                </a:solidFill>
                <a:latin typeface="Frutiger LT 57 Cn" pitchFamily="34" charset="0"/>
              </a:rPr>
              <a:t>2. Woche</a:t>
            </a:r>
          </a:p>
        </p:txBody>
      </p:sp>
    </p:spTree>
    <p:extLst>
      <p:ext uri="{BB962C8B-B14F-4D97-AF65-F5344CB8AC3E}">
        <p14:creationId xmlns:p14="http://schemas.microsoft.com/office/powerpoint/2010/main" val="320112882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0499" name="Text Box 3"/>
          <p:cNvSpPr txBox="1">
            <a:spLocks noChangeArrowheads="1"/>
          </p:cNvSpPr>
          <p:nvPr/>
        </p:nvSpPr>
        <p:spPr bwMode="auto">
          <a:xfrm>
            <a:off x="179388" y="1309402"/>
            <a:ext cx="8712200" cy="5539978"/>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363538" indent="-36353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marL="0" indent="0">
              <a:tabLst>
                <a:tab pos="450850" algn="l"/>
                <a:tab pos="808038" algn="l"/>
                <a:tab pos="1249363" algn="l"/>
                <a:tab pos="1798638" algn="l"/>
                <a:tab pos="2332038" algn="l"/>
                <a:tab pos="2865438" algn="l"/>
                <a:tab pos="3413125" algn="l"/>
                <a:tab pos="3946525" algn="l"/>
                <a:tab pos="4572000" algn="l"/>
                <a:tab pos="5197475" algn="l"/>
              </a:tabLst>
            </a:pPr>
            <a:r>
              <a:rPr lang="de-DE" b="0" dirty="0">
                <a:latin typeface="Arial" pitchFamily="34" charset="0"/>
                <a:cs typeface="Arial" pitchFamily="34" charset="0"/>
              </a:rPr>
              <a:t>	III.	Frist</a:t>
            </a:r>
          </a:p>
          <a:p>
            <a:pPr marL="0" indent="0">
              <a:tabLst>
                <a:tab pos="450850" algn="l"/>
                <a:tab pos="808038" algn="l"/>
                <a:tab pos="1249363" algn="l"/>
                <a:tab pos="1798638" algn="l"/>
                <a:tab pos="2332038" algn="l"/>
                <a:tab pos="2865438" algn="l"/>
                <a:tab pos="3413125" algn="l"/>
                <a:tab pos="3946525" algn="l"/>
                <a:tab pos="4572000" algn="l"/>
                <a:tab pos="5197475" algn="l"/>
              </a:tabLst>
            </a:pPr>
            <a:r>
              <a:rPr lang="de-DE" b="0" dirty="0">
                <a:latin typeface="Arial" pitchFamily="34" charset="0"/>
                <a:cs typeface="Arial" pitchFamily="34" charset="0"/>
              </a:rPr>
              <a:t>		(+), Frist des § 339 Abs. 1 ZPO begann erst mit Zustellung		des VU im schriftlichen Verfahren (§ 331 Abs. 3 S.1 ZPO)		an beide Parteien (§ 310 Abs. 3 S.1 ZPO), also analog			§ 187 Abs. 1 BGB am 04.03.2026, so dass sie am			17.03.2026 noch nicht abgelaufen war.</a:t>
            </a:r>
          </a:p>
          <a:p>
            <a:pPr marL="0" indent="0">
              <a:tabLst>
                <a:tab pos="450850" algn="l"/>
                <a:tab pos="808038" algn="l"/>
                <a:tab pos="1249363" algn="l"/>
                <a:tab pos="1798638" algn="l"/>
                <a:tab pos="2332038" algn="l"/>
                <a:tab pos="2865438" algn="l"/>
                <a:tab pos="3413125" algn="l"/>
                <a:tab pos="3946525" algn="l"/>
                <a:tab pos="4572000" algn="l"/>
                <a:tab pos="5197475" algn="l"/>
              </a:tabLst>
            </a:pPr>
            <a:r>
              <a:rPr lang="de-DE" b="0" dirty="0">
                <a:latin typeface="Arial" pitchFamily="34" charset="0"/>
                <a:cs typeface="Arial" pitchFamily="34" charset="0"/>
              </a:rPr>
              <a:t>	=&gt;	also war der Einspruch zulässig; Folge: § 342 ZPO.</a:t>
            </a:r>
          </a:p>
          <a:p>
            <a:pPr marL="0" indent="0">
              <a:tabLst>
                <a:tab pos="450850" algn="l"/>
                <a:tab pos="808038" algn="l"/>
                <a:tab pos="1249363" algn="l"/>
                <a:tab pos="1798638" algn="l"/>
                <a:tab pos="2332038" algn="l"/>
                <a:tab pos="2865438" algn="l"/>
                <a:tab pos="3413125" algn="l"/>
                <a:tab pos="3946525" algn="l"/>
                <a:tab pos="4572000" algn="l"/>
                <a:tab pos="5197475" algn="l"/>
              </a:tabLst>
            </a:pPr>
            <a:endParaRPr lang="de-DE" b="0" dirty="0">
              <a:latin typeface="Arial" pitchFamily="34" charset="0"/>
              <a:cs typeface="Arial" pitchFamily="34" charset="0"/>
            </a:endParaRPr>
          </a:p>
          <a:p>
            <a:pPr marL="0" indent="0">
              <a:tabLst>
                <a:tab pos="450850" algn="l"/>
                <a:tab pos="808038" algn="l"/>
                <a:tab pos="1249363" algn="l"/>
                <a:tab pos="1798638" algn="l"/>
                <a:tab pos="2332038" algn="l"/>
                <a:tab pos="2865438" algn="l"/>
                <a:tab pos="3413125" algn="l"/>
                <a:tab pos="3946525" algn="l"/>
                <a:tab pos="4572000" algn="l"/>
                <a:tab pos="5197475" algn="l"/>
              </a:tabLst>
            </a:pPr>
            <a:r>
              <a:rPr lang="de-DE" dirty="0">
                <a:latin typeface="Arial" pitchFamily="34" charset="0"/>
                <a:cs typeface="Arial" pitchFamily="34" charset="0"/>
              </a:rPr>
              <a:t>C.	„Prozessstation 2“: Zulässigkeit der Klage</a:t>
            </a:r>
            <a:endParaRPr lang="de-DE" b="0" dirty="0">
              <a:latin typeface="Arial" pitchFamily="34" charset="0"/>
              <a:cs typeface="Arial" pitchFamily="34" charset="0"/>
            </a:endParaRPr>
          </a:p>
          <a:p>
            <a:pPr marL="0" indent="0">
              <a:tabLst>
                <a:tab pos="450850" algn="l"/>
                <a:tab pos="808038" algn="l"/>
                <a:tab pos="1249363" algn="l"/>
                <a:tab pos="1798638" algn="l"/>
                <a:tab pos="2332038" algn="l"/>
                <a:tab pos="2865438" algn="l"/>
                <a:tab pos="3413125" algn="l"/>
                <a:tab pos="3946525" algn="l"/>
                <a:tab pos="4572000" algn="l"/>
                <a:tab pos="5197475" algn="l"/>
              </a:tabLst>
            </a:pPr>
            <a:r>
              <a:rPr lang="de-DE" b="0" dirty="0">
                <a:latin typeface="Arial" pitchFamily="34" charset="0"/>
                <a:cs typeface="Arial" pitchFamily="34" charset="0"/>
              </a:rPr>
              <a:t>	I.	Prozessfähigkeit des Beklagten</a:t>
            </a:r>
          </a:p>
          <a:p>
            <a:pPr marL="0" indent="0">
              <a:tabLst>
                <a:tab pos="450850" algn="l"/>
                <a:tab pos="808038" algn="l"/>
                <a:tab pos="1249363" algn="l"/>
                <a:tab pos="1798638" algn="l"/>
                <a:tab pos="2332038" algn="l"/>
                <a:tab pos="2865438" algn="l"/>
                <a:tab pos="3413125" algn="l"/>
                <a:tab pos="3946525" algn="l"/>
                <a:tab pos="4572000" algn="l"/>
                <a:tab pos="5197475" algn="l"/>
              </a:tabLst>
            </a:pPr>
            <a:r>
              <a:rPr lang="de-DE" b="0" dirty="0">
                <a:latin typeface="Arial" pitchFamily="34" charset="0"/>
                <a:cs typeface="Arial" pitchFamily="34" charset="0"/>
              </a:rPr>
              <a:t>		(+), § 51 Abs. 1 ZPO </a:t>
            </a:r>
            <a:r>
              <a:rPr lang="de-DE" b="0" dirty="0" err="1">
                <a:latin typeface="Arial" pitchFamily="34" charset="0"/>
                <a:cs typeface="Arial" pitchFamily="34" charset="0"/>
              </a:rPr>
              <a:t>iVm</a:t>
            </a:r>
            <a:r>
              <a:rPr lang="de-DE" b="0" dirty="0">
                <a:latin typeface="Arial" pitchFamily="34" charset="0"/>
                <a:cs typeface="Arial" pitchFamily="34" charset="0"/>
              </a:rPr>
              <a:t> § 1629 Abs. 1 BGB.</a:t>
            </a:r>
          </a:p>
          <a:p>
            <a:pPr marL="0" indent="0">
              <a:tabLst>
                <a:tab pos="450850" algn="l"/>
                <a:tab pos="808038" algn="l"/>
                <a:tab pos="1249363" algn="l"/>
                <a:tab pos="1798638" algn="l"/>
                <a:tab pos="2332038" algn="l"/>
                <a:tab pos="2865438" algn="l"/>
                <a:tab pos="3413125" algn="l"/>
                <a:tab pos="3946525" algn="l"/>
                <a:tab pos="4572000" algn="l"/>
                <a:tab pos="5197475" algn="l"/>
              </a:tabLst>
            </a:pPr>
            <a:r>
              <a:rPr lang="de-DE" b="0" dirty="0">
                <a:latin typeface="Arial" pitchFamily="34" charset="0"/>
                <a:cs typeface="Arial" pitchFamily="34" charset="0"/>
              </a:rPr>
              <a:t>	II.	Zuständigkeit des Amtsgerichts Hamburg-Mitte</a:t>
            </a:r>
          </a:p>
          <a:p>
            <a:pPr marL="0" indent="0">
              <a:tabLst>
                <a:tab pos="450850" algn="l"/>
                <a:tab pos="808038" algn="l"/>
                <a:tab pos="1249363" algn="l"/>
                <a:tab pos="1798638" algn="l"/>
                <a:tab pos="2332038" algn="l"/>
                <a:tab pos="2865438" algn="l"/>
                <a:tab pos="3413125" algn="l"/>
                <a:tab pos="3946525" algn="l"/>
                <a:tab pos="4572000" algn="l"/>
                <a:tab pos="5197475" algn="l"/>
              </a:tabLst>
            </a:pPr>
            <a:r>
              <a:rPr lang="de-DE" b="0" dirty="0">
                <a:latin typeface="Arial" pitchFamily="34" charset="0"/>
                <a:cs typeface="Arial" pitchFamily="34" charset="0"/>
              </a:rPr>
              <a:t>		1.	Sachliche Zuständigkeit des Amtsgerichts</a:t>
            </a:r>
          </a:p>
          <a:p>
            <a:pPr marL="0" indent="0">
              <a:tabLst>
                <a:tab pos="450850" algn="l"/>
                <a:tab pos="808038" algn="l"/>
                <a:tab pos="1249363" algn="l"/>
                <a:tab pos="1798638" algn="l"/>
                <a:tab pos="2332038" algn="l"/>
                <a:tab pos="2865438" algn="l"/>
                <a:tab pos="3413125" algn="l"/>
                <a:tab pos="3946525" algn="l"/>
                <a:tab pos="4572000" algn="l"/>
                <a:tab pos="5197475" algn="l"/>
              </a:tabLst>
            </a:pPr>
            <a:r>
              <a:rPr lang="de-DE" b="0" dirty="0">
                <a:latin typeface="Arial" pitchFamily="34" charset="0"/>
                <a:cs typeface="Arial" pitchFamily="34" charset="0"/>
              </a:rPr>
              <a:t>			(+), §§ 1 ZPO </a:t>
            </a:r>
            <a:r>
              <a:rPr lang="de-DE" b="0" dirty="0" err="1">
                <a:latin typeface="Arial" pitchFamily="34" charset="0"/>
                <a:cs typeface="Arial" pitchFamily="34" charset="0"/>
              </a:rPr>
              <a:t>iVm</a:t>
            </a:r>
            <a:r>
              <a:rPr lang="de-DE" b="0" dirty="0">
                <a:latin typeface="Arial" pitchFamily="34" charset="0"/>
                <a:cs typeface="Arial" pitchFamily="34" charset="0"/>
              </a:rPr>
              <a:t> 23 Nr. 1 GVG.</a:t>
            </a:r>
          </a:p>
          <a:p>
            <a:pPr marL="0" indent="0">
              <a:tabLst>
                <a:tab pos="450850" algn="l"/>
                <a:tab pos="808038" algn="l"/>
                <a:tab pos="1249363" algn="l"/>
                <a:tab pos="1798638" algn="l"/>
                <a:tab pos="2332038" algn="l"/>
                <a:tab pos="2865438" algn="l"/>
                <a:tab pos="3413125" algn="l"/>
                <a:tab pos="3946525" algn="l"/>
                <a:tab pos="4572000" algn="l"/>
                <a:tab pos="5197475" algn="l"/>
              </a:tabLst>
            </a:pPr>
            <a:r>
              <a:rPr lang="de-DE" b="0" dirty="0">
                <a:latin typeface="Arial" pitchFamily="34" charset="0"/>
                <a:cs typeface="Arial" pitchFamily="34" charset="0"/>
              </a:rPr>
              <a:t>		2.	Örtliche Zuständigkeit Hamburg-Mitte</a:t>
            </a:r>
          </a:p>
        </p:txBody>
      </p:sp>
      <p:sp>
        <p:nvSpPr>
          <p:cNvPr id="4" name="Text Box 2"/>
          <p:cNvSpPr txBox="1">
            <a:spLocks noChangeArrowheads="1"/>
          </p:cNvSpPr>
          <p:nvPr/>
        </p:nvSpPr>
        <p:spPr bwMode="auto">
          <a:xfrm>
            <a:off x="-507" y="260350"/>
            <a:ext cx="5076564"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1 Frisch ./. Sachs </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185500933"/>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490499">
                                            <p:txEl>
                                              <p:pRg st="0" end="0"/>
                                            </p:txEl>
                                          </p:spTgt>
                                        </p:tgtEl>
                                        <p:attrNameLst>
                                          <p:attrName>style.visibility</p:attrName>
                                        </p:attrNameLst>
                                      </p:cBhvr>
                                      <p:to>
                                        <p:strVal val="visible"/>
                                      </p:to>
                                    </p:set>
                                    <p:animEffect transition="in" filter="fade">
                                      <p:cBhvr>
                                        <p:cTn id="7" dur="500"/>
                                        <p:tgtEl>
                                          <p:spTgt spid="49049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90499">
                                            <p:txEl>
                                              <p:pRg st="1" end="1"/>
                                            </p:txEl>
                                          </p:spTgt>
                                        </p:tgtEl>
                                        <p:attrNameLst>
                                          <p:attrName>style.visibility</p:attrName>
                                        </p:attrNameLst>
                                      </p:cBhvr>
                                      <p:to>
                                        <p:strVal val="visible"/>
                                      </p:to>
                                    </p:set>
                                    <p:animEffect transition="in" filter="fade">
                                      <p:cBhvr>
                                        <p:cTn id="12" dur="500"/>
                                        <p:tgtEl>
                                          <p:spTgt spid="49049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90499">
                                            <p:txEl>
                                              <p:pRg st="2" end="2"/>
                                            </p:txEl>
                                          </p:spTgt>
                                        </p:tgtEl>
                                        <p:attrNameLst>
                                          <p:attrName>style.visibility</p:attrName>
                                        </p:attrNameLst>
                                      </p:cBhvr>
                                      <p:to>
                                        <p:strVal val="visible"/>
                                      </p:to>
                                    </p:set>
                                    <p:animEffect transition="in" filter="fade">
                                      <p:cBhvr>
                                        <p:cTn id="17" dur="500"/>
                                        <p:tgtEl>
                                          <p:spTgt spid="49049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90499">
                                            <p:txEl>
                                              <p:pRg st="4" end="4"/>
                                            </p:txEl>
                                          </p:spTgt>
                                        </p:tgtEl>
                                        <p:attrNameLst>
                                          <p:attrName>style.visibility</p:attrName>
                                        </p:attrNameLst>
                                      </p:cBhvr>
                                      <p:to>
                                        <p:strVal val="visible"/>
                                      </p:to>
                                    </p:set>
                                    <p:animEffect transition="in" filter="fade">
                                      <p:cBhvr>
                                        <p:cTn id="22" dur="500"/>
                                        <p:tgtEl>
                                          <p:spTgt spid="490499">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90499">
                                            <p:txEl>
                                              <p:pRg st="5" end="5"/>
                                            </p:txEl>
                                          </p:spTgt>
                                        </p:tgtEl>
                                        <p:attrNameLst>
                                          <p:attrName>style.visibility</p:attrName>
                                        </p:attrNameLst>
                                      </p:cBhvr>
                                      <p:to>
                                        <p:strVal val="visible"/>
                                      </p:to>
                                    </p:set>
                                    <p:animEffect transition="in" filter="fade">
                                      <p:cBhvr>
                                        <p:cTn id="27" dur="500"/>
                                        <p:tgtEl>
                                          <p:spTgt spid="490499">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490499">
                                            <p:txEl>
                                              <p:pRg st="6" end="6"/>
                                            </p:txEl>
                                          </p:spTgt>
                                        </p:tgtEl>
                                        <p:attrNameLst>
                                          <p:attrName>style.visibility</p:attrName>
                                        </p:attrNameLst>
                                      </p:cBhvr>
                                      <p:to>
                                        <p:strVal val="visible"/>
                                      </p:to>
                                    </p:set>
                                    <p:animEffect transition="in" filter="fade">
                                      <p:cBhvr>
                                        <p:cTn id="32" dur="500"/>
                                        <p:tgtEl>
                                          <p:spTgt spid="490499">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490499">
                                            <p:txEl>
                                              <p:pRg st="7" end="7"/>
                                            </p:txEl>
                                          </p:spTgt>
                                        </p:tgtEl>
                                        <p:attrNameLst>
                                          <p:attrName>style.visibility</p:attrName>
                                        </p:attrNameLst>
                                      </p:cBhvr>
                                      <p:to>
                                        <p:strVal val="visible"/>
                                      </p:to>
                                    </p:set>
                                    <p:animEffect transition="in" filter="fade">
                                      <p:cBhvr>
                                        <p:cTn id="37" dur="500"/>
                                        <p:tgtEl>
                                          <p:spTgt spid="490499">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490499">
                                            <p:txEl>
                                              <p:pRg st="8" end="8"/>
                                            </p:txEl>
                                          </p:spTgt>
                                        </p:tgtEl>
                                        <p:attrNameLst>
                                          <p:attrName>style.visibility</p:attrName>
                                        </p:attrNameLst>
                                      </p:cBhvr>
                                      <p:to>
                                        <p:strVal val="visible"/>
                                      </p:to>
                                    </p:set>
                                    <p:animEffect transition="in" filter="fade">
                                      <p:cBhvr>
                                        <p:cTn id="42" dur="500"/>
                                        <p:tgtEl>
                                          <p:spTgt spid="490499">
                                            <p:txEl>
                                              <p:pRg st="8" end="8"/>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490499">
                                            <p:txEl>
                                              <p:pRg st="9" end="9"/>
                                            </p:txEl>
                                          </p:spTgt>
                                        </p:tgtEl>
                                        <p:attrNameLst>
                                          <p:attrName>style.visibility</p:attrName>
                                        </p:attrNameLst>
                                      </p:cBhvr>
                                      <p:to>
                                        <p:strVal val="visible"/>
                                      </p:to>
                                    </p:set>
                                    <p:animEffect transition="in" filter="fade">
                                      <p:cBhvr>
                                        <p:cTn id="47" dur="500"/>
                                        <p:tgtEl>
                                          <p:spTgt spid="490499">
                                            <p:txEl>
                                              <p:pRg st="9" end="9"/>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490499">
                                            <p:txEl>
                                              <p:pRg st="10" end="10"/>
                                            </p:txEl>
                                          </p:spTgt>
                                        </p:tgtEl>
                                        <p:attrNameLst>
                                          <p:attrName>style.visibility</p:attrName>
                                        </p:attrNameLst>
                                      </p:cBhvr>
                                      <p:to>
                                        <p:strVal val="visible"/>
                                      </p:to>
                                    </p:set>
                                    <p:animEffect transition="in" filter="fade">
                                      <p:cBhvr>
                                        <p:cTn id="52" dur="500"/>
                                        <p:tgtEl>
                                          <p:spTgt spid="490499">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0499" name="Text Box 3"/>
          <p:cNvSpPr txBox="1">
            <a:spLocks noChangeArrowheads="1"/>
          </p:cNvSpPr>
          <p:nvPr/>
        </p:nvSpPr>
        <p:spPr bwMode="auto">
          <a:xfrm>
            <a:off x="179388" y="1309402"/>
            <a:ext cx="8712200" cy="5539978"/>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363538" indent="-36353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marL="0" indent="0">
              <a:tabLst>
                <a:tab pos="450850" algn="l"/>
                <a:tab pos="808038" algn="l"/>
                <a:tab pos="1249363" algn="l"/>
                <a:tab pos="1798638" algn="l"/>
                <a:tab pos="2332038" algn="l"/>
                <a:tab pos="2865438" algn="l"/>
                <a:tab pos="3413125" algn="l"/>
                <a:tab pos="3946525" algn="l"/>
                <a:tab pos="4572000" algn="l"/>
                <a:tab pos="5197475" algn="l"/>
              </a:tabLst>
            </a:pPr>
            <a:r>
              <a:rPr lang="de-DE" b="0" dirty="0">
                <a:latin typeface="Arial" pitchFamily="34" charset="0"/>
                <a:cs typeface="Arial" pitchFamily="34" charset="0"/>
              </a:rPr>
              <a:t>			(+), gemäß § 32 ZPO reicht es aus, dass der Kläger			eine unerlaubte Handlung (nicht notwendig des 				Beklagten) darlegt und behauptet, die den Kern der 			Klage (= Streitgegenstand) bildet.</a:t>
            </a:r>
          </a:p>
          <a:p>
            <a:pPr marL="0" indent="0">
              <a:tabLst>
                <a:tab pos="450850" algn="l"/>
                <a:tab pos="808038" algn="l"/>
                <a:tab pos="1249363" algn="l"/>
                <a:tab pos="1798638" algn="l"/>
                <a:tab pos="2332038" algn="l"/>
                <a:tab pos="2865438" algn="l"/>
                <a:tab pos="3413125" algn="l"/>
                <a:tab pos="3946525" algn="l"/>
                <a:tab pos="4572000" algn="l"/>
                <a:tab pos="5197475" algn="l"/>
              </a:tabLst>
            </a:pPr>
            <a:r>
              <a:rPr lang="de-DE" b="0" dirty="0">
                <a:latin typeface="Arial" pitchFamily="34" charset="0"/>
                <a:cs typeface="Arial" pitchFamily="34" charset="0"/>
              </a:rPr>
              <a:t>	=&gt;	Klage zulässig.</a:t>
            </a:r>
          </a:p>
          <a:p>
            <a:pPr marL="0" indent="0">
              <a:tabLst>
                <a:tab pos="450850" algn="l"/>
                <a:tab pos="808038" algn="l"/>
                <a:tab pos="1249363" algn="l"/>
                <a:tab pos="1798638" algn="l"/>
                <a:tab pos="2332038" algn="l"/>
                <a:tab pos="2865438" algn="l"/>
                <a:tab pos="3413125" algn="l"/>
                <a:tab pos="3946525" algn="l"/>
                <a:tab pos="4572000" algn="l"/>
                <a:tab pos="5197475" algn="l"/>
              </a:tabLst>
            </a:pPr>
            <a:endParaRPr lang="de-DE" b="0" dirty="0">
              <a:latin typeface="Arial" pitchFamily="34" charset="0"/>
              <a:cs typeface="Arial" pitchFamily="34" charset="0"/>
            </a:endParaRPr>
          </a:p>
          <a:p>
            <a:pPr marL="0" indent="0">
              <a:tabLst>
                <a:tab pos="450850" algn="l"/>
                <a:tab pos="808038" algn="l"/>
                <a:tab pos="1249363" algn="l"/>
                <a:tab pos="1798638" algn="l"/>
                <a:tab pos="2332038" algn="l"/>
                <a:tab pos="2865438" algn="l"/>
                <a:tab pos="3413125" algn="l"/>
                <a:tab pos="3946525" algn="l"/>
                <a:tab pos="4572000" algn="l"/>
                <a:tab pos="5197475" algn="l"/>
              </a:tabLst>
            </a:pPr>
            <a:r>
              <a:rPr lang="de-DE" dirty="0">
                <a:latin typeface="Arial" pitchFamily="34" charset="0"/>
                <a:cs typeface="Arial" pitchFamily="34" charset="0"/>
              </a:rPr>
              <a:t>D.	„Sachstation“: Begründetheit der Klage</a:t>
            </a:r>
          </a:p>
          <a:p>
            <a:pPr marL="0" indent="0">
              <a:tabLst>
                <a:tab pos="450850" algn="l"/>
                <a:tab pos="808038" algn="l"/>
                <a:tab pos="1249363" algn="l"/>
                <a:tab pos="1798638" algn="l"/>
                <a:tab pos="2332038" algn="l"/>
                <a:tab pos="2865438" algn="l"/>
                <a:tab pos="3413125" algn="l"/>
                <a:tab pos="3946525" algn="l"/>
                <a:tab pos="4572000" algn="l"/>
                <a:tab pos="5197475" algn="l"/>
              </a:tabLst>
            </a:pPr>
            <a:r>
              <a:rPr lang="de-DE" dirty="0">
                <a:latin typeface="Arial" pitchFamily="34" charset="0"/>
                <a:cs typeface="Arial" pitchFamily="34" charset="0"/>
              </a:rPr>
              <a:t>	I.	Klage schlüssig?</a:t>
            </a:r>
          </a:p>
          <a:p>
            <a:pPr marL="0" indent="0">
              <a:tabLst>
                <a:tab pos="450850" algn="l"/>
                <a:tab pos="808038" algn="l"/>
                <a:tab pos="1249363" algn="l"/>
                <a:tab pos="1798638" algn="l"/>
                <a:tab pos="2332038" algn="l"/>
                <a:tab pos="2865438" algn="l"/>
                <a:tab pos="3413125" algn="l"/>
                <a:tab pos="3946525" algn="l"/>
                <a:tab pos="4572000" algn="l"/>
                <a:tab pos="5197475" algn="l"/>
              </a:tabLst>
            </a:pPr>
            <a:r>
              <a:rPr lang="de-DE" b="0" dirty="0">
                <a:latin typeface="Arial" pitchFamily="34" charset="0"/>
                <a:cs typeface="Arial" pitchFamily="34" charset="0"/>
              </a:rPr>
              <a:t>		1.	aus </a:t>
            </a:r>
            <a:r>
              <a:rPr lang="de-DE" dirty="0">
                <a:latin typeface="Arial" pitchFamily="34" charset="0"/>
                <a:cs typeface="Arial" pitchFamily="34" charset="0"/>
              </a:rPr>
              <a:t>§ 861 Abs. 1 BGB</a:t>
            </a:r>
            <a:r>
              <a:rPr lang="de-DE" b="0" dirty="0">
                <a:latin typeface="Arial" pitchFamily="34" charset="0"/>
                <a:cs typeface="Arial" pitchFamily="34" charset="0"/>
              </a:rPr>
              <a:t>?</a:t>
            </a:r>
          </a:p>
          <a:p>
            <a:pPr marL="0" indent="0">
              <a:tabLst>
                <a:tab pos="450850" algn="l"/>
                <a:tab pos="808038" algn="l"/>
                <a:tab pos="1249363" algn="l"/>
                <a:tab pos="1798638" algn="l"/>
                <a:tab pos="2332038" algn="l"/>
                <a:tab pos="2865438" algn="l"/>
                <a:tab pos="3413125" algn="l"/>
                <a:tab pos="3946525" algn="l"/>
                <a:tab pos="4572000" algn="l"/>
                <a:tab pos="5197475" algn="l"/>
              </a:tabLst>
            </a:pPr>
            <a:r>
              <a:rPr lang="de-DE" b="0" dirty="0">
                <a:latin typeface="Arial" pitchFamily="34" charset="0"/>
                <a:cs typeface="Arial" pitchFamily="34" charset="0"/>
              </a:rPr>
              <a:t>			(-), Kläger trägt vor, früherer Besitzer gewesen zu 				sein, dass Beklagter jetziger Besitzer sei und dieser			(der Beklagte) ihm (dem Kläger) den Besitz durch				verbotene Eigenmacht entzogen habe, s. aber § 864 I.</a:t>
            </a:r>
          </a:p>
          <a:p>
            <a:pPr marL="0" indent="0">
              <a:tabLst>
                <a:tab pos="450850" algn="l"/>
                <a:tab pos="808038" algn="l"/>
                <a:tab pos="1249363" algn="l"/>
                <a:tab pos="1798638" algn="l"/>
                <a:tab pos="2332038" algn="l"/>
                <a:tab pos="2865438" algn="l"/>
                <a:tab pos="3413125" algn="l"/>
                <a:tab pos="3946525" algn="l"/>
                <a:tab pos="4572000" algn="l"/>
                <a:tab pos="5197475" algn="l"/>
              </a:tabLst>
            </a:pPr>
            <a:r>
              <a:rPr lang="de-DE" b="0" dirty="0">
                <a:latin typeface="Arial" pitchFamily="34" charset="0"/>
                <a:cs typeface="Arial" pitchFamily="34" charset="0"/>
              </a:rPr>
              <a:t>		2.	aus </a:t>
            </a:r>
            <a:r>
              <a:rPr lang="de-DE" dirty="0">
                <a:latin typeface="Arial" pitchFamily="34" charset="0"/>
                <a:cs typeface="Arial" pitchFamily="34" charset="0"/>
              </a:rPr>
              <a:t>§ 985 BGB</a:t>
            </a:r>
            <a:r>
              <a:rPr lang="de-DE" b="0" dirty="0">
                <a:latin typeface="Arial" pitchFamily="34" charset="0"/>
                <a:cs typeface="Arial" pitchFamily="34" charset="0"/>
              </a:rPr>
              <a:t>?</a:t>
            </a:r>
          </a:p>
          <a:p>
            <a:pPr marL="0" indent="0">
              <a:tabLst>
                <a:tab pos="450850" algn="l"/>
                <a:tab pos="808038" algn="l"/>
                <a:tab pos="1249363" algn="l"/>
                <a:tab pos="1798638" algn="l"/>
                <a:tab pos="2332038" algn="l"/>
                <a:tab pos="2865438" algn="l"/>
                <a:tab pos="3413125" algn="l"/>
                <a:tab pos="3946525" algn="l"/>
                <a:tab pos="4572000" algn="l"/>
                <a:tab pos="5197475" algn="l"/>
              </a:tabLst>
            </a:pPr>
            <a:r>
              <a:rPr lang="de-DE" b="0" dirty="0">
                <a:latin typeface="Arial" pitchFamily="34" charset="0"/>
                <a:cs typeface="Arial" pitchFamily="34" charset="0"/>
              </a:rPr>
              <a:t>			a)	Besitz des Beklagten (+)</a:t>
            </a:r>
          </a:p>
        </p:txBody>
      </p:sp>
      <p:sp>
        <p:nvSpPr>
          <p:cNvPr id="4" name="Text Box 2"/>
          <p:cNvSpPr txBox="1">
            <a:spLocks noChangeArrowheads="1"/>
          </p:cNvSpPr>
          <p:nvPr/>
        </p:nvSpPr>
        <p:spPr bwMode="auto">
          <a:xfrm>
            <a:off x="-507" y="260350"/>
            <a:ext cx="5076564"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1 Frisch ./. Sachs </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3623580110"/>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490499">
                                            <p:txEl>
                                              <p:pRg st="0" end="0"/>
                                            </p:txEl>
                                          </p:spTgt>
                                        </p:tgtEl>
                                        <p:attrNameLst>
                                          <p:attrName>style.visibility</p:attrName>
                                        </p:attrNameLst>
                                      </p:cBhvr>
                                      <p:to>
                                        <p:strVal val="visible"/>
                                      </p:to>
                                    </p:set>
                                    <p:animEffect transition="in" filter="fade">
                                      <p:cBhvr>
                                        <p:cTn id="7" dur="500"/>
                                        <p:tgtEl>
                                          <p:spTgt spid="49049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90499">
                                            <p:txEl>
                                              <p:pRg st="1" end="1"/>
                                            </p:txEl>
                                          </p:spTgt>
                                        </p:tgtEl>
                                        <p:attrNameLst>
                                          <p:attrName>style.visibility</p:attrName>
                                        </p:attrNameLst>
                                      </p:cBhvr>
                                      <p:to>
                                        <p:strVal val="visible"/>
                                      </p:to>
                                    </p:set>
                                    <p:animEffect transition="in" filter="fade">
                                      <p:cBhvr>
                                        <p:cTn id="12" dur="500"/>
                                        <p:tgtEl>
                                          <p:spTgt spid="49049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90499">
                                            <p:txEl>
                                              <p:pRg st="3" end="3"/>
                                            </p:txEl>
                                          </p:spTgt>
                                        </p:tgtEl>
                                        <p:attrNameLst>
                                          <p:attrName>style.visibility</p:attrName>
                                        </p:attrNameLst>
                                      </p:cBhvr>
                                      <p:to>
                                        <p:strVal val="visible"/>
                                      </p:to>
                                    </p:set>
                                    <p:animEffect transition="in" filter="fade">
                                      <p:cBhvr>
                                        <p:cTn id="17" dur="500"/>
                                        <p:tgtEl>
                                          <p:spTgt spid="490499">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90499">
                                            <p:txEl>
                                              <p:pRg st="4" end="4"/>
                                            </p:txEl>
                                          </p:spTgt>
                                        </p:tgtEl>
                                        <p:attrNameLst>
                                          <p:attrName>style.visibility</p:attrName>
                                        </p:attrNameLst>
                                      </p:cBhvr>
                                      <p:to>
                                        <p:strVal val="visible"/>
                                      </p:to>
                                    </p:set>
                                    <p:animEffect transition="in" filter="fade">
                                      <p:cBhvr>
                                        <p:cTn id="22" dur="500"/>
                                        <p:tgtEl>
                                          <p:spTgt spid="490499">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90499">
                                            <p:txEl>
                                              <p:pRg st="5" end="5"/>
                                            </p:txEl>
                                          </p:spTgt>
                                        </p:tgtEl>
                                        <p:attrNameLst>
                                          <p:attrName>style.visibility</p:attrName>
                                        </p:attrNameLst>
                                      </p:cBhvr>
                                      <p:to>
                                        <p:strVal val="visible"/>
                                      </p:to>
                                    </p:set>
                                    <p:animEffect transition="in" filter="fade">
                                      <p:cBhvr>
                                        <p:cTn id="27" dur="500"/>
                                        <p:tgtEl>
                                          <p:spTgt spid="490499">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490499">
                                            <p:txEl>
                                              <p:pRg st="6" end="6"/>
                                            </p:txEl>
                                          </p:spTgt>
                                        </p:tgtEl>
                                        <p:attrNameLst>
                                          <p:attrName>style.visibility</p:attrName>
                                        </p:attrNameLst>
                                      </p:cBhvr>
                                      <p:to>
                                        <p:strVal val="visible"/>
                                      </p:to>
                                    </p:set>
                                    <p:animEffect transition="in" filter="fade">
                                      <p:cBhvr>
                                        <p:cTn id="32" dur="500"/>
                                        <p:tgtEl>
                                          <p:spTgt spid="490499">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490499">
                                            <p:txEl>
                                              <p:pRg st="7" end="7"/>
                                            </p:txEl>
                                          </p:spTgt>
                                        </p:tgtEl>
                                        <p:attrNameLst>
                                          <p:attrName>style.visibility</p:attrName>
                                        </p:attrNameLst>
                                      </p:cBhvr>
                                      <p:to>
                                        <p:strVal val="visible"/>
                                      </p:to>
                                    </p:set>
                                    <p:animEffect transition="in" filter="fade">
                                      <p:cBhvr>
                                        <p:cTn id="37" dur="500"/>
                                        <p:tgtEl>
                                          <p:spTgt spid="490499">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490499">
                                            <p:txEl>
                                              <p:pRg st="8" end="8"/>
                                            </p:txEl>
                                          </p:spTgt>
                                        </p:tgtEl>
                                        <p:attrNameLst>
                                          <p:attrName>style.visibility</p:attrName>
                                        </p:attrNameLst>
                                      </p:cBhvr>
                                      <p:to>
                                        <p:strVal val="visible"/>
                                      </p:to>
                                    </p:set>
                                    <p:animEffect transition="in" filter="fade">
                                      <p:cBhvr>
                                        <p:cTn id="42" dur="500"/>
                                        <p:tgtEl>
                                          <p:spTgt spid="490499">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0499" name="Text Box 3"/>
          <p:cNvSpPr txBox="1">
            <a:spLocks noChangeArrowheads="1"/>
          </p:cNvSpPr>
          <p:nvPr/>
        </p:nvSpPr>
        <p:spPr bwMode="auto">
          <a:xfrm>
            <a:off x="179388" y="1309402"/>
            <a:ext cx="8712200" cy="5539978"/>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363538" indent="-36353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marL="0" indent="0">
              <a:tabLst>
                <a:tab pos="450850" algn="l"/>
                <a:tab pos="808038" algn="l"/>
                <a:tab pos="1249363" algn="l"/>
                <a:tab pos="1798638" algn="l"/>
                <a:tab pos="2332038" algn="l"/>
                <a:tab pos="2865438" algn="l"/>
                <a:tab pos="3413125" algn="l"/>
                <a:tab pos="3946525" algn="l"/>
                <a:tab pos="4572000" algn="l"/>
                <a:tab pos="5197475" algn="l"/>
              </a:tabLst>
            </a:pPr>
            <a:r>
              <a:rPr lang="de-DE" b="0" dirty="0">
                <a:latin typeface="Arial" pitchFamily="34" charset="0"/>
                <a:cs typeface="Arial" pitchFamily="34" charset="0"/>
              </a:rPr>
              <a:t>			b)	Eigentum des Klägers?</a:t>
            </a:r>
          </a:p>
          <a:p>
            <a:pPr marL="0" indent="0">
              <a:tabLst>
                <a:tab pos="450850" algn="l"/>
                <a:tab pos="808038" algn="l"/>
                <a:tab pos="1249363" algn="l"/>
                <a:tab pos="1798638" algn="l"/>
                <a:tab pos="2332038" algn="l"/>
                <a:tab pos="2865438" algn="l"/>
                <a:tab pos="3413125" algn="l"/>
                <a:tab pos="3946525" algn="l"/>
                <a:tab pos="4572000" algn="l"/>
                <a:tab pos="5197475" algn="l"/>
              </a:tabLst>
            </a:pPr>
            <a:r>
              <a:rPr lang="de-DE" b="0" dirty="0">
                <a:latin typeface="Arial" pitchFamily="34" charset="0"/>
                <a:cs typeface="Arial" pitchFamily="34" charset="0"/>
              </a:rPr>
              <a:t>				(+), Kläger behauptet, Beklagter hätte ihm das 					Fahrrad gestohlen; das kann kein Eigentum des 				Beklagten begründen, § 935 Abs. 1 S.1.</a:t>
            </a:r>
          </a:p>
          <a:p>
            <a:pPr marL="0" indent="0">
              <a:tabLst>
                <a:tab pos="450850" algn="l"/>
                <a:tab pos="808038" algn="l"/>
                <a:tab pos="1249363" algn="l"/>
                <a:tab pos="1798638" algn="l"/>
                <a:tab pos="2332038" algn="l"/>
                <a:tab pos="2865438" algn="l"/>
                <a:tab pos="3413125" algn="l"/>
                <a:tab pos="3946525" algn="l"/>
                <a:tab pos="4572000" algn="l"/>
                <a:tab pos="5197475" algn="l"/>
              </a:tabLst>
            </a:pPr>
            <a:r>
              <a:rPr lang="de-DE" b="0" dirty="0">
                <a:latin typeface="Arial" pitchFamily="34" charset="0"/>
                <a:cs typeface="Arial" pitchFamily="34" charset="0"/>
              </a:rPr>
              <a:t>			=&gt;	also Klage auch aus § 985 BGB schlüssig.</a:t>
            </a:r>
          </a:p>
          <a:p>
            <a:pPr marL="0" indent="0">
              <a:tabLst>
                <a:tab pos="450850" algn="l"/>
                <a:tab pos="808038" algn="l"/>
                <a:tab pos="1249363" algn="l"/>
                <a:tab pos="1798638" algn="l"/>
                <a:tab pos="2332038" algn="l"/>
                <a:tab pos="2865438" algn="l"/>
                <a:tab pos="3413125" algn="l"/>
                <a:tab pos="3946525" algn="l"/>
                <a:tab pos="4572000" algn="l"/>
                <a:tab pos="5197475" algn="l"/>
              </a:tabLst>
            </a:pPr>
            <a:r>
              <a:rPr lang="de-DE" b="0" dirty="0">
                <a:latin typeface="Arial" pitchFamily="34" charset="0"/>
                <a:cs typeface="Arial" pitchFamily="34" charset="0"/>
              </a:rPr>
              <a:t>		3.	aus</a:t>
            </a:r>
            <a:r>
              <a:rPr lang="de-DE" dirty="0">
                <a:latin typeface="Arial" pitchFamily="34" charset="0"/>
                <a:cs typeface="Arial" pitchFamily="34" charset="0"/>
              </a:rPr>
              <a:t> § 1007 Abs. 1 BGB</a:t>
            </a:r>
            <a:r>
              <a:rPr lang="de-DE" b="0" dirty="0">
                <a:latin typeface="Arial" pitchFamily="34" charset="0"/>
                <a:cs typeface="Arial" pitchFamily="34" charset="0"/>
              </a:rPr>
              <a:t>?</a:t>
            </a:r>
          </a:p>
          <a:p>
            <a:pPr marL="0" indent="0">
              <a:tabLst>
                <a:tab pos="450850" algn="l"/>
                <a:tab pos="808038" algn="l"/>
                <a:tab pos="1249363" algn="l"/>
                <a:tab pos="1798638" algn="l"/>
                <a:tab pos="2332038" algn="l"/>
                <a:tab pos="2865438" algn="l"/>
                <a:tab pos="3413125" algn="l"/>
                <a:tab pos="3946525" algn="l"/>
                <a:tab pos="4572000" algn="l"/>
                <a:tab pos="5197475" algn="l"/>
              </a:tabLst>
            </a:pPr>
            <a:r>
              <a:rPr lang="de-DE" b="0" dirty="0">
                <a:latin typeface="Arial" pitchFamily="34" charset="0"/>
                <a:cs typeface="Arial" pitchFamily="34" charset="0"/>
              </a:rPr>
              <a:t>			(+), früherer Besitz des Klägers und jetziger, </a:t>
            </a:r>
            <a:r>
              <a:rPr lang="de-DE" b="0" dirty="0" err="1">
                <a:latin typeface="Arial" pitchFamily="34" charset="0"/>
                <a:cs typeface="Arial" pitchFamily="34" charset="0"/>
              </a:rPr>
              <a:t>bösgläu</a:t>
            </a:r>
            <a:r>
              <a:rPr lang="de-DE" b="0" dirty="0">
                <a:latin typeface="Arial" pitchFamily="34" charset="0"/>
                <a:cs typeface="Arial" pitchFamily="34" charset="0"/>
              </a:rPr>
              <a:t>-			</a:t>
            </a:r>
            <a:r>
              <a:rPr lang="de-DE" b="0" dirty="0" err="1">
                <a:latin typeface="Arial" pitchFamily="34" charset="0"/>
                <a:cs typeface="Arial" pitchFamily="34" charset="0"/>
              </a:rPr>
              <a:t>biger</a:t>
            </a:r>
            <a:r>
              <a:rPr lang="de-DE" b="0" dirty="0">
                <a:latin typeface="Arial" pitchFamily="34" charset="0"/>
                <a:cs typeface="Arial" pitchFamily="34" charset="0"/>
              </a:rPr>
              <a:t> Besitz des Beklagten vorgetragen.</a:t>
            </a:r>
          </a:p>
          <a:p>
            <a:pPr marL="0" indent="0">
              <a:tabLst>
                <a:tab pos="450850" algn="l"/>
                <a:tab pos="808038" algn="l"/>
                <a:tab pos="1249363" algn="l"/>
                <a:tab pos="1798638" algn="l"/>
                <a:tab pos="2332038" algn="l"/>
                <a:tab pos="2865438" algn="l"/>
                <a:tab pos="3413125" algn="l"/>
                <a:tab pos="3946525" algn="l"/>
                <a:tab pos="4572000" algn="l"/>
                <a:tab pos="5197475" algn="l"/>
              </a:tabLst>
            </a:pPr>
            <a:r>
              <a:rPr lang="de-DE" b="0" dirty="0">
                <a:latin typeface="Arial" pitchFamily="34" charset="0"/>
                <a:cs typeface="Arial" pitchFamily="34" charset="0"/>
              </a:rPr>
              <a:t>		4.	aus </a:t>
            </a:r>
            <a:r>
              <a:rPr lang="de-DE" dirty="0">
                <a:latin typeface="Arial" pitchFamily="34" charset="0"/>
                <a:cs typeface="Arial" pitchFamily="34" charset="0"/>
              </a:rPr>
              <a:t>§ 1007 Abs. 2 S.1 BGB</a:t>
            </a:r>
            <a:r>
              <a:rPr lang="de-DE" b="0" dirty="0">
                <a:latin typeface="Arial" pitchFamily="34" charset="0"/>
                <a:cs typeface="Arial" pitchFamily="34" charset="0"/>
              </a:rPr>
              <a:t>?</a:t>
            </a:r>
          </a:p>
          <a:p>
            <a:pPr marL="0" indent="0">
              <a:tabLst>
                <a:tab pos="450850" algn="l"/>
                <a:tab pos="808038" algn="l"/>
                <a:tab pos="1249363" algn="l"/>
                <a:tab pos="1798638" algn="l"/>
                <a:tab pos="2332038" algn="l"/>
                <a:tab pos="2865438" algn="l"/>
                <a:tab pos="3413125" algn="l"/>
                <a:tab pos="3946525" algn="l"/>
                <a:tab pos="4572000" algn="l"/>
                <a:tab pos="5197475" algn="l"/>
              </a:tabLst>
            </a:pPr>
            <a:r>
              <a:rPr lang="de-DE" b="0" dirty="0">
                <a:latin typeface="Arial" pitchFamily="34" charset="0"/>
                <a:cs typeface="Arial" pitchFamily="34" charset="0"/>
              </a:rPr>
              <a:t>			(+), da Kläger auch vorträgt, dass ihm das Fahrrad				gestohlen worden sei.</a:t>
            </a:r>
          </a:p>
          <a:p>
            <a:pPr marL="0" indent="0">
              <a:tabLst>
                <a:tab pos="450850" algn="l"/>
                <a:tab pos="808038" algn="l"/>
                <a:tab pos="1249363" algn="l"/>
                <a:tab pos="1798638" algn="l"/>
                <a:tab pos="2332038" algn="l"/>
                <a:tab pos="2865438" algn="l"/>
                <a:tab pos="3413125" algn="l"/>
                <a:tab pos="3946525" algn="l"/>
                <a:tab pos="4572000" algn="l"/>
                <a:tab pos="5197475" algn="l"/>
              </a:tabLst>
            </a:pPr>
            <a:r>
              <a:rPr lang="de-DE" b="0" dirty="0">
                <a:latin typeface="Arial" pitchFamily="34" charset="0"/>
                <a:cs typeface="Arial" pitchFamily="34" charset="0"/>
              </a:rPr>
              <a:t>		5.	aus </a:t>
            </a:r>
            <a:r>
              <a:rPr lang="de-DE" dirty="0">
                <a:latin typeface="Arial" pitchFamily="34" charset="0"/>
                <a:cs typeface="Arial" pitchFamily="34" charset="0"/>
              </a:rPr>
              <a:t>§§ 823 Abs. 1, 249 Abs. 1 BGB</a:t>
            </a:r>
            <a:r>
              <a:rPr lang="de-DE" b="0" dirty="0">
                <a:latin typeface="Arial" pitchFamily="34" charset="0"/>
                <a:cs typeface="Arial" pitchFamily="34" charset="0"/>
              </a:rPr>
              <a:t>?</a:t>
            </a:r>
          </a:p>
          <a:p>
            <a:pPr marL="0" indent="0">
              <a:tabLst>
                <a:tab pos="450850" algn="l"/>
                <a:tab pos="808038" algn="l"/>
                <a:tab pos="1249363" algn="l"/>
                <a:tab pos="1798638" algn="l"/>
                <a:tab pos="2332038" algn="l"/>
                <a:tab pos="2865438" algn="l"/>
                <a:tab pos="3413125" algn="l"/>
                <a:tab pos="3946525" algn="l"/>
                <a:tab pos="4572000" algn="l"/>
                <a:tab pos="5197475" algn="l"/>
              </a:tabLst>
            </a:pPr>
            <a:r>
              <a:rPr lang="de-DE" b="0" dirty="0">
                <a:latin typeface="Arial" pitchFamily="34" charset="0"/>
                <a:cs typeface="Arial" pitchFamily="34" charset="0"/>
              </a:rPr>
              <a:t>			(+), da Kläger rechtswidrige und schuldhafte (s. § 828			Abs. 3 BGB) Eigentumsverletzung durch Beklagten				(= Diebstahl) behauptet.</a:t>
            </a:r>
          </a:p>
        </p:txBody>
      </p:sp>
      <p:sp>
        <p:nvSpPr>
          <p:cNvPr id="4" name="Text Box 2"/>
          <p:cNvSpPr txBox="1">
            <a:spLocks noChangeArrowheads="1"/>
          </p:cNvSpPr>
          <p:nvPr/>
        </p:nvSpPr>
        <p:spPr bwMode="auto">
          <a:xfrm>
            <a:off x="-507" y="260350"/>
            <a:ext cx="5076564"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1 Frisch ./. Sachs </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3747727027"/>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90499">
                                            <p:txEl>
                                              <p:pRg st="0" end="0"/>
                                            </p:txEl>
                                          </p:spTgt>
                                        </p:tgtEl>
                                        <p:attrNameLst>
                                          <p:attrName>style.visibility</p:attrName>
                                        </p:attrNameLst>
                                      </p:cBhvr>
                                      <p:to>
                                        <p:strVal val="visible"/>
                                      </p:to>
                                    </p:set>
                                    <p:animEffect transition="in" filter="fade">
                                      <p:cBhvr>
                                        <p:cTn id="7" dur="500"/>
                                        <p:tgtEl>
                                          <p:spTgt spid="49049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90499">
                                            <p:txEl>
                                              <p:pRg st="1" end="1"/>
                                            </p:txEl>
                                          </p:spTgt>
                                        </p:tgtEl>
                                        <p:attrNameLst>
                                          <p:attrName>style.visibility</p:attrName>
                                        </p:attrNameLst>
                                      </p:cBhvr>
                                      <p:to>
                                        <p:strVal val="visible"/>
                                      </p:to>
                                    </p:set>
                                    <p:animEffect transition="in" filter="fade">
                                      <p:cBhvr>
                                        <p:cTn id="12" dur="500"/>
                                        <p:tgtEl>
                                          <p:spTgt spid="49049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90499">
                                            <p:txEl>
                                              <p:pRg st="2" end="2"/>
                                            </p:txEl>
                                          </p:spTgt>
                                        </p:tgtEl>
                                        <p:attrNameLst>
                                          <p:attrName>style.visibility</p:attrName>
                                        </p:attrNameLst>
                                      </p:cBhvr>
                                      <p:to>
                                        <p:strVal val="visible"/>
                                      </p:to>
                                    </p:set>
                                    <p:animEffect transition="in" filter="fade">
                                      <p:cBhvr>
                                        <p:cTn id="17" dur="500"/>
                                        <p:tgtEl>
                                          <p:spTgt spid="49049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90499">
                                            <p:txEl>
                                              <p:pRg st="3" end="3"/>
                                            </p:txEl>
                                          </p:spTgt>
                                        </p:tgtEl>
                                        <p:attrNameLst>
                                          <p:attrName>style.visibility</p:attrName>
                                        </p:attrNameLst>
                                      </p:cBhvr>
                                      <p:to>
                                        <p:strVal val="visible"/>
                                      </p:to>
                                    </p:set>
                                    <p:animEffect transition="in" filter="fade">
                                      <p:cBhvr>
                                        <p:cTn id="22" dur="500"/>
                                        <p:tgtEl>
                                          <p:spTgt spid="490499">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90499">
                                            <p:txEl>
                                              <p:pRg st="4" end="4"/>
                                            </p:txEl>
                                          </p:spTgt>
                                        </p:tgtEl>
                                        <p:attrNameLst>
                                          <p:attrName>style.visibility</p:attrName>
                                        </p:attrNameLst>
                                      </p:cBhvr>
                                      <p:to>
                                        <p:strVal val="visible"/>
                                      </p:to>
                                    </p:set>
                                    <p:animEffect transition="in" filter="fade">
                                      <p:cBhvr>
                                        <p:cTn id="27" dur="500"/>
                                        <p:tgtEl>
                                          <p:spTgt spid="490499">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490499">
                                            <p:txEl>
                                              <p:pRg st="5" end="5"/>
                                            </p:txEl>
                                          </p:spTgt>
                                        </p:tgtEl>
                                        <p:attrNameLst>
                                          <p:attrName>style.visibility</p:attrName>
                                        </p:attrNameLst>
                                      </p:cBhvr>
                                      <p:to>
                                        <p:strVal val="visible"/>
                                      </p:to>
                                    </p:set>
                                    <p:animEffect transition="in" filter="fade">
                                      <p:cBhvr>
                                        <p:cTn id="32" dur="500"/>
                                        <p:tgtEl>
                                          <p:spTgt spid="490499">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490499">
                                            <p:txEl>
                                              <p:pRg st="6" end="6"/>
                                            </p:txEl>
                                          </p:spTgt>
                                        </p:tgtEl>
                                        <p:attrNameLst>
                                          <p:attrName>style.visibility</p:attrName>
                                        </p:attrNameLst>
                                      </p:cBhvr>
                                      <p:to>
                                        <p:strVal val="visible"/>
                                      </p:to>
                                    </p:set>
                                    <p:animEffect transition="in" filter="fade">
                                      <p:cBhvr>
                                        <p:cTn id="37" dur="500"/>
                                        <p:tgtEl>
                                          <p:spTgt spid="490499">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490499">
                                            <p:txEl>
                                              <p:pRg st="7" end="7"/>
                                            </p:txEl>
                                          </p:spTgt>
                                        </p:tgtEl>
                                        <p:attrNameLst>
                                          <p:attrName>style.visibility</p:attrName>
                                        </p:attrNameLst>
                                      </p:cBhvr>
                                      <p:to>
                                        <p:strVal val="visible"/>
                                      </p:to>
                                    </p:set>
                                    <p:animEffect transition="in" filter="fade">
                                      <p:cBhvr>
                                        <p:cTn id="42" dur="500"/>
                                        <p:tgtEl>
                                          <p:spTgt spid="490499">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490499">
                                            <p:txEl>
                                              <p:pRg st="8" end="8"/>
                                            </p:txEl>
                                          </p:spTgt>
                                        </p:tgtEl>
                                        <p:attrNameLst>
                                          <p:attrName>style.visibility</p:attrName>
                                        </p:attrNameLst>
                                      </p:cBhvr>
                                      <p:to>
                                        <p:strVal val="visible"/>
                                      </p:to>
                                    </p:set>
                                    <p:animEffect transition="in" filter="fade">
                                      <p:cBhvr>
                                        <p:cTn id="47" dur="500"/>
                                        <p:tgtEl>
                                          <p:spTgt spid="490499">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0499" name="Text Box 3"/>
          <p:cNvSpPr txBox="1">
            <a:spLocks noChangeArrowheads="1"/>
          </p:cNvSpPr>
          <p:nvPr/>
        </p:nvSpPr>
        <p:spPr bwMode="auto">
          <a:xfrm>
            <a:off x="179388" y="1309402"/>
            <a:ext cx="8712200" cy="5539978"/>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363538" indent="-36353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marL="0" indent="0">
              <a:tabLst>
                <a:tab pos="450850" algn="l"/>
                <a:tab pos="808038" algn="l"/>
                <a:tab pos="1249363" algn="l"/>
                <a:tab pos="1798638" algn="l"/>
                <a:tab pos="2332038" algn="l"/>
                <a:tab pos="2865438" algn="l"/>
                <a:tab pos="3413125" algn="l"/>
                <a:tab pos="3946525" algn="l"/>
                <a:tab pos="4572000" algn="l"/>
                <a:tab pos="5197475" algn="l"/>
              </a:tabLst>
            </a:pPr>
            <a:r>
              <a:rPr lang="de-DE" b="0" dirty="0">
                <a:latin typeface="Arial" pitchFamily="34" charset="0"/>
                <a:cs typeface="Arial" pitchFamily="34" charset="0"/>
              </a:rPr>
              <a:t>		6.	aus </a:t>
            </a:r>
            <a:r>
              <a:rPr lang="de-DE" dirty="0">
                <a:latin typeface="Arial" pitchFamily="34" charset="0"/>
                <a:cs typeface="Arial" pitchFamily="34" charset="0"/>
              </a:rPr>
              <a:t>§ 812 Abs. 1 S.1, 2.Var. BGB</a:t>
            </a:r>
            <a:r>
              <a:rPr lang="de-DE" b="0" dirty="0">
                <a:latin typeface="Arial" pitchFamily="34" charset="0"/>
                <a:cs typeface="Arial" pitchFamily="34" charset="0"/>
              </a:rPr>
              <a:t>?</a:t>
            </a:r>
          </a:p>
          <a:p>
            <a:pPr marL="0" indent="0">
              <a:tabLst>
                <a:tab pos="450850" algn="l"/>
                <a:tab pos="808038" algn="l"/>
                <a:tab pos="1249363" algn="l"/>
                <a:tab pos="1798638" algn="l"/>
                <a:tab pos="2332038" algn="l"/>
                <a:tab pos="2865438" algn="l"/>
                <a:tab pos="3413125" algn="l"/>
                <a:tab pos="3946525" algn="l"/>
                <a:tab pos="4572000" algn="l"/>
                <a:tab pos="5197475" algn="l"/>
              </a:tabLst>
            </a:pPr>
            <a:r>
              <a:rPr lang="de-DE" b="0" dirty="0">
                <a:latin typeface="Arial" pitchFamily="34" charset="0"/>
                <a:cs typeface="Arial" pitchFamily="34" charset="0"/>
              </a:rPr>
              <a:t>			(+), da Kläger vorträgt, Beklagter hätte ohne </a:t>
            </a:r>
            <a:r>
              <a:rPr lang="de-DE" b="0" dirty="0" err="1">
                <a:latin typeface="Arial" pitchFamily="34" charset="0"/>
                <a:cs typeface="Arial" pitchFamily="34" charset="0"/>
              </a:rPr>
              <a:t>rechtli</a:t>
            </a:r>
            <a:r>
              <a:rPr lang="de-DE" b="0" dirty="0">
                <a:latin typeface="Arial" pitchFamily="34" charset="0"/>
                <a:cs typeface="Arial" pitchFamily="34" charset="0"/>
              </a:rPr>
              <a:t>-				</a:t>
            </a:r>
            <a:r>
              <a:rPr lang="de-DE" b="0" dirty="0" err="1">
                <a:latin typeface="Arial" pitchFamily="34" charset="0"/>
                <a:cs typeface="Arial" pitchFamily="34" charset="0"/>
              </a:rPr>
              <a:t>chen</a:t>
            </a:r>
            <a:r>
              <a:rPr lang="de-DE" b="0" dirty="0">
                <a:latin typeface="Arial" pitchFamily="34" charset="0"/>
                <a:cs typeface="Arial" pitchFamily="34" charset="0"/>
              </a:rPr>
              <a:t> Grund sein Fahrrad im Besitz.</a:t>
            </a:r>
          </a:p>
          <a:p>
            <a:pPr marL="0" indent="0">
              <a:tabLst>
                <a:tab pos="450850" algn="l"/>
                <a:tab pos="808038" algn="l"/>
                <a:tab pos="1249363" algn="l"/>
                <a:tab pos="1798638" algn="l"/>
                <a:tab pos="2332038" algn="l"/>
                <a:tab pos="2865438" algn="l"/>
                <a:tab pos="3413125" algn="l"/>
                <a:tab pos="3946525" algn="l"/>
                <a:tab pos="4572000" algn="l"/>
                <a:tab pos="5197475" algn="l"/>
              </a:tabLst>
            </a:pPr>
            <a:r>
              <a:rPr lang="de-DE" b="0" dirty="0">
                <a:latin typeface="Arial" pitchFamily="34" charset="0"/>
                <a:cs typeface="Arial" pitchFamily="34" charset="0"/>
              </a:rPr>
              <a:t>		=&gt;	also ist die Klage schlüssig.</a:t>
            </a:r>
          </a:p>
          <a:p>
            <a:pPr marL="0" indent="0">
              <a:tabLst>
                <a:tab pos="450850" algn="l"/>
                <a:tab pos="808038" algn="l"/>
                <a:tab pos="1249363" algn="l"/>
                <a:tab pos="1798638" algn="l"/>
                <a:tab pos="2332038" algn="l"/>
                <a:tab pos="2865438" algn="l"/>
                <a:tab pos="3413125" algn="l"/>
                <a:tab pos="3946525" algn="l"/>
                <a:tab pos="4572000" algn="l"/>
                <a:tab pos="5197475" algn="l"/>
              </a:tabLst>
            </a:pPr>
            <a:r>
              <a:rPr lang="de-DE" dirty="0">
                <a:latin typeface="Arial" pitchFamily="34" charset="0"/>
                <a:cs typeface="Arial" pitchFamily="34" charset="0"/>
              </a:rPr>
              <a:t>	II.	Erhebliche Einwendungen des Beklagten?</a:t>
            </a:r>
          </a:p>
          <a:p>
            <a:pPr marL="0" indent="0">
              <a:tabLst>
                <a:tab pos="450850" algn="l"/>
                <a:tab pos="808038" algn="l"/>
                <a:tab pos="1249363" algn="l"/>
                <a:tab pos="1798638" algn="l"/>
                <a:tab pos="2332038" algn="l"/>
                <a:tab pos="2865438" algn="l"/>
                <a:tab pos="3413125" algn="l"/>
                <a:tab pos="3946525" algn="l"/>
                <a:tab pos="4572000" algn="l"/>
                <a:tab pos="5197475" algn="l"/>
              </a:tabLst>
            </a:pPr>
            <a:r>
              <a:rPr lang="de-DE" b="0" dirty="0">
                <a:latin typeface="Arial" pitchFamily="34" charset="0"/>
                <a:cs typeface="Arial" pitchFamily="34" charset="0"/>
              </a:rPr>
              <a:t>		1.	Beklagter behauptet, er sei nicht der Dieb.</a:t>
            </a:r>
          </a:p>
          <a:p>
            <a:pPr marL="0" indent="0">
              <a:tabLst>
                <a:tab pos="450850" algn="l"/>
                <a:tab pos="808038" algn="l"/>
                <a:tab pos="1249363" algn="l"/>
                <a:tab pos="1798638" algn="l"/>
                <a:tab pos="2332038" algn="l"/>
                <a:tab pos="2865438" algn="l"/>
                <a:tab pos="3413125" algn="l"/>
                <a:tab pos="3946525" algn="l"/>
                <a:tab pos="4572000" algn="l"/>
                <a:tab pos="5197475" algn="l"/>
              </a:tabLst>
            </a:pPr>
            <a:r>
              <a:rPr lang="de-DE" b="0" dirty="0">
                <a:latin typeface="Arial" pitchFamily="34" charset="0"/>
                <a:cs typeface="Arial" pitchFamily="34" charset="0"/>
              </a:rPr>
              <a:t>			beseitigt § 861 Abs. 1 (= siehe § 858 Abs. 2 S.1, S.2),			§ 1007 Abs. 1 (= kein böser Glaube), § 823 Abs. 1				(= keine unerlaubte Handlung), nicht jedoch §§ 985,			1007 Abs. 2 S.1 und § 812 Abs. 1 S.1, 2.Var. BGB</a:t>
            </a:r>
          </a:p>
          <a:p>
            <a:pPr marL="0" indent="0">
              <a:tabLst>
                <a:tab pos="450850" algn="l"/>
                <a:tab pos="808038" algn="l"/>
                <a:tab pos="1249363" algn="l"/>
                <a:tab pos="1798638" algn="l"/>
                <a:tab pos="2332038" algn="l"/>
                <a:tab pos="2865438" algn="l"/>
                <a:tab pos="3413125" algn="l"/>
                <a:tab pos="3946525" algn="l"/>
                <a:tab pos="4572000" algn="l"/>
                <a:tab pos="5197475" algn="l"/>
              </a:tabLst>
            </a:pPr>
            <a:r>
              <a:rPr lang="de-DE" b="0" dirty="0">
                <a:latin typeface="Arial" pitchFamily="34" charset="0"/>
                <a:cs typeface="Arial" pitchFamily="34" charset="0"/>
              </a:rPr>
              <a:t>		2.	Beklagter behauptet allerdings auch, das Fahrrad				am 16.07.2025 in öffentlicher Versteigerung erworben			zu haben.</a:t>
            </a:r>
          </a:p>
          <a:p>
            <a:pPr marL="0" indent="0">
              <a:tabLst>
                <a:tab pos="450850" algn="l"/>
                <a:tab pos="808038" algn="l"/>
                <a:tab pos="1249363" algn="l"/>
                <a:tab pos="1798638" algn="l"/>
                <a:tab pos="2332038" algn="l"/>
                <a:tab pos="2865438" algn="l"/>
                <a:tab pos="3413125" algn="l"/>
                <a:tab pos="3946525" algn="l"/>
                <a:tab pos="4572000" algn="l"/>
                <a:tab pos="5197475" algn="l"/>
              </a:tabLst>
            </a:pPr>
            <a:r>
              <a:rPr lang="de-DE" b="0" dirty="0">
                <a:latin typeface="Arial" pitchFamily="34" charset="0"/>
                <a:cs typeface="Arial" pitchFamily="34" charset="0"/>
              </a:rPr>
              <a:t>			das beseitigt auch §§ 985, 1007 Abs. 2 S.1 und 812,			da dann Eigentumserwerb nach § 935 Abs. 2.</a:t>
            </a:r>
          </a:p>
        </p:txBody>
      </p:sp>
      <p:sp>
        <p:nvSpPr>
          <p:cNvPr id="4" name="Text Box 2"/>
          <p:cNvSpPr txBox="1">
            <a:spLocks noChangeArrowheads="1"/>
          </p:cNvSpPr>
          <p:nvPr/>
        </p:nvSpPr>
        <p:spPr bwMode="auto">
          <a:xfrm>
            <a:off x="-507" y="260350"/>
            <a:ext cx="5076564"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1 Frisch ./. Sachs </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379873875"/>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490499">
                                            <p:txEl>
                                              <p:pRg st="0" end="0"/>
                                            </p:txEl>
                                          </p:spTgt>
                                        </p:tgtEl>
                                        <p:attrNameLst>
                                          <p:attrName>style.visibility</p:attrName>
                                        </p:attrNameLst>
                                      </p:cBhvr>
                                      <p:to>
                                        <p:strVal val="visible"/>
                                      </p:to>
                                    </p:set>
                                    <p:animEffect transition="in" filter="fade">
                                      <p:cBhvr>
                                        <p:cTn id="7" dur="500"/>
                                        <p:tgtEl>
                                          <p:spTgt spid="49049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90499">
                                            <p:txEl>
                                              <p:pRg st="1" end="1"/>
                                            </p:txEl>
                                          </p:spTgt>
                                        </p:tgtEl>
                                        <p:attrNameLst>
                                          <p:attrName>style.visibility</p:attrName>
                                        </p:attrNameLst>
                                      </p:cBhvr>
                                      <p:to>
                                        <p:strVal val="visible"/>
                                      </p:to>
                                    </p:set>
                                    <p:animEffect transition="in" filter="fade">
                                      <p:cBhvr>
                                        <p:cTn id="12" dur="500"/>
                                        <p:tgtEl>
                                          <p:spTgt spid="49049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90499">
                                            <p:txEl>
                                              <p:pRg st="2" end="2"/>
                                            </p:txEl>
                                          </p:spTgt>
                                        </p:tgtEl>
                                        <p:attrNameLst>
                                          <p:attrName>style.visibility</p:attrName>
                                        </p:attrNameLst>
                                      </p:cBhvr>
                                      <p:to>
                                        <p:strVal val="visible"/>
                                      </p:to>
                                    </p:set>
                                    <p:animEffect transition="in" filter="fade">
                                      <p:cBhvr>
                                        <p:cTn id="17" dur="500"/>
                                        <p:tgtEl>
                                          <p:spTgt spid="49049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90499">
                                            <p:txEl>
                                              <p:pRg st="3" end="3"/>
                                            </p:txEl>
                                          </p:spTgt>
                                        </p:tgtEl>
                                        <p:attrNameLst>
                                          <p:attrName>style.visibility</p:attrName>
                                        </p:attrNameLst>
                                      </p:cBhvr>
                                      <p:to>
                                        <p:strVal val="visible"/>
                                      </p:to>
                                    </p:set>
                                    <p:animEffect transition="in" filter="fade">
                                      <p:cBhvr>
                                        <p:cTn id="22" dur="500"/>
                                        <p:tgtEl>
                                          <p:spTgt spid="490499">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90499">
                                            <p:txEl>
                                              <p:pRg st="4" end="4"/>
                                            </p:txEl>
                                          </p:spTgt>
                                        </p:tgtEl>
                                        <p:attrNameLst>
                                          <p:attrName>style.visibility</p:attrName>
                                        </p:attrNameLst>
                                      </p:cBhvr>
                                      <p:to>
                                        <p:strVal val="visible"/>
                                      </p:to>
                                    </p:set>
                                    <p:animEffect transition="in" filter="fade">
                                      <p:cBhvr>
                                        <p:cTn id="27" dur="500"/>
                                        <p:tgtEl>
                                          <p:spTgt spid="490499">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490499">
                                            <p:txEl>
                                              <p:pRg st="5" end="5"/>
                                            </p:txEl>
                                          </p:spTgt>
                                        </p:tgtEl>
                                        <p:attrNameLst>
                                          <p:attrName>style.visibility</p:attrName>
                                        </p:attrNameLst>
                                      </p:cBhvr>
                                      <p:to>
                                        <p:strVal val="visible"/>
                                      </p:to>
                                    </p:set>
                                    <p:animEffect transition="in" filter="fade">
                                      <p:cBhvr>
                                        <p:cTn id="32" dur="500"/>
                                        <p:tgtEl>
                                          <p:spTgt spid="490499">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490499">
                                            <p:txEl>
                                              <p:pRg st="6" end="6"/>
                                            </p:txEl>
                                          </p:spTgt>
                                        </p:tgtEl>
                                        <p:attrNameLst>
                                          <p:attrName>style.visibility</p:attrName>
                                        </p:attrNameLst>
                                      </p:cBhvr>
                                      <p:to>
                                        <p:strVal val="visible"/>
                                      </p:to>
                                    </p:set>
                                    <p:animEffect transition="in" filter="fade">
                                      <p:cBhvr>
                                        <p:cTn id="37" dur="500"/>
                                        <p:tgtEl>
                                          <p:spTgt spid="490499">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490499">
                                            <p:txEl>
                                              <p:pRg st="7" end="7"/>
                                            </p:txEl>
                                          </p:spTgt>
                                        </p:tgtEl>
                                        <p:attrNameLst>
                                          <p:attrName>style.visibility</p:attrName>
                                        </p:attrNameLst>
                                      </p:cBhvr>
                                      <p:to>
                                        <p:strVal val="visible"/>
                                      </p:to>
                                    </p:set>
                                    <p:animEffect transition="in" filter="fade">
                                      <p:cBhvr>
                                        <p:cTn id="42" dur="500"/>
                                        <p:tgtEl>
                                          <p:spTgt spid="490499">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0499" name="Text Box 3"/>
          <p:cNvSpPr txBox="1">
            <a:spLocks noChangeArrowheads="1"/>
          </p:cNvSpPr>
          <p:nvPr/>
        </p:nvSpPr>
        <p:spPr bwMode="auto">
          <a:xfrm>
            <a:off x="179388" y="1309402"/>
            <a:ext cx="8712200" cy="5539978"/>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363538" indent="-36353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marL="0" indent="0">
              <a:tabLst>
                <a:tab pos="450850" algn="l"/>
                <a:tab pos="808038" algn="l"/>
                <a:tab pos="1249363" algn="l"/>
                <a:tab pos="1798638" algn="l"/>
                <a:tab pos="2332038" algn="l"/>
                <a:tab pos="2865438" algn="l"/>
                <a:tab pos="3413125" algn="l"/>
                <a:tab pos="3946525" algn="l"/>
                <a:tab pos="4572000" algn="l"/>
                <a:tab pos="5197475" algn="l"/>
              </a:tabLst>
            </a:pPr>
            <a:r>
              <a:rPr lang="de-DE" dirty="0">
                <a:latin typeface="Arial" pitchFamily="34" charset="0"/>
                <a:cs typeface="Arial" pitchFamily="34" charset="0"/>
              </a:rPr>
              <a:t>	III.	Beweisstation</a:t>
            </a:r>
          </a:p>
          <a:p>
            <a:pPr marL="0" indent="0">
              <a:tabLst>
                <a:tab pos="450850" algn="l"/>
                <a:tab pos="808038" algn="l"/>
                <a:tab pos="1249363" algn="l"/>
                <a:tab pos="1798638" algn="l"/>
                <a:tab pos="2332038" algn="l"/>
                <a:tab pos="2865438" algn="l"/>
                <a:tab pos="3413125" algn="l"/>
                <a:tab pos="3946525" algn="l"/>
                <a:tab pos="4572000" algn="l"/>
                <a:tab pos="5197475" algn="l"/>
              </a:tabLst>
            </a:pPr>
            <a:r>
              <a:rPr lang="de-DE" b="0" dirty="0">
                <a:latin typeface="Arial" pitchFamily="34" charset="0"/>
                <a:cs typeface="Arial" pitchFamily="34" charset="0"/>
              </a:rPr>
              <a:t>		1.	Was ist beweiserheblich?</a:t>
            </a:r>
          </a:p>
          <a:p>
            <a:pPr marL="0" indent="0">
              <a:tabLst>
                <a:tab pos="450850" algn="l"/>
                <a:tab pos="808038" algn="l"/>
                <a:tab pos="1249363" algn="l"/>
                <a:tab pos="1798638" algn="l"/>
                <a:tab pos="2332038" algn="l"/>
                <a:tab pos="2865438" algn="l"/>
                <a:tab pos="3413125" algn="l"/>
                <a:tab pos="3946525" algn="l"/>
                <a:tab pos="4572000" algn="l"/>
                <a:tab pos="5197475" algn="l"/>
              </a:tabLst>
            </a:pPr>
            <a:r>
              <a:rPr lang="de-DE" b="0" dirty="0">
                <a:latin typeface="Arial" pitchFamily="34" charset="0"/>
                <a:cs typeface="Arial" pitchFamily="34" charset="0"/>
              </a:rPr>
              <a:t>			Erwerb im Wege öffentlicher Versteigerung, da 				früheres Eigentum des Klägers, Diebstahl und jet-				</a:t>
            </a:r>
            <a:r>
              <a:rPr lang="de-DE" b="0" dirty="0" err="1">
                <a:latin typeface="Arial" pitchFamily="34" charset="0"/>
                <a:cs typeface="Arial" pitchFamily="34" charset="0"/>
              </a:rPr>
              <a:t>ziger</a:t>
            </a:r>
            <a:r>
              <a:rPr lang="de-DE" b="0" dirty="0">
                <a:latin typeface="Arial" pitchFamily="34" charset="0"/>
                <a:cs typeface="Arial" pitchFamily="34" charset="0"/>
              </a:rPr>
              <a:t> Besitz unstreitig sind (s. Sitzungsprotokoll).</a:t>
            </a:r>
          </a:p>
          <a:p>
            <a:pPr marL="0" indent="0">
              <a:tabLst>
                <a:tab pos="450850" algn="l"/>
                <a:tab pos="808038" algn="l"/>
                <a:tab pos="1249363" algn="l"/>
                <a:tab pos="1798638" algn="l"/>
                <a:tab pos="2332038" algn="l"/>
                <a:tab pos="2865438" algn="l"/>
                <a:tab pos="3413125" algn="l"/>
                <a:tab pos="3946525" algn="l"/>
                <a:tab pos="4572000" algn="l"/>
                <a:tab pos="5197475" algn="l"/>
              </a:tabLst>
            </a:pPr>
            <a:r>
              <a:rPr lang="de-DE" b="0" dirty="0">
                <a:latin typeface="Arial" pitchFamily="34" charset="0"/>
                <a:cs typeface="Arial" pitchFamily="34" charset="0"/>
              </a:rPr>
              <a:t>		2.	Wer trägt die Beweislast?</a:t>
            </a:r>
          </a:p>
          <a:p>
            <a:pPr marL="0" indent="0">
              <a:tabLst>
                <a:tab pos="450850" algn="l"/>
                <a:tab pos="808038" algn="l"/>
                <a:tab pos="1249363" algn="l"/>
                <a:tab pos="1798638" algn="l"/>
                <a:tab pos="2332038" algn="l"/>
                <a:tab pos="2865438" algn="l"/>
                <a:tab pos="3413125" algn="l"/>
                <a:tab pos="3946525" algn="l"/>
                <a:tab pos="4572000" algn="l"/>
                <a:tab pos="5197475" algn="l"/>
              </a:tabLst>
            </a:pPr>
            <a:r>
              <a:rPr lang="de-DE" b="0" dirty="0">
                <a:latin typeface="Arial" pitchFamily="34" charset="0"/>
                <a:cs typeface="Arial" pitchFamily="34" charset="0"/>
              </a:rPr>
              <a:t>			Beklagter, da Ausnahme von § 935 Abs. 1 BGB.</a:t>
            </a:r>
          </a:p>
          <a:p>
            <a:pPr marL="0" indent="0">
              <a:tabLst>
                <a:tab pos="450850" algn="l"/>
                <a:tab pos="808038" algn="l"/>
                <a:tab pos="1249363" algn="l"/>
                <a:tab pos="1798638" algn="l"/>
                <a:tab pos="2332038" algn="l"/>
                <a:tab pos="2865438" algn="l"/>
                <a:tab pos="3413125" algn="l"/>
                <a:tab pos="3946525" algn="l"/>
                <a:tab pos="4572000" algn="l"/>
                <a:tab pos="5197475" algn="l"/>
              </a:tabLst>
            </a:pPr>
            <a:r>
              <a:rPr lang="de-DE" b="0" dirty="0">
                <a:latin typeface="Arial" pitchFamily="34" charset="0"/>
                <a:cs typeface="Arial" pitchFamily="34" charset="0"/>
              </a:rPr>
              <a:t>		3.	Beweiswürdigung</a:t>
            </a:r>
          </a:p>
          <a:p>
            <a:pPr marL="0" indent="0">
              <a:tabLst>
                <a:tab pos="450850" algn="l"/>
                <a:tab pos="808038" algn="l"/>
                <a:tab pos="1249363" algn="l"/>
                <a:tab pos="1798638" algn="l"/>
                <a:tab pos="2332038" algn="l"/>
                <a:tab pos="2865438" algn="l"/>
                <a:tab pos="3413125" algn="l"/>
                <a:tab pos="3946525" algn="l"/>
                <a:tab pos="4572000" algn="l"/>
                <a:tab pos="5197475" algn="l"/>
              </a:tabLst>
            </a:pPr>
            <a:r>
              <a:rPr lang="de-DE" b="0" dirty="0">
                <a:latin typeface="Arial" pitchFamily="34" charset="0"/>
                <a:cs typeface="Arial" pitchFamily="34" charset="0"/>
              </a:rPr>
              <a:t>			a)	Zulässiges Beweismittel?</a:t>
            </a:r>
          </a:p>
          <a:p>
            <a:pPr marL="0" indent="0">
              <a:tabLst>
                <a:tab pos="450850" algn="l"/>
                <a:tab pos="808038" algn="l"/>
                <a:tab pos="1249363" algn="l"/>
                <a:tab pos="1798638" algn="l"/>
                <a:tab pos="2332038" algn="l"/>
                <a:tab pos="2865438" algn="l"/>
                <a:tab pos="3413125" algn="l"/>
                <a:tab pos="3946525" algn="l"/>
                <a:tab pos="4572000" algn="l"/>
                <a:tab pos="5197475" algn="l"/>
              </a:tabLst>
            </a:pPr>
            <a:r>
              <a:rPr lang="de-DE" sz="1600" b="0" dirty="0">
                <a:latin typeface="Arial" pitchFamily="34" charset="0"/>
                <a:cs typeface="Arial" pitchFamily="34" charset="0"/>
              </a:rPr>
              <a:t>				■</a:t>
            </a:r>
            <a:r>
              <a:rPr lang="de-DE" b="0" dirty="0">
                <a:latin typeface="Arial" pitchFamily="34" charset="0"/>
                <a:cs typeface="Arial" pitchFamily="34" charset="0"/>
              </a:rPr>
              <a:t>	In mündlicher Verhandlung wurde „</a:t>
            </a:r>
            <a:r>
              <a:rPr lang="de-DE" b="0" dirty="0" err="1">
                <a:latin typeface="Arial" pitchFamily="34" charset="0"/>
                <a:cs typeface="Arial" pitchFamily="34" charset="0"/>
              </a:rPr>
              <a:t>Urkun</a:t>
            </a:r>
            <a:r>
              <a:rPr lang="de-DE" b="0" dirty="0">
                <a:latin typeface="Arial" pitchFamily="34" charset="0"/>
                <a:cs typeface="Arial" pitchFamily="34" charset="0"/>
              </a:rPr>
              <a:t>-						de“ der Versteigerung vorgelegt.</a:t>
            </a:r>
          </a:p>
          <a:p>
            <a:pPr marL="0" indent="0">
              <a:tabLst>
                <a:tab pos="450850" algn="l"/>
                <a:tab pos="808038" algn="l"/>
                <a:tab pos="1249363" algn="l"/>
                <a:tab pos="1798638" algn="l"/>
                <a:tab pos="2332038" algn="l"/>
                <a:tab pos="2865438" algn="l"/>
                <a:tab pos="3413125" algn="l"/>
                <a:tab pos="3946525" algn="l"/>
                <a:tab pos="4572000" algn="l"/>
                <a:tab pos="5197475" algn="l"/>
              </a:tabLst>
            </a:pPr>
            <a:r>
              <a:rPr lang="de-DE" b="0" dirty="0">
                <a:latin typeface="Arial" pitchFamily="34" charset="0"/>
                <a:cs typeface="Arial" pitchFamily="34" charset="0"/>
              </a:rPr>
              <a:t>				</a:t>
            </a:r>
            <a:r>
              <a:rPr lang="de-DE" sz="1600" b="0" dirty="0">
                <a:latin typeface="Arial" pitchFamily="34" charset="0"/>
                <a:cs typeface="Arial" pitchFamily="34" charset="0"/>
              </a:rPr>
              <a:t>■</a:t>
            </a:r>
            <a:r>
              <a:rPr lang="de-DE" b="0" dirty="0">
                <a:latin typeface="Arial" pitchFamily="34" charset="0"/>
                <a:cs typeface="Arial" pitchFamily="34" charset="0"/>
              </a:rPr>
              <a:t>	Handelt es sich um eine „Öffentliche Ur-						</a:t>
            </a:r>
            <a:r>
              <a:rPr lang="de-DE" b="0" dirty="0" err="1">
                <a:latin typeface="Arial" pitchFamily="34" charset="0"/>
                <a:cs typeface="Arial" pitchFamily="34" charset="0"/>
              </a:rPr>
              <a:t>kunde</a:t>
            </a:r>
            <a:r>
              <a:rPr lang="de-DE" b="0" dirty="0">
                <a:latin typeface="Arial" pitchFamily="34" charset="0"/>
                <a:cs typeface="Arial" pitchFamily="34" charset="0"/>
              </a:rPr>
              <a:t>“ </a:t>
            </a:r>
            <a:r>
              <a:rPr lang="de-DE" b="0" dirty="0" err="1">
                <a:latin typeface="Arial" pitchFamily="34" charset="0"/>
                <a:cs typeface="Arial" pitchFamily="34" charset="0"/>
              </a:rPr>
              <a:t>iSd</a:t>
            </a:r>
            <a:r>
              <a:rPr lang="de-DE" b="0" dirty="0">
                <a:latin typeface="Arial" pitchFamily="34" charset="0"/>
                <a:cs typeface="Arial" pitchFamily="34" charset="0"/>
              </a:rPr>
              <a:t> § 415 Abs. 1 ZPO, begründet 						sie den vollen Beweis des in ihr </a:t>
            </a:r>
            <a:r>
              <a:rPr lang="de-DE" b="0" dirty="0" err="1">
                <a:latin typeface="Arial" pitchFamily="34" charset="0"/>
                <a:cs typeface="Arial" pitchFamily="34" charset="0"/>
              </a:rPr>
              <a:t>beurkun</a:t>
            </a:r>
            <a:r>
              <a:rPr lang="de-DE" b="0" dirty="0">
                <a:latin typeface="Arial" pitchFamily="34" charset="0"/>
                <a:cs typeface="Arial" pitchFamily="34" charset="0"/>
              </a:rPr>
              <a:t>-						</a:t>
            </a:r>
            <a:r>
              <a:rPr lang="de-DE" b="0" dirty="0" err="1">
                <a:latin typeface="Arial" pitchFamily="34" charset="0"/>
                <a:cs typeface="Arial" pitchFamily="34" charset="0"/>
              </a:rPr>
              <a:t>deten</a:t>
            </a:r>
            <a:r>
              <a:rPr lang="de-DE" b="0" dirty="0">
                <a:latin typeface="Arial" pitchFamily="34" charset="0"/>
                <a:cs typeface="Arial" pitchFamily="34" charset="0"/>
              </a:rPr>
              <a:t> Vorgangs.</a:t>
            </a:r>
          </a:p>
        </p:txBody>
      </p:sp>
      <p:sp>
        <p:nvSpPr>
          <p:cNvPr id="4" name="Text Box 2"/>
          <p:cNvSpPr txBox="1">
            <a:spLocks noChangeArrowheads="1"/>
          </p:cNvSpPr>
          <p:nvPr/>
        </p:nvSpPr>
        <p:spPr bwMode="auto">
          <a:xfrm>
            <a:off x="-507" y="260350"/>
            <a:ext cx="5076564"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1 Frisch ./. Sachs </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561693557"/>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490499">
                                            <p:txEl>
                                              <p:pRg st="0" end="0"/>
                                            </p:txEl>
                                          </p:spTgt>
                                        </p:tgtEl>
                                        <p:attrNameLst>
                                          <p:attrName>style.visibility</p:attrName>
                                        </p:attrNameLst>
                                      </p:cBhvr>
                                      <p:to>
                                        <p:strVal val="visible"/>
                                      </p:to>
                                    </p:set>
                                    <p:animEffect transition="in" filter="fade">
                                      <p:cBhvr>
                                        <p:cTn id="7" dur="500"/>
                                        <p:tgtEl>
                                          <p:spTgt spid="49049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90499">
                                            <p:txEl>
                                              <p:pRg st="1" end="1"/>
                                            </p:txEl>
                                          </p:spTgt>
                                        </p:tgtEl>
                                        <p:attrNameLst>
                                          <p:attrName>style.visibility</p:attrName>
                                        </p:attrNameLst>
                                      </p:cBhvr>
                                      <p:to>
                                        <p:strVal val="visible"/>
                                      </p:to>
                                    </p:set>
                                    <p:animEffect transition="in" filter="fade">
                                      <p:cBhvr>
                                        <p:cTn id="12" dur="500"/>
                                        <p:tgtEl>
                                          <p:spTgt spid="49049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90499">
                                            <p:txEl>
                                              <p:pRg st="2" end="2"/>
                                            </p:txEl>
                                          </p:spTgt>
                                        </p:tgtEl>
                                        <p:attrNameLst>
                                          <p:attrName>style.visibility</p:attrName>
                                        </p:attrNameLst>
                                      </p:cBhvr>
                                      <p:to>
                                        <p:strVal val="visible"/>
                                      </p:to>
                                    </p:set>
                                    <p:animEffect transition="in" filter="fade">
                                      <p:cBhvr>
                                        <p:cTn id="17" dur="500"/>
                                        <p:tgtEl>
                                          <p:spTgt spid="49049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90499">
                                            <p:txEl>
                                              <p:pRg st="3" end="3"/>
                                            </p:txEl>
                                          </p:spTgt>
                                        </p:tgtEl>
                                        <p:attrNameLst>
                                          <p:attrName>style.visibility</p:attrName>
                                        </p:attrNameLst>
                                      </p:cBhvr>
                                      <p:to>
                                        <p:strVal val="visible"/>
                                      </p:to>
                                    </p:set>
                                    <p:animEffect transition="in" filter="fade">
                                      <p:cBhvr>
                                        <p:cTn id="22" dur="500"/>
                                        <p:tgtEl>
                                          <p:spTgt spid="490499">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90499">
                                            <p:txEl>
                                              <p:pRg st="4" end="4"/>
                                            </p:txEl>
                                          </p:spTgt>
                                        </p:tgtEl>
                                        <p:attrNameLst>
                                          <p:attrName>style.visibility</p:attrName>
                                        </p:attrNameLst>
                                      </p:cBhvr>
                                      <p:to>
                                        <p:strVal val="visible"/>
                                      </p:to>
                                    </p:set>
                                    <p:animEffect transition="in" filter="fade">
                                      <p:cBhvr>
                                        <p:cTn id="27" dur="500"/>
                                        <p:tgtEl>
                                          <p:spTgt spid="490499">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490499">
                                            <p:txEl>
                                              <p:pRg st="5" end="5"/>
                                            </p:txEl>
                                          </p:spTgt>
                                        </p:tgtEl>
                                        <p:attrNameLst>
                                          <p:attrName>style.visibility</p:attrName>
                                        </p:attrNameLst>
                                      </p:cBhvr>
                                      <p:to>
                                        <p:strVal val="visible"/>
                                      </p:to>
                                    </p:set>
                                    <p:animEffect transition="in" filter="fade">
                                      <p:cBhvr>
                                        <p:cTn id="32" dur="500"/>
                                        <p:tgtEl>
                                          <p:spTgt spid="490499">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490499">
                                            <p:txEl>
                                              <p:pRg st="6" end="6"/>
                                            </p:txEl>
                                          </p:spTgt>
                                        </p:tgtEl>
                                        <p:attrNameLst>
                                          <p:attrName>style.visibility</p:attrName>
                                        </p:attrNameLst>
                                      </p:cBhvr>
                                      <p:to>
                                        <p:strVal val="visible"/>
                                      </p:to>
                                    </p:set>
                                    <p:animEffect transition="in" filter="fade">
                                      <p:cBhvr>
                                        <p:cTn id="37" dur="500"/>
                                        <p:tgtEl>
                                          <p:spTgt spid="490499">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490499">
                                            <p:txEl>
                                              <p:pRg st="7" end="7"/>
                                            </p:txEl>
                                          </p:spTgt>
                                        </p:tgtEl>
                                        <p:attrNameLst>
                                          <p:attrName>style.visibility</p:attrName>
                                        </p:attrNameLst>
                                      </p:cBhvr>
                                      <p:to>
                                        <p:strVal val="visible"/>
                                      </p:to>
                                    </p:set>
                                    <p:animEffect transition="in" filter="fade">
                                      <p:cBhvr>
                                        <p:cTn id="42" dur="500"/>
                                        <p:tgtEl>
                                          <p:spTgt spid="490499">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490499">
                                            <p:txEl>
                                              <p:pRg st="8" end="8"/>
                                            </p:txEl>
                                          </p:spTgt>
                                        </p:tgtEl>
                                        <p:attrNameLst>
                                          <p:attrName>style.visibility</p:attrName>
                                        </p:attrNameLst>
                                      </p:cBhvr>
                                      <p:to>
                                        <p:strVal val="visible"/>
                                      </p:to>
                                    </p:set>
                                    <p:animEffect transition="in" filter="fade">
                                      <p:cBhvr>
                                        <p:cTn id="47" dur="500"/>
                                        <p:tgtEl>
                                          <p:spTgt spid="490499">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0499" name="Text Box 3"/>
          <p:cNvSpPr txBox="1">
            <a:spLocks noChangeArrowheads="1"/>
          </p:cNvSpPr>
          <p:nvPr/>
        </p:nvSpPr>
        <p:spPr bwMode="auto">
          <a:xfrm>
            <a:off x="179388" y="1291982"/>
            <a:ext cx="8712200" cy="5539978"/>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363538" indent="-36353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marL="0" indent="0">
              <a:tabLst>
                <a:tab pos="450850" algn="l"/>
                <a:tab pos="808038" algn="l"/>
                <a:tab pos="1249363" algn="l"/>
                <a:tab pos="1798638" algn="l"/>
                <a:tab pos="2332038" algn="l"/>
                <a:tab pos="2865438" algn="l"/>
                <a:tab pos="3413125" algn="l"/>
                <a:tab pos="3946525" algn="l"/>
                <a:tab pos="4572000" algn="l"/>
                <a:tab pos="5197475" algn="l"/>
              </a:tabLst>
            </a:pPr>
            <a:r>
              <a:rPr lang="de-DE" b="0" dirty="0">
                <a:latin typeface="Arial" pitchFamily="34" charset="0"/>
                <a:cs typeface="Arial" pitchFamily="34" charset="0"/>
              </a:rPr>
              <a:t>				</a:t>
            </a:r>
            <a:r>
              <a:rPr lang="de-DE" sz="1600" b="0" dirty="0">
                <a:latin typeface="Arial" pitchFamily="34" charset="0"/>
                <a:cs typeface="Arial" pitchFamily="34" charset="0"/>
              </a:rPr>
              <a:t>■</a:t>
            </a:r>
            <a:r>
              <a:rPr lang="de-DE" b="0" dirty="0">
                <a:latin typeface="Arial" pitchFamily="34" charset="0"/>
                <a:cs typeface="Arial" pitchFamily="34" charset="0"/>
              </a:rPr>
              <a:t>	Kläger bestreitet aber die Echtheit. Ist die						Urkunde unecht, ist kein zulässiger Beweis						angeboten.</a:t>
            </a:r>
          </a:p>
          <a:p>
            <a:pPr marL="0" indent="0">
              <a:tabLst>
                <a:tab pos="450850" algn="l"/>
                <a:tab pos="808038" algn="l"/>
                <a:tab pos="1249363" algn="l"/>
                <a:tab pos="1798638" algn="l"/>
                <a:tab pos="2332038" algn="l"/>
                <a:tab pos="2865438" algn="l"/>
                <a:tab pos="3413125" algn="l"/>
                <a:tab pos="3946525" algn="l"/>
                <a:tab pos="4572000" algn="l"/>
                <a:tab pos="5197475" algn="l"/>
              </a:tabLst>
            </a:pPr>
            <a:r>
              <a:rPr lang="de-DE" b="0" dirty="0">
                <a:latin typeface="Arial" pitchFamily="34" charset="0"/>
                <a:cs typeface="Arial" pitchFamily="34" charset="0"/>
              </a:rPr>
              <a:t>				</a:t>
            </a:r>
            <a:r>
              <a:rPr lang="de-DE" sz="1600" b="0" dirty="0">
                <a:latin typeface="Arial" pitchFamily="34" charset="0"/>
                <a:cs typeface="Arial" pitchFamily="34" charset="0"/>
              </a:rPr>
              <a:t>■</a:t>
            </a:r>
            <a:r>
              <a:rPr lang="de-DE" b="0" dirty="0">
                <a:latin typeface="Arial" pitchFamily="34" charset="0"/>
                <a:cs typeface="Arial" pitchFamily="34" charset="0"/>
              </a:rPr>
              <a:t>	Ist die Urkunde echt?</a:t>
            </a:r>
          </a:p>
          <a:p>
            <a:pPr marL="0" indent="0">
              <a:tabLst>
                <a:tab pos="450850" algn="l"/>
                <a:tab pos="808038" algn="l"/>
                <a:tab pos="1249363" algn="l"/>
                <a:tab pos="1798638" algn="l"/>
                <a:tab pos="2332038" algn="l"/>
                <a:tab pos="2865438" algn="l"/>
                <a:tab pos="3413125" algn="l"/>
                <a:tab pos="3946525" algn="l"/>
                <a:tab pos="4572000" algn="l"/>
                <a:tab pos="5197475" algn="l"/>
              </a:tabLst>
            </a:pPr>
            <a:r>
              <a:rPr lang="de-DE" b="0" dirty="0">
                <a:latin typeface="Arial" pitchFamily="34" charset="0"/>
                <a:cs typeface="Arial" pitchFamily="34" charset="0"/>
              </a:rPr>
              <a:t>					(+), s. § 437 Abs. 1 ZPO: Urkunden, die						nach Form und Inhalt als von einer </a:t>
            </a:r>
            <a:r>
              <a:rPr lang="de-DE" b="0" dirty="0" err="1">
                <a:latin typeface="Arial" pitchFamily="34" charset="0"/>
                <a:cs typeface="Arial" pitchFamily="34" charset="0"/>
              </a:rPr>
              <a:t>öffentli</a:t>
            </a:r>
            <a:r>
              <a:rPr lang="de-DE" b="0" dirty="0">
                <a:latin typeface="Arial" pitchFamily="34" charset="0"/>
                <a:cs typeface="Arial" pitchFamily="34" charset="0"/>
              </a:rPr>
              <a:t>-						</a:t>
            </a:r>
            <a:r>
              <a:rPr lang="de-DE" b="0" dirty="0" err="1">
                <a:latin typeface="Arial" pitchFamily="34" charset="0"/>
                <a:cs typeface="Arial" pitchFamily="34" charset="0"/>
              </a:rPr>
              <a:t>chen</a:t>
            </a:r>
            <a:r>
              <a:rPr lang="de-DE" b="0" dirty="0">
                <a:latin typeface="Arial" pitchFamily="34" charset="0"/>
                <a:cs typeface="Arial" pitchFamily="34" charset="0"/>
              </a:rPr>
              <a:t> Behörde errichtet sich darstellen,						haben die Vermutung der Echtheit für sich.						Diese Vermutung ist hier – vom Kläger – 						nicht gemäß § 292 ZPO widerlegt worden.</a:t>
            </a:r>
          </a:p>
          <a:p>
            <a:pPr marL="0" indent="0">
              <a:tabLst>
                <a:tab pos="450850" algn="l"/>
                <a:tab pos="808038" algn="l"/>
                <a:tab pos="1249363" algn="l"/>
                <a:tab pos="1798638" algn="l"/>
                <a:tab pos="2332038" algn="l"/>
                <a:tab pos="2865438" algn="l"/>
                <a:tab pos="3413125" algn="l"/>
                <a:tab pos="3946525" algn="l"/>
                <a:tab pos="4572000" algn="l"/>
                <a:tab pos="5197475" algn="l"/>
              </a:tabLst>
            </a:pPr>
            <a:r>
              <a:rPr lang="de-DE" b="0" dirty="0">
                <a:latin typeface="Arial" pitchFamily="34" charset="0"/>
                <a:cs typeface="Arial" pitchFamily="34" charset="0"/>
              </a:rPr>
              <a:t>					=&gt;	zulässiges Beweismittel (+).</a:t>
            </a:r>
          </a:p>
          <a:p>
            <a:pPr marL="0" indent="0">
              <a:tabLst>
                <a:tab pos="450850" algn="l"/>
                <a:tab pos="808038" algn="l"/>
                <a:tab pos="1249363" algn="l"/>
                <a:tab pos="1798638" algn="l"/>
                <a:tab pos="2332038" algn="l"/>
                <a:tab pos="2865438" algn="l"/>
                <a:tab pos="3413125" algn="l"/>
                <a:tab pos="3946525" algn="l"/>
                <a:tab pos="4572000" algn="l"/>
                <a:tab pos="5197475" algn="l"/>
              </a:tabLst>
            </a:pPr>
            <a:r>
              <a:rPr lang="de-DE" b="0" dirty="0">
                <a:latin typeface="Arial" pitchFamily="34" charset="0"/>
                <a:cs typeface="Arial" pitchFamily="34" charset="0"/>
              </a:rPr>
              <a:t>			b)	Beweismittel ergiebig?</a:t>
            </a:r>
          </a:p>
          <a:p>
            <a:pPr marL="0" indent="0">
              <a:tabLst>
                <a:tab pos="450850" algn="l"/>
                <a:tab pos="808038" algn="l"/>
                <a:tab pos="1249363" algn="l"/>
                <a:tab pos="1798638" algn="l"/>
                <a:tab pos="2332038" algn="l"/>
                <a:tab pos="2865438" algn="l"/>
                <a:tab pos="3413125" algn="l"/>
                <a:tab pos="3946525" algn="l"/>
                <a:tab pos="4572000" algn="l"/>
                <a:tab pos="5197475" algn="l"/>
              </a:tabLst>
            </a:pPr>
            <a:r>
              <a:rPr lang="de-DE" b="0" dirty="0">
                <a:latin typeface="Arial" pitchFamily="34" charset="0"/>
                <a:cs typeface="Arial" pitchFamily="34" charset="0"/>
              </a:rPr>
              <a:t>				(+), s. § 415 Abs. 1 ZPO.</a:t>
            </a:r>
          </a:p>
          <a:p>
            <a:pPr marL="0" indent="0">
              <a:tabLst>
                <a:tab pos="450850" algn="l"/>
                <a:tab pos="808038" algn="l"/>
                <a:tab pos="1249363" algn="l"/>
                <a:tab pos="1798638" algn="l"/>
                <a:tab pos="2332038" algn="l"/>
                <a:tab pos="2865438" algn="l"/>
                <a:tab pos="3413125" algn="l"/>
                <a:tab pos="3946525" algn="l"/>
                <a:tab pos="4572000" algn="l"/>
                <a:tab pos="5197475" algn="l"/>
              </a:tabLst>
            </a:pPr>
            <a:r>
              <a:rPr lang="de-DE" b="0" dirty="0">
                <a:latin typeface="Arial" pitchFamily="34" charset="0"/>
                <a:cs typeface="Arial" pitchFamily="34" charset="0"/>
              </a:rPr>
              <a:t>			c)	Überzeugungskraft?</a:t>
            </a:r>
          </a:p>
          <a:p>
            <a:pPr marL="0" indent="0">
              <a:tabLst>
                <a:tab pos="450850" algn="l"/>
                <a:tab pos="808038" algn="l"/>
                <a:tab pos="1249363" algn="l"/>
                <a:tab pos="1798638" algn="l"/>
                <a:tab pos="2332038" algn="l"/>
                <a:tab pos="2865438" algn="l"/>
                <a:tab pos="3413125" algn="l"/>
                <a:tab pos="3946525" algn="l"/>
                <a:tab pos="4572000" algn="l"/>
                <a:tab pos="5197475" algn="l"/>
              </a:tabLst>
            </a:pPr>
            <a:r>
              <a:rPr lang="de-DE" b="0" dirty="0">
                <a:latin typeface="Arial" pitchFamily="34" charset="0"/>
                <a:cs typeface="Arial" pitchFamily="34" charset="0"/>
              </a:rPr>
              <a:t>				(+), § 415 Abs. 1 ZPO.</a:t>
            </a:r>
          </a:p>
        </p:txBody>
      </p:sp>
      <p:sp>
        <p:nvSpPr>
          <p:cNvPr id="4" name="Text Box 2"/>
          <p:cNvSpPr txBox="1">
            <a:spLocks noChangeArrowheads="1"/>
          </p:cNvSpPr>
          <p:nvPr/>
        </p:nvSpPr>
        <p:spPr bwMode="auto">
          <a:xfrm>
            <a:off x="-507" y="260350"/>
            <a:ext cx="5076564"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1 Frisch ./. Sachs </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521700665"/>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490499">
                                            <p:txEl>
                                              <p:pRg st="0" end="0"/>
                                            </p:txEl>
                                          </p:spTgt>
                                        </p:tgtEl>
                                        <p:attrNameLst>
                                          <p:attrName>style.visibility</p:attrName>
                                        </p:attrNameLst>
                                      </p:cBhvr>
                                      <p:to>
                                        <p:strVal val="visible"/>
                                      </p:to>
                                    </p:set>
                                    <p:animEffect transition="in" filter="fade">
                                      <p:cBhvr>
                                        <p:cTn id="7" dur="500"/>
                                        <p:tgtEl>
                                          <p:spTgt spid="49049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90499">
                                            <p:txEl>
                                              <p:pRg st="1" end="1"/>
                                            </p:txEl>
                                          </p:spTgt>
                                        </p:tgtEl>
                                        <p:attrNameLst>
                                          <p:attrName>style.visibility</p:attrName>
                                        </p:attrNameLst>
                                      </p:cBhvr>
                                      <p:to>
                                        <p:strVal val="visible"/>
                                      </p:to>
                                    </p:set>
                                    <p:animEffect transition="in" filter="fade">
                                      <p:cBhvr>
                                        <p:cTn id="12" dur="500"/>
                                        <p:tgtEl>
                                          <p:spTgt spid="49049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90499">
                                            <p:txEl>
                                              <p:pRg st="2" end="2"/>
                                            </p:txEl>
                                          </p:spTgt>
                                        </p:tgtEl>
                                        <p:attrNameLst>
                                          <p:attrName>style.visibility</p:attrName>
                                        </p:attrNameLst>
                                      </p:cBhvr>
                                      <p:to>
                                        <p:strVal val="visible"/>
                                      </p:to>
                                    </p:set>
                                    <p:animEffect transition="in" filter="fade">
                                      <p:cBhvr>
                                        <p:cTn id="17" dur="500"/>
                                        <p:tgtEl>
                                          <p:spTgt spid="49049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90499">
                                            <p:txEl>
                                              <p:pRg st="3" end="3"/>
                                            </p:txEl>
                                          </p:spTgt>
                                        </p:tgtEl>
                                        <p:attrNameLst>
                                          <p:attrName>style.visibility</p:attrName>
                                        </p:attrNameLst>
                                      </p:cBhvr>
                                      <p:to>
                                        <p:strVal val="visible"/>
                                      </p:to>
                                    </p:set>
                                    <p:animEffect transition="in" filter="fade">
                                      <p:cBhvr>
                                        <p:cTn id="22" dur="500"/>
                                        <p:tgtEl>
                                          <p:spTgt spid="490499">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90499">
                                            <p:txEl>
                                              <p:pRg st="4" end="4"/>
                                            </p:txEl>
                                          </p:spTgt>
                                        </p:tgtEl>
                                        <p:attrNameLst>
                                          <p:attrName>style.visibility</p:attrName>
                                        </p:attrNameLst>
                                      </p:cBhvr>
                                      <p:to>
                                        <p:strVal val="visible"/>
                                      </p:to>
                                    </p:set>
                                    <p:animEffect transition="in" filter="fade">
                                      <p:cBhvr>
                                        <p:cTn id="27" dur="500"/>
                                        <p:tgtEl>
                                          <p:spTgt spid="490499">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490499">
                                            <p:txEl>
                                              <p:pRg st="5" end="5"/>
                                            </p:txEl>
                                          </p:spTgt>
                                        </p:tgtEl>
                                        <p:attrNameLst>
                                          <p:attrName>style.visibility</p:attrName>
                                        </p:attrNameLst>
                                      </p:cBhvr>
                                      <p:to>
                                        <p:strVal val="visible"/>
                                      </p:to>
                                    </p:set>
                                    <p:animEffect transition="in" filter="fade">
                                      <p:cBhvr>
                                        <p:cTn id="32" dur="500"/>
                                        <p:tgtEl>
                                          <p:spTgt spid="490499">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490499">
                                            <p:txEl>
                                              <p:pRg st="6" end="6"/>
                                            </p:txEl>
                                          </p:spTgt>
                                        </p:tgtEl>
                                        <p:attrNameLst>
                                          <p:attrName>style.visibility</p:attrName>
                                        </p:attrNameLst>
                                      </p:cBhvr>
                                      <p:to>
                                        <p:strVal val="visible"/>
                                      </p:to>
                                    </p:set>
                                    <p:animEffect transition="in" filter="fade">
                                      <p:cBhvr>
                                        <p:cTn id="37" dur="500"/>
                                        <p:tgtEl>
                                          <p:spTgt spid="490499">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490499">
                                            <p:txEl>
                                              <p:pRg st="7" end="7"/>
                                            </p:txEl>
                                          </p:spTgt>
                                        </p:tgtEl>
                                        <p:attrNameLst>
                                          <p:attrName>style.visibility</p:attrName>
                                        </p:attrNameLst>
                                      </p:cBhvr>
                                      <p:to>
                                        <p:strVal val="visible"/>
                                      </p:to>
                                    </p:set>
                                    <p:animEffect transition="in" filter="fade">
                                      <p:cBhvr>
                                        <p:cTn id="42" dur="500"/>
                                        <p:tgtEl>
                                          <p:spTgt spid="490499">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0499" name="Text Box 3"/>
          <p:cNvSpPr txBox="1">
            <a:spLocks noChangeArrowheads="1"/>
          </p:cNvSpPr>
          <p:nvPr/>
        </p:nvSpPr>
        <p:spPr bwMode="auto">
          <a:xfrm>
            <a:off x="179388" y="1309402"/>
            <a:ext cx="8712200" cy="5355312"/>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363538" indent="-36353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marL="0" indent="0">
              <a:tabLst>
                <a:tab pos="450850" algn="l"/>
                <a:tab pos="808038" algn="l"/>
                <a:tab pos="1249363" algn="l"/>
                <a:tab pos="1798638" algn="l"/>
                <a:tab pos="2332038" algn="l"/>
                <a:tab pos="2865438" algn="l"/>
                <a:tab pos="3413125" algn="l"/>
                <a:tab pos="3946525" algn="l"/>
                <a:tab pos="4572000" algn="l"/>
                <a:tab pos="5197475" algn="l"/>
              </a:tabLst>
            </a:pPr>
            <a:r>
              <a:rPr lang="de-DE" b="0" dirty="0">
                <a:latin typeface="Arial" pitchFamily="34" charset="0"/>
                <a:cs typeface="Arial" pitchFamily="34" charset="0"/>
              </a:rPr>
              <a:t>			=&gt;	damit ist Erwerb am 16.07.2025 bewiesen.</a:t>
            </a:r>
          </a:p>
          <a:p>
            <a:pPr marL="0" indent="0">
              <a:tabLst>
                <a:tab pos="450850" algn="l"/>
                <a:tab pos="808038" algn="l"/>
                <a:tab pos="1249363" algn="l"/>
                <a:tab pos="1798638" algn="l"/>
                <a:tab pos="2332038" algn="l"/>
                <a:tab pos="2865438" algn="l"/>
                <a:tab pos="3413125" algn="l"/>
                <a:tab pos="3946525" algn="l"/>
                <a:tab pos="4572000" algn="l"/>
                <a:tab pos="5197475" algn="l"/>
              </a:tabLst>
            </a:pPr>
            <a:r>
              <a:rPr lang="de-DE" b="0" dirty="0">
                <a:latin typeface="Arial" pitchFamily="34" charset="0"/>
                <a:cs typeface="Arial" pitchFamily="34" charset="0"/>
              </a:rPr>
              <a:t>			=&gt;	Gutgläubigkeit des Beklagten wird gemäß § 932 				Abs. 1 S.1 BGB vermutet und ist vom Kläger					nicht durch Beweis des Gegenteils widerlegt </a:t>
            </a:r>
            <a:r>
              <a:rPr lang="de-DE" b="0" dirty="0" err="1">
                <a:latin typeface="Arial" pitchFamily="34" charset="0"/>
                <a:cs typeface="Arial" pitchFamily="34" charset="0"/>
              </a:rPr>
              <a:t>wor</a:t>
            </a:r>
            <a:r>
              <a:rPr lang="de-DE" b="0" dirty="0">
                <a:latin typeface="Arial" pitchFamily="34" charset="0"/>
                <a:cs typeface="Arial" pitchFamily="34" charset="0"/>
              </a:rPr>
              <a:t>-				den (auch hier gilt § 292 ZPO).</a:t>
            </a:r>
          </a:p>
          <a:p>
            <a:pPr marL="0" indent="0">
              <a:tabLst>
                <a:tab pos="450850" algn="l"/>
                <a:tab pos="808038" algn="l"/>
                <a:tab pos="1249363" algn="l"/>
                <a:tab pos="1798638" algn="l"/>
                <a:tab pos="2332038" algn="l"/>
                <a:tab pos="2865438" algn="l"/>
                <a:tab pos="3413125" algn="l"/>
                <a:tab pos="3946525" algn="l"/>
                <a:tab pos="4572000" algn="l"/>
                <a:tab pos="5197475" algn="l"/>
              </a:tabLst>
            </a:pPr>
            <a:r>
              <a:rPr lang="de-DE" b="0" dirty="0">
                <a:latin typeface="Arial" pitchFamily="34" charset="0"/>
                <a:cs typeface="Arial" pitchFamily="34" charset="0"/>
              </a:rPr>
              <a:t>	IV.	Die Klage ist unbegründet.</a:t>
            </a:r>
          </a:p>
          <a:p>
            <a:pPr marL="0" indent="0" algn="ctr">
              <a:tabLst>
                <a:tab pos="450850" algn="l"/>
                <a:tab pos="808038" algn="l"/>
                <a:tab pos="1249363" algn="l"/>
                <a:tab pos="1798638" algn="l"/>
                <a:tab pos="2332038" algn="l"/>
                <a:tab pos="2865438" algn="l"/>
                <a:tab pos="3413125" algn="l"/>
                <a:tab pos="3946525" algn="l"/>
                <a:tab pos="4572000" algn="l"/>
                <a:tab pos="5197475" algn="l"/>
              </a:tabLst>
            </a:pPr>
            <a:endParaRPr lang="de-DE" dirty="0">
              <a:latin typeface="Arial" pitchFamily="34" charset="0"/>
              <a:cs typeface="Arial" pitchFamily="34" charset="0"/>
            </a:endParaRPr>
          </a:p>
          <a:p>
            <a:pPr marL="0" indent="0" algn="ctr">
              <a:tabLst>
                <a:tab pos="450850" algn="l"/>
                <a:tab pos="808038" algn="l"/>
                <a:tab pos="1249363" algn="l"/>
                <a:tab pos="1798638" algn="l"/>
                <a:tab pos="2332038" algn="l"/>
                <a:tab pos="2865438" algn="l"/>
                <a:tab pos="3413125" algn="l"/>
                <a:tab pos="3946525" algn="l"/>
                <a:tab pos="4572000" algn="l"/>
                <a:tab pos="5197475" algn="l"/>
              </a:tabLst>
            </a:pPr>
            <a:r>
              <a:rPr lang="de-DE" dirty="0" err="1">
                <a:latin typeface="Arial" pitchFamily="34" charset="0"/>
                <a:cs typeface="Arial" pitchFamily="34" charset="0"/>
              </a:rPr>
              <a:t>Tenorierung</a:t>
            </a:r>
            <a:r>
              <a:rPr lang="de-DE" dirty="0">
                <a:latin typeface="Arial" pitchFamily="34" charset="0"/>
                <a:cs typeface="Arial" pitchFamily="34" charset="0"/>
              </a:rPr>
              <a:t>:</a:t>
            </a:r>
          </a:p>
          <a:p>
            <a:pPr marL="0" indent="0">
              <a:tabLst>
                <a:tab pos="450850" algn="l"/>
                <a:tab pos="808038" algn="l"/>
                <a:tab pos="1249363" algn="l"/>
                <a:tab pos="1798638" algn="l"/>
                <a:tab pos="2332038" algn="l"/>
                <a:tab pos="2865438" algn="l"/>
                <a:tab pos="3413125" algn="l"/>
                <a:tab pos="3946525" algn="l"/>
                <a:tab pos="4572000" algn="l"/>
                <a:tab pos="5197475" algn="l"/>
              </a:tabLst>
            </a:pPr>
            <a:endParaRPr lang="de-DE" b="0" dirty="0">
              <a:latin typeface="Arial" pitchFamily="34" charset="0"/>
              <a:cs typeface="Arial" pitchFamily="34" charset="0"/>
            </a:endParaRPr>
          </a:p>
          <a:p>
            <a:pPr marL="0" indent="0">
              <a:tabLst>
                <a:tab pos="450850" algn="l"/>
                <a:tab pos="808038" algn="l"/>
                <a:tab pos="1249363" algn="l"/>
                <a:tab pos="1798638" algn="l"/>
                <a:tab pos="2332038" algn="l"/>
                <a:tab pos="2865438" algn="l"/>
                <a:tab pos="3413125" algn="l"/>
                <a:tab pos="3946525" algn="l"/>
                <a:tab pos="4572000" algn="l"/>
                <a:tab pos="5197475" algn="l"/>
              </a:tabLst>
            </a:pPr>
            <a:r>
              <a:rPr lang="de-DE" b="0" dirty="0">
                <a:latin typeface="Arial" pitchFamily="34" charset="0"/>
                <a:cs typeface="Arial" pitchFamily="34" charset="0"/>
              </a:rPr>
              <a:t>	1.	Die Klage wird abgewiesen. Das Versäumnisurteil vom 		17. Februar 2026 wird aufgehoben.</a:t>
            </a:r>
          </a:p>
          <a:p>
            <a:pPr marL="0" indent="0">
              <a:tabLst>
                <a:tab pos="450850" algn="l"/>
                <a:tab pos="808038" algn="l"/>
                <a:tab pos="1249363" algn="l"/>
                <a:tab pos="1798638" algn="l"/>
                <a:tab pos="2332038" algn="l"/>
                <a:tab pos="2865438" algn="l"/>
                <a:tab pos="3413125" algn="l"/>
                <a:tab pos="3946525" algn="l"/>
                <a:tab pos="4572000" algn="l"/>
                <a:tab pos="5197475" algn="l"/>
              </a:tabLst>
            </a:pPr>
            <a:endParaRPr lang="de-DE" sz="1200" b="0" dirty="0">
              <a:latin typeface="Arial" pitchFamily="34" charset="0"/>
              <a:cs typeface="Arial" pitchFamily="34" charset="0"/>
            </a:endParaRPr>
          </a:p>
          <a:p>
            <a:pPr marL="0" indent="0">
              <a:tabLst>
                <a:tab pos="450850" algn="l"/>
                <a:tab pos="808038" algn="l"/>
                <a:tab pos="1249363" algn="l"/>
                <a:tab pos="1798638" algn="l"/>
                <a:tab pos="2332038" algn="l"/>
                <a:tab pos="2865438" algn="l"/>
                <a:tab pos="3413125" algn="l"/>
                <a:tab pos="3946525" algn="l"/>
                <a:tab pos="4572000" algn="l"/>
                <a:tab pos="5197475" algn="l"/>
              </a:tabLst>
            </a:pPr>
            <a:r>
              <a:rPr lang="de-DE" b="0" dirty="0">
                <a:latin typeface="Arial" pitchFamily="34" charset="0"/>
                <a:cs typeface="Arial" pitchFamily="34" charset="0"/>
              </a:rPr>
              <a:t>	2.	Der Kläger hat die Kosten des Rechtsstreits zu tragen. 		Hiervon ausgenommen sind die Kosten der Säumnis, die		der Beklagte zu tragen hat (§§ 91 Abs. 1, 344 ZPO).</a:t>
            </a:r>
          </a:p>
        </p:txBody>
      </p:sp>
      <p:sp>
        <p:nvSpPr>
          <p:cNvPr id="4" name="Text Box 2"/>
          <p:cNvSpPr txBox="1">
            <a:spLocks noChangeArrowheads="1"/>
          </p:cNvSpPr>
          <p:nvPr/>
        </p:nvSpPr>
        <p:spPr bwMode="auto">
          <a:xfrm>
            <a:off x="-507" y="260350"/>
            <a:ext cx="5076564"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1 Frisch ./. Sachs </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1619006437"/>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490499">
                                            <p:txEl>
                                              <p:pRg st="0" end="0"/>
                                            </p:txEl>
                                          </p:spTgt>
                                        </p:tgtEl>
                                        <p:attrNameLst>
                                          <p:attrName>style.visibility</p:attrName>
                                        </p:attrNameLst>
                                      </p:cBhvr>
                                      <p:to>
                                        <p:strVal val="visible"/>
                                      </p:to>
                                    </p:set>
                                    <p:animEffect transition="in" filter="fade">
                                      <p:cBhvr>
                                        <p:cTn id="7" dur="500"/>
                                        <p:tgtEl>
                                          <p:spTgt spid="49049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90499">
                                            <p:txEl>
                                              <p:pRg st="1" end="1"/>
                                            </p:txEl>
                                          </p:spTgt>
                                        </p:tgtEl>
                                        <p:attrNameLst>
                                          <p:attrName>style.visibility</p:attrName>
                                        </p:attrNameLst>
                                      </p:cBhvr>
                                      <p:to>
                                        <p:strVal val="visible"/>
                                      </p:to>
                                    </p:set>
                                    <p:animEffect transition="in" filter="fade">
                                      <p:cBhvr>
                                        <p:cTn id="12" dur="500"/>
                                        <p:tgtEl>
                                          <p:spTgt spid="49049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90499">
                                            <p:txEl>
                                              <p:pRg st="2" end="2"/>
                                            </p:txEl>
                                          </p:spTgt>
                                        </p:tgtEl>
                                        <p:attrNameLst>
                                          <p:attrName>style.visibility</p:attrName>
                                        </p:attrNameLst>
                                      </p:cBhvr>
                                      <p:to>
                                        <p:strVal val="visible"/>
                                      </p:to>
                                    </p:set>
                                    <p:animEffect transition="in" filter="fade">
                                      <p:cBhvr>
                                        <p:cTn id="17" dur="500"/>
                                        <p:tgtEl>
                                          <p:spTgt spid="49049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90499">
                                            <p:txEl>
                                              <p:pRg st="4" end="4"/>
                                            </p:txEl>
                                          </p:spTgt>
                                        </p:tgtEl>
                                        <p:attrNameLst>
                                          <p:attrName>style.visibility</p:attrName>
                                        </p:attrNameLst>
                                      </p:cBhvr>
                                      <p:to>
                                        <p:strVal val="visible"/>
                                      </p:to>
                                    </p:set>
                                    <p:animEffect transition="in" filter="fade">
                                      <p:cBhvr>
                                        <p:cTn id="22" dur="500"/>
                                        <p:tgtEl>
                                          <p:spTgt spid="490499">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90499">
                                            <p:txEl>
                                              <p:pRg st="6" end="6"/>
                                            </p:txEl>
                                          </p:spTgt>
                                        </p:tgtEl>
                                        <p:attrNameLst>
                                          <p:attrName>style.visibility</p:attrName>
                                        </p:attrNameLst>
                                      </p:cBhvr>
                                      <p:to>
                                        <p:strVal val="visible"/>
                                      </p:to>
                                    </p:set>
                                    <p:animEffect transition="in" filter="fade">
                                      <p:cBhvr>
                                        <p:cTn id="27" dur="500"/>
                                        <p:tgtEl>
                                          <p:spTgt spid="490499">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490499">
                                            <p:txEl>
                                              <p:pRg st="8" end="8"/>
                                            </p:txEl>
                                          </p:spTgt>
                                        </p:tgtEl>
                                        <p:attrNameLst>
                                          <p:attrName>style.visibility</p:attrName>
                                        </p:attrNameLst>
                                      </p:cBhvr>
                                      <p:to>
                                        <p:strVal val="visible"/>
                                      </p:to>
                                    </p:set>
                                    <p:animEffect transition="in" filter="fade">
                                      <p:cBhvr>
                                        <p:cTn id="32" dur="500"/>
                                        <p:tgtEl>
                                          <p:spTgt spid="490499">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0499" name="Text Box 3"/>
          <p:cNvSpPr txBox="1">
            <a:spLocks noChangeArrowheads="1"/>
          </p:cNvSpPr>
          <p:nvPr/>
        </p:nvSpPr>
        <p:spPr bwMode="auto">
          <a:xfrm>
            <a:off x="179388" y="1309402"/>
            <a:ext cx="8712200" cy="4801314"/>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363538" indent="-36353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marL="0" indent="0">
              <a:tabLst>
                <a:tab pos="450850" algn="l"/>
                <a:tab pos="808038" algn="l"/>
                <a:tab pos="1249363" algn="l"/>
                <a:tab pos="1798638" algn="l"/>
                <a:tab pos="2332038" algn="l"/>
                <a:tab pos="2865438" algn="l"/>
                <a:tab pos="3413125" algn="l"/>
                <a:tab pos="3946525" algn="l"/>
                <a:tab pos="4572000" algn="l"/>
                <a:tab pos="5197475" algn="l"/>
              </a:tabLst>
            </a:pPr>
            <a:r>
              <a:rPr lang="de-DE" b="0" dirty="0">
                <a:latin typeface="Arial" pitchFamily="34" charset="0"/>
                <a:cs typeface="Arial" pitchFamily="34" charset="0"/>
              </a:rPr>
              <a:t>	3.	Das Urteil ist vorläufig vollstreckbar. Beide Parteien dürfen		die Vollstreckung durch Sicherheitsleistung in Höhe von		110 % des aufgrund des Urteils vollstreckbaren Betrages		abwenden, wenn nicht die andere, jeweils vollstreckende		Partei vor der Vollstreckung Sicherheit </a:t>
            </a:r>
            <a:r>
              <a:rPr lang="de-DE" b="0" dirty="0" err="1">
                <a:latin typeface="Arial" pitchFamily="34" charset="0"/>
                <a:cs typeface="Arial" pitchFamily="34" charset="0"/>
              </a:rPr>
              <a:t>iHv</a:t>
            </a:r>
            <a:r>
              <a:rPr lang="de-DE" b="0" dirty="0">
                <a:latin typeface="Arial" pitchFamily="34" charset="0"/>
                <a:cs typeface="Arial" pitchFamily="34" charset="0"/>
              </a:rPr>
              <a:t> 110 % des			jeweils zu vollstreckenden Betrages leistet (§§ 708 Nr. 11,		711 S.1, S.2 </a:t>
            </a:r>
            <a:r>
              <a:rPr lang="de-DE" b="0" dirty="0" err="1">
                <a:latin typeface="Arial" pitchFamily="34" charset="0"/>
                <a:cs typeface="Arial" pitchFamily="34" charset="0"/>
              </a:rPr>
              <a:t>iVm</a:t>
            </a:r>
            <a:r>
              <a:rPr lang="de-DE" b="0" dirty="0">
                <a:latin typeface="Arial" pitchFamily="34" charset="0"/>
                <a:cs typeface="Arial" pitchFamily="34" charset="0"/>
              </a:rPr>
              <a:t> 709 S.2 ZPO). </a:t>
            </a:r>
          </a:p>
          <a:p>
            <a:pPr marL="0" indent="0">
              <a:tabLst>
                <a:tab pos="450850" algn="l"/>
                <a:tab pos="808038" algn="l"/>
                <a:tab pos="1249363" algn="l"/>
                <a:tab pos="1798638" algn="l"/>
                <a:tab pos="2332038" algn="l"/>
                <a:tab pos="2865438" algn="l"/>
                <a:tab pos="3413125" algn="l"/>
                <a:tab pos="3946525" algn="l"/>
                <a:tab pos="4572000" algn="l"/>
                <a:tab pos="5197475" algn="l"/>
              </a:tabLst>
            </a:pPr>
            <a:endParaRPr lang="de-DE" b="0" dirty="0">
              <a:latin typeface="Arial" pitchFamily="34" charset="0"/>
              <a:cs typeface="Arial" pitchFamily="34" charset="0"/>
            </a:endParaRPr>
          </a:p>
          <a:p>
            <a:pPr marL="0" indent="0" algn="ctr">
              <a:tabLst>
                <a:tab pos="450850" algn="l"/>
                <a:tab pos="808038" algn="l"/>
                <a:tab pos="1249363" algn="l"/>
                <a:tab pos="1798638" algn="l"/>
                <a:tab pos="2332038" algn="l"/>
                <a:tab pos="2865438" algn="l"/>
                <a:tab pos="3413125" algn="l"/>
                <a:tab pos="3946525" algn="l"/>
                <a:tab pos="4572000" algn="l"/>
                <a:tab pos="5197475" algn="l"/>
              </a:tabLst>
            </a:pPr>
            <a:r>
              <a:rPr lang="de-DE" dirty="0">
                <a:latin typeface="Arial" pitchFamily="34" charset="0"/>
                <a:cs typeface="Arial" pitchFamily="34" charset="0"/>
              </a:rPr>
              <a:t>Rechtsbehelfsbelehrung nach § 232 S.1 ZPO:</a:t>
            </a:r>
          </a:p>
          <a:p>
            <a:pPr marL="0" indent="0">
              <a:tabLst>
                <a:tab pos="450850" algn="l"/>
                <a:tab pos="808038" algn="l"/>
                <a:tab pos="1249363" algn="l"/>
                <a:tab pos="1798638" algn="l"/>
                <a:tab pos="2332038" algn="l"/>
                <a:tab pos="2865438" algn="l"/>
                <a:tab pos="3413125" algn="l"/>
                <a:tab pos="3946525" algn="l"/>
                <a:tab pos="4572000" algn="l"/>
                <a:tab pos="5197475" algn="l"/>
              </a:tabLst>
            </a:pPr>
            <a:endParaRPr lang="de-DE" b="0" dirty="0">
              <a:latin typeface="Arial" pitchFamily="34" charset="0"/>
              <a:cs typeface="Arial" pitchFamily="34" charset="0"/>
            </a:endParaRPr>
          </a:p>
          <a:p>
            <a:pPr marL="0" indent="0">
              <a:tabLst>
                <a:tab pos="450850" algn="l"/>
                <a:tab pos="808038" algn="l"/>
                <a:tab pos="1249363" algn="l"/>
                <a:tab pos="1798638" algn="l"/>
                <a:tab pos="2332038" algn="l"/>
                <a:tab pos="2865438" algn="l"/>
                <a:tab pos="3413125" algn="l"/>
                <a:tab pos="3946525" algn="l"/>
                <a:tab pos="4572000" algn="l"/>
                <a:tab pos="5197475" algn="l"/>
              </a:tabLst>
            </a:pPr>
            <a:r>
              <a:rPr lang="de-DE" b="0" dirty="0">
                <a:latin typeface="Arial" pitchFamily="34" charset="0"/>
                <a:cs typeface="Arial" pitchFamily="34" charset="0"/>
              </a:rPr>
              <a:t>Gegen dieses Urteil kann binnen einer Frist von einem Monat ab Zustellung des in vollständiger Form abgefassten Urteils Berufung eingelegt werden. ... (s. Lösung)</a:t>
            </a:r>
          </a:p>
        </p:txBody>
      </p:sp>
      <p:sp>
        <p:nvSpPr>
          <p:cNvPr id="4" name="Text Box 2"/>
          <p:cNvSpPr txBox="1">
            <a:spLocks noChangeArrowheads="1"/>
          </p:cNvSpPr>
          <p:nvPr/>
        </p:nvSpPr>
        <p:spPr bwMode="auto">
          <a:xfrm>
            <a:off x="-507" y="260350"/>
            <a:ext cx="5076564"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1 Frisch ./. Sachs </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1328688398"/>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490499">
                                            <p:txEl>
                                              <p:pRg st="0" end="0"/>
                                            </p:txEl>
                                          </p:spTgt>
                                        </p:tgtEl>
                                        <p:attrNameLst>
                                          <p:attrName>style.visibility</p:attrName>
                                        </p:attrNameLst>
                                      </p:cBhvr>
                                      <p:to>
                                        <p:strVal val="visible"/>
                                      </p:to>
                                    </p:set>
                                    <p:animEffect transition="in" filter="fade">
                                      <p:cBhvr>
                                        <p:cTn id="7" dur="500"/>
                                        <p:tgtEl>
                                          <p:spTgt spid="49049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90499">
                                            <p:txEl>
                                              <p:pRg st="2" end="2"/>
                                            </p:txEl>
                                          </p:spTgt>
                                        </p:tgtEl>
                                        <p:attrNameLst>
                                          <p:attrName>style.visibility</p:attrName>
                                        </p:attrNameLst>
                                      </p:cBhvr>
                                      <p:to>
                                        <p:strVal val="visible"/>
                                      </p:to>
                                    </p:set>
                                    <p:animEffect transition="in" filter="fade">
                                      <p:cBhvr>
                                        <p:cTn id="12" dur="500"/>
                                        <p:tgtEl>
                                          <p:spTgt spid="490499">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90499">
                                            <p:txEl>
                                              <p:pRg st="4" end="4"/>
                                            </p:txEl>
                                          </p:spTgt>
                                        </p:tgtEl>
                                        <p:attrNameLst>
                                          <p:attrName>style.visibility</p:attrName>
                                        </p:attrNameLst>
                                      </p:cBhvr>
                                      <p:to>
                                        <p:strVal val="visible"/>
                                      </p:to>
                                    </p:set>
                                    <p:animEffect transition="in" filter="fade">
                                      <p:cBhvr>
                                        <p:cTn id="17" dur="500"/>
                                        <p:tgtEl>
                                          <p:spTgt spid="49049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8451" name="Text Box 3"/>
          <p:cNvSpPr txBox="1">
            <a:spLocks noChangeArrowheads="1"/>
          </p:cNvSpPr>
          <p:nvPr/>
        </p:nvSpPr>
        <p:spPr bwMode="auto">
          <a:xfrm>
            <a:off x="179388" y="1300497"/>
            <a:ext cx="8712200" cy="5539978"/>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u="sng" dirty="0">
                <a:cs typeface="Arial" charset="0"/>
              </a:rPr>
              <a:t>A.	Typen von Anwaltsklausuren:</a:t>
            </a:r>
          </a:p>
          <a:p>
            <a:endParaRPr lang="de-DE" u="sng" dirty="0">
              <a:cs typeface="Arial" charset="0"/>
            </a:endParaRPr>
          </a:p>
          <a:p>
            <a:r>
              <a:rPr lang="de-DE" b="0" dirty="0"/>
              <a:t>●</a:t>
            </a:r>
            <a:r>
              <a:rPr lang="de-DE" dirty="0"/>
              <a:t>	Typ 1: „Klägersituation“</a:t>
            </a:r>
          </a:p>
          <a:p>
            <a:r>
              <a:rPr lang="de-DE" b="0" dirty="0"/>
              <a:t>	Aufbau:</a:t>
            </a:r>
          </a:p>
          <a:p>
            <a:r>
              <a:rPr lang="de-DE" b="0" dirty="0"/>
              <a:t>	1.	Regelmäßig keine (!) Sachverhaltsschilderung</a:t>
            </a:r>
          </a:p>
          <a:p>
            <a:r>
              <a:rPr lang="de-DE" b="0" dirty="0"/>
              <a:t>	2.	Zielvorstellung des Mandanten (ggf. ausführlich) </a:t>
            </a:r>
          </a:p>
          <a:p>
            <a:r>
              <a:rPr lang="de-DE" b="0" dirty="0"/>
              <a:t>	3.	Regelmäßig keine (!) vorgezogene „Prozessstation“</a:t>
            </a:r>
          </a:p>
          <a:p>
            <a:r>
              <a:rPr lang="de-DE" b="0" dirty="0"/>
              <a:t>	4.	Materiell-rechtliches Gutachten (regelmäßig „</a:t>
            </a:r>
            <a:r>
              <a:rPr lang="de-DE" b="0" dirty="0" err="1"/>
              <a:t>einschich</a:t>
            </a:r>
            <a:r>
              <a:rPr lang="de-DE" b="0" dirty="0"/>
              <a:t>-		</a:t>
            </a:r>
            <a:r>
              <a:rPr lang="de-DE" b="0" dirty="0" err="1"/>
              <a:t>tig</a:t>
            </a:r>
            <a:r>
              <a:rPr lang="de-DE" b="0" dirty="0"/>
              <a:t>“, relationsmäßig nur wenn verlangt oder sinnvoll)</a:t>
            </a:r>
          </a:p>
          <a:p>
            <a:r>
              <a:rPr lang="de-DE" b="0" dirty="0"/>
              <a:t>	5.	Prozessrechtliches Gutachten</a:t>
            </a:r>
          </a:p>
          <a:p>
            <a:r>
              <a:rPr lang="de-DE" b="0" dirty="0"/>
              <a:t>	6.	Zweckmäßigkeitserwägungen (ggf. zusammen mit dem		prozessrechtlichen Gutachten unter 5.)</a:t>
            </a:r>
          </a:p>
          <a:p>
            <a:r>
              <a:rPr lang="de-DE" b="0" dirty="0"/>
              <a:t>	7.	Anträge an das Gericht und/oder Mandantenschreiben			(ggf. vorrangig Schreiben an den Gegner, etwa zur Ver-		</a:t>
            </a:r>
            <a:r>
              <a:rPr lang="de-DE" b="0" dirty="0" err="1"/>
              <a:t>meidung</a:t>
            </a:r>
            <a:r>
              <a:rPr lang="de-DE" b="0" dirty="0"/>
              <a:t> des § 93 ZPO); üblich: Klageschrift.</a:t>
            </a:r>
            <a:endParaRPr lang="de-DE" sz="600" b="0" dirty="0">
              <a:cs typeface="Arial" charset="0"/>
            </a:endParaRPr>
          </a:p>
        </p:txBody>
      </p:sp>
      <p:sp>
        <p:nvSpPr>
          <p:cNvPr id="5" name="Text Box 2"/>
          <p:cNvSpPr txBox="1">
            <a:spLocks noChangeArrowheads="1"/>
          </p:cNvSpPr>
          <p:nvPr/>
        </p:nvSpPr>
        <p:spPr bwMode="auto">
          <a:xfrm>
            <a:off x="-507" y="260350"/>
            <a:ext cx="5076564"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Die Anwaltsklausur</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4177422998"/>
      </p:ext>
    </p:extLst>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withEffect">
                                  <p:stCondLst>
                                    <p:cond delay="0"/>
                                  </p:stCondLst>
                                  <p:childTnLst>
                                    <p:set>
                                      <p:cBhvr>
                                        <p:cTn id="6" dur="1" fill="hold">
                                          <p:stCondLst>
                                            <p:cond delay="0"/>
                                          </p:stCondLst>
                                        </p:cTn>
                                        <p:tgtEl>
                                          <p:spTgt spid="488451">
                                            <p:txEl>
                                              <p:pRg st="0" end="0"/>
                                            </p:txEl>
                                          </p:spTgt>
                                        </p:tgtEl>
                                        <p:attrNameLst>
                                          <p:attrName>style.visibility</p:attrName>
                                        </p:attrNameLst>
                                      </p:cBhvr>
                                      <p:to>
                                        <p:strVal val="visible"/>
                                      </p:to>
                                    </p:set>
                                    <p:anim calcmode="lin" valueType="num">
                                      <p:cBhvr additive="base">
                                        <p:cTn id="7" dur="500" fill="hold"/>
                                        <p:tgtEl>
                                          <p:spTgt spid="48845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8845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488451">
                                            <p:txEl>
                                              <p:pRg st="2" end="2"/>
                                            </p:txEl>
                                          </p:spTgt>
                                        </p:tgtEl>
                                        <p:attrNameLst>
                                          <p:attrName>style.visibility</p:attrName>
                                        </p:attrNameLst>
                                      </p:cBhvr>
                                      <p:to>
                                        <p:strVal val="visible"/>
                                      </p:to>
                                    </p:set>
                                    <p:anim calcmode="lin" valueType="num">
                                      <p:cBhvr additive="base">
                                        <p:cTn id="13" dur="500" fill="hold"/>
                                        <p:tgtEl>
                                          <p:spTgt spid="488451">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8845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488451">
                                            <p:txEl>
                                              <p:pRg st="3" end="3"/>
                                            </p:txEl>
                                          </p:spTgt>
                                        </p:tgtEl>
                                        <p:attrNameLst>
                                          <p:attrName>style.visibility</p:attrName>
                                        </p:attrNameLst>
                                      </p:cBhvr>
                                      <p:to>
                                        <p:strVal val="visible"/>
                                      </p:to>
                                    </p:set>
                                    <p:anim calcmode="lin" valueType="num">
                                      <p:cBhvr additive="base">
                                        <p:cTn id="19" dur="500" fill="hold"/>
                                        <p:tgtEl>
                                          <p:spTgt spid="488451">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8845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488451">
                                            <p:txEl>
                                              <p:pRg st="4" end="4"/>
                                            </p:txEl>
                                          </p:spTgt>
                                        </p:tgtEl>
                                        <p:attrNameLst>
                                          <p:attrName>style.visibility</p:attrName>
                                        </p:attrNameLst>
                                      </p:cBhvr>
                                      <p:to>
                                        <p:strVal val="visible"/>
                                      </p:to>
                                    </p:set>
                                    <p:anim calcmode="lin" valueType="num">
                                      <p:cBhvr additive="base">
                                        <p:cTn id="25" dur="500" fill="hold"/>
                                        <p:tgtEl>
                                          <p:spTgt spid="488451">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88451">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488451">
                                            <p:txEl>
                                              <p:pRg st="5" end="5"/>
                                            </p:txEl>
                                          </p:spTgt>
                                        </p:tgtEl>
                                        <p:attrNameLst>
                                          <p:attrName>style.visibility</p:attrName>
                                        </p:attrNameLst>
                                      </p:cBhvr>
                                      <p:to>
                                        <p:strVal val="visible"/>
                                      </p:to>
                                    </p:set>
                                    <p:anim calcmode="lin" valueType="num">
                                      <p:cBhvr additive="base">
                                        <p:cTn id="31" dur="500" fill="hold"/>
                                        <p:tgtEl>
                                          <p:spTgt spid="488451">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88451">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488451">
                                            <p:txEl>
                                              <p:pRg st="6" end="6"/>
                                            </p:txEl>
                                          </p:spTgt>
                                        </p:tgtEl>
                                        <p:attrNameLst>
                                          <p:attrName>style.visibility</p:attrName>
                                        </p:attrNameLst>
                                      </p:cBhvr>
                                      <p:to>
                                        <p:strVal val="visible"/>
                                      </p:to>
                                    </p:set>
                                    <p:anim calcmode="lin" valueType="num">
                                      <p:cBhvr additive="base">
                                        <p:cTn id="37" dur="500" fill="hold"/>
                                        <p:tgtEl>
                                          <p:spTgt spid="488451">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88451">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nodeType="clickEffect">
                                  <p:stCondLst>
                                    <p:cond delay="0"/>
                                  </p:stCondLst>
                                  <p:childTnLst>
                                    <p:set>
                                      <p:cBhvr>
                                        <p:cTn id="42" dur="1" fill="hold">
                                          <p:stCondLst>
                                            <p:cond delay="0"/>
                                          </p:stCondLst>
                                        </p:cTn>
                                        <p:tgtEl>
                                          <p:spTgt spid="488451">
                                            <p:txEl>
                                              <p:pRg st="7" end="7"/>
                                            </p:txEl>
                                          </p:spTgt>
                                        </p:tgtEl>
                                        <p:attrNameLst>
                                          <p:attrName>style.visibility</p:attrName>
                                        </p:attrNameLst>
                                      </p:cBhvr>
                                      <p:to>
                                        <p:strVal val="visible"/>
                                      </p:to>
                                    </p:set>
                                    <p:anim calcmode="lin" valueType="num">
                                      <p:cBhvr additive="base">
                                        <p:cTn id="43" dur="500" fill="hold"/>
                                        <p:tgtEl>
                                          <p:spTgt spid="488451">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488451">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nodeType="clickEffect">
                                  <p:stCondLst>
                                    <p:cond delay="0"/>
                                  </p:stCondLst>
                                  <p:childTnLst>
                                    <p:set>
                                      <p:cBhvr>
                                        <p:cTn id="48" dur="1" fill="hold">
                                          <p:stCondLst>
                                            <p:cond delay="0"/>
                                          </p:stCondLst>
                                        </p:cTn>
                                        <p:tgtEl>
                                          <p:spTgt spid="488451">
                                            <p:txEl>
                                              <p:pRg st="8" end="8"/>
                                            </p:txEl>
                                          </p:spTgt>
                                        </p:tgtEl>
                                        <p:attrNameLst>
                                          <p:attrName>style.visibility</p:attrName>
                                        </p:attrNameLst>
                                      </p:cBhvr>
                                      <p:to>
                                        <p:strVal val="visible"/>
                                      </p:to>
                                    </p:set>
                                    <p:anim calcmode="lin" valueType="num">
                                      <p:cBhvr additive="base">
                                        <p:cTn id="49" dur="500" fill="hold"/>
                                        <p:tgtEl>
                                          <p:spTgt spid="488451">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488451">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nodeType="clickEffect">
                                  <p:stCondLst>
                                    <p:cond delay="0"/>
                                  </p:stCondLst>
                                  <p:childTnLst>
                                    <p:set>
                                      <p:cBhvr>
                                        <p:cTn id="54" dur="1" fill="hold">
                                          <p:stCondLst>
                                            <p:cond delay="0"/>
                                          </p:stCondLst>
                                        </p:cTn>
                                        <p:tgtEl>
                                          <p:spTgt spid="488451">
                                            <p:txEl>
                                              <p:pRg st="9" end="9"/>
                                            </p:txEl>
                                          </p:spTgt>
                                        </p:tgtEl>
                                        <p:attrNameLst>
                                          <p:attrName>style.visibility</p:attrName>
                                        </p:attrNameLst>
                                      </p:cBhvr>
                                      <p:to>
                                        <p:strVal val="visible"/>
                                      </p:to>
                                    </p:set>
                                    <p:anim calcmode="lin" valueType="num">
                                      <p:cBhvr additive="base">
                                        <p:cTn id="55" dur="500" fill="hold"/>
                                        <p:tgtEl>
                                          <p:spTgt spid="488451">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488451">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4" fill="hold" nodeType="clickEffect">
                                  <p:stCondLst>
                                    <p:cond delay="0"/>
                                  </p:stCondLst>
                                  <p:childTnLst>
                                    <p:set>
                                      <p:cBhvr>
                                        <p:cTn id="60" dur="1" fill="hold">
                                          <p:stCondLst>
                                            <p:cond delay="0"/>
                                          </p:stCondLst>
                                        </p:cTn>
                                        <p:tgtEl>
                                          <p:spTgt spid="488451">
                                            <p:txEl>
                                              <p:pRg st="10" end="10"/>
                                            </p:txEl>
                                          </p:spTgt>
                                        </p:tgtEl>
                                        <p:attrNameLst>
                                          <p:attrName>style.visibility</p:attrName>
                                        </p:attrNameLst>
                                      </p:cBhvr>
                                      <p:to>
                                        <p:strVal val="visible"/>
                                      </p:to>
                                    </p:set>
                                    <p:anim calcmode="lin" valueType="num">
                                      <p:cBhvr additive="base">
                                        <p:cTn id="61" dur="500" fill="hold"/>
                                        <p:tgtEl>
                                          <p:spTgt spid="488451">
                                            <p:txEl>
                                              <p:pRg st="10" end="1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488451">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2179" name="Text Box 3"/>
          <p:cNvSpPr txBox="1">
            <a:spLocks noChangeArrowheads="1"/>
          </p:cNvSpPr>
          <p:nvPr/>
        </p:nvSpPr>
        <p:spPr bwMode="auto">
          <a:xfrm>
            <a:off x="179388" y="1316038"/>
            <a:ext cx="8712200" cy="4431983"/>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b="0" dirty="0"/>
              <a:t>●</a:t>
            </a:r>
            <a:r>
              <a:rPr lang="de-DE" dirty="0"/>
              <a:t>	Typ 2: „Beklagtensituation“</a:t>
            </a:r>
          </a:p>
          <a:p>
            <a:r>
              <a:rPr lang="de-DE" b="0" dirty="0"/>
              <a:t>	Aufbau:</a:t>
            </a:r>
          </a:p>
          <a:p>
            <a:r>
              <a:rPr lang="de-DE" b="0" dirty="0"/>
              <a:t>	1.	Regelmäßig keine (!) Sachverhaltsschilderung</a:t>
            </a:r>
          </a:p>
          <a:p>
            <a:r>
              <a:rPr lang="de-DE" b="0" dirty="0"/>
              <a:t>	2.	Zielvorstellung des Mandanten (ggf. ausführlich) </a:t>
            </a:r>
          </a:p>
          <a:p>
            <a:r>
              <a:rPr lang="de-DE" b="0" dirty="0"/>
              <a:t>	3.	Prozessrechtliches Gutachten (Angreifbarkeit) vorweg</a:t>
            </a:r>
          </a:p>
          <a:p>
            <a:r>
              <a:rPr lang="de-DE" b="0" dirty="0"/>
              <a:t>	4.	Materiell-rechtliches Gutachten (regelmäßig „</a:t>
            </a:r>
            <a:r>
              <a:rPr lang="de-DE" b="0" dirty="0" err="1"/>
              <a:t>einschich</a:t>
            </a:r>
            <a:r>
              <a:rPr lang="de-DE" b="0" dirty="0"/>
              <a:t>-		</a:t>
            </a:r>
            <a:r>
              <a:rPr lang="de-DE" b="0" dirty="0" err="1"/>
              <a:t>tig</a:t>
            </a:r>
            <a:r>
              <a:rPr lang="de-DE" b="0" dirty="0"/>
              <a:t>, relationsmäßig nur wenn verlangt oder sinnvoll)</a:t>
            </a:r>
          </a:p>
          <a:p>
            <a:r>
              <a:rPr lang="de-DE" b="0" dirty="0"/>
              <a:t>		zu beachten: Schwerpunkt liegt hier regelmäßig bei den		Einwendungen, nicht bei der Schlüssigkeit</a:t>
            </a:r>
          </a:p>
          <a:p>
            <a:r>
              <a:rPr lang="de-DE" b="0" dirty="0"/>
              <a:t>	5.	Zweckmäßigkeitserwägungen</a:t>
            </a:r>
          </a:p>
          <a:p>
            <a:r>
              <a:rPr lang="de-DE" b="0" dirty="0"/>
              <a:t>	6.	Anzeige der Verteidigungsbereitschaft, Klageerwiderung,		ggf. Mandantenschreiben</a:t>
            </a:r>
            <a:endParaRPr lang="de-DE" sz="600" b="0" dirty="0">
              <a:cs typeface="Arial" charset="0"/>
            </a:endParaRPr>
          </a:p>
        </p:txBody>
      </p:sp>
      <p:sp>
        <p:nvSpPr>
          <p:cNvPr id="5" name="Text Box 2"/>
          <p:cNvSpPr txBox="1">
            <a:spLocks noChangeArrowheads="1"/>
          </p:cNvSpPr>
          <p:nvPr/>
        </p:nvSpPr>
        <p:spPr bwMode="auto">
          <a:xfrm>
            <a:off x="-507" y="260350"/>
            <a:ext cx="5076564"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Die Anwaltsklausur</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2259498248"/>
      </p:ext>
    </p:extLst>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withEffect">
                                  <p:stCondLst>
                                    <p:cond delay="0"/>
                                  </p:stCondLst>
                                  <p:childTnLst>
                                    <p:set>
                                      <p:cBhvr>
                                        <p:cTn id="6" dur="1" fill="hold">
                                          <p:stCondLst>
                                            <p:cond delay="0"/>
                                          </p:stCondLst>
                                        </p:cTn>
                                        <p:tgtEl>
                                          <p:spTgt spid="562179">
                                            <p:txEl>
                                              <p:pRg st="0" end="0"/>
                                            </p:txEl>
                                          </p:spTgt>
                                        </p:tgtEl>
                                        <p:attrNameLst>
                                          <p:attrName>style.visibility</p:attrName>
                                        </p:attrNameLst>
                                      </p:cBhvr>
                                      <p:to>
                                        <p:strVal val="visible"/>
                                      </p:to>
                                    </p:set>
                                    <p:anim calcmode="lin" valueType="num">
                                      <p:cBhvr additive="base">
                                        <p:cTn id="7" dur="500" fill="hold"/>
                                        <p:tgtEl>
                                          <p:spTgt spid="56217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6217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562179">
                                            <p:txEl>
                                              <p:pRg st="1" end="1"/>
                                            </p:txEl>
                                          </p:spTgt>
                                        </p:tgtEl>
                                        <p:attrNameLst>
                                          <p:attrName>style.visibility</p:attrName>
                                        </p:attrNameLst>
                                      </p:cBhvr>
                                      <p:to>
                                        <p:strVal val="visible"/>
                                      </p:to>
                                    </p:set>
                                    <p:anim calcmode="lin" valueType="num">
                                      <p:cBhvr additive="base">
                                        <p:cTn id="13" dur="500" fill="hold"/>
                                        <p:tgtEl>
                                          <p:spTgt spid="56217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6217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562179">
                                            <p:txEl>
                                              <p:pRg st="2" end="2"/>
                                            </p:txEl>
                                          </p:spTgt>
                                        </p:tgtEl>
                                        <p:attrNameLst>
                                          <p:attrName>style.visibility</p:attrName>
                                        </p:attrNameLst>
                                      </p:cBhvr>
                                      <p:to>
                                        <p:strVal val="visible"/>
                                      </p:to>
                                    </p:set>
                                    <p:anim calcmode="lin" valueType="num">
                                      <p:cBhvr additive="base">
                                        <p:cTn id="19" dur="500" fill="hold"/>
                                        <p:tgtEl>
                                          <p:spTgt spid="56217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6217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562179">
                                            <p:txEl>
                                              <p:pRg st="3" end="3"/>
                                            </p:txEl>
                                          </p:spTgt>
                                        </p:tgtEl>
                                        <p:attrNameLst>
                                          <p:attrName>style.visibility</p:attrName>
                                        </p:attrNameLst>
                                      </p:cBhvr>
                                      <p:to>
                                        <p:strVal val="visible"/>
                                      </p:to>
                                    </p:set>
                                    <p:anim calcmode="lin" valueType="num">
                                      <p:cBhvr additive="base">
                                        <p:cTn id="25" dur="500" fill="hold"/>
                                        <p:tgtEl>
                                          <p:spTgt spid="562179">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6217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562179">
                                            <p:txEl>
                                              <p:pRg st="4" end="4"/>
                                            </p:txEl>
                                          </p:spTgt>
                                        </p:tgtEl>
                                        <p:attrNameLst>
                                          <p:attrName>style.visibility</p:attrName>
                                        </p:attrNameLst>
                                      </p:cBhvr>
                                      <p:to>
                                        <p:strVal val="visible"/>
                                      </p:to>
                                    </p:set>
                                    <p:anim calcmode="lin" valueType="num">
                                      <p:cBhvr additive="base">
                                        <p:cTn id="31" dur="500" fill="hold"/>
                                        <p:tgtEl>
                                          <p:spTgt spid="562179">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6217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562179">
                                            <p:txEl>
                                              <p:pRg st="5" end="5"/>
                                            </p:txEl>
                                          </p:spTgt>
                                        </p:tgtEl>
                                        <p:attrNameLst>
                                          <p:attrName>style.visibility</p:attrName>
                                        </p:attrNameLst>
                                      </p:cBhvr>
                                      <p:to>
                                        <p:strVal val="visible"/>
                                      </p:to>
                                    </p:set>
                                    <p:anim calcmode="lin" valueType="num">
                                      <p:cBhvr additive="base">
                                        <p:cTn id="37" dur="500" fill="hold"/>
                                        <p:tgtEl>
                                          <p:spTgt spid="562179">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62179">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nodeType="clickEffect">
                                  <p:stCondLst>
                                    <p:cond delay="0"/>
                                  </p:stCondLst>
                                  <p:childTnLst>
                                    <p:set>
                                      <p:cBhvr>
                                        <p:cTn id="42" dur="1" fill="hold">
                                          <p:stCondLst>
                                            <p:cond delay="0"/>
                                          </p:stCondLst>
                                        </p:cTn>
                                        <p:tgtEl>
                                          <p:spTgt spid="562179">
                                            <p:txEl>
                                              <p:pRg st="6" end="6"/>
                                            </p:txEl>
                                          </p:spTgt>
                                        </p:tgtEl>
                                        <p:attrNameLst>
                                          <p:attrName>style.visibility</p:attrName>
                                        </p:attrNameLst>
                                      </p:cBhvr>
                                      <p:to>
                                        <p:strVal val="visible"/>
                                      </p:to>
                                    </p:set>
                                    <p:anim calcmode="lin" valueType="num">
                                      <p:cBhvr additive="base">
                                        <p:cTn id="43" dur="500" fill="hold"/>
                                        <p:tgtEl>
                                          <p:spTgt spid="562179">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62179">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nodeType="clickEffect">
                                  <p:stCondLst>
                                    <p:cond delay="0"/>
                                  </p:stCondLst>
                                  <p:childTnLst>
                                    <p:set>
                                      <p:cBhvr>
                                        <p:cTn id="48" dur="1" fill="hold">
                                          <p:stCondLst>
                                            <p:cond delay="0"/>
                                          </p:stCondLst>
                                        </p:cTn>
                                        <p:tgtEl>
                                          <p:spTgt spid="562179">
                                            <p:txEl>
                                              <p:pRg st="7" end="7"/>
                                            </p:txEl>
                                          </p:spTgt>
                                        </p:tgtEl>
                                        <p:attrNameLst>
                                          <p:attrName>style.visibility</p:attrName>
                                        </p:attrNameLst>
                                      </p:cBhvr>
                                      <p:to>
                                        <p:strVal val="visible"/>
                                      </p:to>
                                    </p:set>
                                    <p:anim calcmode="lin" valueType="num">
                                      <p:cBhvr additive="base">
                                        <p:cTn id="49" dur="500" fill="hold"/>
                                        <p:tgtEl>
                                          <p:spTgt spid="562179">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562179">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nodeType="clickEffect">
                                  <p:stCondLst>
                                    <p:cond delay="0"/>
                                  </p:stCondLst>
                                  <p:childTnLst>
                                    <p:set>
                                      <p:cBhvr>
                                        <p:cTn id="54" dur="1" fill="hold">
                                          <p:stCondLst>
                                            <p:cond delay="0"/>
                                          </p:stCondLst>
                                        </p:cTn>
                                        <p:tgtEl>
                                          <p:spTgt spid="562179">
                                            <p:txEl>
                                              <p:pRg st="8" end="8"/>
                                            </p:txEl>
                                          </p:spTgt>
                                        </p:tgtEl>
                                        <p:attrNameLst>
                                          <p:attrName>style.visibility</p:attrName>
                                        </p:attrNameLst>
                                      </p:cBhvr>
                                      <p:to>
                                        <p:strVal val="visible"/>
                                      </p:to>
                                    </p:set>
                                    <p:anim calcmode="lin" valueType="num">
                                      <p:cBhvr additive="base">
                                        <p:cTn id="55" dur="500" fill="hold"/>
                                        <p:tgtEl>
                                          <p:spTgt spid="562179">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562179">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Kurs ZR</a:t>
            </a:r>
          </a:p>
          <a:p>
            <a:r>
              <a:rPr lang="de-DE" sz="2600" dirty="0">
                <a:solidFill>
                  <a:schemeClr val="bg1"/>
                </a:solidFill>
                <a:latin typeface="Frutiger Linotype" pitchFamily="34" charset="0"/>
              </a:rPr>
              <a:t>2. Woche</a:t>
            </a:r>
          </a:p>
        </p:txBody>
      </p:sp>
      <p:sp>
        <p:nvSpPr>
          <p:cNvPr id="4" name="Text Box 2"/>
          <p:cNvSpPr txBox="1">
            <a:spLocks noChangeArrowheads="1"/>
          </p:cNvSpPr>
          <p:nvPr/>
        </p:nvSpPr>
        <p:spPr bwMode="auto">
          <a:xfrm>
            <a:off x="179388" y="1556792"/>
            <a:ext cx="8712200" cy="5093702"/>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170338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marL="188277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marL="2062163">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marL="2241550">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marL="2698750"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marL="3155950"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marL="3613150"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marL="4070350"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gn="ctr">
              <a:spcBef>
                <a:spcPts val="600"/>
              </a:spcBef>
            </a:pPr>
            <a:r>
              <a:rPr lang="de-DE" sz="2400" b="1" dirty="0" err="1">
                <a:solidFill>
                  <a:schemeClr val="tx1">
                    <a:lumMod val="65000"/>
                    <a:lumOff val="35000"/>
                  </a:schemeClr>
                </a:solidFill>
                <a:latin typeface="Frutiger Linotype" pitchFamily="34" charset="0"/>
              </a:rPr>
              <a:t>Kursplan</a:t>
            </a:r>
            <a:r>
              <a:rPr lang="de-DE" sz="2400" b="1" dirty="0">
                <a:solidFill>
                  <a:schemeClr val="tx1">
                    <a:lumMod val="65000"/>
                    <a:lumOff val="35000"/>
                  </a:schemeClr>
                </a:solidFill>
                <a:latin typeface="Frutiger Linotype" pitchFamily="34" charset="0"/>
              </a:rPr>
              <a:t> – Seite 1</a:t>
            </a:r>
          </a:p>
          <a:p>
            <a:pPr>
              <a:spcBef>
                <a:spcPts val="600"/>
              </a:spcBef>
            </a:pPr>
            <a:endParaRPr lang="de-DE" sz="1200" b="0" dirty="0">
              <a:solidFill>
                <a:schemeClr val="tx1">
                  <a:lumMod val="65000"/>
                  <a:lumOff val="35000"/>
                </a:schemeClr>
              </a:solidFill>
              <a:latin typeface="Frutiger Linotype" pitchFamily="34" charset="0"/>
            </a:endParaRPr>
          </a:p>
          <a:p>
            <a:pPr>
              <a:spcBef>
                <a:spcPts val="600"/>
              </a:spcBef>
            </a:pPr>
            <a:r>
              <a:rPr lang="de-DE" sz="2400" b="1" dirty="0">
                <a:solidFill>
                  <a:srgbClr val="F77515"/>
                </a:solidFill>
                <a:latin typeface="Frutiger Linotype" pitchFamily="34" charset="0"/>
              </a:rPr>
              <a:t>	1.	Woche (</a:t>
            </a:r>
            <a:r>
              <a:rPr lang="de-DE" dirty="0">
                <a:solidFill>
                  <a:srgbClr val="F77515"/>
                </a:solidFill>
                <a:latin typeface="Frutiger Linotype" pitchFamily="34" charset="0"/>
              </a:rPr>
              <a:t>14</a:t>
            </a:r>
            <a:r>
              <a:rPr lang="de-DE" sz="2400" b="1" dirty="0">
                <a:solidFill>
                  <a:srgbClr val="F77515"/>
                </a:solidFill>
                <a:latin typeface="Frutiger Linotype" pitchFamily="34" charset="0"/>
              </a:rPr>
              <a:t>.04.2026): 	Grundlagen der Urteilsklausur</a:t>
            </a:r>
          </a:p>
          <a:p>
            <a:pPr>
              <a:spcBef>
                <a:spcPts val="600"/>
              </a:spcBef>
            </a:pPr>
            <a:r>
              <a:rPr lang="de-DE" sz="2400" b="0" dirty="0">
                <a:solidFill>
                  <a:schemeClr val="tx1">
                    <a:lumMod val="65000"/>
                    <a:lumOff val="35000"/>
                  </a:schemeClr>
                </a:solidFill>
                <a:latin typeface="Frutiger Linotype" pitchFamily="34" charset="0"/>
              </a:rPr>
              <a:t>	</a:t>
            </a:r>
            <a:r>
              <a:rPr lang="de-DE" sz="2400" dirty="0">
                <a:solidFill>
                  <a:srgbClr val="F77515"/>
                </a:solidFill>
                <a:latin typeface="Frutiger Linotype" pitchFamily="34" charset="0"/>
              </a:rPr>
              <a:t>2. 	Woche	</a:t>
            </a:r>
            <a:r>
              <a:rPr lang="de-DE" dirty="0">
                <a:solidFill>
                  <a:srgbClr val="F77515"/>
                </a:solidFill>
                <a:latin typeface="Frutiger Linotype" pitchFamily="34" charset="0"/>
              </a:rPr>
              <a:t> (21</a:t>
            </a:r>
            <a:r>
              <a:rPr lang="de-DE" sz="2400" dirty="0">
                <a:solidFill>
                  <a:srgbClr val="F77515"/>
                </a:solidFill>
                <a:latin typeface="Frutiger Linotype" pitchFamily="34" charset="0"/>
              </a:rPr>
              <a:t>.04.2026): 	Grundlagen der </a:t>
            </a:r>
            <a:r>
              <a:rPr lang="de-DE" sz="2400" dirty="0" err="1">
                <a:solidFill>
                  <a:srgbClr val="F77515"/>
                </a:solidFill>
                <a:latin typeface="Frutiger Linotype" pitchFamily="34" charset="0"/>
              </a:rPr>
              <a:t>Urteilskl</a:t>
            </a:r>
            <a:r>
              <a:rPr lang="de-DE" sz="2400" dirty="0">
                <a:solidFill>
                  <a:srgbClr val="F77515"/>
                </a:solidFill>
                <a:latin typeface="Frutiger Linotype" pitchFamily="34" charset="0"/>
              </a:rPr>
              <a:t>/</a:t>
            </a:r>
            <a:r>
              <a:rPr lang="de-DE" sz="2400" dirty="0" err="1">
                <a:solidFill>
                  <a:srgbClr val="F77515"/>
                </a:solidFill>
                <a:latin typeface="Frutiger Linotype" pitchFamily="34" charset="0"/>
              </a:rPr>
              <a:t>Anwkl</a:t>
            </a:r>
            <a:endParaRPr lang="de-DE" sz="2400" dirty="0">
              <a:solidFill>
                <a:srgbClr val="F77515"/>
              </a:solidFill>
              <a:latin typeface="Frutiger Linotype" pitchFamily="34" charset="0"/>
            </a:endParaRPr>
          </a:p>
          <a:p>
            <a:pPr>
              <a:spcBef>
                <a:spcPts val="600"/>
              </a:spcBef>
            </a:pPr>
            <a:r>
              <a:rPr lang="de-DE" sz="2400" dirty="0">
                <a:solidFill>
                  <a:srgbClr val="F77515"/>
                </a:solidFill>
                <a:latin typeface="Frutiger Linotype" pitchFamily="34" charset="0"/>
              </a:rPr>
              <a:t>	</a:t>
            </a:r>
            <a:r>
              <a:rPr lang="de-DE" sz="2400" b="0" dirty="0">
                <a:solidFill>
                  <a:schemeClr val="tx1">
                    <a:lumMod val="65000"/>
                    <a:lumOff val="35000"/>
                  </a:schemeClr>
                </a:solidFill>
                <a:latin typeface="Frutiger Linotype" pitchFamily="34" charset="0"/>
              </a:rPr>
              <a:t>3. 	Woche (</a:t>
            </a:r>
            <a:r>
              <a:rPr lang="de-DE" b="0" dirty="0">
                <a:solidFill>
                  <a:schemeClr val="tx1">
                    <a:lumMod val="65000"/>
                    <a:lumOff val="35000"/>
                  </a:schemeClr>
                </a:solidFill>
                <a:latin typeface="Frutiger Linotype" pitchFamily="34" charset="0"/>
              </a:rPr>
              <a:t>28.</a:t>
            </a:r>
            <a:r>
              <a:rPr lang="de-DE" sz="2400" b="0" dirty="0">
                <a:solidFill>
                  <a:schemeClr val="tx1">
                    <a:lumMod val="65000"/>
                    <a:lumOff val="35000"/>
                  </a:schemeClr>
                </a:solidFill>
                <a:latin typeface="Frutiger Linotype" pitchFamily="34" charset="0"/>
              </a:rPr>
              <a:t>04.2026):	Grundlagen der </a:t>
            </a:r>
            <a:r>
              <a:rPr lang="de-DE" sz="2400" b="0" dirty="0" err="1">
                <a:solidFill>
                  <a:schemeClr val="tx1">
                    <a:lumMod val="65000"/>
                    <a:lumOff val="35000"/>
                  </a:schemeClr>
                </a:solidFill>
                <a:latin typeface="Frutiger Linotype" pitchFamily="34" charset="0"/>
              </a:rPr>
              <a:t>Anwkl</a:t>
            </a:r>
            <a:r>
              <a:rPr lang="de-DE" b="0" dirty="0">
                <a:solidFill>
                  <a:schemeClr val="tx1">
                    <a:lumMod val="65000"/>
                    <a:lumOff val="35000"/>
                  </a:schemeClr>
                </a:solidFill>
                <a:latin typeface="Frutiger Linotype" pitchFamily="34" charset="0"/>
              </a:rPr>
              <a:t>/</a:t>
            </a:r>
            <a:r>
              <a:rPr lang="de-DE" sz="2400" b="0" dirty="0" err="1">
                <a:solidFill>
                  <a:schemeClr val="tx1">
                    <a:lumMod val="65000"/>
                    <a:lumOff val="35000"/>
                  </a:schemeClr>
                </a:solidFill>
                <a:latin typeface="Frutiger Linotype" pitchFamily="34" charset="0"/>
              </a:rPr>
              <a:t>Kautkl</a:t>
            </a:r>
            <a:endParaRPr lang="de-DE" sz="2400" b="0" dirty="0">
              <a:solidFill>
                <a:schemeClr val="tx1">
                  <a:lumMod val="65000"/>
                  <a:lumOff val="35000"/>
                </a:schemeClr>
              </a:solidFill>
              <a:latin typeface="Frutiger Linotype" pitchFamily="34" charset="0"/>
            </a:endParaRPr>
          </a:p>
          <a:p>
            <a:pPr>
              <a:spcBef>
                <a:spcPts val="600"/>
              </a:spcBef>
            </a:pPr>
            <a:r>
              <a:rPr lang="de-DE" sz="2400" b="0" dirty="0">
                <a:solidFill>
                  <a:schemeClr val="tx1">
                    <a:lumMod val="65000"/>
                    <a:lumOff val="35000"/>
                  </a:schemeClr>
                </a:solidFill>
                <a:latin typeface="Frutiger Linotype" pitchFamily="34" charset="0"/>
              </a:rPr>
              <a:t>	4. 	Woche (</a:t>
            </a:r>
            <a:r>
              <a:rPr lang="de-DE" b="0" dirty="0">
                <a:solidFill>
                  <a:schemeClr val="tx1">
                    <a:lumMod val="65000"/>
                    <a:lumOff val="35000"/>
                  </a:schemeClr>
                </a:solidFill>
                <a:latin typeface="Frutiger Linotype" pitchFamily="34" charset="0"/>
              </a:rPr>
              <a:t>05</a:t>
            </a:r>
            <a:r>
              <a:rPr lang="de-DE" sz="2400" b="0" dirty="0">
                <a:solidFill>
                  <a:schemeClr val="tx1">
                    <a:lumMod val="65000"/>
                    <a:lumOff val="35000"/>
                  </a:schemeClr>
                </a:solidFill>
                <a:latin typeface="Frutiger Linotype" pitchFamily="34" charset="0"/>
              </a:rPr>
              <a:t>.05.2026): </a:t>
            </a:r>
            <a:r>
              <a:rPr lang="de-DE" b="0" dirty="0">
                <a:solidFill>
                  <a:schemeClr val="tx1">
                    <a:lumMod val="65000"/>
                    <a:lumOff val="35000"/>
                  </a:schemeClr>
                </a:solidFill>
                <a:latin typeface="Frutiger Linotype" pitchFamily="34" charset="0"/>
              </a:rPr>
              <a:t>	Grundlagen der </a:t>
            </a:r>
            <a:r>
              <a:rPr lang="de-DE" b="0" dirty="0" err="1">
                <a:solidFill>
                  <a:schemeClr val="tx1">
                    <a:lumMod val="65000"/>
                    <a:lumOff val="35000"/>
                  </a:schemeClr>
                </a:solidFill>
                <a:latin typeface="Frutiger Linotype" pitchFamily="34" charset="0"/>
              </a:rPr>
              <a:t>Kautelarklausur</a:t>
            </a:r>
            <a:endParaRPr lang="de-DE" b="0" dirty="0">
              <a:solidFill>
                <a:schemeClr val="tx1">
                  <a:lumMod val="65000"/>
                  <a:lumOff val="35000"/>
                </a:schemeClr>
              </a:solidFill>
              <a:latin typeface="Frutiger Linotype" pitchFamily="34" charset="0"/>
            </a:endParaRPr>
          </a:p>
          <a:p>
            <a:pPr>
              <a:spcBef>
                <a:spcPts val="600"/>
              </a:spcBef>
            </a:pPr>
            <a:r>
              <a:rPr lang="de-DE" b="0" dirty="0">
                <a:solidFill>
                  <a:schemeClr val="tx1">
                    <a:lumMod val="65000"/>
                    <a:lumOff val="35000"/>
                  </a:schemeClr>
                </a:solidFill>
                <a:latin typeface="Frutiger Linotype" pitchFamily="34" charset="0"/>
              </a:rPr>
              <a:t>	5.	Woche (12.05.2026):	Die Zulässigkeit von Klagen</a:t>
            </a:r>
          </a:p>
          <a:p>
            <a:pPr>
              <a:spcBef>
                <a:spcPts val="600"/>
              </a:spcBef>
            </a:pPr>
            <a:r>
              <a:rPr lang="de-DE" sz="2400" b="0" dirty="0">
                <a:solidFill>
                  <a:schemeClr val="tx1">
                    <a:lumMod val="65000"/>
                    <a:lumOff val="35000"/>
                  </a:schemeClr>
                </a:solidFill>
                <a:latin typeface="Frutiger Linotype" pitchFamily="34" charset="0"/>
              </a:rPr>
              <a:t>	</a:t>
            </a:r>
            <a:r>
              <a:rPr lang="de-DE" b="0" dirty="0">
                <a:solidFill>
                  <a:schemeClr val="tx1">
                    <a:lumMod val="65000"/>
                    <a:lumOff val="35000"/>
                  </a:schemeClr>
                </a:solidFill>
                <a:latin typeface="Frutiger Linotype" pitchFamily="34" charset="0"/>
              </a:rPr>
              <a:t>6</a:t>
            </a:r>
            <a:r>
              <a:rPr lang="de-DE" sz="2400" b="0" dirty="0">
                <a:solidFill>
                  <a:schemeClr val="tx1">
                    <a:lumMod val="65000"/>
                    <a:lumOff val="35000"/>
                  </a:schemeClr>
                </a:solidFill>
                <a:latin typeface="Frutiger Linotype" pitchFamily="34" charset="0"/>
              </a:rPr>
              <a:t>.	Woche (</a:t>
            </a:r>
            <a:r>
              <a:rPr lang="de-DE" b="0" dirty="0">
                <a:solidFill>
                  <a:schemeClr val="tx1">
                    <a:lumMod val="65000"/>
                    <a:lumOff val="35000"/>
                  </a:schemeClr>
                </a:solidFill>
                <a:latin typeface="Frutiger Linotype" pitchFamily="34" charset="0"/>
              </a:rPr>
              <a:t>19</a:t>
            </a:r>
            <a:r>
              <a:rPr lang="de-DE" sz="2400" b="0" dirty="0">
                <a:solidFill>
                  <a:schemeClr val="tx1">
                    <a:lumMod val="65000"/>
                    <a:lumOff val="35000"/>
                  </a:schemeClr>
                </a:solidFill>
                <a:latin typeface="Frutiger Linotype" pitchFamily="34" charset="0"/>
              </a:rPr>
              <a:t>.05.2026):	Objektive Klagehäufung</a:t>
            </a:r>
            <a:endParaRPr lang="de-DE" b="0" dirty="0">
              <a:solidFill>
                <a:schemeClr val="tx1">
                  <a:lumMod val="65000"/>
                  <a:lumOff val="35000"/>
                </a:schemeClr>
              </a:solidFill>
              <a:latin typeface="Frutiger Linotype" pitchFamily="34" charset="0"/>
            </a:endParaRPr>
          </a:p>
          <a:p>
            <a:pPr>
              <a:spcBef>
                <a:spcPts val="600"/>
              </a:spcBef>
            </a:pPr>
            <a:r>
              <a:rPr lang="de-DE" sz="2400" b="0" dirty="0">
                <a:solidFill>
                  <a:schemeClr val="tx1">
                    <a:lumMod val="65000"/>
                    <a:lumOff val="35000"/>
                  </a:schemeClr>
                </a:solidFill>
                <a:latin typeface="Frutiger Linotype" pitchFamily="34" charset="0"/>
              </a:rPr>
              <a:t>	</a:t>
            </a:r>
            <a:r>
              <a:rPr lang="de-DE" b="0" dirty="0">
                <a:solidFill>
                  <a:schemeClr val="tx1">
                    <a:lumMod val="65000"/>
                    <a:lumOff val="35000"/>
                  </a:schemeClr>
                </a:solidFill>
                <a:latin typeface="Frutiger Linotype" pitchFamily="34" charset="0"/>
              </a:rPr>
              <a:t>7</a:t>
            </a:r>
            <a:r>
              <a:rPr lang="de-DE" sz="2400" b="0" dirty="0">
                <a:solidFill>
                  <a:schemeClr val="tx1">
                    <a:lumMod val="65000"/>
                    <a:lumOff val="35000"/>
                  </a:schemeClr>
                </a:solidFill>
                <a:latin typeface="Frutiger Linotype" pitchFamily="34" charset="0"/>
              </a:rPr>
              <a:t>. 	Woche	(</a:t>
            </a:r>
            <a:r>
              <a:rPr lang="de-DE" b="0" dirty="0">
                <a:solidFill>
                  <a:schemeClr val="tx1">
                    <a:lumMod val="65000"/>
                    <a:lumOff val="35000"/>
                  </a:schemeClr>
                </a:solidFill>
                <a:latin typeface="Frutiger Linotype" pitchFamily="34" charset="0"/>
              </a:rPr>
              <a:t>02</a:t>
            </a:r>
            <a:r>
              <a:rPr lang="de-DE" sz="2400" b="0" dirty="0">
                <a:solidFill>
                  <a:schemeClr val="tx1">
                    <a:lumMod val="65000"/>
                    <a:lumOff val="35000"/>
                  </a:schemeClr>
                </a:solidFill>
                <a:latin typeface="Frutiger Linotype" pitchFamily="34" charset="0"/>
              </a:rPr>
              <a:t>.06.2026): 	Subjektive Klagehäufung I</a:t>
            </a:r>
          </a:p>
          <a:p>
            <a:pPr>
              <a:spcBef>
                <a:spcPts val="600"/>
              </a:spcBef>
            </a:pPr>
            <a:r>
              <a:rPr lang="de-DE" sz="2400" b="0" dirty="0">
                <a:solidFill>
                  <a:schemeClr val="tx1">
                    <a:lumMod val="65000"/>
                    <a:lumOff val="35000"/>
                  </a:schemeClr>
                </a:solidFill>
                <a:latin typeface="Frutiger Linotype" pitchFamily="34" charset="0"/>
              </a:rPr>
              <a:t>	</a:t>
            </a:r>
            <a:r>
              <a:rPr lang="de-DE" b="0" dirty="0">
                <a:solidFill>
                  <a:schemeClr val="tx1">
                    <a:lumMod val="65000"/>
                    <a:lumOff val="35000"/>
                  </a:schemeClr>
                </a:solidFill>
                <a:latin typeface="Frutiger Linotype" pitchFamily="34" charset="0"/>
              </a:rPr>
              <a:t>8</a:t>
            </a:r>
            <a:r>
              <a:rPr lang="de-DE" sz="2400" b="0" dirty="0">
                <a:solidFill>
                  <a:schemeClr val="tx1">
                    <a:lumMod val="65000"/>
                    <a:lumOff val="35000"/>
                  </a:schemeClr>
                </a:solidFill>
                <a:latin typeface="Frutiger Linotype" pitchFamily="34" charset="0"/>
              </a:rPr>
              <a:t>. 	Woche	(</a:t>
            </a:r>
            <a:r>
              <a:rPr lang="de-DE" b="0" dirty="0">
                <a:solidFill>
                  <a:schemeClr val="tx1">
                    <a:lumMod val="65000"/>
                    <a:lumOff val="35000"/>
                  </a:schemeClr>
                </a:solidFill>
                <a:latin typeface="Frutiger Linotype" pitchFamily="34" charset="0"/>
              </a:rPr>
              <a:t>09</a:t>
            </a:r>
            <a:r>
              <a:rPr lang="de-DE" sz="2400" b="0" dirty="0">
                <a:solidFill>
                  <a:schemeClr val="tx1">
                    <a:lumMod val="65000"/>
                    <a:lumOff val="35000"/>
                  </a:schemeClr>
                </a:solidFill>
                <a:latin typeface="Frutiger Linotype" pitchFamily="34" charset="0"/>
              </a:rPr>
              <a:t>.06.2026): 	Subjektive Klagehäufung II</a:t>
            </a:r>
          </a:p>
          <a:p>
            <a:pPr>
              <a:spcBef>
                <a:spcPts val="600"/>
              </a:spcBef>
            </a:pPr>
            <a:r>
              <a:rPr lang="de-DE" sz="2400" b="0" dirty="0">
                <a:solidFill>
                  <a:schemeClr val="tx1">
                    <a:lumMod val="65000"/>
                    <a:lumOff val="35000"/>
                  </a:schemeClr>
                </a:solidFill>
                <a:latin typeface="Frutiger Linotype" pitchFamily="34" charset="0"/>
              </a:rPr>
              <a:t>	</a:t>
            </a:r>
            <a:r>
              <a:rPr lang="de-DE" b="0" dirty="0">
                <a:solidFill>
                  <a:schemeClr val="tx1">
                    <a:lumMod val="65000"/>
                    <a:lumOff val="35000"/>
                  </a:schemeClr>
                </a:solidFill>
                <a:latin typeface="Frutiger Linotype" pitchFamily="34" charset="0"/>
              </a:rPr>
              <a:t>9</a:t>
            </a:r>
            <a:r>
              <a:rPr lang="de-DE" sz="2400" b="0" dirty="0">
                <a:solidFill>
                  <a:schemeClr val="tx1">
                    <a:lumMod val="65000"/>
                    <a:lumOff val="35000"/>
                  </a:schemeClr>
                </a:solidFill>
                <a:latin typeface="Frutiger Linotype" pitchFamily="34" charset="0"/>
              </a:rPr>
              <a:t>.	Woche (</a:t>
            </a:r>
            <a:r>
              <a:rPr lang="de-DE" b="0" dirty="0">
                <a:solidFill>
                  <a:schemeClr val="tx1">
                    <a:lumMod val="65000"/>
                    <a:lumOff val="35000"/>
                  </a:schemeClr>
                </a:solidFill>
                <a:latin typeface="Frutiger Linotype" pitchFamily="34" charset="0"/>
              </a:rPr>
              <a:t>16</a:t>
            </a:r>
            <a:r>
              <a:rPr lang="de-DE" sz="2400" b="0" dirty="0">
                <a:solidFill>
                  <a:schemeClr val="tx1">
                    <a:lumMod val="65000"/>
                    <a:lumOff val="35000"/>
                  </a:schemeClr>
                </a:solidFill>
                <a:latin typeface="Frutiger Linotype" pitchFamily="34" charset="0"/>
              </a:rPr>
              <a:t>.06.2026):	Säumnis einer Partei</a:t>
            </a:r>
          </a:p>
          <a:p>
            <a:pPr>
              <a:spcBef>
                <a:spcPts val="600"/>
              </a:spcBef>
            </a:pPr>
            <a:r>
              <a:rPr lang="de-DE" sz="2400" b="0" dirty="0">
                <a:solidFill>
                  <a:schemeClr val="tx1">
                    <a:lumMod val="65000"/>
                    <a:lumOff val="35000"/>
                  </a:schemeClr>
                </a:solidFill>
                <a:latin typeface="Frutiger Linotype" pitchFamily="34" charset="0"/>
              </a:rPr>
              <a:t>	</a:t>
            </a:r>
            <a:r>
              <a:rPr lang="de-DE" b="0" dirty="0">
                <a:solidFill>
                  <a:schemeClr val="tx1">
                    <a:lumMod val="65000"/>
                    <a:lumOff val="35000"/>
                  </a:schemeClr>
                </a:solidFill>
                <a:latin typeface="Frutiger Linotype" pitchFamily="34" charset="0"/>
              </a:rPr>
              <a:t>10</a:t>
            </a:r>
            <a:r>
              <a:rPr lang="de-DE" sz="2400" b="0" dirty="0">
                <a:solidFill>
                  <a:schemeClr val="tx1">
                    <a:lumMod val="65000"/>
                    <a:lumOff val="35000"/>
                  </a:schemeClr>
                </a:solidFill>
                <a:latin typeface="Frutiger Linotype" pitchFamily="34" charset="0"/>
              </a:rPr>
              <a:t>.	Woche (</a:t>
            </a:r>
            <a:r>
              <a:rPr lang="de-DE" b="0" dirty="0">
                <a:solidFill>
                  <a:schemeClr val="tx1">
                    <a:lumMod val="65000"/>
                    <a:lumOff val="35000"/>
                  </a:schemeClr>
                </a:solidFill>
                <a:latin typeface="Frutiger Linotype" pitchFamily="34" charset="0"/>
              </a:rPr>
              <a:t>23</a:t>
            </a:r>
            <a:r>
              <a:rPr lang="de-DE" sz="2400" b="0" dirty="0">
                <a:solidFill>
                  <a:schemeClr val="tx1">
                    <a:lumMod val="65000"/>
                    <a:lumOff val="35000"/>
                  </a:schemeClr>
                </a:solidFill>
                <a:latin typeface="Frutiger Linotype" pitchFamily="34" charset="0"/>
              </a:rPr>
              <a:t>.06.2026):	</a:t>
            </a:r>
            <a:r>
              <a:rPr lang="de-DE" b="0" dirty="0">
                <a:solidFill>
                  <a:schemeClr val="tx1">
                    <a:lumMod val="65000"/>
                    <a:lumOff val="35000"/>
                  </a:schemeClr>
                </a:solidFill>
                <a:latin typeface="Frutiger Linotype" pitchFamily="34" charset="0"/>
              </a:rPr>
              <a:t>Anerkenntnis und Verzicht</a:t>
            </a:r>
            <a:endParaRPr lang="de-DE" sz="2400" b="0" dirty="0">
              <a:solidFill>
                <a:schemeClr val="tx1">
                  <a:lumMod val="65000"/>
                  <a:lumOff val="35000"/>
                </a:schemeClr>
              </a:solidFill>
              <a:latin typeface="Frutiger Linotype" pitchFamily="34" charset="0"/>
            </a:endParaRPr>
          </a:p>
        </p:txBody>
      </p:sp>
    </p:spTree>
    <p:extLst>
      <p:ext uri="{BB962C8B-B14F-4D97-AF65-F5344CB8AC3E}">
        <p14:creationId xmlns:p14="http://schemas.microsoft.com/office/powerpoint/2010/main" val="3681117512"/>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Effect transition="in" filter="fade">
                                      <p:cBhvr>
                                        <p:cTn id="7" dur="500"/>
                                        <p:tgtEl>
                                          <p:spTgt spid="4">
                                            <p:txEl>
                                              <p:pRg st="2" end="2"/>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4">
                                            <p:txEl>
                                              <p:pRg st="0" end="0"/>
                                            </p:txEl>
                                          </p:spTgt>
                                        </p:tgtEl>
                                        <p:attrNameLst>
                                          <p:attrName>style.visibility</p:attrName>
                                        </p:attrNameLst>
                                      </p:cBhvr>
                                      <p:to>
                                        <p:strVal val="visible"/>
                                      </p:to>
                                    </p:set>
                                    <p:animEffect transition="in" filter="fade">
                                      <p:cBhvr>
                                        <p:cTn id="10" dur="500"/>
                                        <p:tgtEl>
                                          <p:spTgt spid="4">
                                            <p:txEl>
                                              <p:pRg st="0" end="0"/>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4">
                                            <p:txEl>
                                              <p:pRg st="3" end="3"/>
                                            </p:txEl>
                                          </p:spTgt>
                                        </p:tgtEl>
                                        <p:attrNameLst>
                                          <p:attrName>style.visibility</p:attrName>
                                        </p:attrNameLst>
                                      </p:cBhvr>
                                      <p:to>
                                        <p:strVal val="visible"/>
                                      </p:to>
                                    </p:set>
                                    <p:animEffect transition="in" filter="fade">
                                      <p:cBhvr>
                                        <p:cTn id="13" dur="500"/>
                                        <p:tgtEl>
                                          <p:spTgt spid="4">
                                            <p:txEl>
                                              <p:pRg st="3" end="3"/>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4">
                                            <p:txEl>
                                              <p:pRg st="4" end="4"/>
                                            </p:txEl>
                                          </p:spTgt>
                                        </p:tgtEl>
                                        <p:attrNameLst>
                                          <p:attrName>style.visibility</p:attrName>
                                        </p:attrNameLst>
                                      </p:cBhvr>
                                      <p:to>
                                        <p:strVal val="visible"/>
                                      </p:to>
                                    </p:set>
                                    <p:animEffect transition="in" filter="fade">
                                      <p:cBhvr>
                                        <p:cTn id="16" dur="500"/>
                                        <p:tgtEl>
                                          <p:spTgt spid="4">
                                            <p:txEl>
                                              <p:pRg st="4" end="4"/>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4">
                                            <p:txEl>
                                              <p:pRg st="5" end="5"/>
                                            </p:txEl>
                                          </p:spTgt>
                                        </p:tgtEl>
                                        <p:attrNameLst>
                                          <p:attrName>style.visibility</p:attrName>
                                        </p:attrNameLst>
                                      </p:cBhvr>
                                      <p:to>
                                        <p:strVal val="visible"/>
                                      </p:to>
                                    </p:set>
                                    <p:animEffect transition="in" filter="fade">
                                      <p:cBhvr>
                                        <p:cTn id="19" dur="500"/>
                                        <p:tgtEl>
                                          <p:spTgt spid="4">
                                            <p:txEl>
                                              <p:pRg st="5" end="5"/>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4">
                                            <p:txEl>
                                              <p:pRg st="6" end="6"/>
                                            </p:txEl>
                                          </p:spTgt>
                                        </p:tgtEl>
                                        <p:attrNameLst>
                                          <p:attrName>style.visibility</p:attrName>
                                        </p:attrNameLst>
                                      </p:cBhvr>
                                      <p:to>
                                        <p:strVal val="visible"/>
                                      </p:to>
                                    </p:set>
                                    <p:animEffect transition="in" filter="fade">
                                      <p:cBhvr>
                                        <p:cTn id="22" dur="500"/>
                                        <p:tgtEl>
                                          <p:spTgt spid="4">
                                            <p:txEl>
                                              <p:pRg st="6" end="6"/>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4">
                                            <p:txEl>
                                              <p:pRg st="7" end="7"/>
                                            </p:txEl>
                                          </p:spTgt>
                                        </p:tgtEl>
                                        <p:attrNameLst>
                                          <p:attrName>style.visibility</p:attrName>
                                        </p:attrNameLst>
                                      </p:cBhvr>
                                      <p:to>
                                        <p:strVal val="visible"/>
                                      </p:to>
                                    </p:set>
                                    <p:animEffect transition="in" filter="fade">
                                      <p:cBhvr>
                                        <p:cTn id="25" dur="500"/>
                                        <p:tgtEl>
                                          <p:spTgt spid="4">
                                            <p:txEl>
                                              <p:pRg st="7" end="7"/>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4">
                                            <p:txEl>
                                              <p:pRg st="8" end="8"/>
                                            </p:txEl>
                                          </p:spTgt>
                                        </p:tgtEl>
                                        <p:attrNameLst>
                                          <p:attrName>style.visibility</p:attrName>
                                        </p:attrNameLst>
                                      </p:cBhvr>
                                      <p:to>
                                        <p:strVal val="visible"/>
                                      </p:to>
                                    </p:set>
                                    <p:animEffect transition="in" filter="fade">
                                      <p:cBhvr>
                                        <p:cTn id="28" dur="500"/>
                                        <p:tgtEl>
                                          <p:spTgt spid="4">
                                            <p:txEl>
                                              <p:pRg st="8" end="8"/>
                                            </p:txEl>
                                          </p:spTgt>
                                        </p:tgtEl>
                                      </p:cBhvr>
                                    </p:animEffect>
                                  </p:childTnLst>
                                </p:cTn>
                              </p:par>
                              <p:par>
                                <p:cTn id="29" presetID="10" presetClass="entr" presetSubtype="0" fill="hold" nodeType="withEffect">
                                  <p:stCondLst>
                                    <p:cond delay="0"/>
                                  </p:stCondLst>
                                  <p:childTnLst>
                                    <p:set>
                                      <p:cBhvr>
                                        <p:cTn id="30" dur="1" fill="hold">
                                          <p:stCondLst>
                                            <p:cond delay="0"/>
                                          </p:stCondLst>
                                        </p:cTn>
                                        <p:tgtEl>
                                          <p:spTgt spid="4">
                                            <p:txEl>
                                              <p:pRg st="9" end="9"/>
                                            </p:txEl>
                                          </p:spTgt>
                                        </p:tgtEl>
                                        <p:attrNameLst>
                                          <p:attrName>style.visibility</p:attrName>
                                        </p:attrNameLst>
                                      </p:cBhvr>
                                      <p:to>
                                        <p:strVal val="visible"/>
                                      </p:to>
                                    </p:set>
                                    <p:animEffect transition="in" filter="fade">
                                      <p:cBhvr>
                                        <p:cTn id="31" dur="500"/>
                                        <p:tgtEl>
                                          <p:spTgt spid="4">
                                            <p:txEl>
                                              <p:pRg st="9" end="9"/>
                                            </p:txEl>
                                          </p:spTgt>
                                        </p:tgtEl>
                                      </p:cBhvr>
                                    </p:animEffect>
                                  </p:childTnLst>
                                </p:cTn>
                              </p:par>
                              <p:par>
                                <p:cTn id="32" presetID="10" presetClass="entr" presetSubtype="0" fill="hold" nodeType="withEffect">
                                  <p:stCondLst>
                                    <p:cond delay="0"/>
                                  </p:stCondLst>
                                  <p:childTnLst>
                                    <p:set>
                                      <p:cBhvr>
                                        <p:cTn id="33" dur="1" fill="hold">
                                          <p:stCondLst>
                                            <p:cond delay="0"/>
                                          </p:stCondLst>
                                        </p:cTn>
                                        <p:tgtEl>
                                          <p:spTgt spid="4">
                                            <p:txEl>
                                              <p:pRg st="10" end="10"/>
                                            </p:txEl>
                                          </p:spTgt>
                                        </p:tgtEl>
                                        <p:attrNameLst>
                                          <p:attrName>style.visibility</p:attrName>
                                        </p:attrNameLst>
                                      </p:cBhvr>
                                      <p:to>
                                        <p:strVal val="visible"/>
                                      </p:to>
                                    </p:set>
                                    <p:animEffect transition="in" filter="fade">
                                      <p:cBhvr>
                                        <p:cTn id="34" dur="500"/>
                                        <p:tgtEl>
                                          <p:spTgt spid="4">
                                            <p:txEl>
                                              <p:pRg st="10" end="10"/>
                                            </p:txEl>
                                          </p:spTgt>
                                        </p:tgtEl>
                                      </p:cBhvr>
                                    </p:animEffect>
                                  </p:childTnLst>
                                </p:cTn>
                              </p:par>
                              <p:par>
                                <p:cTn id="35" presetID="10" presetClass="entr" presetSubtype="0" fill="hold" nodeType="withEffect">
                                  <p:stCondLst>
                                    <p:cond delay="0"/>
                                  </p:stCondLst>
                                  <p:childTnLst>
                                    <p:set>
                                      <p:cBhvr>
                                        <p:cTn id="36" dur="1" fill="hold">
                                          <p:stCondLst>
                                            <p:cond delay="0"/>
                                          </p:stCondLst>
                                        </p:cTn>
                                        <p:tgtEl>
                                          <p:spTgt spid="4">
                                            <p:txEl>
                                              <p:pRg st="11" end="11"/>
                                            </p:txEl>
                                          </p:spTgt>
                                        </p:tgtEl>
                                        <p:attrNameLst>
                                          <p:attrName>style.visibility</p:attrName>
                                        </p:attrNameLst>
                                      </p:cBhvr>
                                      <p:to>
                                        <p:strVal val="visible"/>
                                      </p:to>
                                    </p:set>
                                    <p:animEffect transition="in" filter="fade">
                                      <p:cBhvr>
                                        <p:cTn id="37" dur="500"/>
                                        <p:tgtEl>
                                          <p:spTgt spid="4">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03" name="Text Box 3"/>
          <p:cNvSpPr txBox="1">
            <a:spLocks noChangeArrowheads="1"/>
          </p:cNvSpPr>
          <p:nvPr/>
        </p:nvSpPr>
        <p:spPr bwMode="auto">
          <a:xfrm>
            <a:off x="179388" y="1300497"/>
            <a:ext cx="8712200" cy="5539978"/>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b="0" dirty="0"/>
              <a:t>●</a:t>
            </a:r>
            <a:r>
              <a:rPr lang="de-DE" dirty="0"/>
              <a:t>	Typ 3: „Reaktionsmöglichkeiten im oder nach einem				 Prozess“</a:t>
            </a:r>
          </a:p>
          <a:p>
            <a:endParaRPr lang="de-DE" b="0" dirty="0"/>
          </a:p>
          <a:p>
            <a:r>
              <a:rPr lang="de-DE" b="0" dirty="0"/>
              <a:t>	-	kein </a:t>
            </a:r>
            <a:r>
              <a:rPr lang="de-DE" b="0" dirty="0" err="1"/>
              <a:t>grds</a:t>
            </a:r>
            <a:r>
              <a:rPr lang="de-DE" b="0" dirty="0"/>
              <a:t>. abweichender Aufbau</a:t>
            </a:r>
          </a:p>
          <a:p>
            <a:r>
              <a:rPr lang="de-DE" b="0" dirty="0"/>
              <a:t>	- 	kann betreffen: </a:t>
            </a:r>
          </a:p>
          <a:p>
            <a:r>
              <a:rPr lang="de-DE" b="0" dirty="0"/>
              <a:t>		- Anwaltswechsel im laufenden Prozess</a:t>
            </a:r>
          </a:p>
          <a:p>
            <a:r>
              <a:rPr lang="de-DE" b="0" dirty="0"/>
              <a:t>		- Vollstreckungsrechtliche Rechtsbehelfe</a:t>
            </a:r>
          </a:p>
          <a:p>
            <a:r>
              <a:rPr lang="de-DE" b="0" dirty="0"/>
              <a:t>		- Fertigung einer Berufungsbegründung</a:t>
            </a:r>
          </a:p>
          <a:p>
            <a:r>
              <a:rPr lang="de-DE" b="0" dirty="0"/>
              <a:t>		- Fertigung einer Beschwerdeschrift (selten, etwa in den		  Fällen von §§ 91a Abs. 2, 99 Abs. 2 ZPO)</a:t>
            </a:r>
          </a:p>
          <a:p>
            <a:endParaRPr lang="de-DE" b="0" dirty="0"/>
          </a:p>
          <a:p>
            <a:r>
              <a:rPr lang="de-DE" b="0" dirty="0"/>
              <a:t>	-	beispielhafter Aufbau in derartigen Fällen:</a:t>
            </a:r>
          </a:p>
          <a:p>
            <a:r>
              <a:rPr lang="de-DE" b="0" dirty="0"/>
              <a:t>		1.	regelmäßig keine Sachverhaltsschilderung</a:t>
            </a:r>
          </a:p>
          <a:p>
            <a:r>
              <a:rPr lang="de-DE" b="0" dirty="0"/>
              <a:t>		2.	Klausursituation und Mandantenbegehren (häufig 				ausführlich)</a:t>
            </a:r>
          </a:p>
        </p:txBody>
      </p:sp>
      <p:sp>
        <p:nvSpPr>
          <p:cNvPr id="5" name="Text Box 2"/>
          <p:cNvSpPr txBox="1">
            <a:spLocks noChangeArrowheads="1"/>
          </p:cNvSpPr>
          <p:nvPr/>
        </p:nvSpPr>
        <p:spPr bwMode="auto">
          <a:xfrm>
            <a:off x="-507" y="260350"/>
            <a:ext cx="5076564"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Die Anwaltsklausur</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2418493941"/>
      </p:ext>
    </p:extLst>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withEffect">
                                  <p:stCondLst>
                                    <p:cond delay="0"/>
                                  </p:stCondLst>
                                  <p:childTnLst>
                                    <p:set>
                                      <p:cBhvr>
                                        <p:cTn id="6" dur="1" fill="hold">
                                          <p:stCondLst>
                                            <p:cond delay="0"/>
                                          </p:stCondLst>
                                        </p:cTn>
                                        <p:tgtEl>
                                          <p:spTgt spid="563203">
                                            <p:txEl>
                                              <p:pRg st="0" end="0"/>
                                            </p:txEl>
                                          </p:spTgt>
                                        </p:tgtEl>
                                        <p:attrNameLst>
                                          <p:attrName>style.visibility</p:attrName>
                                        </p:attrNameLst>
                                      </p:cBhvr>
                                      <p:to>
                                        <p:strVal val="visible"/>
                                      </p:to>
                                    </p:set>
                                    <p:anim calcmode="lin" valueType="num">
                                      <p:cBhvr additive="base">
                                        <p:cTn id="7" dur="500" fill="hold"/>
                                        <p:tgtEl>
                                          <p:spTgt spid="56320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6320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563203">
                                            <p:txEl>
                                              <p:pRg st="2" end="2"/>
                                            </p:txEl>
                                          </p:spTgt>
                                        </p:tgtEl>
                                        <p:attrNameLst>
                                          <p:attrName>style.visibility</p:attrName>
                                        </p:attrNameLst>
                                      </p:cBhvr>
                                      <p:to>
                                        <p:strVal val="visible"/>
                                      </p:to>
                                    </p:set>
                                    <p:anim calcmode="lin" valueType="num">
                                      <p:cBhvr additive="base">
                                        <p:cTn id="13" dur="500" fill="hold"/>
                                        <p:tgtEl>
                                          <p:spTgt spid="56320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6320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563203">
                                            <p:txEl>
                                              <p:pRg st="3" end="3"/>
                                            </p:txEl>
                                          </p:spTgt>
                                        </p:tgtEl>
                                        <p:attrNameLst>
                                          <p:attrName>style.visibility</p:attrName>
                                        </p:attrNameLst>
                                      </p:cBhvr>
                                      <p:to>
                                        <p:strVal val="visible"/>
                                      </p:to>
                                    </p:set>
                                    <p:anim calcmode="lin" valueType="num">
                                      <p:cBhvr additive="base">
                                        <p:cTn id="19" dur="500" fill="hold"/>
                                        <p:tgtEl>
                                          <p:spTgt spid="56320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6320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563203">
                                            <p:txEl>
                                              <p:pRg st="4" end="4"/>
                                            </p:txEl>
                                          </p:spTgt>
                                        </p:tgtEl>
                                        <p:attrNameLst>
                                          <p:attrName>style.visibility</p:attrName>
                                        </p:attrNameLst>
                                      </p:cBhvr>
                                      <p:to>
                                        <p:strVal val="visible"/>
                                      </p:to>
                                    </p:set>
                                    <p:anim calcmode="lin" valueType="num">
                                      <p:cBhvr additive="base">
                                        <p:cTn id="25" dur="500" fill="hold"/>
                                        <p:tgtEl>
                                          <p:spTgt spid="56320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6320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563203">
                                            <p:txEl>
                                              <p:pRg st="5" end="5"/>
                                            </p:txEl>
                                          </p:spTgt>
                                        </p:tgtEl>
                                        <p:attrNameLst>
                                          <p:attrName>style.visibility</p:attrName>
                                        </p:attrNameLst>
                                      </p:cBhvr>
                                      <p:to>
                                        <p:strVal val="visible"/>
                                      </p:to>
                                    </p:set>
                                    <p:anim calcmode="lin" valueType="num">
                                      <p:cBhvr additive="base">
                                        <p:cTn id="31" dur="500" fill="hold"/>
                                        <p:tgtEl>
                                          <p:spTgt spid="56320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6320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563203">
                                            <p:txEl>
                                              <p:pRg st="6" end="6"/>
                                            </p:txEl>
                                          </p:spTgt>
                                        </p:tgtEl>
                                        <p:attrNameLst>
                                          <p:attrName>style.visibility</p:attrName>
                                        </p:attrNameLst>
                                      </p:cBhvr>
                                      <p:to>
                                        <p:strVal val="visible"/>
                                      </p:to>
                                    </p:set>
                                    <p:anim calcmode="lin" valueType="num">
                                      <p:cBhvr additive="base">
                                        <p:cTn id="37" dur="500" fill="hold"/>
                                        <p:tgtEl>
                                          <p:spTgt spid="56320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6320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nodeType="clickEffect">
                                  <p:stCondLst>
                                    <p:cond delay="0"/>
                                  </p:stCondLst>
                                  <p:childTnLst>
                                    <p:set>
                                      <p:cBhvr>
                                        <p:cTn id="42" dur="1" fill="hold">
                                          <p:stCondLst>
                                            <p:cond delay="0"/>
                                          </p:stCondLst>
                                        </p:cTn>
                                        <p:tgtEl>
                                          <p:spTgt spid="563203">
                                            <p:txEl>
                                              <p:pRg st="7" end="7"/>
                                            </p:txEl>
                                          </p:spTgt>
                                        </p:tgtEl>
                                        <p:attrNameLst>
                                          <p:attrName>style.visibility</p:attrName>
                                        </p:attrNameLst>
                                      </p:cBhvr>
                                      <p:to>
                                        <p:strVal val="visible"/>
                                      </p:to>
                                    </p:set>
                                    <p:anim calcmode="lin" valueType="num">
                                      <p:cBhvr additive="base">
                                        <p:cTn id="43" dur="500" fill="hold"/>
                                        <p:tgtEl>
                                          <p:spTgt spid="563203">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6320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nodeType="clickEffect">
                                  <p:stCondLst>
                                    <p:cond delay="0"/>
                                  </p:stCondLst>
                                  <p:childTnLst>
                                    <p:set>
                                      <p:cBhvr>
                                        <p:cTn id="48" dur="1" fill="hold">
                                          <p:stCondLst>
                                            <p:cond delay="0"/>
                                          </p:stCondLst>
                                        </p:cTn>
                                        <p:tgtEl>
                                          <p:spTgt spid="563203">
                                            <p:txEl>
                                              <p:pRg st="9" end="9"/>
                                            </p:txEl>
                                          </p:spTgt>
                                        </p:tgtEl>
                                        <p:attrNameLst>
                                          <p:attrName>style.visibility</p:attrName>
                                        </p:attrNameLst>
                                      </p:cBhvr>
                                      <p:to>
                                        <p:strVal val="visible"/>
                                      </p:to>
                                    </p:set>
                                    <p:anim calcmode="lin" valueType="num">
                                      <p:cBhvr additive="base">
                                        <p:cTn id="49" dur="500" fill="hold"/>
                                        <p:tgtEl>
                                          <p:spTgt spid="563203">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56320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nodeType="clickEffect">
                                  <p:stCondLst>
                                    <p:cond delay="0"/>
                                  </p:stCondLst>
                                  <p:childTnLst>
                                    <p:set>
                                      <p:cBhvr>
                                        <p:cTn id="54" dur="1" fill="hold">
                                          <p:stCondLst>
                                            <p:cond delay="0"/>
                                          </p:stCondLst>
                                        </p:cTn>
                                        <p:tgtEl>
                                          <p:spTgt spid="563203">
                                            <p:txEl>
                                              <p:pRg st="10" end="10"/>
                                            </p:txEl>
                                          </p:spTgt>
                                        </p:tgtEl>
                                        <p:attrNameLst>
                                          <p:attrName>style.visibility</p:attrName>
                                        </p:attrNameLst>
                                      </p:cBhvr>
                                      <p:to>
                                        <p:strVal val="visible"/>
                                      </p:to>
                                    </p:set>
                                    <p:anim calcmode="lin" valueType="num">
                                      <p:cBhvr additive="base">
                                        <p:cTn id="55" dur="500" fill="hold"/>
                                        <p:tgtEl>
                                          <p:spTgt spid="563203">
                                            <p:txEl>
                                              <p:pRg st="10" end="10"/>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56320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4" fill="hold" nodeType="clickEffect">
                                  <p:stCondLst>
                                    <p:cond delay="0"/>
                                  </p:stCondLst>
                                  <p:childTnLst>
                                    <p:set>
                                      <p:cBhvr>
                                        <p:cTn id="60" dur="1" fill="hold">
                                          <p:stCondLst>
                                            <p:cond delay="0"/>
                                          </p:stCondLst>
                                        </p:cTn>
                                        <p:tgtEl>
                                          <p:spTgt spid="563203">
                                            <p:txEl>
                                              <p:pRg st="11" end="11"/>
                                            </p:txEl>
                                          </p:spTgt>
                                        </p:tgtEl>
                                        <p:attrNameLst>
                                          <p:attrName>style.visibility</p:attrName>
                                        </p:attrNameLst>
                                      </p:cBhvr>
                                      <p:to>
                                        <p:strVal val="visible"/>
                                      </p:to>
                                    </p:set>
                                    <p:anim calcmode="lin" valueType="num">
                                      <p:cBhvr additive="base">
                                        <p:cTn id="61" dur="500" fill="hold"/>
                                        <p:tgtEl>
                                          <p:spTgt spid="563203">
                                            <p:txEl>
                                              <p:pRg st="11" end="11"/>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563203">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7539" name="Text Box 3"/>
          <p:cNvSpPr txBox="1">
            <a:spLocks noChangeArrowheads="1"/>
          </p:cNvSpPr>
          <p:nvPr/>
        </p:nvSpPr>
        <p:spPr bwMode="auto">
          <a:xfrm>
            <a:off x="179388" y="1367011"/>
            <a:ext cx="8712200" cy="3286125"/>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b="0" dirty="0"/>
              <a:t>		3.	Prozessrechtliches Gutachten nur vorweg, wenn inner-			halb eines laufenden Prozesses oder besonderer				Rechtsbehelf (Berufung, </a:t>
            </a:r>
            <a:r>
              <a:rPr lang="de-DE" b="0" dirty="0" err="1"/>
              <a:t>vollstreckungsR</a:t>
            </a:r>
            <a:r>
              <a:rPr lang="de-DE" b="0" dirty="0"/>
              <a:t> </a:t>
            </a:r>
            <a:r>
              <a:rPr lang="de-DE" b="0" dirty="0" err="1"/>
              <a:t>Rechtsbehel</a:t>
            </a:r>
            <a:r>
              <a:rPr lang="de-DE" b="0" dirty="0"/>
              <a:t>-			</a:t>
            </a:r>
            <a:r>
              <a:rPr lang="de-DE" b="0" dirty="0" err="1"/>
              <a:t>fe</a:t>
            </a:r>
            <a:r>
              <a:rPr lang="de-DE" b="0" dirty="0"/>
              <a:t>)</a:t>
            </a:r>
          </a:p>
          <a:p>
            <a:r>
              <a:rPr lang="de-DE" b="0" dirty="0"/>
              <a:t>		4.	Materiell-rechtliches Gutachten (regelmäßig </a:t>
            </a:r>
            <a:r>
              <a:rPr lang="de-DE" b="0" dirty="0" err="1"/>
              <a:t>einschich</a:t>
            </a:r>
            <a:r>
              <a:rPr lang="de-DE" b="0" dirty="0"/>
              <a:t>-			</a:t>
            </a:r>
            <a:r>
              <a:rPr lang="de-DE" b="0" dirty="0" err="1"/>
              <a:t>tig</a:t>
            </a:r>
            <a:r>
              <a:rPr lang="de-DE" b="0" dirty="0"/>
              <a:t>, relationsmäßig nur wenn verlangt oder sinnvoll)</a:t>
            </a:r>
          </a:p>
          <a:p>
            <a:r>
              <a:rPr lang="de-DE" b="0" dirty="0"/>
              <a:t>		5.	Zweckmäßigkeitserwägungen (ggf. zusammen mit 				- weiterem - prozessrechtlichem Gutachten)</a:t>
            </a:r>
          </a:p>
          <a:p>
            <a:r>
              <a:rPr lang="de-DE" b="0" dirty="0"/>
              <a:t>		6.	Zu fertigende(r) Schriftsatz/</a:t>
            </a:r>
            <a:r>
              <a:rPr lang="de-DE" b="0" dirty="0" err="1"/>
              <a:t>sätze</a:t>
            </a:r>
            <a:endParaRPr lang="de-DE" b="0" dirty="0"/>
          </a:p>
        </p:txBody>
      </p:sp>
      <p:sp>
        <p:nvSpPr>
          <p:cNvPr id="5" name="Text Box 2"/>
          <p:cNvSpPr txBox="1">
            <a:spLocks noChangeArrowheads="1"/>
          </p:cNvSpPr>
          <p:nvPr/>
        </p:nvSpPr>
        <p:spPr bwMode="auto">
          <a:xfrm>
            <a:off x="-507" y="260350"/>
            <a:ext cx="5076564"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Die Anwaltsklausur</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3008460807"/>
      </p:ext>
    </p:extLst>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withEffect">
                                  <p:stCondLst>
                                    <p:cond delay="0"/>
                                  </p:stCondLst>
                                  <p:childTnLst>
                                    <p:set>
                                      <p:cBhvr>
                                        <p:cTn id="6" dur="1" fill="hold">
                                          <p:stCondLst>
                                            <p:cond delay="0"/>
                                          </p:stCondLst>
                                        </p:cTn>
                                        <p:tgtEl>
                                          <p:spTgt spid="577539">
                                            <p:txEl>
                                              <p:pRg st="0" end="0"/>
                                            </p:txEl>
                                          </p:spTgt>
                                        </p:tgtEl>
                                        <p:attrNameLst>
                                          <p:attrName>style.visibility</p:attrName>
                                        </p:attrNameLst>
                                      </p:cBhvr>
                                      <p:to>
                                        <p:strVal val="visible"/>
                                      </p:to>
                                    </p:set>
                                    <p:anim calcmode="lin" valueType="num">
                                      <p:cBhvr additive="base">
                                        <p:cTn id="7" dur="500" fill="hold"/>
                                        <p:tgtEl>
                                          <p:spTgt spid="57753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7753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577539">
                                            <p:txEl>
                                              <p:pRg st="1" end="1"/>
                                            </p:txEl>
                                          </p:spTgt>
                                        </p:tgtEl>
                                        <p:attrNameLst>
                                          <p:attrName>style.visibility</p:attrName>
                                        </p:attrNameLst>
                                      </p:cBhvr>
                                      <p:to>
                                        <p:strVal val="visible"/>
                                      </p:to>
                                    </p:set>
                                    <p:anim calcmode="lin" valueType="num">
                                      <p:cBhvr additive="base">
                                        <p:cTn id="13" dur="500" fill="hold"/>
                                        <p:tgtEl>
                                          <p:spTgt spid="57753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7753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577539">
                                            <p:txEl>
                                              <p:pRg st="2" end="2"/>
                                            </p:txEl>
                                          </p:spTgt>
                                        </p:tgtEl>
                                        <p:attrNameLst>
                                          <p:attrName>style.visibility</p:attrName>
                                        </p:attrNameLst>
                                      </p:cBhvr>
                                      <p:to>
                                        <p:strVal val="visible"/>
                                      </p:to>
                                    </p:set>
                                    <p:anim calcmode="lin" valueType="num">
                                      <p:cBhvr additive="base">
                                        <p:cTn id="19" dur="500" fill="hold"/>
                                        <p:tgtEl>
                                          <p:spTgt spid="57753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7753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577539">
                                            <p:txEl>
                                              <p:pRg st="3" end="3"/>
                                            </p:txEl>
                                          </p:spTgt>
                                        </p:tgtEl>
                                        <p:attrNameLst>
                                          <p:attrName>style.visibility</p:attrName>
                                        </p:attrNameLst>
                                      </p:cBhvr>
                                      <p:to>
                                        <p:strVal val="visible"/>
                                      </p:to>
                                    </p:set>
                                    <p:anim calcmode="lin" valueType="num">
                                      <p:cBhvr additive="base">
                                        <p:cTn id="25" dur="500" fill="hold"/>
                                        <p:tgtEl>
                                          <p:spTgt spid="577539">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77539">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4227" name="Text Box 3"/>
          <p:cNvSpPr txBox="1">
            <a:spLocks noChangeArrowheads="1"/>
          </p:cNvSpPr>
          <p:nvPr/>
        </p:nvSpPr>
        <p:spPr bwMode="auto">
          <a:xfrm>
            <a:off x="179388" y="1297954"/>
            <a:ext cx="8712200" cy="5659438"/>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u="sng" dirty="0"/>
              <a:t>B.	Besonderheiten der Arbeit an der Anwaltsklausur</a:t>
            </a:r>
          </a:p>
          <a:p>
            <a:endParaRPr lang="de-DE" sz="600" b="0" u="sng" dirty="0"/>
          </a:p>
          <a:p>
            <a:r>
              <a:rPr lang="de-DE" b="0" dirty="0"/>
              <a:t>	I.	Es existieren keine abschließenden Tatsachengrundlagen		(anders in Gerichtsklausuren)</a:t>
            </a:r>
          </a:p>
          <a:p>
            <a:r>
              <a:rPr lang="de-DE" b="0" dirty="0"/>
              <a:t>		-	Erfordernis von Prognosen (etwa Beweisprognose)</a:t>
            </a:r>
          </a:p>
          <a:p>
            <a:r>
              <a:rPr lang="de-DE" b="0" dirty="0"/>
              <a:t>		-	Erfordernis von Alternativerwägungen</a:t>
            </a:r>
          </a:p>
          <a:p>
            <a:r>
              <a:rPr lang="de-DE" b="0" dirty="0"/>
              <a:t>	II.	Der Anwalt hat nach ständiger Rechtsprechung „den si-		</a:t>
            </a:r>
            <a:r>
              <a:rPr lang="de-DE" b="0" dirty="0" err="1"/>
              <a:t>chersten</a:t>
            </a:r>
            <a:r>
              <a:rPr lang="de-DE" b="0" dirty="0"/>
              <a:t> Weg“ zu gehen</a:t>
            </a:r>
          </a:p>
          <a:p>
            <a:r>
              <a:rPr lang="de-DE" b="0" dirty="0"/>
              <a:t>		-	Zweckmäßigkeitserwägungen, Prognosen, Alternativen</a:t>
            </a:r>
          </a:p>
          <a:p>
            <a:r>
              <a:rPr lang="de-DE" b="0" dirty="0"/>
              <a:t>	III.	Der Anwalt ist Organ der Rechtspflege</a:t>
            </a:r>
          </a:p>
          <a:p>
            <a:r>
              <a:rPr lang="de-DE" b="0" dirty="0"/>
              <a:t>		- 	keine Lügen, rechtmäßiges Verhalten, Wahrung des			Rechtsfriedens</a:t>
            </a:r>
          </a:p>
          <a:p>
            <a:r>
              <a:rPr lang="de-DE" b="0" dirty="0"/>
              <a:t>	IV.	Der Anwalt ist Vertragspartner seines Mandanten, schul-		</a:t>
            </a:r>
            <a:r>
              <a:rPr lang="de-DE" b="0" dirty="0" err="1"/>
              <a:t>det</a:t>
            </a:r>
            <a:r>
              <a:rPr lang="de-DE" b="0" dirty="0"/>
              <a:t> diesem also eine umfassende Betreuung</a:t>
            </a:r>
          </a:p>
          <a:p>
            <a:r>
              <a:rPr lang="de-DE" b="0" dirty="0"/>
              <a:t>		-	einfache Mandantenschreiben, umfassende rechtliche			Würdigung; Betrachtung aus Sicht des Mandanten</a:t>
            </a:r>
          </a:p>
        </p:txBody>
      </p:sp>
      <p:sp>
        <p:nvSpPr>
          <p:cNvPr id="5" name="Text Box 2"/>
          <p:cNvSpPr txBox="1">
            <a:spLocks noChangeArrowheads="1"/>
          </p:cNvSpPr>
          <p:nvPr/>
        </p:nvSpPr>
        <p:spPr bwMode="auto">
          <a:xfrm>
            <a:off x="-507" y="260350"/>
            <a:ext cx="5076564"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Die Anwaltsklausur</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3241359697"/>
      </p:ext>
    </p:extLst>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withEffect">
                                  <p:stCondLst>
                                    <p:cond delay="0"/>
                                  </p:stCondLst>
                                  <p:childTnLst>
                                    <p:set>
                                      <p:cBhvr>
                                        <p:cTn id="6" dur="1" fill="hold">
                                          <p:stCondLst>
                                            <p:cond delay="0"/>
                                          </p:stCondLst>
                                        </p:cTn>
                                        <p:tgtEl>
                                          <p:spTgt spid="564227">
                                            <p:txEl>
                                              <p:pRg st="0" end="0"/>
                                            </p:txEl>
                                          </p:spTgt>
                                        </p:tgtEl>
                                        <p:attrNameLst>
                                          <p:attrName>style.visibility</p:attrName>
                                        </p:attrNameLst>
                                      </p:cBhvr>
                                      <p:to>
                                        <p:strVal val="visible"/>
                                      </p:to>
                                    </p:set>
                                    <p:anim calcmode="lin" valueType="num">
                                      <p:cBhvr additive="base">
                                        <p:cTn id="7" dur="500" fill="hold"/>
                                        <p:tgtEl>
                                          <p:spTgt spid="56422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6422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564227">
                                            <p:txEl>
                                              <p:pRg st="2" end="2"/>
                                            </p:txEl>
                                          </p:spTgt>
                                        </p:tgtEl>
                                        <p:attrNameLst>
                                          <p:attrName>style.visibility</p:attrName>
                                        </p:attrNameLst>
                                      </p:cBhvr>
                                      <p:to>
                                        <p:strVal val="visible"/>
                                      </p:to>
                                    </p:set>
                                    <p:anim calcmode="lin" valueType="num">
                                      <p:cBhvr additive="base">
                                        <p:cTn id="13" dur="500" fill="hold"/>
                                        <p:tgtEl>
                                          <p:spTgt spid="564227">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6422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564227">
                                            <p:txEl>
                                              <p:pRg st="3" end="3"/>
                                            </p:txEl>
                                          </p:spTgt>
                                        </p:tgtEl>
                                        <p:attrNameLst>
                                          <p:attrName>style.visibility</p:attrName>
                                        </p:attrNameLst>
                                      </p:cBhvr>
                                      <p:to>
                                        <p:strVal val="visible"/>
                                      </p:to>
                                    </p:set>
                                    <p:anim calcmode="lin" valueType="num">
                                      <p:cBhvr additive="base">
                                        <p:cTn id="19" dur="500" fill="hold"/>
                                        <p:tgtEl>
                                          <p:spTgt spid="564227">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6422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564227">
                                            <p:txEl>
                                              <p:pRg st="4" end="4"/>
                                            </p:txEl>
                                          </p:spTgt>
                                        </p:tgtEl>
                                        <p:attrNameLst>
                                          <p:attrName>style.visibility</p:attrName>
                                        </p:attrNameLst>
                                      </p:cBhvr>
                                      <p:to>
                                        <p:strVal val="visible"/>
                                      </p:to>
                                    </p:set>
                                    <p:anim calcmode="lin" valueType="num">
                                      <p:cBhvr additive="base">
                                        <p:cTn id="25" dur="500" fill="hold"/>
                                        <p:tgtEl>
                                          <p:spTgt spid="564227">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6422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564227">
                                            <p:txEl>
                                              <p:pRg st="5" end="5"/>
                                            </p:txEl>
                                          </p:spTgt>
                                        </p:tgtEl>
                                        <p:attrNameLst>
                                          <p:attrName>style.visibility</p:attrName>
                                        </p:attrNameLst>
                                      </p:cBhvr>
                                      <p:to>
                                        <p:strVal val="visible"/>
                                      </p:to>
                                    </p:set>
                                    <p:anim calcmode="lin" valueType="num">
                                      <p:cBhvr additive="base">
                                        <p:cTn id="31" dur="500" fill="hold"/>
                                        <p:tgtEl>
                                          <p:spTgt spid="564227">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64227">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564227">
                                            <p:txEl>
                                              <p:pRg st="6" end="6"/>
                                            </p:txEl>
                                          </p:spTgt>
                                        </p:tgtEl>
                                        <p:attrNameLst>
                                          <p:attrName>style.visibility</p:attrName>
                                        </p:attrNameLst>
                                      </p:cBhvr>
                                      <p:to>
                                        <p:strVal val="visible"/>
                                      </p:to>
                                    </p:set>
                                    <p:anim calcmode="lin" valueType="num">
                                      <p:cBhvr additive="base">
                                        <p:cTn id="37" dur="500" fill="hold"/>
                                        <p:tgtEl>
                                          <p:spTgt spid="564227">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64227">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nodeType="clickEffect">
                                  <p:stCondLst>
                                    <p:cond delay="0"/>
                                  </p:stCondLst>
                                  <p:childTnLst>
                                    <p:set>
                                      <p:cBhvr>
                                        <p:cTn id="42" dur="1" fill="hold">
                                          <p:stCondLst>
                                            <p:cond delay="0"/>
                                          </p:stCondLst>
                                        </p:cTn>
                                        <p:tgtEl>
                                          <p:spTgt spid="564227">
                                            <p:txEl>
                                              <p:pRg st="7" end="7"/>
                                            </p:txEl>
                                          </p:spTgt>
                                        </p:tgtEl>
                                        <p:attrNameLst>
                                          <p:attrName>style.visibility</p:attrName>
                                        </p:attrNameLst>
                                      </p:cBhvr>
                                      <p:to>
                                        <p:strVal val="visible"/>
                                      </p:to>
                                    </p:set>
                                    <p:anim calcmode="lin" valueType="num">
                                      <p:cBhvr additive="base">
                                        <p:cTn id="43" dur="500" fill="hold"/>
                                        <p:tgtEl>
                                          <p:spTgt spid="564227">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64227">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nodeType="clickEffect">
                                  <p:stCondLst>
                                    <p:cond delay="0"/>
                                  </p:stCondLst>
                                  <p:childTnLst>
                                    <p:set>
                                      <p:cBhvr>
                                        <p:cTn id="48" dur="1" fill="hold">
                                          <p:stCondLst>
                                            <p:cond delay="0"/>
                                          </p:stCondLst>
                                        </p:cTn>
                                        <p:tgtEl>
                                          <p:spTgt spid="564227">
                                            <p:txEl>
                                              <p:pRg st="8" end="8"/>
                                            </p:txEl>
                                          </p:spTgt>
                                        </p:tgtEl>
                                        <p:attrNameLst>
                                          <p:attrName>style.visibility</p:attrName>
                                        </p:attrNameLst>
                                      </p:cBhvr>
                                      <p:to>
                                        <p:strVal val="visible"/>
                                      </p:to>
                                    </p:set>
                                    <p:anim calcmode="lin" valueType="num">
                                      <p:cBhvr additive="base">
                                        <p:cTn id="49" dur="500" fill="hold"/>
                                        <p:tgtEl>
                                          <p:spTgt spid="564227">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564227">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nodeType="clickEffect">
                                  <p:stCondLst>
                                    <p:cond delay="0"/>
                                  </p:stCondLst>
                                  <p:childTnLst>
                                    <p:set>
                                      <p:cBhvr>
                                        <p:cTn id="54" dur="1" fill="hold">
                                          <p:stCondLst>
                                            <p:cond delay="0"/>
                                          </p:stCondLst>
                                        </p:cTn>
                                        <p:tgtEl>
                                          <p:spTgt spid="564227">
                                            <p:txEl>
                                              <p:pRg st="9" end="9"/>
                                            </p:txEl>
                                          </p:spTgt>
                                        </p:tgtEl>
                                        <p:attrNameLst>
                                          <p:attrName>style.visibility</p:attrName>
                                        </p:attrNameLst>
                                      </p:cBhvr>
                                      <p:to>
                                        <p:strVal val="visible"/>
                                      </p:to>
                                    </p:set>
                                    <p:anim calcmode="lin" valueType="num">
                                      <p:cBhvr additive="base">
                                        <p:cTn id="55" dur="500" fill="hold"/>
                                        <p:tgtEl>
                                          <p:spTgt spid="564227">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564227">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4" fill="hold" nodeType="clickEffect">
                                  <p:stCondLst>
                                    <p:cond delay="0"/>
                                  </p:stCondLst>
                                  <p:childTnLst>
                                    <p:set>
                                      <p:cBhvr>
                                        <p:cTn id="60" dur="1" fill="hold">
                                          <p:stCondLst>
                                            <p:cond delay="0"/>
                                          </p:stCondLst>
                                        </p:cTn>
                                        <p:tgtEl>
                                          <p:spTgt spid="564227">
                                            <p:txEl>
                                              <p:pRg st="10" end="10"/>
                                            </p:txEl>
                                          </p:spTgt>
                                        </p:tgtEl>
                                        <p:attrNameLst>
                                          <p:attrName>style.visibility</p:attrName>
                                        </p:attrNameLst>
                                      </p:cBhvr>
                                      <p:to>
                                        <p:strVal val="visible"/>
                                      </p:to>
                                    </p:set>
                                    <p:anim calcmode="lin" valueType="num">
                                      <p:cBhvr additive="base">
                                        <p:cTn id="61" dur="500" fill="hold"/>
                                        <p:tgtEl>
                                          <p:spTgt spid="564227">
                                            <p:txEl>
                                              <p:pRg st="10" end="1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564227">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5379" name="Text Box 3"/>
          <p:cNvSpPr txBox="1">
            <a:spLocks noChangeArrowheads="1"/>
          </p:cNvSpPr>
          <p:nvPr/>
        </p:nvSpPr>
        <p:spPr bwMode="auto">
          <a:xfrm>
            <a:off x="179388" y="1227138"/>
            <a:ext cx="8712200" cy="5909310"/>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363538" indent="-36353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u="sng" dirty="0"/>
              <a:t>A.	Vermerk:</a:t>
            </a:r>
          </a:p>
          <a:p>
            <a:endParaRPr lang="de-DE" b="0" dirty="0"/>
          </a:p>
          <a:p>
            <a:r>
              <a:rPr lang="de-DE" dirty="0"/>
              <a:t>I. 	Zielvorstellung des Mandanten</a:t>
            </a:r>
          </a:p>
          <a:p>
            <a:r>
              <a:rPr lang="de-DE" b="0" dirty="0"/>
              <a:t>	Durchsetzung von Ersatzansprüchen gegen die sich weigern-	de S </a:t>
            </a:r>
            <a:r>
              <a:rPr lang="de-DE" b="0" dirty="0" err="1"/>
              <a:t>iHv</a:t>
            </a:r>
            <a:r>
              <a:rPr lang="de-DE" b="0" dirty="0"/>
              <a:t> Euro 150.000,- (= Schadensersatz).</a:t>
            </a:r>
          </a:p>
          <a:p>
            <a:r>
              <a:rPr lang="de-DE" b="0" dirty="0"/>
              <a:t> </a:t>
            </a:r>
          </a:p>
          <a:p>
            <a:r>
              <a:rPr lang="de-DE" dirty="0"/>
              <a:t>II.	Gutachten zur Rechtslage</a:t>
            </a:r>
          </a:p>
          <a:p>
            <a:r>
              <a:rPr lang="de-DE" b="0" dirty="0"/>
              <a:t>	1.	Materiell-rechtliches Gutachten</a:t>
            </a:r>
          </a:p>
          <a:p>
            <a:r>
              <a:rPr lang="de-DE" b="0" dirty="0"/>
              <a:t>			a)	Anspruch aus § 280 Abs. 1 </a:t>
            </a:r>
            <a:r>
              <a:rPr lang="de-DE" b="0" dirty="0" err="1"/>
              <a:t>iVm</a:t>
            </a:r>
            <a:r>
              <a:rPr lang="de-DE" b="0" dirty="0"/>
              <a:t> § 675 BGB</a:t>
            </a:r>
          </a:p>
          <a:p>
            <a:r>
              <a:rPr lang="de-DE" b="0" dirty="0"/>
              <a:t>				</a:t>
            </a:r>
            <a:r>
              <a:rPr lang="de-DE" b="0" dirty="0" err="1"/>
              <a:t>aa</a:t>
            </a:r>
            <a:r>
              <a:rPr lang="de-DE" b="0" dirty="0"/>
              <a:t>)	Schuldverhältnis</a:t>
            </a:r>
          </a:p>
          <a:p>
            <a:r>
              <a:rPr lang="de-DE" b="0" dirty="0"/>
              <a:t>					(+), Anlageberatung ist Geschäftsbesorgungs-					</a:t>
            </a:r>
            <a:r>
              <a:rPr lang="de-DE" b="0" dirty="0" err="1"/>
              <a:t>dienstvertrag</a:t>
            </a:r>
            <a:r>
              <a:rPr lang="de-DE" b="0" dirty="0"/>
              <a:t>; unstreitig geschlossen.</a:t>
            </a:r>
          </a:p>
          <a:p>
            <a:r>
              <a:rPr lang="de-DE" b="0" dirty="0"/>
              <a:t>				</a:t>
            </a:r>
            <a:r>
              <a:rPr lang="de-DE" b="0" dirty="0" err="1"/>
              <a:t>bb</a:t>
            </a:r>
            <a:r>
              <a:rPr lang="de-DE" b="0" dirty="0"/>
              <a:t>)	Pflichtverletzung</a:t>
            </a:r>
          </a:p>
          <a:p>
            <a:r>
              <a:rPr lang="de-DE" b="0" dirty="0"/>
              <a:t>					</a:t>
            </a:r>
            <a:r>
              <a:rPr lang="de-DE" dirty="0"/>
              <a:t>BGH:</a:t>
            </a:r>
            <a:r>
              <a:rPr lang="de-DE" b="0" dirty="0"/>
              <a:t> 	Bank hat den Kunden anleger- und objekt-						gerecht zu beraten.</a:t>
            </a:r>
          </a:p>
          <a:p>
            <a:endParaRPr lang="de-DE" b="0" dirty="0"/>
          </a:p>
        </p:txBody>
      </p:sp>
      <p:sp>
        <p:nvSpPr>
          <p:cNvPr id="4" name="Text Box 2"/>
          <p:cNvSpPr txBox="1">
            <a:spLocks noChangeArrowheads="1"/>
          </p:cNvSpPr>
          <p:nvPr/>
        </p:nvSpPr>
        <p:spPr bwMode="auto">
          <a:xfrm>
            <a:off x="-507" y="260350"/>
            <a:ext cx="5076564"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Übungsfall 3 „Klägerklausuren“</a:t>
            </a:r>
          </a:p>
          <a:p>
            <a:pPr>
              <a:lnSpc>
                <a:spcPct val="125000"/>
              </a:lnSpc>
            </a:pPr>
            <a:endParaRPr lang="de-DE" sz="500" b="0" dirty="0">
              <a:solidFill>
                <a:schemeClr val="bg1"/>
              </a:solidFill>
            </a:endParaRPr>
          </a:p>
        </p:txBody>
      </p:sp>
    </p:spTree>
  </p:cSld>
  <p:clrMapOvr>
    <a:masterClrMapping/>
  </p:clrMapOvr>
  <p:transition spd="slow">
    <p:pull/>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485379">
                                            <p:txEl>
                                              <p:pRg st="0" end="0"/>
                                            </p:txEl>
                                          </p:spTgt>
                                        </p:tgtEl>
                                        <p:attrNameLst>
                                          <p:attrName>style.visibility</p:attrName>
                                        </p:attrNameLst>
                                      </p:cBhvr>
                                      <p:to>
                                        <p:strVal val="visible"/>
                                      </p:to>
                                    </p:set>
                                    <p:animEffect transition="in" filter="fade">
                                      <p:cBhvr>
                                        <p:cTn id="7" dur="500"/>
                                        <p:tgtEl>
                                          <p:spTgt spid="48537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85379">
                                            <p:txEl>
                                              <p:pRg st="2" end="2"/>
                                            </p:txEl>
                                          </p:spTgt>
                                        </p:tgtEl>
                                        <p:attrNameLst>
                                          <p:attrName>style.visibility</p:attrName>
                                        </p:attrNameLst>
                                      </p:cBhvr>
                                      <p:to>
                                        <p:strVal val="visible"/>
                                      </p:to>
                                    </p:set>
                                    <p:animEffect transition="in" filter="fade">
                                      <p:cBhvr>
                                        <p:cTn id="12" dur="500"/>
                                        <p:tgtEl>
                                          <p:spTgt spid="485379">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85379">
                                            <p:txEl>
                                              <p:pRg st="3" end="3"/>
                                            </p:txEl>
                                          </p:spTgt>
                                        </p:tgtEl>
                                        <p:attrNameLst>
                                          <p:attrName>style.visibility</p:attrName>
                                        </p:attrNameLst>
                                      </p:cBhvr>
                                      <p:to>
                                        <p:strVal val="visible"/>
                                      </p:to>
                                    </p:set>
                                    <p:animEffect transition="in" filter="fade">
                                      <p:cBhvr>
                                        <p:cTn id="17" dur="500"/>
                                        <p:tgtEl>
                                          <p:spTgt spid="485379">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85379">
                                            <p:txEl>
                                              <p:pRg st="4" end="4"/>
                                            </p:txEl>
                                          </p:spTgt>
                                        </p:tgtEl>
                                        <p:attrNameLst>
                                          <p:attrName>style.visibility</p:attrName>
                                        </p:attrNameLst>
                                      </p:cBhvr>
                                      <p:to>
                                        <p:strVal val="visible"/>
                                      </p:to>
                                    </p:set>
                                    <p:animEffect transition="in" filter="fade">
                                      <p:cBhvr>
                                        <p:cTn id="22" dur="500"/>
                                        <p:tgtEl>
                                          <p:spTgt spid="485379">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85379">
                                            <p:txEl>
                                              <p:pRg st="5" end="5"/>
                                            </p:txEl>
                                          </p:spTgt>
                                        </p:tgtEl>
                                        <p:attrNameLst>
                                          <p:attrName>style.visibility</p:attrName>
                                        </p:attrNameLst>
                                      </p:cBhvr>
                                      <p:to>
                                        <p:strVal val="visible"/>
                                      </p:to>
                                    </p:set>
                                    <p:animEffect transition="in" filter="fade">
                                      <p:cBhvr>
                                        <p:cTn id="27" dur="500"/>
                                        <p:tgtEl>
                                          <p:spTgt spid="485379">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485379">
                                            <p:txEl>
                                              <p:pRg st="6" end="6"/>
                                            </p:txEl>
                                          </p:spTgt>
                                        </p:tgtEl>
                                        <p:attrNameLst>
                                          <p:attrName>style.visibility</p:attrName>
                                        </p:attrNameLst>
                                      </p:cBhvr>
                                      <p:to>
                                        <p:strVal val="visible"/>
                                      </p:to>
                                    </p:set>
                                    <p:animEffect transition="in" filter="fade">
                                      <p:cBhvr>
                                        <p:cTn id="32" dur="500"/>
                                        <p:tgtEl>
                                          <p:spTgt spid="485379">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485379">
                                            <p:txEl>
                                              <p:pRg st="7" end="7"/>
                                            </p:txEl>
                                          </p:spTgt>
                                        </p:tgtEl>
                                        <p:attrNameLst>
                                          <p:attrName>style.visibility</p:attrName>
                                        </p:attrNameLst>
                                      </p:cBhvr>
                                      <p:to>
                                        <p:strVal val="visible"/>
                                      </p:to>
                                    </p:set>
                                    <p:animEffect transition="in" filter="fade">
                                      <p:cBhvr>
                                        <p:cTn id="37" dur="500"/>
                                        <p:tgtEl>
                                          <p:spTgt spid="485379">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485379">
                                            <p:txEl>
                                              <p:pRg st="8" end="8"/>
                                            </p:txEl>
                                          </p:spTgt>
                                        </p:tgtEl>
                                        <p:attrNameLst>
                                          <p:attrName>style.visibility</p:attrName>
                                        </p:attrNameLst>
                                      </p:cBhvr>
                                      <p:to>
                                        <p:strVal val="visible"/>
                                      </p:to>
                                    </p:set>
                                    <p:animEffect transition="in" filter="fade">
                                      <p:cBhvr>
                                        <p:cTn id="42" dur="500"/>
                                        <p:tgtEl>
                                          <p:spTgt spid="485379">
                                            <p:txEl>
                                              <p:pRg st="8" end="8"/>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485379">
                                            <p:txEl>
                                              <p:pRg st="9" end="9"/>
                                            </p:txEl>
                                          </p:spTgt>
                                        </p:tgtEl>
                                        <p:attrNameLst>
                                          <p:attrName>style.visibility</p:attrName>
                                        </p:attrNameLst>
                                      </p:cBhvr>
                                      <p:to>
                                        <p:strVal val="visible"/>
                                      </p:to>
                                    </p:set>
                                    <p:animEffect transition="in" filter="fade">
                                      <p:cBhvr>
                                        <p:cTn id="47" dur="500"/>
                                        <p:tgtEl>
                                          <p:spTgt spid="485379">
                                            <p:txEl>
                                              <p:pRg st="9" end="9"/>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485379">
                                            <p:txEl>
                                              <p:pRg st="10" end="10"/>
                                            </p:txEl>
                                          </p:spTgt>
                                        </p:tgtEl>
                                        <p:attrNameLst>
                                          <p:attrName>style.visibility</p:attrName>
                                        </p:attrNameLst>
                                      </p:cBhvr>
                                      <p:to>
                                        <p:strVal val="visible"/>
                                      </p:to>
                                    </p:set>
                                    <p:animEffect transition="in" filter="fade">
                                      <p:cBhvr>
                                        <p:cTn id="52" dur="500"/>
                                        <p:tgtEl>
                                          <p:spTgt spid="485379">
                                            <p:txEl>
                                              <p:pRg st="10" end="10"/>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485379">
                                            <p:txEl>
                                              <p:pRg st="11" end="11"/>
                                            </p:txEl>
                                          </p:spTgt>
                                        </p:tgtEl>
                                        <p:attrNameLst>
                                          <p:attrName>style.visibility</p:attrName>
                                        </p:attrNameLst>
                                      </p:cBhvr>
                                      <p:to>
                                        <p:strVal val="visible"/>
                                      </p:to>
                                    </p:set>
                                    <p:animEffect transition="in" filter="fade">
                                      <p:cBhvr>
                                        <p:cTn id="57" dur="500"/>
                                        <p:tgtEl>
                                          <p:spTgt spid="485379">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5379" name="Text Box 3"/>
          <p:cNvSpPr txBox="1">
            <a:spLocks noChangeArrowheads="1"/>
          </p:cNvSpPr>
          <p:nvPr/>
        </p:nvSpPr>
        <p:spPr bwMode="auto">
          <a:xfrm>
            <a:off x="179388" y="1309402"/>
            <a:ext cx="8712200" cy="5539978"/>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363538" indent="-36353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b="0" dirty="0"/>
              <a:t>					(1)	Nach Vortrag des Mandanten?</a:t>
            </a:r>
          </a:p>
          <a:p>
            <a:r>
              <a:rPr lang="de-DE" b="0" dirty="0"/>
              <a:t>						Pflichtverletzung (+), weder anleger- noch ob-					</a:t>
            </a:r>
            <a:r>
              <a:rPr lang="de-DE" b="0" dirty="0" err="1"/>
              <a:t>jektgerecht</a:t>
            </a:r>
            <a:endParaRPr lang="de-DE" b="0" dirty="0"/>
          </a:p>
          <a:p>
            <a:r>
              <a:rPr lang="de-DE" b="0" dirty="0"/>
              <a:t>					(2)	Nach Vortrag der S?</a:t>
            </a:r>
          </a:p>
          <a:p>
            <a:r>
              <a:rPr lang="de-DE" b="0" dirty="0"/>
              <a:t>						(-), anleger- und objektgerecht, wenn </a:t>
            </a:r>
            <a:r>
              <a:rPr lang="de-DE" b="0" dirty="0" err="1"/>
              <a:t>Mdt</a:t>
            </a:r>
            <a:r>
              <a:rPr lang="de-DE" b="0" dirty="0"/>
              <a:t>. 						„zocken“ wollte.</a:t>
            </a:r>
          </a:p>
          <a:p>
            <a:r>
              <a:rPr lang="de-DE" b="0" dirty="0"/>
              <a:t>					(3)	Beweisprognose</a:t>
            </a:r>
          </a:p>
          <a:p>
            <a:r>
              <a:rPr lang="de-DE" b="0" dirty="0"/>
              <a:t>						Beweismittel auf Seiten der S: Mitarbeiter, </a:t>
            </a:r>
            <a:r>
              <a:rPr lang="de-DE" b="0" dirty="0" err="1"/>
              <a:t>Mdt</a:t>
            </a:r>
            <a:r>
              <a:rPr lang="de-DE" b="0" dirty="0"/>
              <a:t>					hätte nur Beweismittel, wenn er selbst als </a:t>
            </a:r>
            <a:r>
              <a:rPr lang="de-DE" b="0" dirty="0" err="1"/>
              <a:t>Zeu</a:t>
            </a:r>
            <a:r>
              <a:rPr lang="de-DE" b="0" dirty="0"/>
              <a:t>-					</a:t>
            </a:r>
            <a:r>
              <a:rPr lang="de-DE" b="0" dirty="0" err="1"/>
              <a:t>ge</a:t>
            </a:r>
            <a:r>
              <a:rPr lang="de-DE" b="0" dirty="0"/>
              <a:t> aussagen könnte.</a:t>
            </a:r>
          </a:p>
          <a:p>
            <a:r>
              <a:rPr lang="de-DE" b="0" dirty="0"/>
              <a:t>				cc)	Wenn sich Pflichtverletzung beweisen ließe:					</a:t>
            </a:r>
            <a:r>
              <a:rPr lang="de-DE" b="0" dirty="0" err="1"/>
              <a:t>Vertretenmüssen</a:t>
            </a:r>
            <a:r>
              <a:rPr lang="de-DE" b="0" dirty="0"/>
              <a:t>?</a:t>
            </a:r>
          </a:p>
          <a:p>
            <a:r>
              <a:rPr lang="de-DE" b="0" dirty="0"/>
              <a:t>					(+), würde vermutet, Exkulpation wäre kaum mögl.</a:t>
            </a:r>
          </a:p>
          <a:p>
            <a:r>
              <a:rPr lang="de-DE" b="0" dirty="0"/>
              <a:t>				</a:t>
            </a:r>
            <a:r>
              <a:rPr lang="de-DE" b="0" dirty="0" err="1"/>
              <a:t>dd</a:t>
            </a:r>
            <a:r>
              <a:rPr lang="de-DE" b="0" dirty="0"/>
              <a:t>)	kausaler und ersatzfähiger Schaden? </a:t>
            </a:r>
          </a:p>
          <a:p>
            <a:r>
              <a:rPr lang="de-DE" b="0" dirty="0"/>
              <a:t>					(+), investierter Betrag abzüglich Insolvenzquote;</a:t>
            </a:r>
          </a:p>
        </p:txBody>
      </p:sp>
      <p:sp>
        <p:nvSpPr>
          <p:cNvPr id="4" name="Text Box 2"/>
          <p:cNvSpPr txBox="1">
            <a:spLocks noChangeArrowheads="1"/>
          </p:cNvSpPr>
          <p:nvPr/>
        </p:nvSpPr>
        <p:spPr bwMode="auto">
          <a:xfrm>
            <a:off x="-507" y="260350"/>
            <a:ext cx="5076564"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Übungsfall 3 „Klägerklausuren“</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2308987676"/>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485379">
                                            <p:txEl>
                                              <p:pRg st="0" end="0"/>
                                            </p:txEl>
                                          </p:spTgt>
                                        </p:tgtEl>
                                        <p:attrNameLst>
                                          <p:attrName>style.visibility</p:attrName>
                                        </p:attrNameLst>
                                      </p:cBhvr>
                                      <p:to>
                                        <p:strVal val="visible"/>
                                      </p:to>
                                    </p:set>
                                    <p:animEffect transition="in" filter="fade">
                                      <p:cBhvr>
                                        <p:cTn id="7" dur="500"/>
                                        <p:tgtEl>
                                          <p:spTgt spid="48537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85379">
                                            <p:txEl>
                                              <p:pRg st="1" end="1"/>
                                            </p:txEl>
                                          </p:spTgt>
                                        </p:tgtEl>
                                        <p:attrNameLst>
                                          <p:attrName>style.visibility</p:attrName>
                                        </p:attrNameLst>
                                      </p:cBhvr>
                                      <p:to>
                                        <p:strVal val="visible"/>
                                      </p:to>
                                    </p:set>
                                    <p:animEffect transition="in" filter="fade">
                                      <p:cBhvr>
                                        <p:cTn id="12" dur="500"/>
                                        <p:tgtEl>
                                          <p:spTgt spid="48537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85379">
                                            <p:txEl>
                                              <p:pRg st="2" end="2"/>
                                            </p:txEl>
                                          </p:spTgt>
                                        </p:tgtEl>
                                        <p:attrNameLst>
                                          <p:attrName>style.visibility</p:attrName>
                                        </p:attrNameLst>
                                      </p:cBhvr>
                                      <p:to>
                                        <p:strVal val="visible"/>
                                      </p:to>
                                    </p:set>
                                    <p:animEffect transition="in" filter="fade">
                                      <p:cBhvr>
                                        <p:cTn id="17" dur="500"/>
                                        <p:tgtEl>
                                          <p:spTgt spid="48537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85379">
                                            <p:txEl>
                                              <p:pRg st="3" end="3"/>
                                            </p:txEl>
                                          </p:spTgt>
                                        </p:tgtEl>
                                        <p:attrNameLst>
                                          <p:attrName>style.visibility</p:attrName>
                                        </p:attrNameLst>
                                      </p:cBhvr>
                                      <p:to>
                                        <p:strVal val="visible"/>
                                      </p:to>
                                    </p:set>
                                    <p:animEffect transition="in" filter="fade">
                                      <p:cBhvr>
                                        <p:cTn id="22" dur="500"/>
                                        <p:tgtEl>
                                          <p:spTgt spid="485379">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85379">
                                            <p:txEl>
                                              <p:pRg st="4" end="4"/>
                                            </p:txEl>
                                          </p:spTgt>
                                        </p:tgtEl>
                                        <p:attrNameLst>
                                          <p:attrName>style.visibility</p:attrName>
                                        </p:attrNameLst>
                                      </p:cBhvr>
                                      <p:to>
                                        <p:strVal val="visible"/>
                                      </p:to>
                                    </p:set>
                                    <p:animEffect transition="in" filter="fade">
                                      <p:cBhvr>
                                        <p:cTn id="27" dur="500"/>
                                        <p:tgtEl>
                                          <p:spTgt spid="485379">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485379">
                                            <p:txEl>
                                              <p:pRg st="5" end="5"/>
                                            </p:txEl>
                                          </p:spTgt>
                                        </p:tgtEl>
                                        <p:attrNameLst>
                                          <p:attrName>style.visibility</p:attrName>
                                        </p:attrNameLst>
                                      </p:cBhvr>
                                      <p:to>
                                        <p:strVal val="visible"/>
                                      </p:to>
                                    </p:set>
                                    <p:animEffect transition="in" filter="fade">
                                      <p:cBhvr>
                                        <p:cTn id="32" dur="500"/>
                                        <p:tgtEl>
                                          <p:spTgt spid="485379">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485379">
                                            <p:txEl>
                                              <p:pRg st="6" end="6"/>
                                            </p:txEl>
                                          </p:spTgt>
                                        </p:tgtEl>
                                        <p:attrNameLst>
                                          <p:attrName>style.visibility</p:attrName>
                                        </p:attrNameLst>
                                      </p:cBhvr>
                                      <p:to>
                                        <p:strVal val="visible"/>
                                      </p:to>
                                    </p:set>
                                    <p:animEffect transition="in" filter="fade">
                                      <p:cBhvr>
                                        <p:cTn id="37" dur="500"/>
                                        <p:tgtEl>
                                          <p:spTgt spid="485379">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485379">
                                            <p:txEl>
                                              <p:pRg st="7" end="7"/>
                                            </p:txEl>
                                          </p:spTgt>
                                        </p:tgtEl>
                                        <p:attrNameLst>
                                          <p:attrName>style.visibility</p:attrName>
                                        </p:attrNameLst>
                                      </p:cBhvr>
                                      <p:to>
                                        <p:strVal val="visible"/>
                                      </p:to>
                                    </p:set>
                                    <p:animEffect transition="in" filter="fade">
                                      <p:cBhvr>
                                        <p:cTn id="42" dur="500"/>
                                        <p:tgtEl>
                                          <p:spTgt spid="485379">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485379">
                                            <p:txEl>
                                              <p:pRg st="8" end="8"/>
                                            </p:txEl>
                                          </p:spTgt>
                                        </p:tgtEl>
                                        <p:attrNameLst>
                                          <p:attrName>style.visibility</p:attrName>
                                        </p:attrNameLst>
                                      </p:cBhvr>
                                      <p:to>
                                        <p:strVal val="visible"/>
                                      </p:to>
                                    </p:set>
                                    <p:animEffect transition="in" filter="fade">
                                      <p:cBhvr>
                                        <p:cTn id="47" dur="500"/>
                                        <p:tgtEl>
                                          <p:spTgt spid="485379">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485379">
                                            <p:txEl>
                                              <p:pRg st="9" end="9"/>
                                            </p:txEl>
                                          </p:spTgt>
                                        </p:tgtEl>
                                        <p:attrNameLst>
                                          <p:attrName>style.visibility</p:attrName>
                                        </p:attrNameLst>
                                      </p:cBhvr>
                                      <p:to>
                                        <p:strVal val="visible"/>
                                      </p:to>
                                    </p:set>
                                    <p:animEffect transition="in" filter="fade">
                                      <p:cBhvr>
                                        <p:cTn id="52" dur="500"/>
                                        <p:tgtEl>
                                          <p:spTgt spid="485379">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5379" name="Text Box 3"/>
          <p:cNvSpPr txBox="1">
            <a:spLocks noChangeArrowheads="1"/>
          </p:cNvSpPr>
          <p:nvPr/>
        </p:nvSpPr>
        <p:spPr bwMode="auto">
          <a:xfrm>
            <a:off x="179388" y="1350052"/>
            <a:ext cx="8712200" cy="5355312"/>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363538" indent="-36353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b="0" dirty="0"/>
              <a:t>					außerdem Zinsen als sog. Wiederanlageschaden				(entgangener Gewinn).</a:t>
            </a:r>
          </a:p>
          <a:p>
            <a:r>
              <a:rPr lang="de-DE" b="0" dirty="0"/>
              <a:t>			b)	Weitere Ansprüche</a:t>
            </a:r>
          </a:p>
          <a:p>
            <a:r>
              <a:rPr lang="de-DE" b="0" dirty="0"/>
              <a:t>				(-), nicht ersichtlich.</a:t>
            </a:r>
          </a:p>
          <a:p>
            <a:r>
              <a:rPr lang="de-DE" b="0" dirty="0"/>
              <a:t>	2.	Prozessrechtliches Gutachten</a:t>
            </a:r>
          </a:p>
          <a:p>
            <a:r>
              <a:rPr lang="de-DE" b="0" dirty="0"/>
              <a:t>			a)	Zuständiges Gericht?</a:t>
            </a:r>
          </a:p>
          <a:p>
            <a:r>
              <a:rPr lang="de-DE" b="0" dirty="0"/>
              <a:t>				-	sachlich gemäß §§ 23 Nr. 1, 71 GVG: Landgericht</a:t>
            </a:r>
          </a:p>
          <a:p>
            <a:r>
              <a:rPr lang="de-DE" b="0" dirty="0"/>
              <a:t>				-	örtlich gemäß §§ 12</a:t>
            </a:r>
            <a:r>
              <a:rPr lang="de-DE" b="0"/>
              <a:t>, 17 </a:t>
            </a:r>
            <a:r>
              <a:rPr lang="de-DE" b="0" dirty="0"/>
              <a:t>ZPO Berlin oder gemäß				§ 29 ZPO Potsdam (Wahlrecht, § 35 ZPO)</a:t>
            </a:r>
          </a:p>
          <a:p>
            <a:r>
              <a:rPr lang="de-DE" b="0" dirty="0"/>
              <a:t>			b)	Weitere Probleme?</a:t>
            </a:r>
          </a:p>
          <a:p>
            <a:r>
              <a:rPr lang="de-DE" b="0" dirty="0"/>
              <a:t>				(-), keine ersichtlich.</a:t>
            </a:r>
          </a:p>
          <a:p>
            <a:endParaRPr lang="de-DE" sz="1200" b="0" dirty="0"/>
          </a:p>
          <a:p>
            <a:r>
              <a:rPr lang="de-DE" dirty="0"/>
              <a:t>III.	Zweckmäßigkeitserwägungen</a:t>
            </a:r>
          </a:p>
          <a:p>
            <a:r>
              <a:rPr lang="de-DE" b="0" dirty="0"/>
              <a:t>	Problem: 	schwierige Beweislage des Inhalts des Beratungs-				</a:t>
            </a:r>
            <a:r>
              <a:rPr lang="de-DE" b="0" dirty="0" err="1"/>
              <a:t>gesprächs</a:t>
            </a:r>
            <a:endParaRPr lang="de-DE" b="0" dirty="0"/>
          </a:p>
        </p:txBody>
      </p:sp>
      <p:sp>
        <p:nvSpPr>
          <p:cNvPr id="4" name="Text Box 2"/>
          <p:cNvSpPr txBox="1">
            <a:spLocks noChangeArrowheads="1"/>
          </p:cNvSpPr>
          <p:nvPr/>
        </p:nvSpPr>
        <p:spPr bwMode="auto">
          <a:xfrm>
            <a:off x="-507" y="260350"/>
            <a:ext cx="5076564"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Übungsfall 3 „Klägerklausuren“</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2308987676"/>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485379">
                                            <p:txEl>
                                              <p:pRg st="0" end="0"/>
                                            </p:txEl>
                                          </p:spTgt>
                                        </p:tgtEl>
                                        <p:attrNameLst>
                                          <p:attrName>style.visibility</p:attrName>
                                        </p:attrNameLst>
                                      </p:cBhvr>
                                      <p:to>
                                        <p:strVal val="visible"/>
                                      </p:to>
                                    </p:set>
                                    <p:animEffect transition="in" filter="fade">
                                      <p:cBhvr>
                                        <p:cTn id="7" dur="500"/>
                                        <p:tgtEl>
                                          <p:spTgt spid="48537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85379">
                                            <p:txEl>
                                              <p:pRg st="1" end="1"/>
                                            </p:txEl>
                                          </p:spTgt>
                                        </p:tgtEl>
                                        <p:attrNameLst>
                                          <p:attrName>style.visibility</p:attrName>
                                        </p:attrNameLst>
                                      </p:cBhvr>
                                      <p:to>
                                        <p:strVal val="visible"/>
                                      </p:to>
                                    </p:set>
                                    <p:animEffect transition="in" filter="fade">
                                      <p:cBhvr>
                                        <p:cTn id="12" dur="500"/>
                                        <p:tgtEl>
                                          <p:spTgt spid="48537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85379">
                                            <p:txEl>
                                              <p:pRg st="2" end="2"/>
                                            </p:txEl>
                                          </p:spTgt>
                                        </p:tgtEl>
                                        <p:attrNameLst>
                                          <p:attrName>style.visibility</p:attrName>
                                        </p:attrNameLst>
                                      </p:cBhvr>
                                      <p:to>
                                        <p:strVal val="visible"/>
                                      </p:to>
                                    </p:set>
                                    <p:animEffect transition="in" filter="fade">
                                      <p:cBhvr>
                                        <p:cTn id="17" dur="500"/>
                                        <p:tgtEl>
                                          <p:spTgt spid="48537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85379">
                                            <p:txEl>
                                              <p:pRg st="3" end="3"/>
                                            </p:txEl>
                                          </p:spTgt>
                                        </p:tgtEl>
                                        <p:attrNameLst>
                                          <p:attrName>style.visibility</p:attrName>
                                        </p:attrNameLst>
                                      </p:cBhvr>
                                      <p:to>
                                        <p:strVal val="visible"/>
                                      </p:to>
                                    </p:set>
                                    <p:animEffect transition="in" filter="fade">
                                      <p:cBhvr>
                                        <p:cTn id="22" dur="500"/>
                                        <p:tgtEl>
                                          <p:spTgt spid="485379">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85379">
                                            <p:txEl>
                                              <p:pRg st="4" end="4"/>
                                            </p:txEl>
                                          </p:spTgt>
                                        </p:tgtEl>
                                        <p:attrNameLst>
                                          <p:attrName>style.visibility</p:attrName>
                                        </p:attrNameLst>
                                      </p:cBhvr>
                                      <p:to>
                                        <p:strVal val="visible"/>
                                      </p:to>
                                    </p:set>
                                    <p:animEffect transition="in" filter="fade">
                                      <p:cBhvr>
                                        <p:cTn id="27" dur="500"/>
                                        <p:tgtEl>
                                          <p:spTgt spid="485379">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485379">
                                            <p:txEl>
                                              <p:pRg st="5" end="5"/>
                                            </p:txEl>
                                          </p:spTgt>
                                        </p:tgtEl>
                                        <p:attrNameLst>
                                          <p:attrName>style.visibility</p:attrName>
                                        </p:attrNameLst>
                                      </p:cBhvr>
                                      <p:to>
                                        <p:strVal val="visible"/>
                                      </p:to>
                                    </p:set>
                                    <p:animEffect transition="in" filter="fade">
                                      <p:cBhvr>
                                        <p:cTn id="32" dur="500"/>
                                        <p:tgtEl>
                                          <p:spTgt spid="485379">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485379">
                                            <p:txEl>
                                              <p:pRg st="6" end="6"/>
                                            </p:txEl>
                                          </p:spTgt>
                                        </p:tgtEl>
                                        <p:attrNameLst>
                                          <p:attrName>style.visibility</p:attrName>
                                        </p:attrNameLst>
                                      </p:cBhvr>
                                      <p:to>
                                        <p:strVal val="visible"/>
                                      </p:to>
                                    </p:set>
                                    <p:animEffect transition="in" filter="fade">
                                      <p:cBhvr>
                                        <p:cTn id="37" dur="500"/>
                                        <p:tgtEl>
                                          <p:spTgt spid="485379">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485379">
                                            <p:txEl>
                                              <p:pRg st="7" end="7"/>
                                            </p:txEl>
                                          </p:spTgt>
                                        </p:tgtEl>
                                        <p:attrNameLst>
                                          <p:attrName>style.visibility</p:attrName>
                                        </p:attrNameLst>
                                      </p:cBhvr>
                                      <p:to>
                                        <p:strVal val="visible"/>
                                      </p:to>
                                    </p:set>
                                    <p:animEffect transition="in" filter="fade">
                                      <p:cBhvr>
                                        <p:cTn id="42" dur="500"/>
                                        <p:tgtEl>
                                          <p:spTgt spid="485379">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485379">
                                            <p:txEl>
                                              <p:pRg st="8" end="8"/>
                                            </p:txEl>
                                          </p:spTgt>
                                        </p:tgtEl>
                                        <p:attrNameLst>
                                          <p:attrName>style.visibility</p:attrName>
                                        </p:attrNameLst>
                                      </p:cBhvr>
                                      <p:to>
                                        <p:strVal val="visible"/>
                                      </p:to>
                                    </p:set>
                                    <p:animEffect transition="in" filter="fade">
                                      <p:cBhvr>
                                        <p:cTn id="47" dur="500"/>
                                        <p:tgtEl>
                                          <p:spTgt spid="485379">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485379">
                                            <p:txEl>
                                              <p:pRg st="10" end="10"/>
                                            </p:txEl>
                                          </p:spTgt>
                                        </p:tgtEl>
                                        <p:attrNameLst>
                                          <p:attrName>style.visibility</p:attrName>
                                        </p:attrNameLst>
                                      </p:cBhvr>
                                      <p:to>
                                        <p:strVal val="visible"/>
                                      </p:to>
                                    </p:set>
                                    <p:animEffect transition="in" filter="fade">
                                      <p:cBhvr>
                                        <p:cTn id="52" dur="500"/>
                                        <p:tgtEl>
                                          <p:spTgt spid="485379">
                                            <p:txEl>
                                              <p:pRg st="10" end="10"/>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485379">
                                            <p:txEl>
                                              <p:pRg st="11" end="11"/>
                                            </p:txEl>
                                          </p:spTgt>
                                        </p:tgtEl>
                                        <p:attrNameLst>
                                          <p:attrName>style.visibility</p:attrName>
                                        </p:attrNameLst>
                                      </p:cBhvr>
                                      <p:to>
                                        <p:strVal val="visible"/>
                                      </p:to>
                                    </p:set>
                                    <p:animEffect transition="in" filter="fade">
                                      <p:cBhvr>
                                        <p:cTn id="57" dur="500"/>
                                        <p:tgtEl>
                                          <p:spTgt spid="485379">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5379" name="Text Box 3"/>
          <p:cNvSpPr txBox="1">
            <a:spLocks noChangeArrowheads="1"/>
          </p:cNvSpPr>
          <p:nvPr/>
        </p:nvSpPr>
        <p:spPr bwMode="auto">
          <a:xfrm>
            <a:off x="179388" y="1314048"/>
            <a:ext cx="8712200" cy="5355312"/>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363538" indent="-36353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b="0" dirty="0"/>
              <a:t>	zweckmäßig, dass </a:t>
            </a:r>
            <a:r>
              <a:rPr lang="de-DE" b="0" dirty="0" err="1"/>
              <a:t>Mdt</a:t>
            </a:r>
            <a:r>
              <a:rPr lang="de-DE" b="0" dirty="0"/>
              <a:t>. seinen Anspruch an </a:t>
            </a:r>
            <a:r>
              <a:rPr lang="de-DE" b="0" dirty="0" err="1"/>
              <a:t>vertrauenswürdi</a:t>
            </a:r>
            <a:r>
              <a:rPr lang="de-DE" b="0" dirty="0"/>
              <a:t>-	</a:t>
            </a:r>
            <a:r>
              <a:rPr lang="de-DE" b="0" dirty="0" err="1"/>
              <a:t>ge</a:t>
            </a:r>
            <a:r>
              <a:rPr lang="de-DE" b="0" dirty="0"/>
              <a:t> Person (= Ehefrau) abtritt und sodann diese klagt und 		den </a:t>
            </a:r>
            <a:r>
              <a:rPr lang="de-DE" b="0" dirty="0" err="1"/>
              <a:t>Mdt</a:t>
            </a:r>
            <a:r>
              <a:rPr lang="de-DE" b="0" dirty="0"/>
              <a:t>. als Zeugen benennt (= ggf. sicherster Weg).</a:t>
            </a:r>
          </a:p>
          <a:p>
            <a:endParaRPr lang="de-DE" sz="1200" b="0" dirty="0"/>
          </a:p>
          <a:p>
            <a:r>
              <a:rPr lang="de-DE" dirty="0"/>
              <a:t>B.	Praktische Umsetzung</a:t>
            </a:r>
          </a:p>
          <a:p>
            <a:r>
              <a:rPr lang="de-DE" b="0" dirty="0"/>
              <a:t>	Entwurf einer Klageschrift; maßgebliche Normen:</a:t>
            </a:r>
          </a:p>
          <a:p>
            <a:r>
              <a:rPr lang="de-DE" b="0" dirty="0"/>
              <a:t>	§§ 253 Abs. 2, 3 und 4 </a:t>
            </a:r>
            <a:r>
              <a:rPr lang="de-DE" b="0" dirty="0" err="1"/>
              <a:t>iVm</a:t>
            </a:r>
            <a:r>
              <a:rPr lang="de-DE" b="0" dirty="0"/>
              <a:t> 130 ZPO</a:t>
            </a:r>
          </a:p>
          <a:p>
            <a:endParaRPr lang="de-DE" b="0" dirty="0"/>
          </a:p>
          <a:p>
            <a:r>
              <a:rPr lang="de-DE" b="0" dirty="0"/>
              <a:t>	I.	Überschrift (= Kopf)</a:t>
            </a:r>
          </a:p>
          <a:p>
            <a:r>
              <a:rPr lang="de-DE" b="0" dirty="0"/>
              <a:t>	II.	Rubrum (vollständig)</a:t>
            </a:r>
          </a:p>
          <a:p>
            <a:r>
              <a:rPr lang="de-DE" b="0" dirty="0"/>
              <a:t>	III.	Bestimmter Antrag, § 253 Abs. 2 Nr. 2 ZPO</a:t>
            </a:r>
          </a:p>
          <a:p>
            <a:r>
              <a:rPr lang="de-DE" b="0" dirty="0"/>
              <a:t>	IV.	Erklärungen gemäß § 253 Abs. 3 ZPO</a:t>
            </a:r>
          </a:p>
          <a:p>
            <a:r>
              <a:rPr lang="de-DE" b="0" dirty="0"/>
              <a:t>	V.	Begründung unter Beachtung der §§ 253 Abs. 2 und			Abs. 4 </a:t>
            </a:r>
            <a:r>
              <a:rPr lang="de-DE" b="0" dirty="0" err="1"/>
              <a:t>iVm</a:t>
            </a:r>
            <a:r>
              <a:rPr lang="de-DE" b="0" dirty="0"/>
              <a:t> 130 ZPO</a:t>
            </a:r>
          </a:p>
          <a:p>
            <a:r>
              <a:rPr lang="de-DE" b="0" dirty="0"/>
              <a:t>	VI.	Unterschrift</a:t>
            </a:r>
          </a:p>
        </p:txBody>
      </p:sp>
      <p:sp>
        <p:nvSpPr>
          <p:cNvPr id="4" name="Text Box 2"/>
          <p:cNvSpPr txBox="1">
            <a:spLocks noChangeArrowheads="1"/>
          </p:cNvSpPr>
          <p:nvPr/>
        </p:nvSpPr>
        <p:spPr bwMode="auto">
          <a:xfrm>
            <a:off x="-507" y="260350"/>
            <a:ext cx="5076564"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Übungsfall 3 „Klägerklausuren“</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2198760012"/>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485379">
                                            <p:txEl>
                                              <p:pRg st="0" end="0"/>
                                            </p:txEl>
                                          </p:spTgt>
                                        </p:tgtEl>
                                        <p:attrNameLst>
                                          <p:attrName>style.visibility</p:attrName>
                                        </p:attrNameLst>
                                      </p:cBhvr>
                                      <p:to>
                                        <p:strVal val="visible"/>
                                      </p:to>
                                    </p:set>
                                    <p:animEffect transition="in" filter="fade">
                                      <p:cBhvr>
                                        <p:cTn id="7" dur="500"/>
                                        <p:tgtEl>
                                          <p:spTgt spid="48537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85379">
                                            <p:txEl>
                                              <p:pRg st="2" end="2"/>
                                            </p:txEl>
                                          </p:spTgt>
                                        </p:tgtEl>
                                        <p:attrNameLst>
                                          <p:attrName>style.visibility</p:attrName>
                                        </p:attrNameLst>
                                      </p:cBhvr>
                                      <p:to>
                                        <p:strVal val="visible"/>
                                      </p:to>
                                    </p:set>
                                    <p:animEffect transition="in" filter="fade">
                                      <p:cBhvr>
                                        <p:cTn id="12" dur="500"/>
                                        <p:tgtEl>
                                          <p:spTgt spid="485379">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85379">
                                            <p:txEl>
                                              <p:pRg st="3" end="3"/>
                                            </p:txEl>
                                          </p:spTgt>
                                        </p:tgtEl>
                                        <p:attrNameLst>
                                          <p:attrName>style.visibility</p:attrName>
                                        </p:attrNameLst>
                                      </p:cBhvr>
                                      <p:to>
                                        <p:strVal val="visible"/>
                                      </p:to>
                                    </p:set>
                                    <p:animEffect transition="in" filter="fade">
                                      <p:cBhvr>
                                        <p:cTn id="17" dur="500"/>
                                        <p:tgtEl>
                                          <p:spTgt spid="485379">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85379">
                                            <p:txEl>
                                              <p:pRg st="4" end="4"/>
                                            </p:txEl>
                                          </p:spTgt>
                                        </p:tgtEl>
                                        <p:attrNameLst>
                                          <p:attrName>style.visibility</p:attrName>
                                        </p:attrNameLst>
                                      </p:cBhvr>
                                      <p:to>
                                        <p:strVal val="visible"/>
                                      </p:to>
                                    </p:set>
                                    <p:animEffect transition="in" filter="fade">
                                      <p:cBhvr>
                                        <p:cTn id="22" dur="500"/>
                                        <p:tgtEl>
                                          <p:spTgt spid="485379">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85379">
                                            <p:txEl>
                                              <p:pRg st="6" end="6"/>
                                            </p:txEl>
                                          </p:spTgt>
                                        </p:tgtEl>
                                        <p:attrNameLst>
                                          <p:attrName>style.visibility</p:attrName>
                                        </p:attrNameLst>
                                      </p:cBhvr>
                                      <p:to>
                                        <p:strVal val="visible"/>
                                      </p:to>
                                    </p:set>
                                    <p:animEffect transition="in" filter="fade">
                                      <p:cBhvr>
                                        <p:cTn id="27" dur="500"/>
                                        <p:tgtEl>
                                          <p:spTgt spid="485379">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485379">
                                            <p:txEl>
                                              <p:pRg st="7" end="7"/>
                                            </p:txEl>
                                          </p:spTgt>
                                        </p:tgtEl>
                                        <p:attrNameLst>
                                          <p:attrName>style.visibility</p:attrName>
                                        </p:attrNameLst>
                                      </p:cBhvr>
                                      <p:to>
                                        <p:strVal val="visible"/>
                                      </p:to>
                                    </p:set>
                                    <p:animEffect transition="in" filter="fade">
                                      <p:cBhvr>
                                        <p:cTn id="32" dur="500"/>
                                        <p:tgtEl>
                                          <p:spTgt spid="485379">
                                            <p:txEl>
                                              <p:pRg st="7" end="7"/>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485379">
                                            <p:txEl>
                                              <p:pRg st="8" end="8"/>
                                            </p:txEl>
                                          </p:spTgt>
                                        </p:tgtEl>
                                        <p:attrNameLst>
                                          <p:attrName>style.visibility</p:attrName>
                                        </p:attrNameLst>
                                      </p:cBhvr>
                                      <p:to>
                                        <p:strVal val="visible"/>
                                      </p:to>
                                    </p:set>
                                    <p:animEffect transition="in" filter="fade">
                                      <p:cBhvr>
                                        <p:cTn id="37" dur="500"/>
                                        <p:tgtEl>
                                          <p:spTgt spid="485379">
                                            <p:txEl>
                                              <p:pRg st="8" end="8"/>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485379">
                                            <p:txEl>
                                              <p:pRg st="9" end="9"/>
                                            </p:txEl>
                                          </p:spTgt>
                                        </p:tgtEl>
                                        <p:attrNameLst>
                                          <p:attrName>style.visibility</p:attrName>
                                        </p:attrNameLst>
                                      </p:cBhvr>
                                      <p:to>
                                        <p:strVal val="visible"/>
                                      </p:to>
                                    </p:set>
                                    <p:animEffect transition="in" filter="fade">
                                      <p:cBhvr>
                                        <p:cTn id="42" dur="500"/>
                                        <p:tgtEl>
                                          <p:spTgt spid="485379">
                                            <p:txEl>
                                              <p:pRg st="9" end="9"/>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485379">
                                            <p:txEl>
                                              <p:pRg st="10" end="10"/>
                                            </p:txEl>
                                          </p:spTgt>
                                        </p:tgtEl>
                                        <p:attrNameLst>
                                          <p:attrName>style.visibility</p:attrName>
                                        </p:attrNameLst>
                                      </p:cBhvr>
                                      <p:to>
                                        <p:strVal val="visible"/>
                                      </p:to>
                                    </p:set>
                                    <p:animEffect transition="in" filter="fade">
                                      <p:cBhvr>
                                        <p:cTn id="47" dur="500"/>
                                        <p:tgtEl>
                                          <p:spTgt spid="485379">
                                            <p:txEl>
                                              <p:pRg st="10" end="10"/>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485379">
                                            <p:txEl>
                                              <p:pRg st="11" end="11"/>
                                            </p:txEl>
                                          </p:spTgt>
                                        </p:tgtEl>
                                        <p:attrNameLst>
                                          <p:attrName>style.visibility</p:attrName>
                                        </p:attrNameLst>
                                      </p:cBhvr>
                                      <p:to>
                                        <p:strVal val="visible"/>
                                      </p:to>
                                    </p:set>
                                    <p:animEffect transition="in" filter="fade">
                                      <p:cBhvr>
                                        <p:cTn id="52" dur="500"/>
                                        <p:tgtEl>
                                          <p:spTgt spid="485379">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5379" name="Text Box 3"/>
          <p:cNvSpPr txBox="1">
            <a:spLocks noChangeArrowheads="1"/>
          </p:cNvSpPr>
          <p:nvPr/>
        </p:nvSpPr>
        <p:spPr bwMode="auto">
          <a:xfrm>
            <a:off x="179388" y="1227138"/>
            <a:ext cx="8712200" cy="5539978"/>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363538" indent="-36353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u="sng" dirty="0"/>
              <a:t>A.	Vermerk:</a:t>
            </a:r>
          </a:p>
          <a:p>
            <a:endParaRPr lang="de-DE" b="0" dirty="0"/>
          </a:p>
          <a:p>
            <a:r>
              <a:rPr lang="de-DE" dirty="0"/>
              <a:t>I. 	Zielvorstellung des Mandanten</a:t>
            </a:r>
          </a:p>
          <a:p>
            <a:r>
              <a:rPr lang="de-DE" b="0" dirty="0"/>
              <a:t>	Verteidigung gegen die Klage, möglichst vollständige Klag-	</a:t>
            </a:r>
            <a:r>
              <a:rPr lang="de-DE" b="0" dirty="0" err="1"/>
              <a:t>abweisung</a:t>
            </a:r>
            <a:r>
              <a:rPr lang="de-DE" b="0" dirty="0"/>
              <a:t>.</a:t>
            </a:r>
          </a:p>
          <a:p>
            <a:r>
              <a:rPr lang="de-DE" sz="1200" b="0" dirty="0"/>
              <a:t> </a:t>
            </a:r>
          </a:p>
          <a:p>
            <a:r>
              <a:rPr lang="de-DE" dirty="0"/>
              <a:t>II.	Prozessrechtliches Gutachten</a:t>
            </a:r>
          </a:p>
          <a:p>
            <a:r>
              <a:rPr lang="de-DE" b="0" dirty="0"/>
              <a:t>	keine Bedenken an der Zulässigkeit der Klage gegen </a:t>
            </a:r>
            <a:r>
              <a:rPr lang="de-DE" b="0" dirty="0" err="1"/>
              <a:t>Mdt</a:t>
            </a:r>
            <a:r>
              <a:rPr lang="de-DE" b="0" dirty="0"/>
              <a:t>,		Landgericht Hamburg ist sachlich und örtlich zuständig.</a:t>
            </a:r>
          </a:p>
          <a:p>
            <a:endParaRPr lang="de-DE" sz="1200" b="0" dirty="0"/>
          </a:p>
          <a:p>
            <a:r>
              <a:rPr lang="de-DE" dirty="0"/>
              <a:t>III.	Materiell-rechtliches Gutachten</a:t>
            </a:r>
          </a:p>
          <a:p>
            <a:r>
              <a:rPr lang="de-DE" b="0" dirty="0"/>
              <a:t>	1.	Schlüssigkeit der Klage</a:t>
            </a:r>
          </a:p>
          <a:p>
            <a:r>
              <a:rPr lang="de-DE" b="0" dirty="0"/>
              <a:t>			a)	Hauptsache, Zahlung der Euro 60.000,-</a:t>
            </a:r>
          </a:p>
          <a:p>
            <a:r>
              <a:rPr lang="de-DE" b="0" dirty="0"/>
              <a:t>				(+), aus § 433 Abs. 2 BGB.</a:t>
            </a:r>
          </a:p>
          <a:p>
            <a:r>
              <a:rPr lang="de-DE" b="0" dirty="0"/>
              <a:t>			b)	</a:t>
            </a:r>
            <a:r>
              <a:rPr lang="de-DE" b="0" dirty="0" err="1"/>
              <a:t>Zinanspruch</a:t>
            </a:r>
            <a:endParaRPr lang="de-DE" b="0" dirty="0"/>
          </a:p>
          <a:p>
            <a:r>
              <a:rPr lang="de-DE" b="0" dirty="0"/>
              <a:t>				(+), §§ 288 Abs. 1 S.1, 286 Abs. 1 S.1, Abs. 2 Nr. 1.</a:t>
            </a:r>
          </a:p>
        </p:txBody>
      </p:sp>
      <p:sp>
        <p:nvSpPr>
          <p:cNvPr id="4"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Übungsfall 4 „Beklagtenklausuren“ </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1671462682"/>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485379">
                                            <p:txEl>
                                              <p:pRg st="0" end="0"/>
                                            </p:txEl>
                                          </p:spTgt>
                                        </p:tgtEl>
                                        <p:attrNameLst>
                                          <p:attrName>style.visibility</p:attrName>
                                        </p:attrNameLst>
                                      </p:cBhvr>
                                      <p:to>
                                        <p:strVal val="visible"/>
                                      </p:to>
                                    </p:set>
                                    <p:animEffect transition="in" filter="fade">
                                      <p:cBhvr>
                                        <p:cTn id="7" dur="500"/>
                                        <p:tgtEl>
                                          <p:spTgt spid="48537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85379">
                                            <p:txEl>
                                              <p:pRg st="2" end="2"/>
                                            </p:txEl>
                                          </p:spTgt>
                                        </p:tgtEl>
                                        <p:attrNameLst>
                                          <p:attrName>style.visibility</p:attrName>
                                        </p:attrNameLst>
                                      </p:cBhvr>
                                      <p:to>
                                        <p:strVal val="visible"/>
                                      </p:to>
                                    </p:set>
                                    <p:animEffect transition="in" filter="fade">
                                      <p:cBhvr>
                                        <p:cTn id="12" dur="500"/>
                                        <p:tgtEl>
                                          <p:spTgt spid="485379">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85379">
                                            <p:txEl>
                                              <p:pRg st="3" end="3"/>
                                            </p:txEl>
                                          </p:spTgt>
                                        </p:tgtEl>
                                        <p:attrNameLst>
                                          <p:attrName>style.visibility</p:attrName>
                                        </p:attrNameLst>
                                      </p:cBhvr>
                                      <p:to>
                                        <p:strVal val="visible"/>
                                      </p:to>
                                    </p:set>
                                    <p:animEffect transition="in" filter="fade">
                                      <p:cBhvr>
                                        <p:cTn id="17" dur="500"/>
                                        <p:tgtEl>
                                          <p:spTgt spid="485379">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85379">
                                            <p:txEl>
                                              <p:pRg st="4" end="4"/>
                                            </p:txEl>
                                          </p:spTgt>
                                        </p:tgtEl>
                                        <p:attrNameLst>
                                          <p:attrName>style.visibility</p:attrName>
                                        </p:attrNameLst>
                                      </p:cBhvr>
                                      <p:to>
                                        <p:strVal val="visible"/>
                                      </p:to>
                                    </p:set>
                                    <p:animEffect transition="in" filter="fade">
                                      <p:cBhvr>
                                        <p:cTn id="22" dur="500"/>
                                        <p:tgtEl>
                                          <p:spTgt spid="485379">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85379">
                                            <p:txEl>
                                              <p:pRg st="5" end="5"/>
                                            </p:txEl>
                                          </p:spTgt>
                                        </p:tgtEl>
                                        <p:attrNameLst>
                                          <p:attrName>style.visibility</p:attrName>
                                        </p:attrNameLst>
                                      </p:cBhvr>
                                      <p:to>
                                        <p:strVal val="visible"/>
                                      </p:to>
                                    </p:set>
                                    <p:animEffect transition="in" filter="fade">
                                      <p:cBhvr>
                                        <p:cTn id="27" dur="500"/>
                                        <p:tgtEl>
                                          <p:spTgt spid="485379">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485379">
                                            <p:txEl>
                                              <p:pRg st="6" end="6"/>
                                            </p:txEl>
                                          </p:spTgt>
                                        </p:tgtEl>
                                        <p:attrNameLst>
                                          <p:attrName>style.visibility</p:attrName>
                                        </p:attrNameLst>
                                      </p:cBhvr>
                                      <p:to>
                                        <p:strVal val="visible"/>
                                      </p:to>
                                    </p:set>
                                    <p:animEffect transition="in" filter="fade">
                                      <p:cBhvr>
                                        <p:cTn id="32" dur="500"/>
                                        <p:tgtEl>
                                          <p:spTgt spid="485379">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485379">
                                            <p:txEl>
                                              <p:pRg st="8" end="8"/>
                                            </p:txEl>
                                          </p:spTgt>
                                        </p:tgtEl>
                                        <p:attrNameLst>
                                          <p:attrName>style.visibility</p:attrName>
                                        </p:attrNameLst>
                                      </p:cBhvr>
                                      <p:to>
                                        <p:strVal val="visible"/>
                                      </p:to>
                                    </p:set>
                                    <p:animEffect transition="in" filter="fade">
                                      <p:cBhvr>
                                        <p:cTn id="37" dur="500"/>
                                        <p:tgtEl>
                                          <p:spTgt spid="485379">
                                            <p:txEl>
                                              <p:pRg st="8" end="8"/>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485379">
                                            <p:txEl>
                                              <p:pRg st="9" end="9"/>
                                            </p:txEl>
                                          </p:spTgt>
                                        </p:tgtEl>
                                        <p:attrNameLst>
                                          <p:attrName>style.visibility</p:attrName>
                                        </p:attrNameLst>
                                      </p:cBhvr>
                                      <p:to>
                                        <p:strVal val="visible"/>
                                      </p:to>
                                    </p:set>
                                    <p:animEffect transition="in" filter="fade">
                                      <p:cBhvr>
                                        <p:cTn id="42" dur="500"/>
                                        <p:tgtEl>
                                          <p:spTgt spid="485379">
                                            <p:txEl>
                                              <p:pRg st="9" end="9"/>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485379">
                                            <p:txEl>
                                              <p:pRg st="10" end="10"/>
                                            </p:txEl>
                                          </p:spTgt>
                                        </p:tgtEl>
                                        <p:attrNameLst>
                                          <p:attrName>style.visibility</p:attrName>
                                        </p:attrNameLst>
                                      </p:cBhvr>
                                      <p:to>
                                        <p:strVal val="visible"/>
                                      </p:to>
                                    </p:set>
                                    <p:animEffect transition="in" filter="fade">
                                      <p:cBhvr>
                                        <p:cTn id="47" dur="500"/>
                                        <p:tgtEl>
                                          <p:spTgt spid="485379">
                                            <p:txEl>
                                              <p:pRg st="10" end="10"/>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485379">
                                            <p:txEl>
                                              <p:pRg st="11" end="11"/>
                                            </p:txEl>
                                          </p:spTgt>
                                        </p:tgtEl>
                                        <p:attrNameLst>
                                          <p:attrName>style.visibility</p:attrName>
                                        </p:attrNameLst>
                                      </p:cBhvr>
                                      <p:to>
                                        <p:strVal val="visible"/>
                                      </p:to>
                                    </p:set>
                                    <p:animEffect transition="in" filter="fade">
                                      <p:cBhvr>
                                        <p:cTn id="52" dur="500"/>
                                        <p:tgtEl>
                                          <p:spTgt spid="485379">
                                            <p:txEl>
                                              <p:pRg st="11" end="11"/>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485379">
                                            <p:txEl>
                                              <p:pRg st="12" end="12"/>
                                            </p:txEl>
                                          </p:spTgt>
                                        </p:tgtEl>
                                        <p:attrNameLst>
                                          <p:attrName>style.visibility</p:attrName>
                                        </p:attrNameLst>
                                      </p:cBhvr>
                                      <p:to>
                                        <p:strVal val="visible"/>
                                      </p:to>
                                    </p:set>
                                    <p:animEffect transition="in" filter="fade">
                                      <p:cBhvr>
                                        <p:cTn id="57" dur="500"/>
                                        <p:tgtEl>
                                          <p:spTgt spid="485379">
                                            <p:txEl>
                                              <p:pRg st="12" end="12"/>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nodeType="clickEffect">
                                  <p:stCondLst>
                                    <p:cond delay="0"/>
                                  </p:stCondLst>
                                  <p:childTnLst>
                                    <p:set>
                                      <p:cBhvr>
                                        <p:cTn id="61" dur="1" fill="hold">
                                          <p:stCondLst>
                                            <p:cond delay="0"/>
                                          </p:stCondLst>
                                        </p:cTn>
                                        <p:tgtEl>
                                          <p:spTgt spid="485379">
                                            <p:txEl>
                                              <p:pRg st="13" end="13"/>
                                            </p:txEl>
                                          </p:spTgt>
                                        </p:tgtEl>
                                        <p:attrNameLst>
                                          <p:attrName>style.visibility</p:attrName>
                                        </p:attrNameLst>
                                      </p:cBhvr>
                                      <p:to>
                                        <p:strVal val="visible"/>
                                      </p:to>
                                    </p:set>
                                    <p:animEffect transition="in" filter="fade">
                                      <p:cBhvr>
                                        <p:cTn id="62" dur="500"/>
                                        <p:tgtEl>
                                          <p:spTgt spid="485379">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5379" name="Text Box 3"/>
          <p:cNvSpPr txBox="1">
            <a:spLocks noChangeArrowheads="1"/>
          </p:cNvSpPr>
          <p:nvPr/>
        </p:nvSpPr>
        <p:spPr bwMode="auto">
          <a:xfrm>
            <a:off x="179388" y="1227138"/>
            <a:ext cx="8712200" cy="5539978"/>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363538" indent="-36353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b="0" dirty="0"/>
              <a:t>	2.	Erhebliche Einwendungen des </a:t>
            </a:r>
            <a:r>
              <a:rPr lang="de-DE" b="0" dirty="0" err="1"/>
              <a:t>Mdt</a:t>
            </a:r>
            <a:r>
              <a:rPr lang="de-DE" b="0" dirty="0"/>
              <a:t>.?</a:t>
            </a:r>
          </a:p>
          <a:p>
            <a:r>
              <a:rPr lang="de-DE" b="0" dirty="0"/>
              <a:t>			a)	dass finanzierende Bank Tranche nicht ausgezahlt hat</a:t>
            </a:r>
          </a:p>
          <a:p>
            <a:r>
              <a:rPr lang="de-DE" b="0" dirty="0"/>
              <a:t>				(-), unerheblich.</a:t>
            </a:r>
          </a:p>
          <a:p>
            <a:r>
              <a:rPr lang="de-DE" b="0" dirty="0"/>
              <a:t>			b)	konstruktive Mängel?</a:t>
            </a:r>
          </a:p>
          <a:p>
            <a:r>
              <a:rPr lang="de-DE" b="0" dirty="0"/>
              <a:t>				-	können Gewährleistungsansprüche des </a:t>
            </a:r>
            <a:r>
              <a:rPr lang="de-DE" b="0" dirty="0" err="1"/>
              <a:t>Mdt</a:t>
            </a:r>
            <a:r>
              <a:rPr lang="de-DE" b="0" dirty="0"/>
              <a:t>. aus-				lösen.</a:t>
            </a:r>
          </a:p>
          <a:p>
            <a:r>
              <a:rPr lang="de-DE" b="0" dirty="0"/>
              <a:t>				-	hier sind Mängel aber beseitigt.</a:t>
            </a:r>
          </a:p>
          <a:p>
            <a:r>
              <a:rPr lang="de-DE" b="0" dirty="0"/>
              <a:t>				-	also weder Schaden, noch Rücktritt oder Minde-				</a:t>
            </a:r>
            <a:r>
              <a:rPr lang="de-DE" b="0" dirty="0" err="1"/>
              <a:t>rung</a:t>
            </a:r>
            <a:r>
              <a:rPr lang="de-DE" b="0" dirty="0"/>
              <a:t> noch andere </a:t>
            </a:r>
            <a:r>
              <a:rPr lang="de-DE" b="0" dirty="0" err="1"/>
              <a:t>GewährleistungsR</a:t>
            </a:r>
            <a:r>
              <a:rPr lang="de-DE" b="0" dirty="0"/>
              <a:t> „greifbar“.</a:t>
            </a:r>
          </a:p>
          <a:p>
            <a:r>
              <a:rPr lang="de-DE" b="0" dirty="0"/>
              <a:t>				-	aber:</a:t>
            </a:r>
          </a:p>
          <a:p>
            <a:r>
              <a:rPr lang="de-DE" b="0" dirty="0"/>
              <a:t>					</a:t>
            </a:r>
            <a:r>
              <a:rPr lang="de-DE" b="0" dirty="0" err="1"/>
              <a:t>Mdt</a:t>
            </a:r>
            <a:r>
              <a:rPr lang="de-DE" b="0" dirty="0"/>
              <a:t>. hatte während der Zeit des Vorhandenseins				der Mängel </a:t>
            </a:r>
            <a:r>
              <a:rPr lang="de-DE" b="0" dirty="0" err="1"/>
              <a:t>ZurückbehaltungsR</a:t>
            </a:r>
            <a:r>
              <a:rPr lang="de-DE" b="0" dirty="0"/>
              <a:t> aus § 320 Abs. 1				BGB; damit konnte </a:t>
            </a:r>
            <a:r>
              <a:rPr lang="de-DE" b="0" dirty="0" err="1"/>
              <a:t>Mdt</a:t>
            </a:r>
            <a:r>
              <a:rPr lang="de-DE" b="0" dirty="0"/>
              <a:t>. nach BGH auch ohne 					Kenntnis in jener Zeit nicht in Verzug geraten.</a:t>
            </a:r>
          </a:p>
          <a:p>
            <a:r>
              <a:rPr lang="de-DE" b="0" dirty="0"/>
              <a:t>			=&gt; erhebliche Einwendungen somit nur gegen </a:t>
            </a:r>
            <a:r>
              <a:rPr lang="de-DE" b="0" dirty="0" err="1"/>
              <a:t>Zinsanspr</a:t>
            </a:r>
            <a:r>
              <a:rPr lang="de-DE" b="0" dirty="0"/>
              <a:t>. </a:t>
            </a:r>
          </a:p>
        </p:txBody>
      </p:sp>
      <p:sp>
        <p:nvSpPr>
          <p:cNvPr id="4"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Übungsfall 4 „Beklagtenklausuren“ </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942888986"/>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485379">
                                            <p:txEl>
                                              <p:pRg st="0" end="0"/>
                                            </p:txEl>
                                          </p:spTgt>
                                        </p:tgtEl>
                                        <p:attrNameLst>
                                          <p:attrName>style.visibility</p:attrName>
                                        </p:attrNameLst>
                                      </p:cBhvr>
                                      <p:to>
                                        <p:strVal val="visible"/>
                                      </p:to>
                                    </p:set>
                                    <p:animEffect transition="in" filter="fade">
                                      <p:cBhvr>
                                        <p:cTn id="7" dur="500"/>
                                        <p:tgtEl>
                                          <p:spTgt spid="48537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85379">
                                            <p:txEl>
                                              <p:pRg st="1" end="1"/>
                                            </p:txEl>
                                          </p:spTgt>
                                        </p:tgtEl>
                                        <p:attrNameLst>
                                          <p:attrName>style.visibility</p:attrName>
                                        </p:attrNameLst>
                                      </p:cBhvr>
                                      <p:to>
                                        <p:strVal val="visible"/>
                                      </p:to>
                                    </p:set>
                                    <p:animEffect transition="in" filter="fade">
                                      <p:cBhvr>
                                        <p:cTn id="12" dur="500"/>
                                        <p:tgtEl>
                                          <p:spTgt spid="48537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85379">
                                            <p:txEl>
                                              <p:pRg st="2" end="2"/>
                                            </p:txEl>
                                          </p:spTgt>
                                        </p:tgtEl>
                                        <p:attrNameLst>
                                          <p:attrName>style.visibility</p:attrName>
                                        </p:attrNameLst>
                                      </p:cBhvr>
                                      <p:to>
                                        <p:strVal val="visible"/>
                                      </p:to>
                                    </p:set>
                                    <p:animEffect transition="in" filter="fade">
                                      <p:cBhvr>
                                        <p:cTn id="17" dur="500"/>
                                        <p:tgtEl>
                                          <p:spTgt spid="48537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85379">
                                            <p:txEl>
                                              <p:pRg st="3" end="3"/>
                                            </p:txEl>
                                          </p:spTgt>
                                        </p:tgtEl>
                                        <p:attrNameLst>
                                          <p:attrName>style.visibility</p:attrName>
                                        </p:attrNameLst>
                                      </p:cBhvr>
                                      <p:to>
                                        <p:strVal val="visible"/>
                                      </p:to>
                                    </p:set>
                                    <p:animEffect transition="in" filter="fade">
                                      <p:cBhvr>
                                        <p:cTn id="22" dur="500"/>
                                        <p:tgtEl>
                                          <p:spTgt spid="485379">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85379">
                                            <p:txEl>
                                              <p:pRg st="4" end="4"/>
                                            </p:txEl>
                                          </p:spTgt>
                                        </p:tgtEl>
                                        <p:attrNameLst>
                                          <p:attrName>style.visibility</p:attrName>
                                        </p:attrNameLst>
                                      </p:cBhvr>
                                      <p:to>
                                        <p:strVal val="visible"/>
                                      </p:to>
                                    </p:set>
                                    <p:animEffect transition="in" filter="fade">
                                      <p:cBhvr>
                                        <p:cTn id="27" dur="500"/>
                                        <p:tgtEl>
                                          <p:spTgt spid="485379">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485379">
                                            <p:txEl>
                                              <p:pRg st="5" end="5"/>
                                            </p:txEl>
                                          </p:spTgt>
                                        </p:tgtEl>
                                        <p:attrNameLst>
                                          <p:attrName>style.visibility</p:attrName>
                                        </p:attrNameLst>
                                      </p:cBhvr>
                                      <p:to>
                                        <p:strVal val="visible"/>
                                      </p:to>
                                    </p:set>
                                    <p:animEffect transition="in" filter="fade">
                                      <p:cBhvr>
                                        <p:cTn id="32" dur="500"/>
                                        <p:tgtEl>
                                          <p:spTgt spid="485379">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485379">
                                            <p:txEl>
                                              <p:pRg st="6" end="6"/>
                                            </p:txEl>
                                          </p:spTgt>
                                        </p:tgtEl>
                                        <p:attrNameLst>
                                          <p:attrName>style.visibility</p:attrName>
                                        </p:attrNameLst>
                                      </p:cBhvr>
                                      <p:to>
                                        <p:strVal val="visible"/>
                                      </p:to>
                                    </p:set>
                                    <p:animEffect transition="in" filter="fade">
                                      <p:cBhvr>
                                        <p:cTn id="37" dur="500"/>
                                        <p:tgtEl>
                                          <p:spTgt spid="485379">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485379">
                                            <p:txEl>
                                              <p:pRg st="7" end="7"/>
                                            </p:txEl>
                                          </p:spTgt>
                                        </p:tgtEl>
                                        <p:attrNameLst>
                                          <p:attrName>style.visibility</p:attrName>
                                        </p:attrNameLst>
                                      </p:cBhvr>
                                      <p:to>
                                        <p:strVal val="visible"/>
                                      </p:to>
                                    </p:set>
                                    <p:animEffect transition="in" filter="fade">
                                      <p:cBhvr>
                                        <p:cTn id="42" dur="500"/>
                                        <p:tgtEl>
                                          <p:spTgt spid="485379">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485379">
                                            <p:txEl>
                                              <p:pRg st="8" end="8"/>
                                            </p:txEl>
                                          </p:spTgt>
                                        </p:tgtEl>
                                        <p:attrNameLst>
                                          <p:attrName>style.visibility</p:attrName>
                                        </p:attrNameLst>
                                      </p:cBhvr>
                                      <p:to>
                                        <p:strVal val="visible"/>
                                      </p:to>
                                    </p:set>
                                    <p:animEffect transition="in" filter="fade">
                                      <p:cBhvr>
                                        <p:cTn id="47" dur="500"/>
                                        <p:tgtEl>
                                          <p:spTgt spid="485379">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485379">
                                            <p:txEl>
                                              <p:pRg st="9" end="9"/>
                                            </p:txEl>
                                          </p:spTgt>
                                        </p:tgtEl>
                                        <p:attrNameLst>
                                          <p:attrName>style.visibility</p:attrName>
                                        </p:attrNameLst>
                                      </p:cBhvr>
                                      <p:to>
                                        <p:strVal val="visible"/>
                                      </p:to>
                                    </p:set>
                                    <p:animEffect transition="in" filter="fade">
                                      <p:cBhvr>
                                        <p:cTn id="52" dur="500"/>
                                        <p:tgtEl>
                                          <p:spTgt spid="485379">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5379" name="Text Box 3"/>
          <p:cNvSpPr txBox="1">
            <a:spLocks noChangeArrowheads="1"/>
          </p:cNvSpPr>
          <p:nvPr/>
        </p:nvSpPr>
        <p:spPr bwMode="auto">
          <a:xfrm>
            <a:off x="179388" y="1227138"/>
            <a:ext cx="8712200" cy="5724644"/>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363538" indent="-36353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b="0" dirty="0"/>
              <a:t>	3.	Beweisprognose</a:t>
            </a:r>
          </a:p>
          <a:p>
            <a:r>
              <a:rPr lang="de-DE" b="0" dirty="0"/>
              <a:t>			einzig relevanter Einwand dürfte beweisbar sein (erster		Anschein), da Kläger Mangel beseitigt hat.</a:t>
            </a:r>
          </a:p>
          <a:p>
            <a:endParaRPr lang="de-DE" sz="1200" b="0" dirty="0"/>
          </a:p>
          <a:p>
            <a:r>
              <a:rPr lang="de-DE" dirty="0"/>
              <a:t>IV.	Zweckmäßigkeitserwägungen</a:t>
            </a:r>
          </a:p>
          <a:p>
            <a:r>
              <a:rPr lang="de-DE" b="0" dirty="0"/>
              <a:t>	1.	Hauptforderung und Teil der Zinsen anerkennen?</a:t>
            </a:r>
          </a:p>
          <a:p>
            <a:r>
              <a:rPr lang="de-DE" b="0" dirty="0"/>
              <a:t>			(-), würde hier keine Kostenersparnis bewirken, da nicht		alles anerkannt würde und Wert des nicht anerkannten			Teils den Wert der Kostenersparnis durch vollständiges		Anerkenntnis überstiege; kein Fall des § 93 ZPO.</a:t>
            </a:r>
          </a:p>
          <a:p>
            <a:r>
              <a:rPr lang="de-DE" b="0" dirty="0"/>
              <a:t>	2.	Versäumnisurteil ergehen lassen?</a:t>
            </a:r>
          </a:p>
          <a:p>
            <a:r>
              <a:rPr lang="de-DE" b="0" dirty="0"/>
              <a:t>			(-), ebenso unzweckmäßig, da keine ausreichende Kos-		</a:t>
            </a:r>
            <a:r>
              <a:rPr lang="de-DE" b="0" dirty="0" err="1"/>
              <a:t>tenersparnis</a:t>
            </a:r>
            <a:r>
              <a:rPr lang="de-DE" b="0" dirty="0"/>
              <a:t> erreichbar.</a:t>
            </a:r>
          </a:p>
          <a:p>
            <a:r>
              <a:rPr lang="de-DE" b="0" dirty="0"/>
              <a:t>		3.	also vollständige Verteidigung gegen die Klage.</a:t>
            </a:r>
          </a:p>
          <a:p>
            <a:endParaRPr lang="de-DE" sz="1200" b="0" dirty="0"/>
          </a:p>
          <a:p>
            <a:r>
              <a:rPr lang="de-DE" dirty="0"/>
              <a:t>B.	also entsprechende Klagerwiderung</a:t>
            </a:r>
          </a:p>
        </p:txBody>
      </p:sp>
      <p:sp>
        <p:nvSpPr>
          <p:cNvPr id="4"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Übungsfall 4 „Beklagtenklausuren“ </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1767157182"/>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485379">
                                            <p:txEl>
                                              <p:pRg st="0" end="0"/>
                                            </p:txEl>
                                          </p:spTgt>
                                        </p:tgtEl>
                                        <p:attrNameLst>
                                          <p:attrName>style.visibility</p:attrName>
                                        </p:attrNameLst>
                                      </p:cBhvr>
                                      <p:to>
                                        <p:strVal val="visible"/>
                                      </p:to>
                                    </p:set>
                                    <p:animEffect transition="in" filter="fade">
                                      <p:cBhvr>
                                        <p:cTn id="7" dur="500"/>
                                        <p:tgtEl>
                                          <p:spTgt spid="48537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85379">
                                            <p:txEl>
                                              <p:pRg st="1" end="1"/>
                                            </p:txEl>
                                          </p:spTgt>
                                        </p:tgtEl>
                                        <p:attrNameLst>
                                          <p:attrName>style.visibility</p:attrName>
                                        </p:attrNameLst>
                                      </p:cBhvr>
                                      <p:to>
                                        <p:strVal val="visible"/>
                                      </p:to>
                                    </p:set>
                                    <p:animEffect transition="in" filter="fade">
                                      <p:cBhvr>
                                        <p:cTn id="12" dur="500"/>
                                        <p:tgtEl>
                                          <p:spTgt spid="48537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85379">
                                            <p:txEl>
                                              <p:pRg st="3" end="3"/>
                                            </p:txEl>
                                          </p:spTgt>
                                        </p:tgtEl>
                                        <p:attrNameLst>
                                          <p:attrName>style.visibility</p:attrName>
                                        </p:attrNameLst>
                                      </p:cBhvr>
                                      <p:to>
                                        <p:strVal val="visible"/>
                                      </p:to>
                                    </p:set>
                                    <p:animEffect transition="in" filter="fade">
                                      <p:cBhvr>
                                        <p:cTn id="17" dur="500"/>
                                        <p:tgtEl>
                                          <p:spTgt spid="485379">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85379">
                                            <p:txEl>
                                              <p:pRg st="4" end="4"/>
                                            </p:txEl>
                                          </p:spTgt>
                                        </p:tgtEl>
                                        <p:attrNameLst>
                                          <p:attrName>style.visibility</p:attrName>
                                        </p:attrNameLst>
                                      </p:cBhvr>
                                      <p:to>
                                        <p:strVal val="visible"/>
                                      </p:to>
                                    </p:set>
                                    <p:animEffect transition="in" filter="fade">
                                      <p:cBhvr>
                                        <p:cTn id="22" dur="500"/>
                                        <p:tgtEl>
                                          <p:spTgt spid="485379">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85379">
                                            <p:txEl>
                                              <p:pRg st="5" end="5"/>
                                            </p:txEl>
                                          </p:spTgt>
                                        </p:tgtEl>
                                        <p:attrNameLst>
                                          <p:attrName>style.visibility</p:attrName>
                                        </p:attrNameLst>
                                      </p:cBhvr>
                                      <p:to>
                                        <p:strVal val="visible"/>
                                      </p:to>
                                    </p:set>
                                    <p:animEffect transition="in" filter="fade">
                                      <p:cBhvr>
                                        <p:cTn id="27" dur="500"/>
                                        <p:tgtEl>
                                          <p:spTgt spid="485379">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485379">
                                            <p:txEl>
                                              <p:pRg st="6" end="6"/>
                                            </p:txEl>
                                          </p:spTgt>
                                        </p:tgtEl>
                                        <p:attrNameLst>
                                          <p:attrName>style.visibility</p:attrName>
                                        </p:attrNameLst>
                                      </p:cBhvr>
                                      <p:to>
                                        <p:strVal val="visible"/>
                                      </p:to>
                                    </p:set>
                                    <p:animEffect transition="in" filter="fade">
                                      <p:cBhvr>
                                        <p:cTn id="32" dur="500"/>
                                        <p:tgtEl>
                                          <p:spTgt spid="485379">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485379">
                                            <p:txEl>
                                              <p:pRg st="7" end="7"/>
                                            </p:txEl>
                                          </p:spTgt>
                                        </p:tgtEl>
                                        <p:attrNameLst>
                                          <p:attrName>style.visibility</p:attrName>
                                        </p:attrNameLst>
                                      </p:cBhvr>
                                      <p:to>
                                        <p:strVal val="visible"/>
                                      </p:to>
                                    </p:set>
                                    <p:animEffect transition="in" filter="fade">
                                      <p:cBhvr>
                                        <p:cTn id="37" dur="500"/>
                                        <p:tgtEl>
                                          <p:spTgt spid="485379">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485379">
                                            <p:txEl>
                                              <p:pRg st="8" end="8"/>
                                            </p:txEl>
                                          </p:spTgt>
                                        </p:tgtEl>
                                        <p:attrNameLst>
                                          <p:attrName>style.visibility</p:attrName>
                                        </p:attrNameLst>
                                      </p:cBhvr>
                                      <p:to>
                                        <p:strVal val="visible"/>
                                      </p:to>
                                    </p:set>
                                    <p:animEffect transition="in" filter="fade">
                                      <p:cBhvr>
                                        <p:cTn id="42" dur="500"/>
                                        <p:tgtEl>
                                          <p:spTgt spid="485379">
                                            <p:txEl>
                                              <p:pRg st="8" end="8"/>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485379">
                                            <p:txEl>
                                              <p:pRg st="10" end="10"/>
                                            </p:txEl>
                                          </p:spTgt>
                                        </p:tgtEl>
                                        <p:attrNameLst>
                                          <p:attrName>style.visibility</p:attrName>
                                        </p:attrNameLst>
                                      </p:cBhvr>
                                      <p:to>
                                        <p:strVal val="visible"/>
                                      </p:to>
                                    </p:set>
                                    <p:animEffect transition="in" filter="fade">
                                      <p:cBhvr>
                                        <p:cTn id="47" dur="500"/>
                                        <p:tgtEl>
                                          <p:spTgt spid="485379">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0498" name="Text Box 2"/>
          <p:cNvSpPr txBox="1">
            <a:spLocks noChangeArrowheads="1"/>
          </p:cNvSpPr>
          <p:nvPr/>
        </p:nvSpPr>
        <p:spPr bwMode="auto">
          <a:xfrm>
            <a:off x="-507" y="260350"/>
            <a:ext cx="5076564"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1 Frisch ./. Sachs </a:t>
            </a:r>
          </a:p>
          <a:p>
            <a:pPr>
              <a:lnSpc>
                <a:spcPct val="125000"/>
              </a:lnSpc>
            </a:pPr>
            <a:endParaRPr lang="de-DE" sz="500" b="0" dirty="0">
              <a:solidFill>
                <a:schemeClr val="bg1"/>
              </a:solidFill>
            </a:endParaRPr>
          </a:p>
        </p:txBody>
      </p:sp>
      <p:sp>
        <p:nvSpPr>
          <p:cNvPr id="490499" name="Text Box 3"/>
          <p:cNvSpPr txBox="1">
            <a:spLocks noChangeArrowheads="1"/>
          </p:cNvSpPr>
          <p:nvPr/>
        </p:nvSpPr>
        <p:spPr bwMode="auto">
          <a:xfrm>
            <a:off x="179388" y="1309402"/>
            <a:ext cx="8712200" cy="5539978"/>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363538" indent="-36353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gn="ctr"/>
            <a:r>
              <a:rPr lang="de-DE" dirty="0"/>
              <a:t>Urteilsentwurf</a:t>
            </a:r>
          </a:p>
          <a:p>
            <a:endParaRPr lang="de-DE" b="0" dirty="0"/>
          </a:p>
          <a:p>
            <a:r>
              <a:rPr lang="de-DE" b="0" dirty="0"/>
              <a:t>Amtsgericht Hamburg-Mitte</a:t>
            </a:r>
          </a:p>
          <a:p>
            <a:r>
              <a:rPr lang="de-DE" b="0" dirty="0"/>
              <a:t>- 813 C 86/26 -</a:t>
            </a:r>
          </a:p>
          <a:p>
            <a:endParaRPr lang="de-DE" b="0" dirty="0"/>
          </a:p>
          <a:p>
            <a:pPr algn="ctr"/>
            <a:r>
              <a:rPr lang="de-DE" dirty="0"/>
              <a:t>Urteil</a:t>
            </a:r>
            <a:endParaRPr lang="de-DE" b="0" dirty="0"/>
          </a:p>
          <a:p>
            <a:pPr algn="ctr"/>
            <a:r>
              <a:rPr lang="de-DE" b="0" dirty="0"/>
              <a:t>Im Namen des Volkes</a:t>
            </a:r>
          </a:p>
          <a:p>
            <a:pPr algn="ctr"/>
            <a:endParaRPr lang="de-DE" b="0" dirty="0"/>
          </a:p>
          <a:p>
            <a:pPr algn="ctr"/>
            <a:r>
              <a:rPr lang="de-DE" b="0" dirty="0"/>
              <a:t>In dem Rechtsstreit</a:t>
            </a:r>
          </a:p>
          <a:p>
            <a:pPr marL="0" indent="0">
              <a:tabLst>
                <a:tab pos="808038" algn="l"/>
                <a:tab pos="1249363" algn="l"/>
                <a:tab pos="1798638" algn="l"/>
                <a:tab pos="2332038" algn="l"/>
                <a:tab pos="2865438" algn="l"/>
                <a:tab pos="3413125" algn="l"/>
                <a:tab pos="3946525" algn="l"/>
                <a:tab pos="4572000" algn="l"/>
                <a:tab pos="5197475" algn="l"/>
              </a:tabLst>
            </a:pPr>
            <a:endParaRPr lang="de-DE" b="0" dirty="0"/>
          </a:p>
          <a:p>
            <a:pPr marL="0" indent="0">
              <a:tabLst>
                <a:tab pos="808038" algn="l"/>
                <a:tab pos="1249363" algn="l"/>
                <a:tab pos="1798638" algn="l"/>
                <a:tab pos="2332038" algn="l"/>
                <a:tab pos="2865438" algn="l"/>
                <a:tab pos="3413125" algn="l"/>
                <a:tab pos="3946525" algn="l"/>
                <a:tab pos="4572000" algn="l"/>
                <a:tab pos="5197475" algn="l"/>
              </a:tabLst>
            </a:pPr>
            <a:r>
              <a:rPr lang="de-DE" b="0" dirty="0"/>
              <a:t>des Herrn Dieter Frisch, Stadthausbrücke 16, 20354 Hamburg, </a:t>
            </a:r>
          </a:p>
          <a:p>
            <a:pPr marL="0" indent="0" algn="r">
              <a:tabLst>
                <a:tab pos="808038" algn="l"/>
                <a:tab pos="1249363" algn="l"/>
                <a:tab pos="1798638" algn="l"/>
                <a:tab pos="2332038" algn="l"/>
                <a:tab pos="2865438" algn="l"/>
                <a:tab pos="3413125" algn="l"/>
                <a:tab pos="3946525" algn="l"/>
                <a:tab pos="4572000" algn="l"/>
                <a:tab pos="5197475" algn="l"/>
              </a:tabLst>
            </a:pPr>
            <a:r>
              <a:rPr lang="de-DE" b="0" dirty="0"/>
              <a:t>Klägers,</a:t>
            </a:r>
          </a:p>
          <a:p>
            <a:pPr marL="0" indent="0">
              <a:tabLst>
                <a:tab pos="808038" algn="l"/>
                <a:tab pos="1249363" algn="l"/>
                <a:tab pos="1798638" algn="l"/>
                <a:tab pos="2332038" algn="l"/>
                <a:tab pos="2865438" algn="l"/>
                <a:tab pos="3413125" algn="l"/>
                <a:tab pos="3946525" algn="l"/>
                <a:tab pos="4572000" algn="l"/>
                <a:tab pos="5197475" algn="l"/>
              </a:tabLst>
            </a:pPr>
            <a:r>
              <a:rPr lang="de-DE" b="0" dirty="0"/>
              <a:t>- Prozessbevollmächtigter: RA Peter Lindemann, Neuer Wall 44, 20354 Hamburg -</a:t>
            </a:r>
          </a:p>
          <a:p>
            <a:pPr algn="ctr"/>
            <a:r>
              <a:rPr lang="de-DE" b="0" dirty="0"/>
              <a:t>gegen</a:t>
            </a:r>
          </a:p>
        </p:txBody>
      </p:sp>
    </p:spTree>
    <p:extLst>
      <p:ext uri="{BB962C8B-B14F-4D97-AF65-F5344CB8AC3E}">
        <p14:creationId xmlns:p14="http://schemas.microsoft.com/office/powerpoint/2010/main" val="1345351255"/>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withEffect">
                                  <p:stCondLst>
                                    <p:cond delay="0"/>
                                  </p:stCondLst>
                                  <p:childTnLst>
                                    <p:set>
                                      <p:cBhvr>
                                        <p:cTn id="6" dur="1" fill="hold">
                                          <p:stCondLst>
                                            <p:cond delay="0"/>
                                          </p:stCondLst>
                                        </p:cTn>
                                        <p:tgtEl>
                                          <p:spTgt spid="490499">
                                            <p:txEl>
                                              <p:pRg st="0" end="0"/>
                                            </p:txEl>
                                          </p:spTgt>
                                        </p:tgtEl>
                                        <p:attrNameLst>
                                          <p:attrName>style.visibility</p:attrName>
                                        </p:attrNameLst>
                                      </p:cBhvr>
                                      <p:to>
                                        <p:strVal val="visible"/>
                                      </p:to>
                                    </p:set>
                                    <p:animEffect transition="in" filter="fade">
                                      <p:cBhvr>
                                        <p:cTn id="7" dur="500"/>
                                        <p:tgtEl>
                                          <p:spTgt spid="49049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90499">
                                            <p:txEl>
                                              <p:pRg st="2" end="2"/>
                                            </p:txEl>
                                          </p:spTgt>
                                        </p:tgtEl>
                                        <p:attrNameLst>
                                          <p:attrName>style.visibility</p:attrName>
                                        </p:attrNameLst>
                                      </p:cBhvr>
                                      <p:to>
                                        <p:strVal val="visible"/>
                                      </p:to>
                                    </p:set>
                                    <p:animEffect transition="in" filter="fade">
                                      <p:cBhvr>
                                        <p:cTn id="12" dur="500"/>
                                        <p:tgtEl>
                                          <p:spTgt spid="490499">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90499">
                                            <p:txEl>
                                              <p:pRg st="3" end="3"/>
                                            </p:txEl>
                                          </p:spTgt>
                                        </p:tgtEl>
                                        <p:attrNameLst>
                                          <p:attrName>style.visibility</p:attrName>
                                        </p:attrNameLst>
                                      </p:cBhvr>
                                      <p:to>
                                        <p:strVal val="visible"/>
                                      </p:to>
                                    </p:set>
                                    <p:animEffect transition="in" filter="fade">
                                      <p:cBhvr>
                                        <p:cTn id="17" dur="500"/>
                                        <p:tgtEl>
                                          <p:spTgt spid="490499">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90499">
                                            <p:txEl>
                                              <p:pRg st="5" end="5"/>
                                            </p:txEl>
                                          </p:spTgt>
                                        </p:tgtEl>
                                        <p:attrNameLst>
                                          <p:attrName>style.visibility</p:attrName>
                                        </p:attrNameLst>
                                      </p:cBhvr>
                                      <p:to>
                                        <p:strVal val="visible"/>
                                      </p:to>
                                    </p:set>
                                    <p:animEffect transition="in" filter="fade">
                                      <p:cBhvr>
                                        <p:cTn id="22" dur="500"/>
                                        <p:tgtEl>
                                          <p:spTgt spid="490499">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90499">
                                            <p:txEl>
                                              <p:pRg st="6" end="6"/>
                                            </p:txEl>
                                          </p:spTgt>
                                        </p:tgtEl>
                                        <p:attrNameLst>
                                          <p:attrName>style.visibility</p:attrName>
                                        </p:attrNameLst>
                                      </p:cBhvr>
                                      <p:to>
                                        <p:strVal val="visible"/>
                                      </p:to>
                                    </p:set>
                                    <p:animEffect transition="in" filter="fade">
                                      <p:cBhvr>
                                        <p:cTn id="27" dur="500"/>
                                        <p:tgtEl>
                                          <p:spTgt spid="490499">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490499">
                                            <p:txEl>
                                              <p:pRg st="8" end="8"/>
                                            </p:txEl>
                                          </p:spTgt>
                                        </p:tgtEl>
                                        <p:attrNameLst>
                                          <p:attrName>style.visibility</p:attrName>
                                        </p:attrNameLst>
                                      </p:cBhvr>
                                      <p:to>
                                        <p:strVal val="visible"/>
                                      </p:to>
                                    </p:set>
                                    <p:animEffect transition="in" filter="fade">
                                      <p:cBhvr>
                                        <p:cTn id="32" dur="500"/>
                                        <p:tgtEl>
                                          <p:spTgt spid="490499">
                                            <p:txEl>
                                              <p:pRg st="8" end="8"/>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490499">
                                            <p:txEl>
                                              <p:pRg st="10" end="10"/>
                                            </p:txEl>
                                          </p:spTgt>
                                        </p:tgtEl>
                                        <p:attrNameLst>
                                          <p:attrName>style.visibility</p:attrName>
                                        </p:attrNameLst>
                                      </p:cBhvr>
                                      <p:to>
                                        <p:strVal val="visible"/>
                                      </p:to>
                                    </p:set>
                                    <p:animEffect transition="in" filter="fade">
                                      <p:cBhvr>
                                        <p:cTn id="37" dur="500"/>
                                        <p:tgtEl>
                                          <p:spTgt spid="490499">
                                            <p:txEl>
                                              <p:pRg st="10" end="10"/>
                                            </p:txEl>
                                          </p:spTgt>
                                        </p:tgtEl>
                                      </p:cBhvr>
                                    </p:animEffect>
                                  </p:childTnLst>
                                </p:cTn>
                              </p:par>
                              <p:par>
                                <p:cTn id="38" presetID="10" presetClass="entr" presetSubtype="0" fill="hold" nodeType="withEffect">
                                  <p:stCondLst>
                                    <p:cond delay="0"/>
                                  </p:stCondLst>
                                  <p:childTnLst>
                                    <p:set>
                                      <p:cBhvr>
                                        <p:cTn id="39" dur="1" fill="hold">
                                          <p:stCondLst>
                                            <p:cond delay="0"/>
                                          </p:stCondLst>
                                        </p:cTn>
                                        <p:tgtEl>
                                          <p:spTgt spid="490499">
                                            <p:txEl>
                                              <p:pRg st="11" end="11"/>
                                            </p:txEl>
                                          </p:spTgt>
                                        </p:tgtEl>
                                        <p:attrNameLst>
                                          <p:attrName>style.visibility</p:attrName>
                                        </p:attrNameLst>
                                      </p:cBhvr>
                                      <p:to>
                                        <p:strVal val="visible"/>
                                      </p:to>
                                    </p:set>
                                    <p:animEffect transition="in" filter="fade">
                                      <p:cBhvr>
                                        <p:cTn id="40" dur="500"/>
                                        <p:tgtEl>
                                          <p:spTgt spid="490499">
                                            <p:txEl>
                                              <p:pRg st="11" end="11"/>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nodeType="clickEffect">
                                  <p:stCondLst>
                                    <p:cond delay="0"/>
                                  </p:stCondLst>
                                  <p:childTnLst>
                                    <p:set>
                                      <p:cBhvr>
                                        <p:cTn id="44" dur="1" fill="hold">
                                          <p:stCondLst>
                                            <p:cond delay="0"/>
                                          </p:stCondLst>
                                        </p:cTn>
                                        <p:tgtEl>
                                          <p:spTgt spid="490499">
                                            <p:txEl>
                                              <p:pRg st="12" end="12"/>
                                            </p:txEl>
                                          </p:spTgt>
                                        </p:tgtEl>
                                        <p:attrNameLst>
                                          <p:attrName>style.visibility</p:attrName>
                                        </p:attrNameLst>
                                      </p:cBhvr>
                                      <p:to>
                                        <p:strVal val="visible"/>
                                      </p:to>
                                    </p:set>
                                    <p:animEffect transition="in" filter="fade">
                                      <p:cBhvr>
                                        <p:cTn id="45" dur="500"/>
                                        <p:tgtEl>
                                          <p:spTgt spid="490499">
                                            <p:txEl>
                                              <p:pRg st="12" end="12"/>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nodeType="clickEffect">
                                  <p:stCondLst>
                                    <p:cond delay="0"/>
                                  </p:stCondLst>
                                  <p:childTnLst>
                                    <p:set>
                                      <p:cBhvr>
                                        <p:cTn id="49" dur="1" fill="hold">
                                          <p:stCondLst>
                                            <p:cond delay="0"/>
                                          </p:stCondLst>
                                        </p:cTn>
                                        <p:tgtEl>
                                          <p:spTgt spid="490499">
                                            <p:txEl>
                                              <p:pRg st="13" end="13"/>
                                            </p:txEl>
                                          </p:spTgt>
                                        </p:tgtEl>
                                        <p:attrNameLst>
                                          <p:attrName>style.visibility</p:attrName>
                                        </p:attrNameLst>
                                      </p:cBhvr>
                                      <p:to>
                                        <p:strVal val="visible"/>
                                      </p:to>
                                    </p:set>
                                    <p:animEffect transition="in" filter="fade">
                                      <p:cBhvr>
                                        <p:cTn id="50" dur="500"/>
                                        <p:tgtEl>
                                          <p:spTgt spid="490499">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0499" name="Text Box 3"/>
          <p:cNvSpPr txBox="1">
            <a:spLocks noChangeArrowheads="1"/>
          </p:cNvSpPr>
          <p:nvPr/>
        </p:nvSpPr>
        <p:spPr bwMode="auto">
          <a:xfrm>
            <a:off x="179388" y="1289077"/>
            <a:ext cx="8712200" cy="5632311"/>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363538" indent="-36353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marL="0" indent="0" algn="just">
              <a:tabLst>
                <a:tab pos="0" algn="l"/>
                <a:tab pos="808038" algn="l"/>
                <a:tab pos="1249363" algn="l"/>
                <a:tab pos="1798638" algn="l"/>
                <a:tab pos="2332038" algn="l"/>
                <a:tab pos="2865438" algn="l"/>
                <a:tab pos="3413125" algn="l"/>
                <a:tab pos="3946525" algn="l"/>
                <a:tab pos="4572000" algn="l"/>
                <a:tab pos="5197475" algn="l"/>
              </a:tabLst>
            </a:pPr>
            <a:r>
              <a:rPr lang="de-DE" b="0" dirty="0"/>
              <a:t>den Minderjährigen Dennis Sachs, vertreten durch seine Eltern Hubert und Maria Sachs, sämtlich </a:t>
            </a:r>
            <a:r>
              <a:rPr lang="de-DE" b="0" dirty="0" err="1"/>
              <a:t>Fahltskamp</a:t>
            </a:r>
            <a:r>
              <a:rPr lang="de-DE" b="0" dirty="0"/>
              <a:t> 16, 25421 Pinneberg,</a:t>
            </a:r>
          </a:p>
          <a:p>
            <a:pPr marL="0" indent="0" algn="r">
              <a:tabLst>
                <a:tab pos="0" algn="l"/>
                <a:tab pos="808038" algn="l"/>
                <a:tab pos="1249363" algn="l"/>
                <a:tab pos="1798638" algn="l"/>
                <a:tab pos="2332038" algn="l"/>
                <a:tab pos="2865438" algn="l"/>
                <a:tab pos="3413125" algn="l"/>
                <a:tab pos="3946525" algn="l"/>
                <a:tab pos="4572000" algn="l"/>
                <a:tab pos="5197475" algn="l"/>
              </a:tabLst>
            </a:pPr>
            <a:r>
              <a:rPr lang="de-DE" b="0" dirty="0"/>
              <a:t>Beklagten,</a:t>
            </a:r>
          </a:p>
          <a:p>
            <a:pPr marL="0" indent="0" algn="just">
              <a:tabLst>
                <a:tab pos="0" algn="l"/>
                <a:tab pos="808038" algn="l"/>
                <a:tab pos="1249363" algn="l"/>
                <a:tab pos="1798638" algn="l"/>
                <a:tab pos="2332038" algn="l"/>
                <a:tab pos="2865438" algn="l"/>
                <a:tab pos="3413125" algn="l"/>
                <a:tab pos="3946525" algn="l"/>
                <a:tab pos="4572000" algn="l"/>
                <a:tab pos="5197475" algn="l"/>
              </a:tabLst>
            </a:pPr>
            <a:r>
              <a:rPr lang="de-DE" b="0" dirty="0"/>
              <a:t>- Prozessbevollmächtigter: RA Dr. Richard Clausen, Jungfernstieg 30, 20354 Hamburg -</a:t>
            </a:r>
          </a:p>
          <a:p>
            <a:pPr marL="0" indent="0" algn="just">
              <a:tabLst>
                <a:tab pos="0" algn="l"/>
                <a:tab pos="808038" algn="l"/>
                <a:tab pos="1249363" algn="l"/>
                <a:tab pos="1798638" algn="l"/>
                <a:tab pos="2332038" algn="l"/>
                <a:tab pos="2865438" algn="l"/>
                <a:tab pos="3413125" algn="l"/>
                <a:tab pos="3946525" algn="l"/>
                <a:tab pos="4572000" algn="l"/>
                <a:tab pos="5197475" algn="l"/>
              </a:tabLst>
            </a:pPr>
            <a:endParaRPr lang="de-DE" b="0" dirty="0"/>
          </a:p>
          <a:p>
            <a:pPr marL="0" indent="0" algn="just">
              <a:spcAft>
                <a:spcPts val="600"/>
              </a:spcAft>
              <a:tabLst>
                <a:tab pos="0" algn="l"/>
                <a:tab pos="808038" algn="l"/>
                <a:tab pos="1249363" algn="l"/>
                <a:tab pos="1798638" algn="l"/>
                <a:tab pos="2332038" algn="l"/>
                <a:tab pos="2865438" algn="l"/>
                <a:tab pos="3413125" algn="l"/>
                <a:tab pos="3946525" algn="l"/>
                <a:tab pos="4572000" algn="l"/>
                <a:tab pos="5197475" algn="l"/>
              </a:tabLst>
            </a:pPr>
            <a:r>
              <a:rPr lang="de-DE" b="0" dirty="0"/>
              <a:t>hat das Amtsgericht Hamburg-Mitte, </a:t>
            </a:r>
          </a:p>
          <a:p>
            <a:pPr marL="0" indent="0" algn="just">
              <a:spcAft>
                <a:spcPts val="600"/>
              </a:spcAft>
              <a:tabLst>
                <a:tab pos="0" algn="l"/>
                <a:tab pos="808038" algn="l"/>
                <a:tab pos="1249363" algn="l"/>
                <a:tab pos="1798638" algn="l"/>
                <a:tab pos="2332038" algn="l"/>
                <a:tab pos="2865438" algn="l"/>
                <a:tab pos="3413125" algn="l"/>
                <a:tab pos="3946525" algn="l"/>
                <a:tab pos="4572000" algn="l"/>
                <a:tab pos="5197475" algn="l"/>
              </a:tabLst>
            </a:pPr>
            <a:r>
              <a:rPr lang="de-DE" b="0" dirty="0"/>
              <a:t>Zivilprozessabteilung 813, </a:t>
            </a:r>
          </a:p>
          <a:p>
            <a:pPr marL="0" indent="0" algn="just">
              <a:spcAft>
                <a:spcPts val="600"/>
              </a:spcAft>
              <a:tabLst>
                <a:tab pos="0" algn="l"/>
                <a:tab pos="808038" algn="l"/>
                <a:tab pos="1249363" algn="l"/>
                <a:tab pos="1798638" algn="l"/>
                <a:tab pos="2332038" algn="l"/>
                <a:tab pos="2865438" algn="l"/>
                <a:tab pos="3413125" algn="l"/>
                <a:tab pos="3946525" algn="l"/>
                <a:tab pos="4572000" algn="l"/>
                <a:tab pos="5197475" algn="l"/>
              </a:tabLst>
            </a:pPr>
            <a:r>
              <a:rPr lang="de-DE" b="0" dirty="0"/>
              <a:t>durch den Richter am Amtsgericht </a:t>
            </a:r>
            <a:r>
              <a:rPr lang="de-DE" b="0" dirty="0" err="1"/>
              <a:t>Bringewat</a:t>
            </a:r>
            <a:r>
              <a:rPr lang="de-DE" b="0" dirty="0"/>
              <a:t> </a:t>
            </a:r>
          </a:p>
          <a:p>
            <a:pPr marL="0" indent="0" algn="just">
              <a:spcAft>
                <a:spcPts val="600"/>
              </a:spcAft>
              <a:tabLst>
                <a:tab pos="0" algn="l"/>
                <a:tab pos="808038" algn="l"/>
                <a:tab pos="1249363" algn="l"/>
                <a:tab pos="1798638" algn="l"/>
                <a:tab pos="2332038" algn="l"/>
                <a:tab pos="2865438" algn="l"/>
                <a:tab pos="3413125" algn="l"/>
                <a:tab pos="3946525" algn="l"/>
                <a:tab pos="4572000" algn="l"/>
                <a:tab pos="5197475" algn="l"/>
              </a:tabLst>
            </a:pPr>
            <a:r>
              <a:rPr lang="de-DE" b="0" dirty="0"/>
              <a:t>auf die mündliche Verhandlung vom 21. April 2026 </a:t>
            </a:r>
          </a:p>
          <a:p>
            <a:pPr marL="0" indent="0" algn="just">
              <a:spcAft>
                <a:spcPts val="600"/>
              </a:spcAft>
              <a:tabLst>
                <a:tab pos="0" algn="l"/>
                <a:tab pos="808038" algn="l"/>
                <a:tab pos="1249363" algn="l"/>
                <a:tab pos="1798638" algn="l"/>
                <a:tab pos="2332038" algn="l"/>
                <a:tab pos="2865438" algn="l"/>
                <a:tab pos="3413125" algn="l"/>
                <a:tab pos="3946525" algn="l"/>
                <a:tab pos="4572000" algn="l"/>
                <a:tab pos="5197475" algn="l"/>
              </a:tabLst>
            </a:pPr>
            <a:r>
              <a:rPr lang="de-DE" b="0" dirty="0"/>
              <a:t>für Recht erkannt:</a:t>
            </a:r>
          </a:p>
          <a:p>
            <a:pPr marL="0" indent="0" algn="just">
              <a:spcAft>
                <a:spcPts val="600"/>
              </a:spcAft>
              <a:tabLst>
                <a:tab pos="0" algn="l"/>
                <a:tab pos="808038" algn="l"/>
                <a:tab pos="1249363" algn="l"/>
                <a:tab pos="1798638" algn="l"/>
                <a:tab pos="2332038" algn="l"/>
                <a:tab pos="2865438" algn="l"/>
                <a:tab pos="3413125" algn="l"/>
                <a:tab pos="3946525" algn="l"/>
                <a:tab pos="4572000" algn="l"/>
                <a:tab pos="5197475" algn="l"/>
              </a:tabLst>
            </a:pPr>
            <a:endParaRPr lang="de-DE" sz="1200" b="0" dirty="0"/>
          </a:p>
          <a:p>
            <a:pPr marL="0" indent="0" algn="just">
              <a:spcAft>
                <a:spcPts val="600"/>
              </a:spcAft>
              <a:tabLst>
                <a:tab pos="0" algn="l"/>
                <a:tab pos="808038" algn="l"/>
                <a:tab pos="1249363" algn="l"/>
                <a:tab pos="1798638" algn="l"/>
                <a:tab pos="2332038" algn="l"/>
                <a:tab pos="2865438" algn="l"/>
                <a:tab pos="3413125" algn="l"/>
                <a:tab pos="3946525" algn="l"/>
                <a:tab pos="4572000" algn="l"/>
                <a:tab pos="5197475" algn="l"/>
              </a:tabLst>
            </a:pPr>
            <a:r>
              <a:rPr lang="de-DE" dirty="0"/>
              <a:t>(Tenor)</a:t>
            </a:r>
          </a:p>
        </p:txBody>
      </p:sp>
      <p:sp>
        <p:nvSpPr>
          <p:cNvPr id="4" name="Text Box 2"/>
          <p:cNvSpPr txBox="1">
            <a:spLocks noChangeArrowheads="1"/>
          </p:cNvSpPr>
          <p:nvPr/>
        </p:nvSpPr>
        <p:spPr bwMode="auto">
          <a:xfrm>
            <a:off x="-507" y="260350"/>
            <a:ext cx="5076564"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1 Frisch ./. Sachs </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463223522"/>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withEffect">
                                  <p:stCondLst>
                                    <p:cond delay="0"/>
                                  </p:stCondLst>
                                  <p:childTnLst>
                                    <p:set>
                                      <p:cBhvr>
                                        <p:cTn id="6" dur="1" fill="hold">
                                          <p:stCondLst>
                                            <p:cond delay="0"/>
                                          </p:stCondLst>
                                        </p:cTn>
                                        <p:tgtEl>
                                          <p:spTgt spid="490499">
                                            <p:txEl>
                                              <p:pRg st="0" end="0"/>
                                            </p:txEl>
                                          </p:spTgt>
                                        </p:tgtEl>
                                        <p:attrNameLst>
                                          <p:attrName>style.visibility</p:attrName>
                                        </p:attrNameLst>
                                      </p:cBhvr>
                                      <p:to>
                                        <p:strVal val="visible"/>
                                      </p:to>
                                    </p:set>
                                    <p:animEffect transition="in" filter="fade">
                                      <p:cBhvr>
                                        <p:cTn id="7" dur="500"/>
                                        <p:tgtEl>
                                          <p:spTgt spid="490499">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490499">
                                            <p:txEl>
                                              <p:pRg st="1" end="1"/>
                                            </p:txEl>
                                          </p:spTgt>
                                        </p:tgtEl>
                                        <p:attrNameLst>
                                          <p:attrName>style.visibility</p:attrName>
                                        </p:attrNameLst>
                                      </p:cBhvr>
                                      <p:to>
                                        <p:strVal val="visible"/>
                                      </p:to>
                                    </p:set>
                                    <p:animEffect transition="in" filter="fade">
                                      <p:cBhvr>
                                        <p:cTn id="10" dur="500"/>
                                        <p:tgtEl>
                                          <p:spTgt spid="490499">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490499">
                                            <p:txEl>
                                              <p:pRg st="2" end="2"/>
                                            </p:txEl>
                                          </p:spTgt>
                                        </p:tgtEl>
                                        <p:attrNameLst>
                                          <p:attrName>style.visibility</p:attrName>
                                        </p:attrNameLst>
                                      </p:cBhvr>
                                      <p:to>
                                        <p:strVal val="visible"/>
                                      </p:to>
                                    </p:set>
                                    <p:animEffect transition="in" filter="fade">
                                      <p:cBhvr>
                                        <p:cTn id="15" dur="500"/>
                                        <p:tgtEl>
                                          <p:spTgt spid="490499">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490499">
                                            <p:txEl>
                                              <p:pRg st="4" end="4"/>
                                            </p:txEl>
                                          </p:spTgt>
                                        </p:tgtEl>
                                        <p:attrNameLst>
                                          <p:attrName>style.visibility</p:attrName>
                                        </p:attrNameLst>
                                      </p:cBhvr>
                                      <p:to>
                                        <p:strVal val="visible"/>
                                      </p:to>
                                    </p:set>
                                    <p:animEffect transition="in" filter="fade">
                                      <p:cBhvr>
                                        <p:cTn id="20" dur="500"/>
                                        <p:tgtEl>
                                          <p:spTgt spid="490499">
                                            <p:txEl>
                                              <p:pRg st="4" end="4"/>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490499">
                                            <p:txEl>
                                              <p:pRg st="5" end="5"/>
                                            </p:txEl>
                                          </p:spTgt>
                                        </p:tgtEl>
                                        <p:attrNameLst>
                                          <p:attrName>style.visibility</p:attrName>
                                        </p:attrNameLst>
                                      </p:cBhvr>
                                      <p:to>
                                        <p:strVal val="visible"/>
                                      </p:to>
                                    </p:set>
                                    <p:animEffect transition="in" filter="fade">
                                      <p:cBhvr>
                                        <p:cTn id="25" dur="500"/>
                                        <p:tgtEl>
                                          <p:spTgt spid="490499">
                                            <p:txEl>
                                              <p:pRg st="5" end="5"/>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nodeType="clickEffect">
                                  <p:stCondLst>
                                    <p:cond delay="0"/>
                                  </p:stCondLst>
                                  <p:childTnLst>
                                    <p:set>
                                      <p:cBhvr>
                                        <p:cTn id="29" dur="1" fill="hold">
                                          <p:stCondLst>
                                            <p:cond delay="0"/>
                                          </p:stCondLst>
                                        </p:cTn>
                                        <p:tgtEl>
                                          <p:spTgt spid="490499">
                                            <p:txEl>
                                              <p:pRg st="6" end="6"/>
                                            </p:txEl>
                                          </p:spTgt>
                                        </p:tgtEl>
                                        <p:attrNameLst>
                                          <p:attrName>style.visibility</p:attrName>
                                        </p:attrNameLst>
                                      </p:cBhvr>
                                      <p:to>
                                        <p:strVal val="visible"/>
                                      </p:to>
                                    </p:set>
                                    <p:animEffect transition="in" filter="fade">
                                      <p:cBhvr>
                                        <p:cTn id="30" dur="500"/>
                                        <p:tgtEl>
                                          <p:spTgt spid="490499">
                                            <p:txEl>
                                              <p:pRg st="6" end="6"/>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nodeType="clickEffect">
                                  <p:stCondLst>
                                    <p:cond delay="0"/>
                                  </p:stCondLst>
                                  <p:childTnLst>
                                    <p:set>
                                      <p:cBhvr>
                                        <p:cTn id="34" dur="1" fill="hold">
                                          <p:stCondLst>
                                            <p:cond delay="0"/>
                                          </p:stCondLst>
                                        </p:cTn>
                                        <p:tgtEl>
                                          <p:spTgt spid="490499">
                                            <p:txEl>
                                              <p:pRg st="7" end="7"/>
                                            </p:txEl>
                                          </p:spTgt>
                                        </p:tgtEl>
                                        <p:attrNameLst>
                                          <p:attrName>style.visibility</p:attrName>
                                        </p:attrNameLst>
                                      </p:cBhvr>
                                      <p:to>
                                        <p:strVal val="visible"/>
                                      </p:to>
                                    </p:set>
                                    <p:animEffect transition="in" filter="fade">
                                      <p:cBhvr>
                                        <p:cTn id="35" dur="500"/>
                                        <p:tgtEl>
                                          <p:spTgt spid="490499">
                                            <p:txEl>
                                              <p:pRg st="7" end="7"/>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nodeType="clickEffect">
                                  <p:stCondLst>
                                    <p:cond delay="0"/>
                                  </p:stCondLst>
                                  <p:childTnLst>
                                    <p:set>
                                      <p:cBhvr>
                                        <p:cTn id="39" dur="1" fill="hold">
                                          <p:stCondLst>
                                            <p:cond delay="0"/>
                                          </p:stCondLst>
                                        </p:cTn>
                                        <p:tgtEl>
                                          <p:spTgt spid="490499">
                                            <p:txEl>
                                              <p:pRg st="8" end="8"/>
                                            </p:txEl>
                                          </p:spTgt>
                                        </p:tgtEl>
                                        <p:attrNameLst>
                                          <p:attrName>style.visibility</p:attrName>
                                        </p:attrNameLst>
                                      </p:cBhvr>
                                      <p:to>
                                        <p:strVal val="visible"/>
                                      </p:to>
                                    </p:set>
                                    <p:animEffect transition="in" filter="fade">
                                      <p:cBhvr>
                                        <p:cTn id="40" dur="500"/>
                                        <p:tgtEl>
                                          <p:spTgt spid="490499">
                                            <p:txEl>
                                              <p:pRg st="8" end="8"/>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nodeType="clickEffect">
                                  <p:stCondLst>
                                    <p:cond delay="0"/>
                                  </p:stCondLst>
                                  <p:childTnLst>
                                    <p:set>
                                      <p:cBhvr>
                                        <p:cTn id="44" dur="1" fill="hold">
                                          <p:stCondLst>
                                            <p:cond delay="0"/>
                                          </p:stCondLst>
                                        </p:cTn>
                                        <p:tgtEl>
                                          <p:spTgt spid="490499">
                                            <p:txEl>
                                              <p:pRg st="10" end="10"/>
                                            </p:txEl>
                                          </p:spTgt>
                                        </p:tgtEl>
                                        <p:attrNameLst>
                                          <p:attrName>style.visibility</p:attrName>
                                        </p:attrNameLst>
                                      </p:cBhvr>
                                      <p:to>
                                        <p:strVal val="visible"/>
                                      </p:to>
                                    </p:set>
                                    <p:animEffect transition="in" filter="fade">
                                      <p:cBhvr>
                                        <p:cTn id="45" dur="500"/>
                                        <p:tgtEl>
                                          <p:spTgt spid="490499">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0499" name="Text Box 3"/>
          <p:cNvSpPr txBox="1">
            <a:spLocks noChangeArrowheads="1"/>
          </p:cNvSpPr>
          <p:nvPr/>
        </p:nvSpPr>
        <p:spPr bwMode="auto">
          <a:xfrm>
            <a:off x="179388" y="1291982"/>
            <a:ext cx="8712200" cy="4801314"/>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363538" indent="-36353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marL="0" indent="0" algn="ctr">
              <a:tabLst>
                <a:tab pos="0" algn="l"/>
                <a:tab pos="808038" algn="l"/>
                <a:tab pos="1249363" algn="l"/>
                <a:tab pos="1798638" algn="l"/>
                <a:tab pos="2332038" algn="l"/>
                <a:tab pos="2865438" algn="l"/>
                <a:tab pos="3413125" algn="l"/>
                <a:tab pos="3946525" algn="l"/>
                <a:tab pos="4572000" algn="l"/>
                <a:tab pos="5197475" algn="l"/>
              </a:tabLst>
            </a:pPr>
            <a:r>
              <a:rPr lang="de-DE" dirty="0"/>
              <a:t>Tatbestand:</a:t>
            </a:r>
            <a:endParaRPr lang="de-DE" b="0" dirty="0"/>
          </a:p>
          <a:p>
            <a:pPr marL="0" indent="0" algn="just">
              <a:tabLst>
                <a:tab pos="0" algn="l"/>
                <a:tab pos="808038" algn="l"/>
                <a:tab pos="1249363" algn="l"/>
                <a:tab pos="1798638" algn="l"/>
                <a:tab pos="2332038" algn="l"/>
                <a:tab pos="2865438" algn="l"/>
                <a:tab pos="3413125" algn="l"/>
                <a:tab pos="3946525" algn="l"/>
                <a:tab pos="4572000" algn="l"/>
                <a:tab pos="5197475" algn="l"/>
              </a:tabLst>
            </a:pPr>
            <a:endParaRPr lang="de-DE" sz="600" b="0" dirty="0"/>
          </a:p>
          <a:p>
            <a:pPr marL="0" indent="0">
              <a:tabLst>
                <a:tab pos="0" algn="l"/>
                <a:tab pos="808038" algn="l"/>
                <a:tab pos="1249363" algn="l"/>
                <a:tab pos="1798638" algn="l"/>
                <a:tab pos="2332038" algn="l"/>
                <a:tab pos="2865438" algn="l"/>
                <a:tab pos="3413125" algn="l"/>
                <a:tab pos="3946525" algn="l"/>
                <a:tab pos="4572000" algn="l"/>
                <a:tab pos="5197475" algn="l"/>
              </a:tabLst>
            </a:pPr>
            <a:r>
              <a:rPr lang="de-DE" b="0" dirty="0"/>
              <a:t>Der Kläger begehrt vom Beklagten die Herausgabe eines Fahrrades.</a:t>
            </a:r>
          </a:p>
          <a:p>
            <a:pPr marL="0" indent="0">
              <a:tabLst>
                <a:tab pos="0" algn="l"/>
                <a:tab pos="808038" algn="l"/>
                <a:tab pos="1249363" algn="l"/>
                <a:tab pos="1798638" algn="l"/>
                <a:tab pos="2332038" algn="l"/>
                <a:tab pos="2865438" algn="l"/>
                <a:tab pos="3413125" algn="l"/>
                <a:tab pos="3946525" algn="l"/>
                <a:tab pos="4572000" algn="l"/>
                <a:tab pos="5197475" algn="l"/>
              </a:tabLst>
            </a:pPr>
            <a:endParaRPr lang="de-DE" sz="1200" b="0" dirty="0"/>
          </a:p>
          <a:p>
            <a:pPr marL="0" indent="0">
              <a:tabLst>
                <a:tab pos="0" algn="l"/>
                <a:tab pos="808038" algn="l"/>
                <a:tab pos="1249363" algn="l"/>
                <a:tab pos="1798638" algn="l"/>
                <a:tab pos="2332038" algn="l"/>
                <a:tab pos="2865438" algn="l"/>
                <a:tab pos="3413125" algn="l"/>
                <a:tab pos="3946525" algn="l"/>
                <a:tab pos="4572000" algn="l"/>
                <a:tab pos="5197475" algn="l"/>
              </a:tabLst>
            </a:pPr>
            <a:r>
              <a:rPr lang="de-DE" b="0" dirty="0"/>
              <a:t>Der Kläger erwarb im Jahre 2024 ein Fahrrad der Marke „Cannondale“ zu einem Preis von Euro 2.000,- zu Eigentum. </a:t>
            </a:r>
          </a:p>
          <a:p>
            <a:pPr marL="0" indent="0">
              <a:tabLst>
                <a:tab pos="0" algn="l"/>
                <a:tab pos="808038" algn="l"/>
                <a:tab pos="1249363" algn="l"/>
                <a:tab pos="1798638" algn="l"/>
                <a:tab pos="2332038" algn="l"/>
                <a:tab pos="2865438" algn="l"/>
                <a:tab pos="3413125" algn="l"/>
                <a:tab pos="3946525" algn="l"/>
                <a:tab pos="4572000" algn="l"/>
                <a:tab pos="5197475" algn="l"/>
              </a:tabLst>
            </a:pPr>
            <a:r>
              <a:rPr lang="de-DE" b="0" dirty="0"/>
              <a:t>Dieses Fahrrad wurde ihm am 4. Oktober 2024 auf dem Campus der Universität Hamburg, Rechtshaus, gestohlen. </a:t>
            </a:r>
          </a:p>
          <a:p>
            <a:pPr marL="0" indent="0">
              <a:tabLst>
                <a:tab pos="0" algn="l"/>
                <a:tab pos="808038" algn="l"/>
                <a:tab pos="1249363" algn="l"/>
                <a:tab pos="1798638" algn="l"/>
                <a:tab pos="2332038" algn="l"/>
                <a:tab pos="2865438" algn="l"/>
                <a:tab pos="3413125" algn="l"/>
                <a:tab pos="3946525" algn="l"/>
                <a:tab pos="4572000" algn="l"/>
                <a:tab pos="5197475" algn="l"/>
              </a:tabLst>
            </a:pPr>
            <a:r>
              <a:rPr lang="de-DE" b="0" dirty="0"/>
              <a:t>Das Fahrrad befindet sich nunmehr im Besitz des Beklagten.</a:t>
            </a:r>
          </a:p>
          <a:p>
            <a:pPr marL="0" indent="0">
              <a:tabLst>
                <a:tab pos="0" algn="l"/>
                <a:tab pos="808038" algn="l"/>
                <a:tab pos="1249363" algn="l"/>
                <a:tab pos="1798638" algn="l"/>
                <a:tab pos="2332038" algn="l"/>
                <a:tab pos="2865438" algn="l"/>
                <a:tab pos="3413125" algn="l"/>
                <a:tab pos="3946525" algn="l"/>
                <a:tab pos="4572000" algn="l"/>
                <a:tab pos="5197475" algn="l"/>
              </a:tabLst>
            </a:pPr>
            <a:endParaRPr lang="de-DE" sz="1200" b="0" dirty="0"/>
          </a:p>
          <a:p>
            <a:pPr marL="0" indent="0">
              <a:tabLst>
                <a:tab pos="0" algn="l"/>
                <a:tab pos="808038" algn="l"/>
                <a:tab pos="1249363" algn="l"/>
                <a:tab pos="1798638" algn="l"/>
                <a:tab pos="2332038" algn="l"/>
                <a:tab pos="2865438" algn="l"/>
                <a:tab pos="3413125" algn="l"/>
                <a:tab pos="3946525" algn="l"/>
                <a:tab pos="4572000" algn="l"/>
                <a:tab pos="5197475" algn="l"/>
              </a:tabLst>
            </a:pPr>
            <a:r>
              <a:rPr lang="de-DE" b="0" u="sng" dirty="0"/>
              <a:t>Der Kläger behauptet, der Beklagte habe ihm das Fahrrad gestohlen.</a:t>
            </a:r>
          </a:p>
          <a:p>
            <a:pPr marL="0" indent="0" algn="just">
              <a:tabLst>
                <a:tab pos="0" algn="l"/>
                <a:tab pos="808038" algn="l"/>
                <a:tab pos="1249363" algn="l"/>
                <a:tab pos="1798638" algn="l"/>
                <a:tab pos="2332038" algn="l"/>
                <a:tab pos="2865438" algn="l"/>
                <a:tab pos="3413125" algn="l"/>
                <a:tab pos="3946525" algn="l"/>
                <a:tab pos="4572000" algn="l"/>
                <a:tab pos="5197475" algn="l"/>
              </a:tabLst>
            </a:pPr>
            <a:endParaRPr lang="de-DE" sz="1200" b="0" dirty="0"/>
          </a:p>
          <a:p>
            <a:pPr marL="0" indent="0" algn="just">
              <a:tabLst>
                <a:tab pos="0" algn="l"/>
                <a:tab pos="808038" algn="l"/>
                <a:tab pos="1249363" algn="l"/>
                <a:tab pos="1798638" algn="l"/>
                <a:tab pos="2332038" algn="l"/>
                <a:tab pos="2865438" algn="l"/>
                <a:tab pos="3413125" algn="l"/>
                <a:tab pos="3946525" algn="l"/>
                <a:tab pos="4572000" algn="l"/>
                <a:tab pos="5197475" algn="l"/>
              </a:tabLst>
            </a:pPr>
            <a:r>
              <a:rPr lang="de-DE" sz="3000" b="0" dirty="0">
                <a:latin typeface="Frutiger Linotype"/>
              </a:rPr>
              <a:t>▶</a:t>
            </a:r>
            <a:endParaRPr lang="de-DE" sz="3000" b="0" dirty="0"/>
          </a:p>
        </p:txBody>
      </p:sp>
      <p:sp>
        <p:nvSpPr>
          <p:cNvPr id="4" name="Text Box 2"/>
          <p:cNvSpPr txBox="1">
            <a:spLocks noChangeArrowheads="1"/>
          </p:cNvSpPr>
          <p:nvPr/>
        </p:nvSpPr>
        <p:spPr bwMode="auto">
          <a:xfrm>
            <a:off x="-507" y="260350"/>
            <a:ext cx="5076564"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1 Frisch ./. Sachs </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563926699"/>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withEffect">
                                  <p:stCondLst>
                                    <p:cond delay="0"/>
                                  </p:stCondLst>
                                  <p:childTnLst>
                                    <p:set>
                                      <p:cBhvr>
                                        <p:cTn id="6" dur="1" fill="hold">
                                          <p:stCondLst>
                                            <p:cond delay="0"/>
                                          </p:stCondLst>
                                        </p:cTn>
                                        <p:tgtEl>
                                          <p:spTgt spid="490499">
                                            <p:txEl>
                                              <p:pRg st="0" end="0"/>
                                            </p:txEl>
                                          </p:spTgt>
                                        </p:tgtEl>
                                        <p:attrNameLst>
                                          <p:attrName>style.visibility</p:attrName>
                                        </p:attrNameLst>
                                      </p:cBhvr>
                                      <p:to>
                                        <p:strVal val="visible"/>
                                      </p:to>
                                    </p:set>
                                    <p:animEffect transition="in" filter="fade">
                                      <p:cBhvr>
                                        <p:cTn id="7" dur="500"/>
                                        <p:tgtEl>
                                          <p:spTgt spid="49049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90499">
                                            <p:txEl>
                                              <p:pRg st="2" end="2"/>
                                            </p:txEl>
                                          </p:spTgt>
                                        </p:tgtEl>
                                        <p:attrNameLst>
                                          <p:attrName>style.visibility</p:attrName>
                                        </p:attrNameLst>
                                      </p:cBhvr>
                                      <p:to>
                                        <p:strVal val="visible"/>
                                      </p:to>
                                    </p:set>
                                    <p:animEffect transition="in" filter="fade">
                                      <p:cBhvr>
                                        <p:cTn id="12" dur="500"/>
                                        <p:tgtEl>
                                          <p:spTgt spid="490499">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90499">
                                            <p:txEl>
                                              <p:pRg st="4" end="4"/>
                                            </p:txEl>
                                          </p:spTgt>
                                        </p:tgtEl>
                                        <p:attrNameLst>
                                          <p:attrName>style.visibility</p:attrName>
                                        </p:attrNameLst>
                                      </p:cBhvr>
                                      <p:to>
                                        <p:strVal val="visible"/>
                                      </p:to>
                                    </p:set>
                                    <p:animEffect transition="in" filter="fade">
                                      <p:cBhvr>
                                        <p:cTn id="17" dur="500"/>
                                        <p:tgtEl>
                                          <p:spTgt spid="490499">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90499">
                                            <p:txEl>
                                              <p:pRg st="5" end="5"/>
                                            </p:txEl>
                                          </p:spTgt>
                                        </p:tgtEl>
                                        <p:attrNameLst>
                                          <p:attrName>style.visibility</p:attrName>
                                        </p:attrNameLst>
                                      </p:cBhvr>
                                      <p:to>
                                        <p:strVal val="visible"/>
                                      </p:to>
                                    </p:set>
                                    <p:animEffect transition="in" filter="fade">
                                      <p:cBhvr>
                                        <p:cTn id="22" dur="500"/>
                                        <p:tgtEl>
                                          <p:spTgt spid="490499">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90499">
                                            <p:txEl>
                                              <p:pRg st="6" end="6"/>
                                            </p:txEl>
                                          </p:spTgt>
                                        </p:tgtEl>
                                        <p:attrNameLst>
                                          <p:attrName>style.visibility</p:attrName>
                                        </p:attrNameLst>
                                      </p:cBhvr>
                                      <p:to>
                                        <p:strVal val="visible"/>
                                      </p:to>
                                    </p:set>
                                    <p:animEffect transition="in" filter="fade">
                                      <p:cBhvr>
                                        <p:cTn id="27" dur="500"/>
                                        <p:tgtEl>
                                          <p:spTgt spid="490499">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490499">
                                            <p:txEl>
                                              <p:pRg st="8" end="8"/>
                                            </p:txEl>
                                          </p:spTgt>
                                        </p:tgtEl>
                                        <p:attrNameLst>
                                          <p:attrName>style.visibility</p:attrName>
                                        </p:attrNameLst>
                                      </p:cBhvr>
                                      <p:to>
                                        <p:strVal val="visible"/>
                                      </p:to>
                                    </p:set>
                                    <p:animEffect transition="in" filter="fade">
                                      <p:cBhvr>
                                        <p:cTn id="32" dur="500"/>
                                        <p:tgtEl>
                                          <p:spTgt spid="490499">
                                            <p:txEl>
                                              <p:pRg st="8" end="8"/>
                                            </p:txEl>
                                          </p:spTgt>
                                        </p:tgtEl>
                                      </p:cBhvr>
                                    </p:animEffect>
                                  </p:childTnLst>
                                </p:cTn>
                              </p:par>
                              <p:par>
                                <p:cTn id="33" presetID="10" presetClass="entr" presetSubtype="0" fill="hold" nodeType="withEffect">
                                  <p:stCondLst>
                                    <p:cond delay="0"/>
                                  </p:stCondLst>
                                  <p:childTnLst>
                                    <p:set>
                                      <p:cBhvr>
                                        <p:cTn id="34" dur="1" fill="hold">
                                          <p:stCondLst>
                                            <p:cond delay="0"/>
                                          </p:stCondLst>
                                        </p:cTn>
                                        <p:tgtEl>
                                          <p:spTgt spid="490499">
                                            <p:txEl>
                                              <p:pRg st="10" end="10"/>
                                            </p:txEl>
                                          </p:spTgt>
                                        </p:tgtEl>
                                        <p:attrNameLst>
                                          <p:attrName>style.visibility</p:attrName>
                                        </p:attrNameLst>
                                      </p:cBhvr>
                                      <p:to>
                                        <p:strVal val="visible"/>
                                      </p:to>
                                    </p:set>
                                    <p:animEffect transition="in" filter="fade">
                                      <p:cBhvr>
                                        <p:cTn id="35" dur="500"/>
                                        <p:tgtEl>
                                          <p:spTgt spid="490499">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0499" name="Text Box 3"/>
          <p:cNvSpPr txBox="1">
            <a:spLocks noChangeArrowheads="1"/>
          </p:cNvSpPr>
          <p:nvPr/>
        </p:nvSpPr>
        <p:spPr bwMode="auto">
          <a:xfrm>
            <a:off x="179388" y="1307661"/>
            <a:ext cx="8712200" cy="4893647"/>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363538" indent="-36353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marL="0" indent="0">
              <a:tabLst>
                <a:tab pos="0" algn="l"/>
                <a:tab pos="808038" algn="l"/>
                <a:tab pos="1249363" algn="l"/>
                <a:tab pos="1798638" algn="l"/>
                <a:tab pos="2332038" algn="l"/>
                <a:tab pos="2865438" algn="l"/>
                <a:tab pos="3413125" algn="l"/>
                <a:tab pos="3946525" algn="l"/>
                <a:tab pos="4572000" algn="l"/>
                <a:tab pos="5197475" algn="l"/>
              </a:tabLst>
            </a:pPr>
            <a:r>
              <a:rPr lang="de-DE" b="0" i="1" dirty="0"/>
              <a:t>Der Kläger hat mit dem Beklagten am 1. Februar 2026 unter gleichzeitiger Aufforderung zur Verteidigungsanzeige innerhalb von zwei Wochen sowie mit ordnungsgemäßer Belehrung nach §§ 276 Abs. 2, 277 Abs. 2 ZPO zugestellter Klage vom Beklagten die Herausgabe des Fahrrades Marke „Cannondale“, Baujahr 2024, Fahrgestellnummer X03405HKI, schwarz, verlangt und Antrag auf Erlass eines Versäumnisurteils gemäß   § 331 Abs. 3 S.1 ZPO gestellt. Das Versäumnisurteil ist antragsgemäß erlassen und dem Klägervertreter am 3. März, dem Beklagten bereits am 2. März 2026 zugestellt worden. Mit bei Gericht am 17. März 2026 eingegangenem Schriftsatz hat der Beklagte Einspruch gegen das Versäumnisurteil eingelegt.</a:t>
            </a:r>
            <a:endParaRPr lang="de-DE" sz="1200" b="0" i="1" dirty="0"/>
          </a:p>
          <a:p>
            <a:pPr marL="0" indent="0" algn="just">
              <a:tabLst>
                <a:tab pos="0" algn="l"/>
                <a:tab pos="808038" algn="l"/>
                <a:tab pos="1249363" algn="l"/>
                <a:tab pos="1798638" algn="l"/>
                <a:tab pos="2332038" algn="l"/>
                <a:tab pos="2865438" algn="l"/>
                <a:tab pos="3413125" algn="l"/>
                <a:tab pos="3946525" algn="l"/>
                <a:tab pos="4572000" algn="l"/>
                <a:tab pos="5197475" algn="l"/>
              </a:tabLst>
            </a:pPr>
            <a:r>
              <a:rPr lang="de-DE" sz="3000" b="0" dirty="0">
                <a:latin typeface="Frutiger Linotype"/>
              </a:rPr>
              <a:t>▶</a:t>
            </a:r>
            <a:endParaRPr lang="de-DE" sz="3000" b="0" dirty="0"/>
          </a:p>
        </p:txBody>
      </p:sp>
      <p:sp>
        <p:nvSpPr>
          <p:cNvPr id="4" name="Text Box 2"/>
          <p:cNvSpPr txBox="1">
            <a:spLocks noChangeArrowheads="1"/>
          </p:cNvSpPr>
          <p:nvPr/>
        </p:nvSpPr>
        <p:spPr bwMode="auto">
          <a:xfrm>
            <a:off x="-507" y="260350"/>
            <a:ext cx="5076564"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1 Frisch ./. Sachs </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1070695882"/>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490499">
                                            <p:txEl>
                                              <p:pRg st="0" end="0"/>
                                            </p:txEl>
                                          </p:spTgt>
                                        </p:tgtEl>
                                        <p:attrNameLst>
                                          <p:attrName>style.visibility</p:attrName>
                                        </p:attrNameLst>
                                      </p:cBhvr>
                                      <p:to>
                                        <p:strVal val="visible"/>
                                      </p:to>
                                    </p:set>
                                    <p:animEffect transition="in" filter="fade">
                                      <p:cBhvr>
                                        <p:cTn id="7" dur="500"/>
                                        <p:tgtEl>
                                          <p:spTgt spid="490499">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490499">
                                            <p:txEl>
                                              <p:pRg st="1" end="1"/>
                                            </p:txEl>
                                          </p:spTgt>
                                        </p:tgtEl>
                                        <p:attrNameLst>
                                          <p:attrName>style.visibility</p:attrName>
                                        </p:attrNameLst>
                                      </p:cBhvr>
                                      <p:to>
                                        <p:strVal val="visible"/>
                                      </p:to>
                                    </p:set>
                                    <p:animEffect transition="in" filter="fade">
                                      <p:cBhvr>
                                        <p:cTn id="10" dur="500"/>
                                        <p:tgtEl>
                                          <p:spTgt spid="490499">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0499" name="Text Box 3"/>
          <p:cNvSpPr txBox="1">
            <a:spLocks noChangeArrowheads="1"/>
          </p:cNvSpPr>
          <p:nvPr/>
        </p:nvSpPr>
        <p:spPr bwMode="auto">
          <a:xfrm>
            <a:off x="179388" y="1290238"/>
            <a:ext cx="8712200" cy="5601533"/>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363538" indent="-36353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marL="0" indent="0">
              <a:tabLst>
                <a:tab pos="0" algn="l"/>
                <a:tab pos="808038" algn="l"/>
                <a:tab pos="1249363" algn="l"/>
                <a:tab pos="1798638" algn="l"/>
                <a:tab pos="2332038" algn="l"/>
                <a:tab pos="2865438" algn="l"/>
                <a:tab pos="3413125" algn="l"/>
                <a:tab pos="3946525" algn="l"/>
                <a:tab pos="4572000" algn="l"/>
                <a:tab pos="5197475" algn="l"/>
              </a:tabLst>
            </a:pPr>
            <a:r>
              <a:rPr lang="de-DE" b="0" dirty="0"/>
              <a:t>Der Kläger beantragt nunmehr,</a:t>
            </a:r>
          </a:p>
          <a:p>
            <a:pPr marL="0" indent="0">
              <a:tabLst>
                <a:tab pos="0" algn="l"/>
                <a:tab pos="808038" algn="l"/>
                <a:tab pos="1249363" algn="l"/>
                <a:tab pos="1798638" algn="l"/>
                <a:tab pos="2332038" algn="l"/>
                <a:tab pos="2865438" algn="l"/>
                <a:tab pos="3413125" algn="l"/>
                <a:tab pos="3946525" algn="l"/>
                <a:tab pos="4572000" algn="l"/>
                <a:tab pos="5197475" algn="l"/>
              </a:tabLst>
            </a:pPr>
            <a:endParaRPr lang="de-DE" sz="1000" b="0" dirty="0"/>
          </a:p>
          <a:p>
            <a:pPr marL="804863" indent="0">
              <a:tabLst>
                <a:tab pos="0" algn="l"/>
                <a:tab pos="808038" algn="l"/>
                <a:tab pos="1249363" algn="l"/>
                <a:tab pos="1798638" algn="l"/>
                <a:tab pos="2332038" algn="l"/>
                <a:tab pos="2865438" algn="l"/>
                <a:tab pos="3413125" algn="l"/>
                <a:tab pos="3946525" algn="l"/>
                <a:tab pos="4572000" algn="l"/>
                <a:tab pos="5197475" algn="l"/>
              </a:tabLst>
            </a:pPr>
            <a:r>
              <a:rPr lang="de-DE" dirty="0"/>
              <a:t>(den Einspruch zu verwerfen, hilfsweise) das Versäumnisurteil aufrecht zu erhalten.</a:t>
            </a:r>
          </a:p>
          <a:p>
            <a:pPr marL="0" indent="0">
              <a:tabLst>
                <a:tab pos="0" algn="l"/>
                <a:tab pos="808038" algn="l"/>
                <a:tab pos="1249363" algn="l"/>
                <a:tab pos="1798638" algn="l"/>
                <a:tab pos="2332038" algn="l"/>
                <a:tab pos="2865438" algn="l"/>
                <a:tab pos="3413125" algn="l"/>
                <a:tab pos="3946525" algn="l"/>
                <a:tab pos="4572000" algn="l"/>
                <a:tab pos="5197475" algn="l"/>
              </a:tabLst>
            </a:pPr>
            <a:endParaRPr lang="de-DE" sz="1000" b="0" dirty="0"/>
          </a:p>
          <a:p>
            <a:pPr marL="0" indent="0">
              <a:tabLst>
                <a:tab pos="0" algn="l"/>
                <a:tab pos="808038" algn="l"/>
                <a:tab pos="1249363" algn="l"/>
                <a:tab pos="1798638" algn="l"/>
                <a:tab pos="2332038" algn="l"/>
                <a:tab pos="2865438" algn="l"/>
                <a:tab pos="3413125" algn="l"/>
                <a:tab pos="3946525" algn="l"/>
                <a:tab pos="4572000" algn="l"/>
                <a:tab pos="5197475" algn="l"/>
              </a:tabLst>
            </a:pPr>
            <a:r>
              <a:rPr lang="de-DE" b="0" dirty="0"/>
              <a:t>Der Beklagte beantragt,</a:t>
            </a:r>
          </a:p>
          <a:p>
            <a:pPr marL="0" indent="0">
              <a:tabLst>
                <a:tab pos="0" algn="l"/>
                <a:tab pos="808038" algn="l"/>
                <a:tab pos="1249363" algn="l"/>
                <a:tab pos="1798638" algn="l"/>
                <a:tab pos="2332038" algn="l"/>
                <a:tab pos="2865438" algn="l"/>
                <a:tab pos="3413125" algn="l"/>
                <a:tab pos="3946525" algn="l"/>
                <a:tab pos="4572000" algn="l"/>
                <a:tab pos="5197475" algn="l"/>
              </a:tabLst>
            </a:pPr>
            <a:endParaRPr lang="de-DE" sz="1200" b="0" dirty="0"/>
          </a:p>
          <a:p>
            <a:pPr marL="804863" indent="0">
              <a:tabLst>
                <a:tab pos="0" algn="l"/>
                <a:tab pos="808038" algn="l"/>
                <a:tab pos="1249363" algn="l"/>
                <a:tab pos="1798638" algn="l"/>
                <a:tab pos="2332038" algn="l"/>
                <a:tab pos="2865438" algn="l"/>
                <a:tab pos="3413125" algn="l"/>
                <a:tab pos="3946525" algn="l"/>
                <a:tab pos="4572000" algn="l"/>
                <a:tab pos="5197475" algn="l"/>
              </a:tabLst>
            </a:pPr>
            <a:r>
              <a:rPr lang="de-DE" dirty="0"/>
              <a:t>das Versäumnisurteil aufzuheben und die Klage abzuweisen.</a:t>
            </a:r>
          </a:p>
          <a:p>
            <a:pPr marL="0" indent="0">
              <a:tabLst>
                <a:tab pos="0" algn="l"/>
                <a:tab pos="808038" algn="l"/>
                <a:tab pos="1249363" algn="l"/>
                <a:tab pos="1798638" algn="l"/>
                <a:tab pos="2332038" algn="l"/>
                <a:tab pos="2865438" algn="l"/>
                <a:tab pos="3413125" algn="l"/>
                <a:tab pos="3946525" algn="l"/>
                <a:tab pos="4572000" algn="l"/>
                <a:tab pos="5197475" algn="l"/>
              </a:tabLst>
            </a:pPr>
            <a:endParaRPr lang="de-DE" sz="1000" b="0" dirty="0"/>
          </a:p>
          <a:p>
            <a:pPr marL="0" indent="0">
              <a:tabLst>
                <a:tab pos="0" algn="l"/>
                <a:tab pos="808038" algn="l"/>
                <a:tab pos="1249363" algn="l"/>
                <a:tab pos="1798638" algn="l"/>
                <a:tab pos="2332038" algn="l"/>
                <a:tab pos="2865438" algn="l"/>
                <a:tab pos="3413125" algn="l"/>
                <a:tab pos="3946525" algn="l"/>
                <a:tab pos="4572000" algn="l"/>
                <a:tab pos="5197475" algn="l"/>
              </a:tabLst>
            </a:pPr>
            <a:r>
              <a:rPr lang="de-DE" b="0" u="sng" dirty="0"/>
              <a:t>Er behauptet, das streitgegenständliche Fahrrad am 16. Juli 2025 bei einer Versteigerung des Fundamtes der Freien und Hansestadt Hamburg zum Preis von Euro 325,- ersteigert zu haben, und zwar – was vom Kläger nicht gesondert bestritten wird – mit Zustimmung seiner Eltern. </a:t>
            </a:r>
          </a:p>
          <a:p>
            <a:pPr marL="0" indent="0">
              <a:tabLst>
                <a:tab pos="0" algn="l"/>
                <a:tab pos="808038" algn="l"/>
                <a:tab pos="1249363" algn="l"/>
                <a:tab pos="1798638" algn="l"/>
                <a:tab pos="2332038" algn="l"/>
                <a:tab pos="2865438" algn="l"/>
                <a:tab pos="3413125" algn="l"/>
                <a:tab pos="3946525" algn="l"/>
                <a:tab pos="4572000" algn="l"/>
                <a:tab pos="5197475" algn="l"/>
              </a:tabLst>
            </a:pPr>
            <a:endParaRPr lang="de-DE" sz="1000" b="0" dirty="0"/>
          </a:p>
          <a:p>
            <a:pPr marL="0" indent="0">
              <a:tabLst>
                <a:tab pos="0" algn="l"/>
                <a:tab pos="808038" algn="l"/>
                <a:tab pos="1249363" algn="l"/>
                <a:tab pos="1798638" algn="l"/>
                <a:tab pos="2332038" algn="l"/>
                <a:tab pos="2865438" algn="l"/>
                <a:tab pos="3413125" algn="l"/>
                <a:tab pos="3946525" algn="l"/>
                <a:tab pos="4572000" algn="l"/>
                <a:tab pos="5197475" algn="l"/>
              </a:tabLst>
            </a:pPr>
            <a:r>
              <a:rPr lang="de-DE" b="0" u="sng" dirty="0"/>
              <a:t>Der Beklagte rügt die Zuständigkeit des Gerichts.</a:t>
            </a:r>
          </a:p>
          <a:p>
            <a:pPr marL="0" indent="0">
              <a:tabLst>
                <a:tab pos="0" algn="l"/>
                <a:tab pos="808038" algn="l"/>
                <a:tab pos="1249363" algn="l"/>
                <a:tab pos="1798638" algn="l"/>
                <a:tab pos="2332038" algn="l"/>
                <a:tab pos="2865438" algn="l"/>
                <a:tab pos="3413125" algn="l"/>
                <a:tab pos="3946525" algn="l"/>
                <a:tab pos="4572000" algn="l"/>
                <a:tab pos="5197475" algn="l"/>
              </a:tabLst>
            </a:pPr>
            <a:r>
              <a:rPr lang="de-DE" b="0" dirty="0">
                <a:latin typeface="Frutiger Linotype"/>
              </a:rPr>
              <a:t>▶</a:t>
            </a:r>
            <a:endParaRPr lang="de-DE" b="0" dirty="0"/>
          </a:p>
        </p:txBody>
      </p:sp>
      <p:sp>
        <p:nvSpPr>
          <p:cNvPr id="4" name="Text Box 2"/>
          <p:cNvSpPr txBox="1">
            <a:spLocks noChangeArrowheads="1"/>
          </p:cNvSpPr>
          <p:nvPr/>
        </p:nvSpPr>
        <p:spPr bwMode="auto">
          <a:xfrm>
            <a:off x="-507" y="260350"/>
            <a:ext cx="5076564"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1 Frisch ./. Sachs </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1420210561"/>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490499">
                                            <p:txEl>
                                              <p:pRg st="0" end="0"/>
                                            </p:txEl>
                                          </p:spTgt>
                                        </p:tgtEl>
                                        <p:attrNameLst>
                                          <p:attrName>style.visibility</p:attrName>
                                        </p:attrNameLst>
                                      </p:cBhvr>
                                      <p:to>
                                        <p:strVal val="visible"/>
                                      </p:to>
                                    </p:set>
                                    <p:animEffect transition="in" filter="fade">
                                      <p:cBhvr>
                                        <p:cTn id="7" dur="500"/>
                                        <p:tgtEl>
                                          <p:spTgt spid="490499">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490499">
                                            <p:txEl>
                                              <p:pRg st="2" end="2"/>
                                            </p:txEl>
                                          </p:spTgt>
                                        </p:tgtEl>
                                        <p:attrNameLst>
                                          <p:attrName>style.visibility</p:attrName>
                                        </p:attrNameLst>
                                      </p:cBhvr>
                                      <p:to>
                                        <p:strVal val="visible"/>
                                      </p:to>
                                    </p:set>
                                    <p:animEffect transition="in" filter="fade">
                                      <p:cBhvr>
                                        <p:cTn id="10" dur="500"/>
                                        <p:tgtEl>
                                          <p:spTgt spid="490499">
                                            <p:txEl>
                                              <p:pRg st="2" end="2"/>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490499">
                                            <p:txEl>
                                              <p:pRg st="4" end="4"/>
                                            </p:txEl>
                                          </p:spTgt>
                                        </p:tgtEl>
                                        <p:attrNameLst>
                                          <p:attrName>style.visibility</p:attrName>
                                        </p:attrNameLst>
                                      </p:cBhvr>
                                      <p:to>
                                        <p:strVal val="visible"/>
                                      </p:to>
                                    </p:set>
                                    <p:animEffect transition="in" filter="fade">
                                      <p:cBhvr>
                                        <p:cTn id="15" dur="500"/>
                                        <p:tgtEl>
                                          <p:spTgt spid="490499">
                                            <p:txEl>
                                              <p:pRg st="4" end="4"/>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490499">
                                            <p:txEl>
                                              <p:pRg st="6" end="6"/>
                                            </p:txEl>
                                          </p:spTgt>
                                        </p:tgtEl>
                                        <p:attrNameLst>
                                          <p:attrName>style.visibility</p:attrName>
                                        </p:attrNameLst>
                                      </p:cBhvr>
                                      <p:to>
                                        <p:strVal val="visible"/>
                                      </p:to>
                                    </p:set>
                                    <p:animEffect transition="in" filter="fade">
                                      <p:cBhvr>
                                        <p:cTn id="18" dur="500"/>
                                        <p:tgtEl>
                                          <p:spTgt spid="490499">
                                            <p:txEl>
                                              <p:pRg st="6" end="6"/>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490499">
                                            <p:txEl>
                                              <p:pRg st="8" end="8"/>
                                            </p:txEl>
                                          </p:spTgt>
                                        </p:tgtEl>
                                        <p:attrNameLst>
                                          <p:attrName>style.visibility</p:attrName>
                                        </p:attrNameLst>
                                      </p:cBhvr>
                                      <p:to>
                                        <p:strVal val="visible"/>
                                      </p:to>
                                    </p:set>
                                    <p:animEffect transition="in" filter="fade">
                                      <p:cBhvr>
                                        <p:cTn id="23" dur="500"/>
                                        <p:tgtEl>
                                          <p:spTgt spid="490499">
                                            <p:txEl>
                                              <p:pRg st="8" end="8"/>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nodeType="clickEffect">
                                  <p:stCondLst>
                                    <p:cond delay="0"/>
                                  </p:stCondLst>
                                  <p:childTnLst>
                                    <p:set>
                                      <p:cBhvr>
                                        <p:cTn id="27" dur="1" fill="hold">
                                          <p:stCondLst>
                                            <p:cond delay="0"/>
                                          </p:stCondLst>
                                        </p:cTn>
                                        <p:tgtEl>
                                          <p:spTgt spid="490499">
                                            <p:txEl>
                                              <p:pRg st="10" end="10"/>
                                            </p:txEl>
                                          </p:spTgt>
                                        </p:tgtEl>
                                        <p:attrNameLst>
                                          <p:attrName>style.visibility</p:attrName>
                                        </p:attrNameLst>
                                      </p:cBhvr>
                                      <p:to>
                                        <p:strVal val="visible"/>
                                      </p:to>
                                    </p:set>
                                    <p:animEffect transition="in" filter="fade">
                                      <p:cBhvr>
                                        <p:cTn id="28" dur="500"/>
                                        <p:tgtEl>
                                          <p:spTgt spid="490499">
                                            <p:txEl>
                                              <p:pRg st="10" end="10"/>
                                            </p:txEl>
                                          </p:spTgt>
                                        </p:tgtEl>
                                      </p:cBhvr>
                                    </p:animEffect>
                                  </p:childTnLst>
                                </p:cTn>
                              </p:par>
                              <p:par>
                                <p:cTn id="29" presetID="10" presetClass="entr" presetSubtype="0" fill="hold" nodeType="withEffect">
                                  <p:stCondLst>
                                    <p:cond delay="0"/>
                                  </p:stCondLst>
                                  <p:childTnLst>
                                    <p:set>
                                      <p:cBhvr>
                                        <p:cTn id="30" dur="1" fill="hold">
                                          <p:stCondLst>
                                            <p:cond delay="0"/>
                                          </p:stCondLst>
                                        </p:cTn>
                                        <p:tgtEl>
                                          <p:spTgt spid="490499">
                                            <p:txEl>
                                              <p:pRg st="11" end="11"/>
                                            </p:txEl>
                                          </p:spTgt>
                                        </p:tgtEl>
                                        <p:attrNameLst>
                                          <p:attrName>style.visibility</p:attrName>
                                        </p:attrNameLst>
                                      </p:cBhvr>
                                      <p:to>
                                        <p:strVal val="visible"/>
                                      </p:to>
                                    </p:set>
                                    <p:animEffect transition="in" filter="fade">
                                      <p:cBhvr>
                                        <p:cTn id="31" dur="500"/>
                                        <p:tgtEl>
                                          <p:spTgt spid="490499">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0499" name="Text Box 3"/>
          <p:cNvSpPr txBox="1">
            <a:spLocks noChangeArrowheads="1"/>
          </p:cNvSpPr>
          <p:nvPr/>
        </p:nvSpPr>
        <p:spPr bwMode="auto">
          <a:xfrm>
            <a:off x="179388" y="1285017"/>
            <a:ext cx="8712200" cy="2215991"/>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363538" indent="-36353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marL="0" indent="0">
              <a:tabLst>
                <a:tab pos="0" algn="l"/>
                <a:tab pos="808038" algn="l"/>
                <a:tab pos="1249363" algn="l"/>
                <a:tab pos="1798638" algn="l"/>
                <a:tab pos="2332038" algn="l"/>
                <a:tab pos="2865438" algn="l"/>
                <a:tab pos="3413125" algn="l"/>
                <a:tab pos="3946525" algn="l"/>
                <a:tab pos="4572000" algn="l"/>
                <a:tab pos="5197475" algn="l"/>
              </a:tabLst>
            </a:pPr>
            <a:r>
              <a:rPr lang="de-DE" b="0" i="1" dirty="0">
                <a:latin typeface="Arial" pitchFamily="34" charset="0"/>
                <a:cs typeface="Arial" pitchFamily="34" charset="0"/>
              </a:rPr>
              <a:t>Das Gericht hat in der mündlichen Verhandlung Beweis erhoben durch Inaugenscheinnahme des Originals gemäß Anlage B 1. Bezüglich des Ergebnisses der Beweisaufnahme wird auf das Sitzungsprotokoll vom 21. April 2026 verwiesen.</a:t>
            </a:r>
            <a:endParaRPr lang="de-DE" b="0" i="1" dirty="0"/>
          </a:p>
          <a:p>
            <a:pPr marL="0" indent="0">
              <a:tabLst>
                <a:tab pos="0" algn="l"/>
                <a:tab pos="808038" algn="l"/>
                <a:tab pos="1249363" algn="l"/>
                <a:tab pos="1798638" algn="l"/>
                <a:tab pos="2332038" algn="l"/>
                <a:tab pos="2865438" algn="l"/>
                <a:tab pos="3413125" algn="l"/>
                <a:tab pos="3946525" algn="l"/>
                <a:tab pos="4572000" algn="l"/>
                <a:tab pos="5197475" algn="l"/>
              </a:tabLst>
            </a:pPr>
            <a:endParaRPr lang="de-DE" b="0" dirty="0"/>
          </a:p>
          <a:p>
            <a:pPr marL="0" indent="0">
              <a:tabLst>
                <a:tab pos="0" algn="l"/>
                <a:tab pos="808038" algn="l"/>
                <a:tab pos="1249363" algn="l"/>
                <a:tab pos="1798638" algn="l"/>
                <a:tab pos="2332038" algn="l"/>
                <a:tab pos="2865438" algn="l"/>
                <a:tab pos="3413125" algn="l"/>
                <a:tab pos="3946525" algn="l"/>
                <a:tab pos="4572000" algn="l"/>
                <a:tab pos="5197475" algn="l"/>
              </a:tabLst>
            </a:pPr>
            <a:r>
              <a:rPr lang="de-DE" b="0" dirty="0"/>
              <a:t>--- Ende ---</a:t>
            </a:r>
          </a:p>
        </p:txBody>
      </p:sp>
      <p:sp>
        <p:nvSpPr>
          <p:cNvPr id="4" name="Text Box 2"/>
          <p:cNvSpPr txBox="1">
            <a:spLocks noChangeArrowheads="1"/>
          </p:cNvSpPr>
          <p:nvPr/>
        </p:nvSpPr>
        <p:spPr bwMode="auto">
          <a:xfrm>
            <a:off x="-507" y="260350"/>
            <a:ext cx="5076564"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1 Frisch ./. Sachs </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198162322"/>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490499">
                                            <p:txEl>
                                              <p:pRg st="0" end="0"/>
                                            </p:txEl>
                                          </p:spTgt>
                                        </p:tgtEl>
                                        <p:attrNameLst>
                                          <p:attrName>style.visibility</p:attrName>
                                        </p:attrNameLst>
                                      </p:cBhvr>
                                      <p:to>
                                        <p:strVal val="visible"/>
                                      </p:to>
                                    </p:set>
                                    <p:animEffect transition="in" filter="fade">
                                      <p:cBhvr>
                                        <p:cTn id="7" dur="500"/>
                                        <p:tgtEl>
                                          <p:spTgt spid="490499">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490499">
                                            <p:txEl>
                                              <p:pRg st="2" end="2"/>
                                            </p:txEl>
                                          </p:spTgt>
                                        </p:tgtEl>
                                        <p:attrNameLst>
                                          <p:attrName>style.visibility</p:attrName>
                                        </p:attrNameLst>
                                      </p:cBhvr>
                                      <p:to>
                                        <p:strVal val="visible"/>
                                      </p:to>
                                    </p:set>
                                    <p:animEffect transition="in" filter="fade">
                                      <p:cBhvr>
                                        <p:cTn id="10" dur="500"/>
                                        <p:tgtEl>
                                          <p:spTgt spid="49049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0499" name="Text Box 3"/>
          <p:cNvSpPr txBox="1">
            <a:spLocks noChangeArrowheads="1"/>
          </p:cNvSpPr>
          <p:nvPr/>
        </p:nvSpPr>
        <p:spPr bwMode="auto">
          <a:xfrm>
            <a:off x="179388" y="1309402"/>
            <a:ext cx="8712200" cy="5539978"/>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363538" indent="-36353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marL="0" indent="0" algn="ctr">
              <a:tabLst>
                <a:tab pos="0" algn="l"/>
                <a:tab pos="808038" algn="l"/>
                <a:tab pos="1249363" algn="l"/>
                <a:tab pos="1798638" algn="l"/>
                <a:tab pos="2332038" algn="l"/>
                <a:tab pos="2865438" algn="l"/>
                <a:tab pos="3413125" algn="l"/>
                <a:tab pos="3946525" algn="l"/>
                <a:tab pos="4572000" algn="l"/>
                <a:tab pos="5197475" algn="l"/>
              </a:tabLst>
            </a:pPr>
            <a:r>
              <a:rPr lang="de-DE" dirty="0"/>
              <a:t>Vorbereitung der Entscheidungsgründe (Lösungsskizze):</a:t>
            </a:r>
          </a:p>
          <a:p>
            <a:pPr marL="0" indent="0">
              <a:tabLst>
                <a:tab pos="0" algn="l"/>
                <a:tab pos="808038" algn="l"/>
                <a:tab pos="1249363" algn="l"/>
                <a:tab pos="1798638" algn="l"/>
                <a:tab pos="2332038" algn="l"/>
                <a:tab pos="2865438" algn="l"/>
                <a:tab pos="3413125" algn="l"/>
                <a:tab pos="3946525" algn="l"/>
                <a:tab pos="4572000" algn="l"/>
                <a:tab pos="5197475" algn="l"/>
              </a:tabLst>
            </a:pPr>
            <a:endParaRPr lang="de-DE" sz="1200" b="0" dirty="0"/>
          </a:p>
          <a:p>
            <a:pPr marL="0" indent="0">
              <a:tabLst>
                <a:tab pos="450850" algn="l"/>
                <a:tab pos="808038" algn="l"/>
                <a:tab pos="1249363" algn="l"/>
                <a:tab pos="1798638" algn="l"/>
                <a:tab pos="2332038" algn="l"/>
                <a:tab pos="2865438" algn="l"/>
                <a:tab pos="3413125" algn="l"/>
                <a:tab pos="3946525" algn="l"/>
                <a:tab pos="4572000" algn="l"/>
                <a:tab pos="5197475" algn="l"/>
              </a:tabLst>
            </a:pPr>
            <a:r>
              <a:rPr lang="de-DE" dirty="0"/>
              <a:t>A.	„Antragsstation“</a:t>
            </a:r>
          </a:p>
          <a:p>
            <a:pPr marL="0" indent="0">
              <a:tabLst>
                <a:tab pos="450850" algn="l"/>
                <a:tab pos="808038" algn="l"/>
                <a:tab pos="1249363" algn="l"/>
                <a:tab pos="1798638" algn="l"/>
                <a:tab pos="2332038" algn="l"/>
                <a:tab pos="2865438" algn="l"/>
                <a:tab pos="3413125" algn="l"/>
                <a:tab pos="3946525" algn="l"/>
                <a:tab pos="4572000" algn="l"/>
                <a:tab pos="5197475" algn="l"/>
              </a:tabLst>
            </a:pPr>
            <a:r>
              <a:rPr lang="de-DE" b="0" dirty="0">
                <a:latin typeface="Arial" pitchFamily="34" charset="0"/>
                <a:cs typeface="Arial" pitchFamily="34" charset="0"/>
              </a:rPr>
              <a:t>	</a:t>
            </a:r>
            <a:r>
              <a:rPr lang="de-DE" sz="1600" b="0" dirty="0">
                <a:latin typeface="Arial" pitchFamily="34" charset="0"/>
                <a:cs typeface="Arial" pitchFamily="34" charset="0"/>
              </a:rPr>
              <a:t>■</a:t>
            </a:r>
            <a:r>
              <a:rPr lang="de-DE" b="0" dirty="0">
                <a:latin typeface="Arial" pitchFamily="34" charset="0"/>
                <a:cs typeface="Arial" pitchFamily="34" charset="0"/>
              </a:rPr>
              <a:t>	Kläger hat bereits VU erstritten.</a:t>
            </a:r>
          </a:p>
          <a:p>
            <a:pPr marL="0" indent="0">
              <a:tabLst>
                <a:tab pos="450850" algn="l"/>
                <a:tab pos="808038" algn="l"/>
                <a:tab pos="1249363" algn="l"/>
                <a:tab pos="1798638" algn="l"/>
                <a:tab pos="2332038" algn="l"/>
                <a:tab pos="2865438" algn="l"/>
                <a:tab pos="3413125" algn="l"/>
                <a:tab pos="3946525" algn="l"/>
                <a:tab pos="4572000" algn="l"/>
                <a:tab pos="5197475" algn="l"/>
              </a:tabLst>
            </a:pPr>
            <a:r>
              <a:rPr lang="de-DE" b="0" dirty="0">
                <a:latin typeface="Arial" pitchFamily="34" charset="0"/>
                <a:cs typeface="Arial" pitchFamily="34" charset="0"/>
              </a:rPr>
              <a:t>	</a:t>
            </a:r>
            <a:r>
              <a:rPr lang="de-DE" sz="1600" b="0" dirty="0">
                <a:latin typeface="Arial" pitchFamily="34" charset="0"/>
                <a:cs typeface="Arial" pitchFamily="34" charset="0"/>
              </a:rPr>
              <a:t>■</a:t>
            </a:r>
            <a:r>
              <a:rPr lang="de-DE" b="0" dirty="0">
                <a:latin typeface="Arial" pitchFamily="34" charset="0"/>
                <a:cs typeface="Arial" pitchFamily="34" charset="0"/>
              </a:rPr>
              <a:t>	auf Einspruch des Beklagten wurde terminiert, § 341a</a:t>
            </a:r>
          </a:p>
          <a:p>
            <a:pPr marL="0" indent="0">
              <a:tabLst>
                <a:tab pos="450850" algn="l"/>
                <a:tab pos="808038" algn="l"/>
                <a:tab pos="1249363" algn="l"/>
                <a:tab pos="1798638" algn="l"/>
                <a:tab pos="2332038" algn="l"/>
                <a:tab pos="2865438" algn="l"/>
                <a:tab pos="3413125" algn="l"/>
                <a:tab pos="3946525" algn="l"/>
                <a:tab pos="4572000" algn="l"/>
                <a:tab pos="5197475" algn="l"/>
              </a:tabLst>
            </a:pPr>
            <a:r>
              <a:rPr lang="de-DE" b="0" dirty="0">
                <a:latin typeface="Arial" pitchFamily="34" charset="0"/>
                <a:cs typeface="Arial" pitchFamily="34" charset="0"/>
              </a:rPr>
              <a:t>	</a:t>
            </a:r>
            <a:r>
              <a:rPr lang="de-DE" sz="1600" b="0" dirty="0">
                <a:latin typeface="Arial" pitchFamily="34" charset="0"/>
                <a:cs typeface="Arial" pitchFamily="34" charset="0"/>
              </a:rPr>
              <a:t>■</a:t>
            </a:r>
            <a:r>
              <a:rPr lang="de-DE" b="0" dirty="0">
                <a:latin typeface="Arial" pitchFamily="34" charset="0"/>
                <a:cs typeface="Arial" pitchFamily="34" charset="0"/>
              </a:rPr>
              <a:t>	damit ist nunmehr über die Zulässigkeit des Einspruchs 		zu befinden und (bejahendenfalls) gemäß § 342 ZPO über 		die Klage zu entscheiden, wobei das VU entweder 			aufrecht zu erhalten (§ 343 S.1 ZPO) oder aufzuheben ist 		(§ 343 S.2 ZPO).</a:t>
            </a:r>
          </a:p>
          <a:p>
            <a:pPr marL="0" indent="0">
              <a:tabLst>
                <a:tab pos="450850" algn="l"/>
                <a:tab pos="808038" algn="l"/>
                <a:tab pos="1249363" algn="l"/>
                <a:tab pos="1798638" algn="l"/>
                <a:tab pos="2332038" algn="l"/>
                <a:tab pos="2865438" algn="l"/>
                <a:tab pos="3413125" algn="l"/>
                <a:tab pos="3946525" algn="l"/>
                <a:tab pos="4572000" algn="l"/>
                <a:tab pos="5197475" algn="l"/>
              </a:tabLst>
            </a:pPr>
            <a:endParaRPr lang="de-DE" sz="1200" b="0" dirty="0">
              <a:latin typeface="Arial" pitchFamily="34" charset="0"/>
              <a:cs typeface="Arial" pitchFamily="34" charset="0"/>
            </a:endParaRPr>
          </a:p>
          <a:p>
            <a:pPr marL="0" indent="0">
              <a:tabLst>
                <a:tab pos="450850" algn="l"/>
                <a:tab pos="808038" algn="l"/>
                <a:tab pos="1249363" algn="l"/>
                <a:tab pos="1798638" algn="l"/>
                <a:tab pos="2332038" algn="l"/>
                <a:tab pos="2865438" algn="l"/>
                <a:tab pos="3413125" algn="l"/>
                <a:tab pos="3946525" algn="l"/>
                <a:tab pos="4572000" algn="l"/>
                <a:tab pos="5197475" algn="l"/>
              </a:tabLst>
            </a:pPr>
            <a:r>
              <a:rPr lang="de-DE" dirty="0">
                <a:latin typeface="Arial" pitchFamily="34" charset="0"/>
                <a:cs typeface="Arial" pitchFamily="34" charset="0"/>
              </a:rPr>
              <a:t>B.	„Prozessstation 1“: Zulässigkeit des Einspruchs</a:t>
            </a:r>
          </a:p>
          <a:p>
            <a:pPr marL="0" indent="0">
              <a:tabLst>
                <a:tab pos="450850" algn="l"/>
                <a:tab pos="808038" algn="l"/>
                <a:tab pos="1249363" algn="l"/>
                <a:tab pos="1798638" algn="l"/>
                <a:tab pos="2332038" algn="l"/>
                <a:tab pos="2865438" algn="l"/>
                <a:tab pos="3413125" algn="l"/>
                <a:tab pos="3946525" algn="l"/>
                <a:tab pos="4572000" algn="l"/>
                <a:tab pos="5197475" algn="l"/>
              </a:tabLst>
            </a:pPr>
            <a:r>
              <a:rPr lang="de-DE" b="0" dirty="0">
                <a:latin typeface="Arial" pitchFamily="34" charset="0"/>
                <a:cs typeface="Arial" pitchFamily="34" charset="0"/>
              </a:rPr>
              <a:t>	I.	Statthaftigkeit</a:t>
            </a:r>
          </a:p>
          <a:p>
            <a:pPr marL="0" indent="0">
              <a:tabLst>
                <a:tab pos="450850" algn="l"/>
                <a:tab pos="808038" algn="l"/>
                <a:tab pos="1249363" algn="l"/>
                <a:tab pos="1798638" algn="l"/>
                <a:tab pos="2332038" algn="l"/>
                <a:tab pos="2865438" algn="l"/>
                <a:tab pos="3413125" algn="l"/>
                <a:tab pos="3946525" algn="l"/>
                <a:tab pos="4572000" algn="l"/>
                <a:tab pos="5197475" algn="l"/>
              </a:tabLst>
            </a:pPr>
            <a:r>
              <a:rPr lang="de-DE" b="0" dirty="0">
                <a:latin typeface="Arial" pitchFamily="34" charset="0"/>
                <a:cs typeface="Arial" pitchFamily="34" charset="0"/>
              </a:rPr>
              <a:t>		(+), § 338 ZPO.</a:t>
            </a:r>
          </a:p>
          <a:p>
            <a:pPr marL="0" indent="0">
              <a:tabLst>
                <a:tab pos="450850" algn="l"/>
                <a:tab pos="808038" algn="l"/>
                <a:tab pos="1249363" algn="l"/>
                <a:tab pos="1798638" algn="l"/>
                <a:tab pos="2332038" algn="l"/>
                <a:tab pos="2865438" algn="l"/>
                <a:tab pos="3413125" algn="l"/>
                <a:tab pos="3946525" algn="l"/>
                <a:tab pos="4572000" algn="l"/>
                <a:tab pos="5197475" algn="l"/>
              </a:tabLst>
            </a:pPr>
            <a:r>
              <a:rPr lang="de-DE" b="0" dirty="0">
                <a:latin typeface="Arial" pitchFamily="34" charset="0"/>
                <a:cs typeface="Arial" pitchFamily="34" charset="0"/>
              </a:rPr>
              <a:t>	II.	Form</a:t>
            </a:r>
          </a:p>
          <a:p>
            <a:pPr marL="0" indent="0">
              <a:tabLst>
                <a:tab pos="450850" algn="l"/>
                <a:tab pos="808038" algn="l"/>
                <a:tab pos="1249363" algn="l"/>
                <a:tab pos="1798638" algn="l"/>
                <a:tab pos="2332038" algn="l"/>
                <a:tab pos="2865438" algn="l"/>
                <a:tab pos="3413125" algn="l"/>
                <a:tab pos="3946525" algn="l"/>
                <a:tab pos="4572000" algn="l"/>
                <a:tab pos="5197475" algn="l"/>
              </a:tabLst>
            </a:pPr>
            <a:r>
              <a:rPr lang="de-DE" b="0" dirty="0">
                <a:latin typeface="Arial" pitchFamily="34" charset="0"/>
                <a:cs typeface="Arial" pitchFamily="34" charset="0"/>
              </a:rPr>
              <a:t>		(+), § 340 Abs. 1 und Abs. 2 ZPO.</a:t>
            </a:r>
          </a:p>
        </p:txBody>
      </p:sp>
      <p:sp>
        <p:nvSpPr>
          <p:cNvPr id="4" name="Text Box 2"/>
          <p:cNvSpPr txBox="1">
            <a:spLocks noChangeArrowheads="1"/>
          </p:cNvSpPr>
          <p:nvPr/>
        </p:nvSpPr>
        <p:spPr bwMode="auto">
          <a:xfrm>
            <a:off x="-507" y="260350"/>
            <a:ext cx="5076564"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1 Frisch ./. Sachs </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338610343"/>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490499">
                                            <p:txEl>
                                              <p:pRg st="0" end="0"/>
                                            </p:txEl>
                                          </p:spTgt>
                                        </p:tgtEl>
                                        <p:attrNameLst>
                                          <p:attrName>style.visibility</p:attrName>
                                        </p:attrNameLst>
                                      </p:cBhvr>
                                      <p:to>
                                        <p:strVal val="visible"/>
                                      </p:to>
                                    </p:set>
                                    <p:animEffect transition="in" filter="fade">
                                      <p:cBhvr>
                                        <p:cTn id="7" dur="500"/>
                                        <p:tgtEl>
                                          <p:spTgt spid="49049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90499">
                                            <p:txEl>
                                              <p:pRg st="2" end="2"/>
                                            </p:txEl>
                                          </p:spTgt>
                                        </p:tgtEl>
                                        <p:attrNameLst>
                                          <p:attrName>style.visibility</p:attrName>
                                        </p:attrNameLst>
                                      </p:cBhvr>
                                      <p:to>
                                        <p:strVal val="visible"/>
                                      </p:to>
                                    </p:set>
                                    <p:animEffect transition="in" filter="fade">
                                      <p:cBhvr>
                                        <p:cTn id="12" dur="500"/>
                                        <p:tgtEl>
                                          <p:spTgt spid="490499">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90499">
                                            <p:txEl>
                                              <p:pRg st="3" end="3"/>
                                            </p:txEl>
                                          </p:spTgt>
                                        </p:tgtEl>
                                        <p:attrNameLst>
                                          <p:attrName>style.visibility</p:attrName>
                                        </p:attrNameLst>
                                      </p:cBhvr>
                                      <p:to>
                                        <p:strVal val="visible"/>
                                      </p:to>
                                    </p:set>
                                    <p:animEffect transition="in" filter="fade">
                                      <p:cBhvr>
                                        <p:cTn id="17" dur="500"/>
                                        <p:tgtEl>
                                          <p:spTgt spid="490499">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90499">
                                            <p:txEl>
                                              <p:pRg st="4" end="4"/>
                                            </p:txEl>
                                          </p:spTgt>
                                        </p:tgtEl>
                                        <p:attrNameLst>
                                          <p:attrName>style.visibility</p:attrName>
                                        </p:attrNameLst>
                                      </p:cBhvr>
                                      <p:to>
                                        <p:strVal val="visible"/>
                                      </p:to>
                                    </p:set>
                                    <p:animEffect transition="in" filter="fade">
                                      <p:cBhvr>
                                        <p:cTn id="22" dur="500"/>
                                        <p:tgtEl>
                                          <p:spTgt spid="490499">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90499">
                                            <p:txEl>
                                              <p:pRg st="5" end="5"/>
                                            </p:txEl>
                                          </p:spTgt>
                                        </p:tgtEl>
                                        <p:attrNameLst>
                                          <p:attrName>style.visibility</p:attrName>
                                        </p:attrNameLst>
                                      </p:cBhvr>
                                      <p:to>
                                        <p:strVal val="visible"/>
                                      </p:to>
                                    </p:set>
                                    <p:animEffect transition="in" filter="fade">
                                      <p:cBhvr>
                                        <p:cTn id="27" dur="500"/>
                                        <p:tgtEl>
                                          <p:spTgt spid="490499">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490499">
                                            <p:txEl>
                                              <p:pRg st="7" end="7"/>
                                            </p:txEl>
                                          </p:spTgt>
                                        </p:tgtEl>
                                        <p:attrNameLst>
                                          <p:attrName>style.visibility</p:attrName>
                                        </p:attrNameLst>
                                      </p:cBhvr>
                                      <p:to>
                                        <p:strVal val="visible"/>
                                      </p:to>
                                    </p:set>
                                    <p:animEffect transition="in" filter="fade">
                                      <p:cBhvr>
                                        <p:cTn id="32" dur="500"/>
                                        <p:tgtEl>
                                          <p:spTgt spid="490499">
                                            <p:txEl>
                                              <p:pRg st="7" end="7"/>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490499">
                                            <p:txEl>
                                              <p:pRg st="8" end="8"/>
                                            </p:txEl>
                                          </p:spTgt>
                                        </p:tgtEl>
                                        <p:attrNameLst>
                                          <p:attrName>style.visibility</p:attrName>
                                        </p:attrNameLst>
                                      </p:cBhvr>
                                      <p:to>
                                        <p:strVal val="visible"/>
                                      </p:to>
                                    </p:set>
                                    <p:animEffect transition="in" filter="fade">
                                      <p:cBhvr>
                                        <p:cTn id="37" dur="500"/>
                                        <p:tgtEl>
                                          <p:spTgt spid="490499">
                                            <p:txEl>
                                              <p:pRg st="8" end="8"/>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490499">
                                            <p:txEl>
                                              <p:pRg st="9" end="9"/>
                                            </p:txEl>
                                          </p:spTgt>
                                        </p:tgtEl>
                                        <p:attrNameLst>
                                          <p:attrName>style.visibility</p:attrName>
                                        </p:attrNameLst>
                                      </p:cBhvr>
                                      <p:to>
                                        <p:strVal val="visible"/>
                                      </p:to>
                                    </p:set>
                                    <p:animEffect transition="in" filter="fade">
                                      <p:cBhvr>
                                        <p:cTn id="42" dur="500"/>
                                        <p:tgtEl>
                                          <p:spTgt spid="490499">
                                            <p:txEl>
                                              <p:pRg st="9" end="9"/>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490499">
                                            <p:txEl>
                                              <p:pRg st="10" end="10"/>
                                            </p:txEl>
                                          </p:spTgt>
                                        </p:tgtEl>
                                        <p:attrNameLst>
                                          <p:attrName>style.visibility</p:attrName>
                                        </p:attrNameLst>
                                      </p:cBhvr>
                                      <p:to>
                                        <p:strVal val="visible"/>
                                      </p:to>
                                    </p:set>
                                    <p:animEffect transition="in" filter="fade">
                                      <p:cBhvr>
                                        <p:cTn id="47" dur="500"/>
                                        <p:tgtEl>
                                          <p:spTgt spid="490499">
                                            <p:txEl>
                                              <p:pRg st="10" end="10"/>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490499">
                                            <p:txEl>
                                              <p:pRg st="11" end="11"/>
                                            </p:txEl>
                                          </p:spTgt>
                                        </p:tgtEl>
                                        <p:attrNameLst>
                                          <p:attrName>style.visibility</p:attrName>
                                        </p:attrNameLst>
                                      </p:cBhvr>
                                      <p:to>
                                        <p:strVal val="visible"/>
                                      </p:to>
                                    </p:set>
                                    <p:animEffect transition="in" filter="fade">
                                      <p:cBhvr>
                                        <p:cTn id="52" dur="500"/>
                                        <p:tgtEl>
                                          <p:spTgt spid="490499">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Kiss Akademie">
  <a:themeElements>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enutzerdefiniertes Design">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D1CEF6"/>
        </a:solidFill>
        <a:ln>
          <a:noFill/>
        </a:ln>
        <a:effectLst/>
        <a:extLst>
          <a:ext uri="{91240B29-F687-4F45-9708-019B960494DF}">
            <a14:hiddenLine xmlns:a14="http://schemas.microsoft.com/office/drawing/2010/main" w="9525" cap="flat" cmpd="sng" algn="ctr">
              <a:solidFill>
                <a:srgbClr val="00008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2400" b="1" i="0" u="none" strike="noStrike" cap="none" normalizeH="0" baseline="0" smtClean="0">
            <a:ln>
              <a:noFill/>
            </a:ln>
            <a:solidFill>
              <a:schemeClr val="tx2"/>
            </a:solidFill>
            <a:effectLst/>
            <a:latin typeface="Verdana" pitchFamily="34" charset="0"/>
          </a:defRPr>
        </a:defPPr>
      </a:lstStyle>
    </a:spDef>
    <a:lnDef>
      <a:spPr bwMode="auto">
        <a:xfrm>
          <a:off x="0" y="0"/>
          <a:ext cx="1" cy="1"/>
        </a:xfrm>
        <a:custGeom>
          <a:avLst/>
          <a:gdLst/>
          <a:ahLst/>
          <a:cxnLst/>
          <a:rect l="0" t="0" r="0" b="0"/>
          <a:pathLst/>
        </a:custGeom>
        <a:solidFill>
          <a:srgbClr val="D1CEF6"/>
        </a:solidFill>
        <a:ln>
          <a:noFill/>
        </a:ln>
        <a:effectLst/>
        <a:extLst>
          <a:ext uri="{91240B29-F687-4F45-9708-019B960494DF}">
            <a14:hiddenLine xmlns:a14="http://schemas.microsoft.com/office/drawing/2010/main" w="9525" cap="flat" cmpd="sng" algn="ctr">
              <a:solidFill>
                <a:srgbClr val="00008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2400" b="1" i="0" u="none" strike="noStrike" cap="none" normalizeH="0" baseline="0" smtClean="0">
            <a:ln>
              <a:noFill/>
            </a:ln>
            <a:solidFill>
              <a:schemeClr val="tx2"/>
            </a:solidFill>
            <a:effectLst/>
            <a:latin typeface="Verdana" pitchFamily="34" charset="0"/>
          </a:defRPr>
        </a:defPPr>
      </a:lstStyle>
    </a:lnDef>
  </a:objectDefaults>
  <a:extraClrSchemeLst>
    <a:extraClrScheme>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enutzerdefiniertes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enutzerdefiniertes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enutzerdefiniertes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enutzerdefiniertes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enutzerdefiniertes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enutzerdefiniertes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enutzerdefiniertes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enutzerdefiniertes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enutzerdefiniertes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enutzerdefiniertes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enutzerdefiniertes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KissAkademie">
  <a:themeElements>
    <a:clrScheme name="Beck Akademi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eck Akademie">
      <a:majorFont>
        <a:latin typeface="Verdana"/>
        <a:ea typeface=""/>
        <a:cs typeface=""/>
      </a:majorFont>
      <a:minorFont>
        <a:latin typeface="Verdana"/>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D1CEF6"/>
        </a:solidFill>
        <a:ln>
          <a:noFill/>
        </a:ln>
        <a:effectLst/>
        <a:extLst>
          <a:ext uri="{91240B29-F687-4F45-9708-019B960494DF}">
            <a14:hiddenLine xmlns:a14="http://schemas.microsoft.com/office/drawing/2010/main" w="9525" cap="flat" cmpd="sng" algn="ctr">
              <a:solidFill>
                <a:srgbClr val="00008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2400" b="1" i="0" u="none" strike="noStrike" cap="none" normalizeH="0" baseline="0" smtClean="0">
            <a:ln>
              <a:noFill/>
            </a:ln>
            <a:solidFill>
              <a:schemeClr val="tx2"/>
            </a:solidFill>
            <a:effectLst/>
            <a:latin typeface="Verdana" pitchFamily="34" charset="0"/>
          </a:defRPr>
        </a:defPPr>
      </a:lstStyle>
    </a:spDef>
    <a:lnDef>
      <a:spPr bwMode="auto">
        <a:xfrm>
          <a:off x="0" y="0"/>
          <a:ext cx="1" cy="1"/>
        </a:xfrm>
        <a:custGeom>
          <a:avLst/>
          <a:gdLst/>
          <a:ahLst/>
          <a:cxnLst/>
          <a:rect l="0" t="0" r="0" b="0"/>
          <a:pathLst/>
        </a:custGeom>
        <a:solidFill>
          <a:srgbClr val="D1CEF6"/>
        </a:solidFill>
        <a:ln>
          <a:noFill/>
        </a:ln>
        <a:effectLst/>
        <a:extLst>
          <a:ext uri="{91240B29-F687-4F45-9708-019B960494DF}">
            <a14:hiddenLine xmlns:a14="http://schemas.microsoft.com/office/drawing/2010/main" w="9525" cap="flat" cmpd="sng" algn="ctr">
              <a:solidFill>
                <a:srgbClr val="00008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2400" b="1" i="0" u="none" strike="noStrike" cap="none" normalizeH="0" baseline="0" smtClean="0">
            <a:ln>
              <a:noFill/>
            </a:ln>
            <a:solidFill>
              <a:schemeClr val="tx2"/>
            </a:solidFill>
            <a:effectLst/>
            <a:latin typeface="Verdana" pitchFamily="34" charset="0"/>
          </a:defRPr>
        </a:defPPr>
      </a:lstStyle>
    </a:lnDef>
  </a:objectDefaults>
  <a:extraClrSchemeLst>
    <a:extraClrScheme>
      <a:clrScheme name="Beck Akademi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eck Akademi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eck Akademi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eck Akademi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eck Akademi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eck Akademi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eck Akademi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eck Akademi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eck Akademi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eck Akademi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eck Akademi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eck Akademi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Lariss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3759</Words>
  <Application>Microsoft Macintosh PowerPoint</Application>
  <PresentationFormat>Bildschirmpräsentation (4:3)</PresentationFormat>
  <Paragraphs>307</Paragraphs>
  <Slides>29</Slides>
  <Notes>1</Notes>
  <HiddenSlides>0</HiddenSlides>
  <MMClips>0</MMClips>
  <ScaleCrop>false</ScaleCrop>
  <HeadingPairs>
    <vt:vector size="6" baseType="variant">
      <vt:variant>
        <vt:lpstr>Verwendete Schriftarten</vt:lpstr>
      </vt:variant>
      <vt:variant>
        <vt:i4>4</vt:i4>
      </vt:variant>
      <vt:variant>
        <vt:lpstr>Design</vt:lpstr>
      </vt:variant>
      <vt:variant>
        <vt:i4>2</vt:i4>
      </vt:variant>
      <vt:variant>
        <vt:lpstr>Folientitel</vt:lpstr>
      </vt:variant>
      <vt:variant>
        <vt:i4>29</vt:i4>
      </vt:variant>
    </vt:vector>
  </HeadingPairs>
  <TitlesOfParts>
    <vt:vector size="35" baseType="lpstr">
      <vt:lpstr>Arial</vt:lpstr>
      <vt:lpstr>Frutiger Linotype</vt:lpstr>
      <vt:lpstr>Frutiger LT 57 Cn</vt:lpstr>
      <vt:lpstr>Verdana</vt:lpstr>
      <vt:lpstr>Kiss Akademie</vt:lpstr>
      <vt:lpstr>KissAkademie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Beck Akademie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Assessorkurs ZPO 1</dc:title>
  <dc:creator>Henning Kiss</dc:creator>
  <cp:lastModifiedBy>Henning Kiss</cp:lastModifiedBy>
  <cp:revision>207</cp:revision>
  <dcterms:created xsi:type="dcterms:W3CDTF">2001-11-01T00:49:16Z</dcterms:created>
  <dcterms:modified xsi:type="dcterms:W3CDTF">2026-04-20T04:35:34Z</dcterms:modified>
</cp:coreProperties>
</file>