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26"/>
  </p:notesMasterIdLst>
  <p:sldIdLst>
    <p:sldId id="373" r:id="rId3"/>
    <p:sldId id="417" r:id="rId4"/>
    <p:sldId id="301" r:id="rId5"/>
    <p:sldId id="357" r:id="rId6"/>
    <p:sldId id="358" r:id="rId7"/>
    <p:sldId id="359" r:id="rId8"/>
    <p:sldId id="422" r:id="rId9"/>
    <p:sldId id="423" r:id="rId10"/>
    <p:sldId id="424" r:id="rId11"/>
    <p:sldId id="399" r:id="rId12"/>
    <p:sldId id="400" r:id="rId13"/>
    <p:sldId id="401" r:id="rId14"/>
    <p:sldId id="402" r:id="rId15"/>
    <p:sldId id="403" r:id="rId16"/>
    <p:sldId id="404" r:id="rId17"/>
    <p:sldId id="405" r:id="rId18"/>
    <p:sldId id="406" r:id="rId19"/>
    <p:sldId id="407" r:id="rId20"/>
    <p:sldId id="408" r:id="rId21"/>
    <p:sldId id="409" r:id="rId22"/>
    <p:sldId id="410" r:id="rId23"/>
    <p:sldId id="411" r:id="rId24"/>
    <p:sldId id="412" r:id="rId2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978CE8"/>
    <a:srgbClr val="000080"/>
    <a:srgbClr val="F60208"/>
    <a:srgbClr val="A8A3ED"/>
    <a:srgbClr val="D1CEF6"/>
    <a:srgbClr val="EBE9FB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47" autoAdjust="0"/>
    <p:restoredTop sz="92951" autoAdjust="0"/>
  </p:normalViewPr>
  <p:slideViewPr>
    <p:cSldViewPr>
      <p:cViewPr varScale="1">
        <p:scale>
          <a:sx n="92" d="100"/>
          <a:sy n="92" d="100"/>
        </p:scale>
        <p:origin x="2296" y="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7BD42F18-83F5-0C4C-AFB3-EC801997D3C1}"/>
    <pc:docChg chg="addSld delSld modSld">
      <pc:chgData name="Henning Kiss" userId="a0df8af1cba7f864" providerId="LiveId" clId="{7BD42F18-83F5-0C4C-AFB3-EC801997D3C1}" dt="2025-04-28T05:04:43.044" v="13" actId="20577"/>
      <pc:docMkLst>
        <pc:docMk/>
      </pc:docMkLst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0" sldId="301"/>
        </pc:sldMkLst>
      </pc:sldChg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2308987676" sldId="357"/>
        </pc:sldMkLst>
      </pc:sldChg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787928965" sldId="358"/>
        </pc:sldMkLst>
      </pc:sldChg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2198760012" sldId="359"/>
        </pc:sldMkLst>
      </pc:sldChg>
      <pc:sldChg chg="modSp">
        <pc:chgData name="Henning Kiss" userId="a0df8af1cba7f864" providerId="LiveId" clId="{7BD42F18-83F5-0C4C-AFB3-EC801997D3C1}" dt="2025-04-28T04:59:12.323" v="11" actId="20577"/>
        <pc:sldMkLst>
          <pc:docMk/>
          <pc:sldMk cId="341954808" sldId="399"/>
        </pc:sldMkLst>
        <pc:spChg chg="mod">
          <ac:chgData name="Henning Kiss" userId="a0df8af1cba7f864" providerId="LiveId" clId="{7BD42F18-83F5-0C4C-AFB3-EC801997D3C1}" dt="2025-04-28T04:59:12.323" v="11" actId="20577"/>
          <ac:spMkLst>
            <pc:docMk/>
            <pc:sldMk cId="341954808" sldId="399"/>
            <ac:spMk id="644099" creationId="{00000000-0000-0000-0000-000000000000}"/>
          </ac:spMkLst>
        </pc:spChg>
      </pc:sldChg>
      <pc:sldChg chg="modSp">
        <pc:chgData name="Henning Kiss" userId="a0df8af1cba7f864" providerId="LiveId" clId="{7BD42F18-83F5-0C4C-AFB3-EC801997D3C1}" dt="2025-04-28T05:04:43.044" v="13" actId="20577"/>
        <pc:sldMkLst>
          <pc:docMk/>
          <pc:sldMk cId="2300875913" sldId="412"/>
        </pc:sldMkLst>
        <pc:spChg chg="mod">
          <ac:chgData name="Henning Kiss" userId="a0df8af1cba7f864" providerId="LiveId" clId="{7BD42F18-83F5-0C4C-AFB3-EC801997D3C1}" dt="2025-04-28T05:04:43.044" v="13" actId="20577"/>
          <ac:spMkLst>
            <pc:docMk/>
            <pc:sldMk cId="2300875913" sldId="412"/>
            <ac:spMk id="643075" creationId="{00000000-0000-0000-0000-000000000000}"/>
          </ac:spMkLst>
        </pc:spChg>
      </pc:sldChg>
      <pc:sldChg chg="modSp add mod">
        <pc:chgData name="Henning Kiss" userId="a0df8af1cba7f864" providerId="LiveId" clId="{7BD42F18-83F5-0C4C-AFB3-EC801997D3C1}" dt="2025-04-28T04:53:21.259" v="4" actId="207"/>
        <pc:sldMkLst>
          <pc:docMk/>
          <pc:sldMk cId="3681117512" sldId="417"/>
        </pc:sldMkLst>
        <pc:spChg chg="mod">
          <ac:chgData name="Henning Kiss" userId="a0df8af1cba7f864" providerId="LiveId" clId="{7BD42F18-83F5-0C4C-AFB3-EC801997D3C1}" dt="2025-04-28T04:53:15.228" v="2" actId="20577"/>
          <ac:spMkLst>
            <pc:docMk/>
            <pc:sldMk cId="3681117512" sldId="417"/>
            <ac:spMk id="3" creationId="{00000000-0000-0000-0000-000000000000}"/>
          </ac:spMkLst>
        </pc:spChg>
        <pc:spChg chg="mod">
          <ac:chgData name="Henning Kiss" userId="a0df8af1cba7f864" providerId="LiveId" clId="{7BD42F18-83F5-0C4C-AFB3-EC801997D3C1}" dt="2025-04-28T04:53:21.259" v="4" actId="207"/>
          <ac:spMkLst>
            <pc:docMk/>
            <pc:sldMk cId="3681117512" sldId="417"/>
            <ac:spMk id="4" creationId="{00000000-0000-0000-0000-000000000000}"/>
          </ac:spMkLst>
        </pc:spChg>
      </pc:sldChg>
      <pc:sldChg chg="del">
        <pc:chgData name="Henning Kiss" userId="a0df8af1cba7f864" providerId="LiveId" clId="{7BD42F18-83F5-0C4C-AFB3-EC801997D3C1}" dt="2025-04-28T04:53:31.008" v="5" actId="2696"/>
        <pc:sldMkLst>
          <pc:docMk/>
          <pc:sldMk cId="1072071123" sldId="425"/>
        </pc:sldMkLst>
      </pc:sldChg>
    </pc:docChg>
  </pc:docChgLst>
  <pc:docChgLst>
    <pc:chgData name="Henning Kiss" userId="a0df8af1cba7f864" providerId="LiveId" clId="{A5B2A4EB-6CE3-7A4C-8E85-1A5A27216661}"/>
    <pc:docChg chg="addSld delSld modSld">
      <pc:chgData name="Henning Kiss" userId="a0df8af1cba7f864" providerId="LiveId" clId="{A5B2A4EB-6CE3-7A4C-8E85-1A5A27216661}" dt="2024-05-03T13:55:31.942" v="18" actId="2696"/>
      <pc:docMkLst>
        <pc:docMk/>
      </pc:docMkLst>
      <pc:sldChg chg="del">
        <pc:chgData name="Henning Kiss" userId="a0df8af1cba7f864" providerId="LiveId" clId="{A5B2A4EB-6CE3-7A4C-8E85-1A5A27216661}" dt="2024-05-03T13:55:31.942" v="18" actId="2696"/>
        <pc:sldMkLst>
          <pc:docMk/>
          <pc:sldMk cId="394755580" sldId="350"/>
        </pc:sldMkLst>
      </pc:sldChg>
      <pc:sldChg chg="modSp mod">
        <pc:chgData name="Henning Kiss" userId="a0df8af1cba7f864" providerId="LiveId" clId="{A5B2A4EB-6CE3-7A4C-8E85-1A5A27216661}" dt="2024-05-03T13:55:01.648" v="12" actId="20577"/>
        <pc:sldMkLst>
          <pc:docMk/>
          <pc:sldMk cId="3201128826" sldId="373"/>
        </pc:sldMkLst>
      </pc:sldChg>
      <pc:sldChg chg="modSp add mod">
        <pc:chgData name="Henning Kiss" userId="a0df8af1cba7f864" providerId="LiveId" clId="{A5B2A4EB-6CE3-7A4C-8E85-1A5A27216661}" dt="2024-05-03T13:55:28.161" v="17" actId="207"/>
        <pc:sldMkLst>
          <pc:docMk/>
          <pc:sldMk cId="1072071123" sldId="425"/>
        </pc:sldMkLst>
      </pc:sldChg>
    </pc:docChg>
  </pc:docChgLst>
  <pc:docChgLst>
    <pc:chgData name="Henning Kiss" userId="a0df8af1cba7f864" providerId="LiveId" clId="{F8040FE6-6E4C-4841-AF4A-AB442AFCBA89}"/>
    <pc:docChg chg="addSld delSld modSld">
      <pc:chgData name="Henning Kiss" userId="a0df8af1cba7f864" providerId="LiveId" clId="{F8040FE6-6E4C-4841-AF4A-AB442AFCBA89}" dt="2024-05-03T13:54:29.898" v="64" actId="20577"/>
      <pc:docMkLst>
        <pc:docMk/>
      </pc:docMkLst>
      <pc:sldChg chg="add">
        <pc:chgData name="Henning Kiss" userId="a0df8af1cba7f864" providerId="LiveId" clId="{F8040FE6-6E4C-4841-AF4A-AB442AFCBA89}" dt="2024-05-03T13:48:29.335" v="12"/>
        <pc:sldMkLst>
          <pc:docMk/>
          <pc:sldMk cId="0" sldId="301"/>
        </pc:sldMkLst>
      </pc:sldChg>
      <pc:sldChg chg="modSp add mod">
        <pc:chgData name="Henning Kiss" userId="a0df8af1cba7f864" providerId="LiveId" clId="{F8040FE6-6E4C-4841-AF4A-AB442AFCBA89}" dt="2024-05-03T13:47:54.587" v="10" actId="207"/>
        <pc:sldMkLst>
          <pc:docMk/>
          <pc:sldMk cId="394755580" sldId="350"/>
        </pc:sldMkLst>
      </pc:sldChg>
      <pc:sldChg chg="add">
        <pc:chgData name="Henning Kiss" userId="a0df8af1cba7f864" providerId="LiveId" clId="{F8040FE6-6E4C-4841-AF4A-AB442AFCBA89}" dt="2024-05-03T13:48:29.335" v="12"/>
        <pc:sldMkLst>
          <pc:docMk/>
          <pc:sldMk cId="2308987676" sldId="357"/>
        </pc:sldMkLst>
      </pc:sldChg>
      <pc:sldChg chg="add">
        <pc:chgData name="Henning Kiss" userId="a0df8af1cba7f864" providerId="LiveId" clId="{F8040FE6-6E4C-4841-AF4A-AB442AFCBA89}" dt="2024-05-03T13:48:29.335" v="12"/>
        <pc:sldMkLst>
          <pc:docMk/>
          <pc:sldMk cId="787928965" sldId="358"/>
        </pc:sldMkLst>
      </pc:sldChg>
      <pc:sldChg chg="modSp add modAnim">
        <pc:chgData name="Henning Kiss" userId="a0df8af1cba7f864" providerId="LiveId" clId="{F8040FE6-6E4C-4841-AF4A-AB442AFCBA89}" dt="2024-05-03T13:49:22.956" v="23" actId="20577"/>
        <pc:sldMkLst>
          <pc:docMk/>
          <pc:sldMk cId="2198760012" sldId="359"/>
        </pc:sldMkLst>
      </pc:sldChg>
      <pc:sldChg chg="modSp mod">
        <pc:chgData name="Henning Kiss" userId="a0df8af1cba7f864" providerId="LiveId" clId="{F8040FE6-6E4C-4841-AF4A-AB442AFCBA89}" dt="2024-05-03T13:47:34.378" v="6" actId="20577"/>
        <pc:sldMkLst>
          <pc:docMk/>
          <pc:sldMk cId="3201128826" sldId="373"/>
        </pc:sldMkLst>
      </pc:sldChg>
      <pc:sldChg chg="modSp">
        <pc:chgData name="Henning Kiss" userId="a0df8af1cba7f864" providerId="LiveId" clId="{F8040FE6-6E4C-4841-AF4A-AB442AFCBA89}" dt="2024-05-03T13:53:15.022" v="31" actId="20577"/>
        <pc:sldMkLst>
          <pc:docMk/>
          <pc:sldMk cId="1883801056" sldId="403"/>
        </pc:sldMkLst>
      </pc:sldChg>
      <pc:sldChg chg="modSp">
        <pc:chgData name="Henning Kiss" userId="a0df8af1cba7f864" providerId="LiveId" clId="{F8040FE6-6E4C-4841-AF4A-AB442AFCBA89}" dt="2024-05-03T13:54:05.661" v="40" actId="20577"/>
        <pc:sldMkLst>
          <pc:docMk/>
          <pc:sldMk cId="2511146455" sldId="411"/>
        </pc:sldMkLst>
      </pc:sldChg>
      <pc:sldChg chg="modSp">
        <pc:chgData name="Henning Kiss" userId="a0df8af1cba7f864" providerId="LiveId" clId="{F8040FE6-6E4C-4841-AF4A-AB442AFCBA89}" dt="2024-05-03T13:54:29.898" v="64" actId="20577"/>
        <pc:sldMkLst>
          <pc:docMk/>
          <pc:sldMk cId="2300875913" sldId="412"/>
        </pc:sldMkLst>
      </pc:sldChg>
      <pc:sldChg chg="del">
        <pc:chgData name="Henning Kiss" userId="a0df8af1cba7f864" providerId="LiveId" clId="{F8040FE6-6E4C-4841-AF4A-AB442AFCBA89}" dt="2024-05-03T13:48:02.704" v="11" actId="2696"/>
        <pc:sldMkLst>
          <pc:docMk/>
          <pc:sldMk cId="1734861472" sldId="425"/>
        </pc:sldMkLst>
      </pc:sldChg>
    </pc:docChg>
  </pc:docChgLst>
  <pc:docChgLst>
    <pc:chgData name="Henning Kiss" userId="a0df8af1cba7f864" providerId="LiveId" clId="{96DCE255-A92A-6A49-9D0F-C17A422B0CB9}"/>
    <pc:docChg chg="addSld delSld modSld">
      <pc:chgData name="Henning Kiss" userId="a0df8af1cba7f864" providerId="LiveId" clId="{96DCE255-A92A-6A49-9D0F-C17A422B0CB9}" dt="2022-05-02T05:00:13.851" v="38" actId="20577"/>
      <pc:docMkLst>
        <pc:docMk/>
      </pc:docMkLst>
      <pc:sldChg chg="add">
        <pc:chgData name="Henning Kiss" userId="a0df8af1cba7f864" providerId="LiveId" clId="{96DCE255-A92A-6A49-9D0F-C17A422B0CB9}" dt="2022-05-02T04:59:49.318" v="31"/>
        <pc:sldMkLst>
          <pc:docMk/>
          <pc:sldMk cId="0" sldId="301"/>
        </pc:sldMkLst>
      </pc:sldChg>
      <pc:sldChg chg="modSp add mod">
        <pc:chgData name="Henning Kiss" userId="a0df8af1cba7f864" providerId="LiveId" clId="{96DCE255-A92A-6A49-9D0F-C17A422B0CB9}" dt="2022-05-02T04:37:30.109" v="4" actId="207"/>
        <pc:sldMkLst>
          <pc:docMk/>
          <pc:sldMk cId="394755580" sldId="350"/>
        </pc:sldMkLst>
      </pc:sldChg>
      <pc:sldChg chg="add">
        <pc:chgData name="Henning Kiss" userId="a0df8af1cba7f864" providerId="LiveId" clId="{96DCE255-A92A-6A49-9D0F-C17A422B0CB9}" dt="2022-05-02T04:59:49.318" v="31"/>
        <pc:sldMkLst>
          <pc:docMk/>
          <pc:sldMk cId="2308987676" sldId="357"/>
        </pc:sldMkLst>
      </pc:sldChg>
      <pc:sldChg chg="add">
        <pc:chgData name="Henning Kiss" userId="a0df8af1cba7f864" providerId="LiveId" clId="{96DCE255-A92A-6A49-9D0F-C17A422B0CB9}" dt="2022-05-02T04:59:49.318" v="31"/>
        <pc:sldMkLst>
          <pc:docMk/>
          <pc:sldMk cId="1482220752" sldId="358"/>
        </pc:sldMkLst>
      </pc:sldChg>
      <pc:sldChg chg="add">
        <pc:chgData name="Henning Kiss" userId="a0df8af1cba7f864" providerId="LiveId" clId="{96DCE255-A92A-6A49-9D0F-C17A422B0CB9}" dt="2022-05-02T04:59:49.318" v="31"/>
        <pc:sldMkLst>
          <pc:docMk/>
          <pc:sldMk cId="2198760012" sldId="359"/>
        </pc:sldMkLst>
      </pc:sldChg>
      <pc:sldChg chg="modSp mod">
        <pc:chgData name="Henning Kiss" userId="a0df8af1cba7f864" providerId="LiveId" clId="{96DCE255-A92A-6A49-9D0F-C17A422B0CB9}" dt="2022-05-02T05:00:13.851" v="38" actId="20577"/>
        <pc:sldMkLst>
          <pc:docMk/>
          <pc:sldMk cId="3201128826" sldId="373"/>
        </pc:sldMkLst>
      </pc:sldChg>
      <pc:sldChg chg="modSp">
        <pc:chgData name="Henning Kiss" userId="a0df8af1cba7f864" providerId="LiveId" clId="{96DCE255-A92A-6A49-9D0F-C17A422B0CB9}" dt="2022-05-02T04:59:05.123" v="30" actId="20577"/>
        <pc:sldMkLst>
          <pc:docMk/>
          <pc:sldMk cId="2300875913" sldId="412"/>
        </pc:sldMkLst>
      </pc:sldChg>
      <pc:sldChg chg="add">
        <pc:chgData name="Henning Kiss" userId="a0df8af1cba7f864" providerId="LiveId" clId="{96DCE255-A92A-6A49-9D0F-C17A422B0CB9}" dt="2022-05-02T05:00:09.534" v="32"/>
        <pc:sldMkLst>
          <pc:docMk/>
          <pc:sldMk cId="105324183" sldId="417"/>
        </pc:sldMkLst>
      </pc:sldChg>
      <pc:sldChg chg="del">
        <pc:chgData name="Henning Kiss" userId="a0df8af1cba7f864" providerId="LiveId" clId="{96DCE255-A92A-6A49-9D0F-C17A422B0CB9}" dt="2022-05-02T04:37:34.764" v="5" actId="2696"/>
        <pc:sldMkLst>
          <pc:docMk/>
          <pc:sldMk cId="939447049" sldId="43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A1B46E7-A699-409A-9A12-0C1F0AEE876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79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9568219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65676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286011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576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5049028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672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9091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296988"/>
            <a:ext cx="4297363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5663" y="1296988"/>
            <a:ext cx="4298950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1806501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46301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5719517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022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9631190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968665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97219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51516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2113" y="44450"/>
            <a:ext cx="2222500" cy="64801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438" y="44450"/>
            <a:ext cx="6518275" cy="64801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08499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526300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477816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5898610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032100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76630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873767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992511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6988"/>
            <a:ext cx="8748713" cy="52276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9C6F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  <a:p>
            <a:pPr lvl="0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609600" indent="-609600" algn="l" rtl="0" fontAlgn="base">
        <a:spcBef>
          <a:spcPct val="5000"/>
        </a:spcBef>
        <a:spcAft>
          <a:spcPct val="0"/>
        </a:spcAft>
        <a:defRPr sz="2400">
          <a:solidFill>
            <a:srgbClr val="00008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990600" indent="-533400" algn="l" rtl="0" fontAlgn="base">
        <a:spcBef>
          <a:spcPct val="5000"/>
        </a:spcBef>
        <a:spcAft>
          <a:spcPct val="0"/>
        </a:spcAft>
        <a:buAutoNum type="alphaLcParenR"/>
        <a:defRPr sz="2800">
          <a:solidFill>
            <a:schemeClr val="tx1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alphaLcParenR"/>
        <a:defRPr sz="2400">
          <a:solidFill>
            <a:schemeClr val="tx1"/>
          </a:solidFill>
          <a:latin typeface="Arial" charset="0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115414"/>
            <a:ext cx="3888432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dirty="0">
                <a:solidFill>
                  <a:schemeClr val="bg1"/>
                </a:solidFill>
                <a:latin typeface="Frutiger LT 57 Cn" pitchFamily="34" charset="0"/>
              </a:rPr>
              <a:t>Zivilrechtliche </a:t>
            </a:r>
          </a:p>
          <a:p>
            <a:r>
              <a:rPr lang="de-DE" sz="3000" dirty="0" err="1">
                <a:solidFill>
                  <a:schemeClr val="bg1"/>
                </a:solidFill>
                <a:latin typeface="Frutiger LT 57 Cn" pitchFamily="34" charset="0"/>
              </a:rPr>
              <a:t>Assessorklausuren</a:t>
            </a:r>
            <a:endParaRPr lang="de-DE" sz="3000" dirty="0">
              <a:solidFill>
                <a:schemeClr val="bg1"/>
              </a:solidFill>
              <a:latin typeface="Frutiger LT 57 Cn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Hamburg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20112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9" name="Text Box 3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A.	Vermerk zur Rechtslage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</a:t>
            </a:r>
            <a:r>
              <a:rPr lang="de-DE" sz="2200" dirty="0">
                <a:cs typeface="Arial" charset="0"/>
              </a:rPr>
              <a:t>I.	Zielvorstellung des Mandanten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1.	Vorläufige Sicherung seiner Ansprüche </a:t>
            </a:r>
            <a:r>
              <a:rPr lang="de-DE" sz="2200" b="0" dirty="0" err="1">
                <a:cs typeface="Arial" charset="0"/>
              </a:rPr>
              <a:t>iHv</a:t>
            </a:r>
            <a:r>
              <a:rPr lang="de-DE" sz="2200" b="0" dirty="0">
                <a:cs typeface="Arial" charset="0"/>
              </a:rPr>
              <a:t> Euro 11.947,21			nebst Zinsen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2.	Zahlung der Euro 11.947,21 nebst Zinsen.</a:t>
            </a:r>
          </a:p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II.	Materielle Rechtslage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1.	Ansprüche gegen Hans-Martin Schäfer sind nicht zu prüfen.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2.	Ansprüche gegen Gerhard Schäfer? 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a)	</a:t>
            </a:r>
            <a:r>
              <a:rPr lang="de-DE" sz="2200" b="0" u="sng" dirty="0">
                <a:cs typeface="Arial" charset="0"/>
              </a:rPr>
              <a:t>Vorläufig</a:t>
            </a:r>
            <a:r>
              <a:rPr lang="de-DE" sz="2200" b="0" dirty="0">
                <a:cs typeface="Arial" charset="0"/>
              </a:rPr>
              <a:t>: zur Sicherung von Zahlungsansprüchen?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auf Einräumung einer (Bauhandwerker-) Sicherheit?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aa</a:t>
            </a:r>
            <a:r>
              <a:rPr lang="de-DE" sz="2200" b="0" dirty="0">
                <a:cs typeface="Arial" charset="0"/>
              </a:rPr>
              <a:t>)	§ 650f Abs. 1 S.1?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§ 650f Abs. 6 S.1 Nr. 2 BGB; findet keine An-							</a:t>
            </a:r>
            <a:r>
              <a:rPr lang="de-DE" sz="2200" b="0" dirty="0" err="1">
                <a:cs typeface="Arial" charset="0"/>
              </a:rPr>
              <a:t>wendung</a:t>
            </a:r>
            <a:r>
              <a:rPr lang="de-DE" sz="2200" b="0" dirty="0">
                <a:cs typeface="Arial" charset="0"/>
              </a:rPr>
              <a:t> auf Verbraucherbauvertrag (hier zw.).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bb</a:t>
            </a:r>
            <a:r>
              <a:rPr lang="de-DE" sz="2200" b="0" dirty="0">
                <a:cs typeface="Arial" charset="0"/>
              </a:rPr>
              <a:t>)	§ 650e S.1?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(1)	Anwendbarkeit neben § 650f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(+), s. soeben (s. außerdem § 650f Abs. 4)</a:t>
            </a:r>
            <a:endParaRPr lang="de-DE" sz="2200" dirty="0"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54808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0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(2)	Voraussetzungen des § 650e S.1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</a:t>
            </a:r>
            <a:r>
              <a:rPr lang="de-DE" sz="2200" b="0" u="sng" dirty="0">
                <a:cs typeface="Arial" charset="0"/>
              </a:rPr>
              <a:t>Problem:</a:t>
            </a:r>
            <a:r>
              <a:rPr lang="de-DE" sz="2200" b="0" dirty="0">
                <a:cs typeface="Arial" charset="0"/>
              </a:rPr>
              <a:t> „Besteller“ und „Eigentümer“ sind hier							nicht personenidentisch.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- </a:t>
            </a:r>
            <a:r>
              <a:rPr lang="de-DE" sz="2200" dirty="0">
                <a:cs typeface="Arial" charset="0"/>
              </a:rPr>
              <a:t>Ansicht 1:</a:t>
            </a:r>
            <a:r>
              <a:rPr lang="de-DE" sz="2200" b="0" dirty="0">
                <a:cs typeface="Arial" charset="0"/>
              </a:rPr>
              <a:t>„formaljuristische Betrachtung“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	      danach (-), formal ist Hans-Martin									      Besteller, nicht Gerhard Schäfer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- </a:t>
            </a:r>
            <a:r>
              <a:rPr lang="de-DE" sz="2200" dirty="0">
                <a:cs typeface="Arial" charset="0"/>
              </a:rPr>
              <a:t>Ansicht 2:</a:t>
            </a:r>
            <a:r>
              <a:rPr lang="de-DE" sz="2200" b="0" dirty="0">
                <a:cs typeface="Arial" charset="0"/>
              </a:rPr>
              <a:t>„wirtschaftliche Betrachtungsweise“:									      entscheidend, ob Eigentümer der									      „wirtschaftliche Besteller“ ist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	      hier (+), s. Schreiben von Gerhard.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- </a:t>
            </a:r>
            <a:r>
              <a:rPr lang="de-DE" sz="2200" dirty="0">
                <a:cs typeface="Arial" charset="0"/>
              </a:rPr>
              <a:t>BGHZ 102, 95 ff.</a:t>
            </a:r>
            <a:r>
              <a:rPr lang="de-DE" sz="2200" b="0" dirty="0">
                <a:cs typeface="Arial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  		  formaljuristische Betrachtungsweise, aber ggf.							  § 242 BGB!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(3)	Voraussetzungen des § 242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(a) Gilt § 242 überhaupt zwischen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und Ger-								     </a:t>
            </a:r>
            <a:r>
              <a:rPr lang="de-DE" sz="2200" b="0" dirty="0" err="1">
                <a:cs typeface="Arial" charset="0"/>
              </a:rPr>
              <a:t>hard</a:t>
            </a:r>
            <a:r>
              <a:rPr lang="de-DE" sz="2200" b="0" dirty="0">
                <a:cs typeface="Arial" charset="0"/>
              </a:rPr>
              <a:t> Schäfer?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8264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819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      (+), es reicht eine Sonderbeziehung </a:t>
            </a:r>
            <a:r>
              <a:rPr lang="de-DE" sz="2200" b="0" dirty="0" err="1">
                <a:cs typeface="Arial" charset="0"/>
              </a:rPr>
              <a:t>derge</a:t>
            </a:r>
            <a:r>
              <a:rPr lang="de-DE" sz="2200" b="0" dirty="0">
                <a:cs typeface="Arial" charset="0"/>
              </a:rPr>
              <a:t>-								      </a:t>
            </a:r>
            <a:r>
              <a:rPr lang="de-DE" sz="2200" b="0" dirty="0" err="1">
                <a:cs typeface="Arial" charset="0"/>
              </a:rPr>
              <a:t>stalt</a:t>
            </a:r>
            <a:r>
              <a:rPr lang="de-DE" sz="2200" b="0" dirty="0">
                <a:cs typeface="Arial" charset="0"/>
              </a:rPr>
              <a:t>, dass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Zustimmung des anderen								      benötigt, um Arbeiten vorzunehmen.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(b)  Verstoß des Gerhard Schäfer gegen § 242?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      (+), </a:t>
            </a:r>
            <a:r>
              <a:rPr lang="de-DE" sz="2200" b="0" dirty="0" err="1">
                <a:cs typeface="Arial" charset="0"/>
              </a:rPr>
              <a:t>kollusives</a:t>
            </a:r>
            <a:r>
              <a:rPr lang="de-DE" sz="2200" b="0" dirty="0">
                <a:cs typeface="Arial" charset="0"/>
              </a:rPr>
              <a:t> Zusammenwirken mit Hans-								      Martin, um dem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einen werthaltigen An-								      </a:t>
            </a:r>
            <a:r>
              <a:rPr lang="de-DE" sz="2200" b="0" dirty="0" err="1">
                <a:cs typeface="Arial" charset="0"/>
              </a:rPr>
              <a:t>spruch</a:t>
            </a:r>
            <a:r>
              <a:rPr lang="de-DE" sz="2200" b="0" dirty="0">
                <a:cs typeface="Arial" charset="0"/>
              </a:rPr>
              <a:t> gegen Gerhard S. vorzuenthalten.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=&gt;  also § 242 BGB (+).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(3)	Rechtsfolge des § 650e S.1 BGB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Anspruch auf Einräumung einer </a:t>
            </a:r>
            <a:r>
              <a:rPr lang="de-DE" sz="2200" b="0" dirty="0" err="1">
                <a:cs typeface="Arial" charset="0"/>
              </a:rPr>
              <a:t>SiHyp</a:t>
            </a:r>
            <a:r>
              <a:rPr lang="de-DE" sz="2200" b="0" dirty="0">
                <a:cs typeface="Arial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(4)	Einwendungen denkbar?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(-), zwar möglicherweise Gewährleistungs-								rechte, aber mittlerweile rechtskräftig </a:t>
            </a:r>
            <a:r>
              <a:rPr lang="de-DE" sz="2200" b="0" dirty="0" err="1">
                <a:cs typeface="Arial" charset="0"/>
              </a:rPr>
              <a:t>entschie</a:t>
            </a:r>
            <a:r>
              <a:rPr lang="de-DE" sz="2200" b="0" dirty="0">
                <a:cs typeface="Arial" charset="0"/>
              </a:rPr>
              <a:t>-							den; das wirkt nach § 242 auch gegen Gerhard.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=&gt;	also § 650e S.1 </a:t>
            </a:r>
            <a:r>
              <a:rPr lang="de-DE" sz="2200" b="0" dirty="0" err="1">
                <a:cs typeface="Arial" charset="0"/>
              </a:rPr>
              <a:t>iVm</a:t>
            </a:r>
            <a:r>
              <a:rPr lang="de-DE" sz="2200" b="0" dirty="0">
                <a:cs typeface="Arial" charset="0"/>
              </a:rPr>
              <a:t> § 242 BGB (+)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b)	Zahlungsansprüche gegen Gerhard Schäfer?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43765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921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aa</a:t>
            </a:r>
            <a:r>
              <a:rPr lang="de-DE" sz="2200" b="0" dirty="0">
                <a:cs typeface="Arial" charset="0"/>
              </a:rPr>
              <a:t>)	§§ 631 Abs. 1, 650a Abs. 1 S.2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kein Werkvertrag mit Gerhard Schäfer; hier 							auch kein § 242 BGB; „Verbot der Versionsklage“.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bb</a:t>
            </a:r>
            <a:r>
              <a:rPr lang="de-DE" sz="2200" b="0" dirty="0">
                <a:cs typeface="Arial" charset="0"/>
              </a:rPr>
              <a:t>)	§§ 683 S.1, 670 BGB („Auch-fremdes-Geschäft“)?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„Verbot der Versionsklage“.</a:t>
            </a:r>
            <a:endParaRPr lang="de-DE" sz="220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cc)	§ 812 Abs. 1 S.1, 2.Var.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„Verbot der Versionsklage“.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c)	Ergebnis zur materiellen Rechtslage: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Anspruch des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gegen Gerhard Schäfer aus § 650e 				BGB auf Einräumung einer Sicherungshypothek.</a:t>
            </a:r>
          </a:p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III.	Prozessrechtliches Gutachten (+ Zweckmäßigkeit)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1.	Prozessuale Durchsetzung des Anspruches aus § 650e S.1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a)	Klage gegen Gerhard Schäfer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-	Welches Gericht, welcher Antrag?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-	Ist das zweckmäßig?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(+), aber Eile ist geboten; es bedarf vorl. </a:t>
            </a:r>
            <a:r>
              <a:rPr lang="de-DE" sz="2200" b="0" dirty="0" err="1">
                <a:cs typeface="Arial" charset="0"/>
              </a:rPr>
              <a:t>RSchutzes</a:t>
            </a:r>
            <a:r>
              <a:rPr lang="de-DE" sz="2200" b="0" dirty="0">
                <a:cs typeface="Arial" charset="0"/>
              </a:rPr>
              <a:t>.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3529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024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b)	Vorläufiger Rechtsschutz möglich?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aa</a:t>
            </a:r>
            <a:r>
              <a:rPr lang="de-DE" sz="2200" b="0" dirty="0">
                <a:cs typeface="Arial" charset="0"/>
              </a:rPr>
              <a:t>)	§§ 916 ff. ZPO: dinglicher Arrest?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kein Geldanspruch.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bb</a:t>
            </a:r>
            <a:r>
              <a:rPr lang="de-DE" sz="2200" b="0" dirty="0">
                <a:cs typeface="Arial" charset="0"/>
              </a:rPr>
              <a:t>)	§§ 935 ff. ZPO: einstweilige Verfügung?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(+), da Sicherung der Zwangsvollstreckung des							Anspruches auf Einräumung der </a:t>
            </a:r>
            <a:r>
              <a:rPr lang="de-DE" sz="2200" b="0" dirty="0" err="1">
                <a:cs typeface="Arial" charset="0"/>
              </a:rPr>
              <a:t>SiHyp</a:t>
            </a:r>
            <a:r>
              <a:rPr lang="de-DE" sz="2200" b="0" dirty="0">
                <a:cs typeface="Arial" charset="0"/>
              </a:rPr>
              <a:t> </a:t>
            </a:r>
            <a:r>
              <a:rPr lang="de-DE" sz="2200" b="0" dirty="0" err="1">
                <a:cs typeface="Arial" charset="0"/>
              </a:rPr>
              <a:t>erforderl</a:t>
            </a:r>
            <a:r>
              <a:rPr lang="de-DE" sz="2200" b="0" dirty="0">
                <a:cs typeface="Arial" charset="0"/>
              </a:rPr>
              <a:t>.;						Sicherung kann nach § 938 ZPO durch Vormerkung						erfolgen (vgl. § 885 Abs. 1 S.1, 1.Var. BGB).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(1)	Zulässigkeit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(+), Verfügungsanspruch und –</a:t>
            </a:r>
            <a:r>
              <a:rPr lang="de-DE" sz="2200" b="0" dirty="0" err="1">
                <a:cs typeface="Arial" charset="0"/>
              </a:rPr>
              <a:t>grund</a:t>
            </a:r>
            <a:r>
              <a:rPr lang="de-DE" sz="2200" b="0" dirty="0">
                <a:cs typeface="Arial" charset="0"/>
              </a:rPr>
              <a:t> müssen							nur behauptet werden.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(2)	Begründetheit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(+), Verfügungsanspruch aus § 650e S.1;								Verfügungsgrund wegen § 885 Abs. 1 S.2 BGB							nicht erforderlich (wird widerleglich vermutet).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c)	Klage und vorläufiger Rechtsschutz kombinierbar?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801056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26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Text Box 2"/>
          <p:cNvSpPr txBox="1">
            <a:spLocks noChangeArrowheads="1"/>
          </p:cNvSpPr>
          <p:nvPr/>
        </p:nvSpPr>
        <p:spPr bwMode="auto">
          <a:xfrm>
            <a:off x="214313" y="1448780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(+), da dasselbe Gericht zuständig ist.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2.	Zweckmäßigkeit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(+), einstweilige Verfügung und Klage aus § 650e S.1				sind nach BGHZ 102, 95 ff. erfolgversprechend; die Kombi-			</a:t>
            </a:r>
            <a:r>
              <a:rPr lang="de-DE" sz="2200" b="0" dirty="0" err="1">
                <a:cs typeface="Arial" charset="0"/>
              </a:rPr>
              <a:t>nation</a:t>
            </a:r>
            <a:r>
              <a:rPr lang="de-DE" sz="2200" b="0" dirty="0">
                <a:cs typeface="Arial" charset="0"/>
              </a:rPr>
              <a:t> ist unschädlich, sofern beantragt wird, über die eV				vorab (ohne mdl. Verhandlung) zu entscheiden (und dies				insbesondere deutlich zu machen).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B.	Praktische Umsetzung der gefundenen Ergebnisse: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Klageschrift mit Antrag auf Erlass einstweiliger Verfügung: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 algn="ctr">
              <a:spcAft>
                <a:spcPts val="0"/>
              </a:spcAft>
            </a:pPr>
            <a:r>
              <a:rPr lang="de-DE" sz="2200" dirty="0">
                <a:cs typeface="Arial" charset="0"/>
              </a:rPr>
              <a:t>EILT! </a:t>
            </a:r>
          </a:p>
          <a:p>
            <a:pPr algn="ctr">
              <a:spcAft>
                <a:spcPts val="0"/>
              </a:spcAft>
            </a:pPr>
            <a:r>
              <a:rPr lang="de-DE" sz="2200" dirty="0">
                <a:cs typeface="Arial" charset="0"/>
              </a:rPr>
              <a:t>u.a. ANTRAG AUF ERLASS EINSTWEILIGER VERFÜGUNG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1.	Namens und in Vollmacht des Klägers erhebe ich Klage und 		beantrage,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8759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26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403187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	den Beklagten zu verurteilen, den Antrag des Klägers 			anzunehmen, diesem an dem Grundstück Lise-Meitner-			Straße 48a, 10553 Berlin, eingetragen im Grundbuch von 		Tiergarten, Band 404, Blatt 6310, Flurstück 529/55, Flur 40, 		an rangbereiter Stelle eine Sicherungshypothek über einen 		Betrag von € 11.947,21 nebst gesetzlicher Zinsen in Höhe 		von 5 Prozentpunkten über dem Basiszinssatz seit dem 		03.03.2024 zu bestellen und eine entsprechende 				Bewilligungserklärung abzugeben.</a:t>
            </a:r>
          </a:p>
          <a:p>
            <a:pPr>
              <a:spcAft>
                <a:spcPts val="0"/>
              </a:spcAft>
            </a:pPr>
            <a:endParaRPr lang="de-DE" sz="1000" b="0" dirty="0">
              <a:cs typeface="Arial" charset="0"/>
            </a:endParaRPr>
          </a:p>
          <a:p>
            <a:pPr>
              <a:spcAft>
                <a:spcPts val="0"/>
              </a:spcAft>
            </a:pPr>
            <a:endParaRPr lang="de-DE" sz="10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2.	Darüber hinaus beantrage ich den Erlass einer einstweiligen 		Verfügung ohne mündliche Verhandlung mit folgendem Inhalt: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4699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229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473975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	Zur Sicherung des Anspruchs des Klägers auf Einräumung 		der Sicherungshypothek ist zu Lasten des Grundstücks, 		eingetragen im Grundbuch von Tiergarten, Band 404, Blatt 		6310, Flurstück 529/55 Lise-Meitner-Straße 48a, Flur 40 			und zu Gunsten des Klägers eine Vormerkung in das 			Grundbuch einzutragen. Das Grundbuchamt Tiergarten 		wird um Eintragung der Vormerkung ersucht.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Erklärungen nach § 253 Abs. </a:t>
            </a:r>
            <a:r>
              <a:rPr lang="de-DE" sz="2200" b="0">
                <a:cs typeface="Arial" charset="0"/>
              </a:rPr>
              <a:t>3 ZPO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 algn="ctr">
              <a:spcAft>
                <a:spcPts val="0"/>
              </a:spcAft>
            </a:pPr>
            <a:r>
              <a:rPr lang="de-DE" sz="2200" dirty="0">
                <a:cs typeface="Arial" charset="0"/>
              </a:rPr>
              <a:t>Begründung: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[…]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Unterschrift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0608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331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304764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AutoNum type="romanUcPeriod"/>
            </a:pP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Kautelarklausuren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im 2. Examen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-&gt;	seit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2014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	nur im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Zivilrecht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	keine Ausdehnung auf Rechtsgebiete, die nicht ohne-		hin schon Gegenstand der Prüfung waren: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	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„Auch künftig wird die Grundlage der Anwaltsklausur 		im Zivilrecht </a:t>
            </a:r>
            <a:r>
              <a:rPr lang="de-DE" b="0" i="1" u="sng" dirty="0">
                <a:solidFill>
                  <a:schemeClr val="tx1"/>
                </a:solidFill>
                <a:latin typeface="Arial" charset="0"/>
              </a:rPr>
              <a:t>stets die Begutachtung eines vom Man-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lang="de-DE" b="0" i="1" u="sng" dirty="0" err="1">
                <a:solidFill>
                  <a:schemeClr val="tx1"/>
                </a:solidFill>
                <a:latin typeface="Arial" charset="0"/>
              </a:rPr>
              <a:t>danten</a:t>
            </a:r>
            <a:r>
              <a:rPr lang="de-DE" b="0" i="1" u="sng" dirty="0">
                <a:solidFill>
                  <a:schemeClr val="tx1"/>
                </a:solidFill>
                <a:latin typeface="Arial" charset="0"/>
              </a:rPr>
              <a:t> vorgetragenen Sachverhalts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sein. An das Gut-		achten wird sich ein praktischer Aufgabenteil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anschlie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ßen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, in dem das Ergebnis des Gutachtens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umzuset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zen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ist. Die Aufgabenstellung in der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Kautelarklausur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		ist… z.B. auf die Erarbeitung eines außergerichtlichen 		Vergleichsvorschlags, die Ausübung eines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Gestal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tungsrechts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oder die Formulierung bestimmter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Abre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den (Verträge/Vertragsteile oder AGB) gerichtet.“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82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304764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indent="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II.	  Der grundsätzliche Aufbau einer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</a:t>
            </a:r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0" indent="0" eaLnBrk="1" hangingPunct="1"/>
            <a:endParaRPr lang="de-DE" sz="16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1.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grds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</a:t>
            </a:r>
            <a:r>
              <a:rPr lang="de-DE" b="0" u="sng" dirty="0">
                <a:solidFill>
                  <a:schemeClr val="tx1"/>
                </a:solidFill>
                <a:latin typeface="Arial" charset="0"/>
              </a:rPr>
              <a:t>keine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Sachverhaltsschilderung vorweg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2.	Erfassung des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Mandantenbegehrens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Materiell-rechtliches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Gutachten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(einschichtig; eine Prozessstation entfällt der Natur der		meisten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Kautelarklausuren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nach)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4.	Zweckmäßigkeitserwägungen (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„taktische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Überlegun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-		gen“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aus anwaltlicher Sicht; ggf. Bestandteil von 3.)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5.	Praktische Umsetzung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grds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kein Schriftsatz (Ausnahme: Vergleichsvorschlag		nach § 278 Abs. 6 ZPO)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Ausformulierung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Vertragsentwurf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und/oder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Anspruchsschreiben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 Gegner und/oder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Mandantenschreiben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23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ZR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388" y="1556792"/>
            <a:ext cx="87122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70338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88277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062163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24155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987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1559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6131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703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Kursplan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– Seite 1</a:t>
            </a:r>
          </a:p>
          <a:p>
            <a:pPr>
              <a:spcBef>
                <a:spcPts val="600"/>
              </a:spcBef>
            </a:pP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	1.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14</a:t>
            </a: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.04.2026): 	Grundlagen der Urteilsklausur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2. 	Woche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 (21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.04.2026): 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Urteilskl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3. 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28.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04.2026):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Kautkl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4. 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05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.05.2026): 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Grundlagen der </a:t>
            </a:r>
            <a:r>
              <a:rPr lang="de-DE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Kautelarklausur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5.	Woche (12.05.2026):	Die Zulässigkeit von Klagen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6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.05.2026):	Objektive Klagehäufung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7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02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 	Subjektive Klagehäufung 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8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 	Subjektive Klagehäufung II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16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Säumnis einer Partei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10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23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Anerkenntnis und Verzicht</a:t>
            </a:r>
            <a:endParaRPr lang="de-DE" sz="24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1175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222295"/>
            <a:ext cx="8712200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indent="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III.	  Die Besonderheiten der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</a:t>
            </a:r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0" indent="0" eaLnBrk="1" hangingPunct="1"/>
            <a:endParaRPr lang="de-DE" sz="8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1.	Besonderheiten des materiell-rechtlichen Gutachtens: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vorbereitend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schildert Sachverhalt und bittet um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Rechtsgestal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tung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durch RA; RA muss vorbereitend prüfen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überprüfend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schildert Sachverhalt und bittet um Prüfung 			eines dem RA vorgelegten Entwurfs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=&gt;	also (üblicherweise)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keine (!)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Anspruchsprüfung.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2.	Besonderheiten der taktischen Überlegungen: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Mögl. umfassende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Mandantenzielverwirklichung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Aufspüren und Schließen von Lücken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im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-Ziel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sog.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Störfallvorsorge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stets: sicherster, einfachster, kostengünstigster, 			schnellster Weg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8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232756"/>
            <a:ext cx="8712200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indent="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III.	  Die Besonderheiten der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</a:t>
            </a:r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0" indent="0" eaLnBrk="1" hangingPunct="1"/>
            <a:endParaRPr lang="de-DE" sz="16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Besonderheiten der praktischen Umsetzung: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Erstellung eines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„Erstentwurfs“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klare, kurze, rechtssichere und vollständige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Formu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lierung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(häufig Schwerpunkt der Klausur)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Überarbeitung eines Erst-, also Erstellung eines 		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„Zweitentwurfs“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Aufspüren von Fehlern im Erstentwurf, sodann wie-		der die Grundsätze von a)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Anspruchsschreiben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 Gegner: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§ 174 BGB, klare Fristen, klare Forderung, eindeutige		Erklärung von Gestaltungsrechten, ggf. Kostennote?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Mandantenschreiben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wie üblich.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2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1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In Betracht kommende Gesellschaftsformen</a:t>
            </a:r>
          </a:p>
          <a:p>
            <a:pPr marL="361950" indent="-361950" eaLnBrk="1" hangingPunct="1"/>
            <a:endParaRPr lang="de-DE" sz="14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Körperschaft?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d.h. Verein, GmbH, AG, KGaA, SE, eG, VVAG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(-), keine Anhaltspunkte dafür, dass es sinnvoll sein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könn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te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eine Gesellschaft mit eigener Rechtspersönlichkeit zu 		schaffen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Personengesellschaft?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d.h.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oHG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KG, PartG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hier wohl nur GbR (§§ 705 ff. BGB) sinnvoll möglich.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dies allerdings nur, wenn Gesellschaftszweck über die			Verwirklichung der Ehe hinausgeht.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so hier.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also Empfehlung: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GbR.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4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2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Erwerbsreihenfolge</a:t>
            </a:r>
          </a:p>
          <a:p>
            <a:pPr marL="361950" indent="-361950" eaLnBrk="1" hangingPunct="1"/>
            <a:endParaRPr lang="de-DE" sz="14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Würde zunächst erworben und dann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gegründet, so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könnte zweimal Grunderwerbsteuer anfallen,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müsste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-Vertrag wegen § 311b Abs. 1 BGB			notariell beurkundet werden.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Würde zunächst die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gegründet und direkt von dieser		erworben, so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gab es nach vielen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OLGen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Probleme bei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Eintra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wegen §§ 20, 29 GBO,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diese sind aber gelöst durch BGH NJW 2011, 1958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und nunmehr §§ 707 BGB, 47 Abs. 2 GBO (seit 1.1.24)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3.	also: zunächst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-Gründung, dann direkter Erwerb.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87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/>
              <a:t>A.	Vermerk:</a:t>
            </a:r>
          </a:p>
          <a:p>
            <a:endParaRPr lang="de-DE" b="0" dirty="0"/>
          </a:p>
          <a:p>
            <a:r>
              <a:rPr lang="de-DE" dirty="0"/>
              <a:t>I. 	Zielvorstellung des Mandanten</a:t>
            </a:r>
          </a:p>
          <a:p>
            <a:r>
              <a:rPr lang="de-DE" b="0" dirty="0"/>
              <a:t>	Durchsetzung von Ersatzansprüchen gegen die sich weigern-	de S </a:t>
            </a:r>
            <a:r>
              <a:rPr lang="de-DE" b="0" dirty="0" err="1"/>
              <a:t>iHv</a:t>
            </a:r>
            <a:r>
              <a:rPr lang="de-DE" b="0" dirty="0"/>
              <a:t> Euro 150.000,- (= Schadensersatz).</a:t>
            </a:r>
          </a:p>
          <a:p>
            <a:r>
              <a:rPr lang="de-DE" b="0" dirty="0"/>
              <a:t> </a:t>
            </a:r>
          </a:p>
          <a:p>
            <a:r>
              <a:rPr lang="de-DE" dirty="0"/>
              <a:t>II.	Gutachten zur Rechtslage</a:t>
            </a:r>
          </a:p>
          <a:p>
            <a:r>
              <a:rPr lang="de-DE" b="0" dirty="0"/>
              <a:t>	1.	Materiell-rechtliches Gutachten</a:t>
            </a:r>
          </a:p>
          <a:p>
            <a:r>
              <a:rPr lang="de-DE" b="0" dirty="0"/>
              <a:t>			a)	Anspruch aus § 280 Abs. 1 </a:t>
            </a:r>
            <a:r>
              <a:rPr lang="de-DE" b="0" dirty="0" err="1"/>
              <a:t>iVm</a:t>
            </a:r>
            <a:r>
              <a:rPr lang="de-DE" b="0" dirty="0"/>
              <a:t> § 675 BGB</a:t>
            </a:r>
          </a:p>
          <a:p>
            <a:r>
              <a:rPr lang="de-DE" b="0" dirty="0"/>
              <a:t>				</a:t>
            </a:r>
            <a:r>
              <a:rPr lang="de-DE" b="0" dirty="0" err="1"/>
              <a:t>aa</a:t>
            </a:r>
            <a:r>
              <a:rPr lang="de-DE" b="0" dirty="0"/>
              <a:t>)	Schuldverhältnis</a:t>
            </a:r>
          </a:p>
          <a:p>
            <a:r>
              <a:rPr lang="de-DE" b="0" dirty="0"/>
              <a:t>					(+), Anlageberatung ist Geschäftsbesorgungs-					</a:t>
            </a:r>
            <a:r>
              <a:rPr lang="de-DE" b="0" dirty="0" err="1"/>
              <a:t>dienstvertrag</a:t>
            </a:r>
            <a:r>
              <a:rPr lang="de-DE" b="0" dirty="0"/>
              <a:t>; unstreitig geschlossen.</a:t>
            </a:r>
          </a:p>
          <a:p>
            <a:r>
              <a:rPr lang="de-DE" b="0" dirty="0"/>
              <a:t>				</a:t>
            </a:r>
            <a:r>
              <a:rPr lang="de-DE" b="0" dirty="0" err="1"/>
              <a:t>bb</a:t>
            </a:r>
            <a:r>
              <a:rPr lang="de-DE" b="0" dirty="0"/>
              <a:t>)	Pflichtverletzung</a:t>
            </a:r>
          </a:p>
          <a:p>
            <a:r>
              <a:rPr lang="de-DE" b="0" dirty="0"/>
              <a:t>					</a:t>
            </a:r>
            <a:r>
              <a:rPr lang="de-DE" dirty="0"/>
              <a:t>BGH:</a:t>
            </a:r>
            <a:r>
              <a:rPr lang="de-DE" b="0" dirty="0"/>
              <a:t> 	Bank hat den Kunden anleger- und objekt-						gerecht zu beraten.</a:t>
            </a:r>
          </a:p>
          <a:p>
            <a:endParaRPr lang="de-DE" b="0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076564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3 „Klägerklausuren“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309402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				(1)	Nach Vortrag des Mandanten?</a:t>
            </a:r>
          </a:p>
          <a:p>
            <a:r>
              <a:rPr lang="de-DE" b="0" dirty="0"/>
              <a:t>						Pflichtverletzung (+), weder anleger- noch ob-					</a:t>
            </a:r>
            <a:r>
              <a:rPr lang="de-DE" b="0" dirty="0" err="1"/>
              <a:t>jektgerecht</a:t>
            </a:r>
            <a:endParaRPr lang="de-DE" b="0" dirty="0"/>
          </a:p>
          <a:p>
            <a:r>
              <a:rPr lang="de-DE" b="0" dirty="0"/>
              <a:t>					(2)	Nach Vortrag der S?</a:t>
            </a:r>
          </a:p>
          <a:p>
            <a:r>
              <a:rPr lang="de-DE" b="0" dirty="0"/>
              <a:t>						(-), anleger- und objektgerecht, wenn </a:t>
            </a:r>
            <a:r>
              <a:rPr lang="de-DE" b="0" dirty="0" err="1"/>
              <a:t>Mdt</a:t>
            </a:r>
            <a:r>
              <a:rPr lang="de-DE" b="0" dirty="0"/>
              <a:t>. 						„zocken“ wollte.</a:t>
            </a:r>
          </a:p>
          <a:p>
            <a:r>
              <a:rPr lang="de-DE" b="0" dirty="0"/>
              <a:t>					(3)	Beweisprognose</a:t>
            </a:r>
          </a:p>
          <a:p>
            <a:r>
              <a:rPr lang="de-DE" b="0" dirty="0"/>
              <a:t>						Beweismittel auf Seiten der S: Mitarbeiter, </a:t>
            </a:r>
            <a:r>
              <a:rPr lang="de-DE" b="0" dirty="0" err="1"/>
              <a:t>Mdt</a:t>
            </a:r>
            <a:r>
              <a:rPr lang="de-DE" b="0" dirty="0"/>
              <a:t>					hätte nur Beweismittel, wenn er selbst als </a:t>
            </a:r>
            <a:r>
              <a:rPr lang="de-DE" b="0" dirty="0" err="1"/>
              <a:t>Zeu</a:t>
            </a:r>
            <a:r>
              <a:rPr lang="de-DE" b="0" dirty="0"/>
              <a:t>-					</a:t>
            </a:r>
            <a:r>
              <a:rPr lang="de-DE" b="0" dirty="0" err="1"/>
              <a:t>ge</a:t>
            </a:r>
            <a:r>
              <a:rPr lang="de-DE" b="0" dirty="0"/>
              <a:t> aussagen könnte.</a:t>
            </a:r>
          </a:p>
          <a:p>
            <a:r>
              <a:rPr lang="de-DE" b="0" dirty="0"/>
              <a:t>				cc)	Wenn sich Pflichtverletzung beweisen ließe:					</a:t>
            </a:r>
            <a:r>
              <a:rPr lang="de-DE" b="0" dirty="0" err="1"/>
              <a:t>Vertretenmüssen</a:t>
            </a:r>
            <a:r>
              <a:rPr lang="de-DE" b="0" dirty="0"/>
              <a:t>?</a:t>
            </a:r>
          </a:p>
          <a:p>
            <a:r>
              <a:rPr lang="de-DE" b="0" dirty="0"/>
              <a:t>					(+), würde vermutet, Exkulpation wäre kaum mögl.</a:t>
            </a:r>
          </a:p>
          <a:p>
            <a:r>
              <a:rPr lang="de-DE" b="0" dirty="0"/>
              <a:t>				</a:t>
            </a:r>
            <a:r>
              <a:rPr lang="de-DE" b="0" dirty="0" err="1"/>
              <a:t>dd</a:t>
            </a:r>
            <a:r>
              <a:rPr lang="de-DE" b="0" dirty="0"/>
              <a:t>)	kausaler und ersatzfähiger Schaden? </a:t>
            </a:r>
          </a:p>
          <a:p>
            <a:r>
              <a:rPr lang="de-DE" b="0" dirty="0"/>
              <a:t>					(+), investierter Betrag abzüglich Insolvenzquote;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076564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3 „Klägerklausuren“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9876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350052"/>
            <a:ext cx="87122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				außerdem Zinsen als sog. Wiederanlageschaden				(entgangener Gewinn).</a:t>
            </a:r>
          </a:p>
          <a:p>
            <a:r>
              <a:rPr lang="de-DE" b="0" dirty="0"/>
              <a:t>			b)	Weitere Ansprüche</a:t>
            </a:r>
          </a:p>
          <a:p>
            <a:r>
              <a:rPr lang="de-DE" b="0" dirty="0"/>
              <a:t>				(-), nicht ersichtlich.</a:t>
            </a:r>
          </a:p>
          <a:p>
            <a:r>
              <a:rPr lang="de-DE" b="0" dirty="0"/>
              <a:t>	2.	Prozessrechtliches Gutachten</a:t>
            </a:r>
          </a:p>
          <a:p>
            <a:r>
              <a:rPr lang="de-DE" b="0" dirty="0"/>
              <a:t>			a)	Zuständiges Gericht?</a:t>
            </a:r>
          </a:p>
          <a:p>
            <a:r>
              <a:rPr lang="de-DE" b="0" dirty="0"/>
              <a:t>				-	sachlich gemäß §§ 23 Nr. 1, 71 GVG: Landgericht</a:t>
            </a:r>
          </a:p>
          <a:p>
            <a:r>
              <a:rPr lang="de-DE" b="0" dirty="0"/>
              <a:t>				-	örtlich gemäß §§ 12</a:t>
            </a:r>
            <a:r>
              <a:rPr lang="de-DE" b="0"/>
              <a:t>, 17 </a:t>
            </a:r>
            <a:r>
              <a:rPr lang="de-DE" b="0" dirty="0"/>
              <a:t>ZPO Berlin oder gemäß				§ 29 ZPO Potsdam (Wahlrecht, § 35 ZPO)</a:t>
            </a:r>
          </a:p>
          <a:p>
            <a:r>
              <a:rPr lang="de-DE" b="0" dirty="0"/>
              <a:t>			b)	Weitere Probleme?</a:t>
            </a:r>
          </a:p>
          <a:p>
            <a:r>
              <a:rPr lang="de-DE" b="0" dirty="0"/>
              <a:t>				(-), keine ersichtlich.</a:t>
            </a:r>
          </a:p>
          <a:p>
            <a:endParaRPr lang="de-DE" sz="1200" b="0" dirty="0"/>
          </a:p>
          <a:p>
            <a:r>
              <a:rPr lang="de-DE" dirty="0"/>
              <a:t>III.	Zweckmäßigkeitserwägungen</a:t>
            </a:r>
          </a:p>
          <a:p>
            <a:r>
              <a:rPr lang="de-DE" b="0" dirty="0"/>
              <a:t>	Problem: 	schwierige Beweislage des Inhalts des Beratungs-				</a:t>
            </a:r>
            <a:r>
              <a:rPr lang="de-DE" b="0" dirty="0" err="1"/>
              <a:t>gesprächs</a:t>
            </a:r>
            <a:endParaRPr lang="de-DE" b="0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076564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3 „Klägerklausuren“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5834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314048"/>
            <a:ext cx="87122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zweckmäßig, dass </a:t>
            </a:r>
            <a:r>
              <a:rPr lang="de-DE" b="0" dirty="0" err="1"/>
              <a:t>Mdt</a:t>
            </a:r>
            <a:r>
              <a:rPr lang="de-DE" b="0" dirty="0"/>
              <a:t>. seinen Anspruch an </a:t>
            </a:r>
            <a:r>
              <a:rPr lang="de-DE" b="0" dirty="0" err="1"/>
              <a:t>vertrauenswürdi</a:t>
            </a:r>
            <a:r>
              <a:rPr lang="de-DE" b="0" dirty="0"/>
              <a:t>-	</a:t>
            </a:r>
            <a:r>
              <a:rPr lang="de-DE" b="0" dirty="0" err="1"/>
              <a:t>ge</a:t>
            </a:r>
            <a:r>
              <a:rPr lang="de-DE" b="0" dirty="0"/>
              <a:t> Person (= Ehefrau) abtritt und sodann diese klagt und 		den </a:t>
            </a:r>
            <a:r>
              <a:rPr lang="de-DE" b="0" dirty="0" err="1"/>
              <a:t>Mdt</a:t>
            </a:r>
            <a:r>
              <a:rPr lang="de-DE" b="0" dirty="0"/>
              <a:t>. als Zeugen benennt (= ggf. sicherster Weg).</a:t>
            </a:r>
          </a:p>
          <a:p>
            <a:endParaRPr lang="de-DE" sz="1200" b="0" dirty="0"/>
          </a:p>
          <a:p>
            <a:r>
              <a:rPr lang="de-DE" dirty="0"/>
              <a:t>B.	Praktische Umsetzung</a:t>
            </a:r>
          </a:p>
          <a:p>
            <a:r>
              <a:rPr lang="de-DE" b="0" dirty="0"/>
              <a:t>	Entwurf einer Klageschrift; maßgebliche Normen:</a:t>
            </a:r>
          </a:p>
          <a:p>
            <a:r>
              <a:rPr lang="de-DE" b="0" dirty="0"/>
              <a:t>	§§ 253 Abs. 2, 3 und 4 </a:t>
            </a:r>
            <a:r>
              <a:rPr lang="de-DE" b="0" dirty="0" err="1"/>
              <a:t>iVm</a:t>
            </a:r>
            <a:r>
              <a:rPr lang="de-DE" b="0" dirty="0"/>
              <a:t> 130 ZPO</a:t>
            </a:r>
          </a:p>
          <a:p>
            <a:endParaRPr lang="de-DE" b="0" dirty="0"/>
          </a:p>
          <a:p>
            <a:r>
              <a:rPr lang="de-DE" b="0" dirty="0"/>
              <a:t>	I.	Überschrift (= Kopf)</a:t>
            </a:r>
          </a:p>
          <a:p>
            <a:r>
              <a:rPr lang="de-DE" b="0" dirty="0"/>
              <a:t>	II.	Rubrum (vollständig)</a:t>
            </a:r>
          </a:p>
          <a:p>
            <a:r>
              <a:rPr lang="de-DE" b="0" dirty="0"/>
              <a:t>	III.	Bestimmter Antrag, § 253 Abs. 2 Nr. 2 ZPO</a:t>
            </a:r>
          </a:p>
          <a:p>
            <a:r>
              <a:rPr lang="de-DE" b="0" dirty="0"/>
              <a:t>	IV.	Erklärungen gemäß § 253 Abs. 3 ZPO</a:t>
            </a:r>
          </a:p>
          <a:p>
            <a:r>
              <a:rPr lang="de-DE" b="0" dirty="0"/>
              <a:t>	V.	Begründung unter Beachtung der §§ 253 Abs. 2 und			Abs. 4 </a:t>
            </a:r>
            <a:r>
              <a:rPr lang="de-DE" b="0" dirty="0" err="1"/>
              <a:t>iVm</a:t>
            </a:r>
            <a:r>
              <a:rPr lang="de-DE" b="0" dirty="0"/>
              <a:t> 130 ZPO</a:t>
            </a:r>
          </a:p>
          <a:p>
            <a:r>
              <a:rPr lang="de-DE" b="0" dirty="0"/>
              <a:t>	VI.	Unterschrift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076564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3 „Klägerklausuren“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7600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/>
              <a:t>A.	Vermerk:</a:t>
            </a:r>
          </a:p>
          <a:p>
            <a:endParaRPr lang="de-DE" b="0" dirty="0"/>
          </a:p>
          <a:p>
            <a:r>
              <a:rPr lang="de-DE" dirty="0"/>
              <a:t>I. 	Zielvorstellung des Mandanten</a:t>
            </a:r>
          </a:p>
          <a:p>
            <a:r>
              <a:rPr lang="de-DE" b="0" dirty="0"/>
              <a:t>	Verteidigung gegen die Klage, möglichst vollständige Klag-	</a:t>
            </a:r>
            <a:r>
              <a:rPr lang="de-DE" b="0" dirty="0" err="1"/>
              <a:t>abweisung</a:t>
            </a:r>
            <a:r>
              <a:rPr lang="de-DE" b="0" dirty="0"/>
              <a:t>.</a:t>
            </a:r>
          </a:p>
          <a:p>
            <a:r>
              <a:rPr lang="de-DE" sz="1200" b="0" dirty="0"/>
              <a:t> </a:t>
            </a:r>
          </a:p>
          <a:p>
            <a:r>
              <a:rPr lang="de-DE" dirty="0"/>
              <a:t>II.	Prozessrechtliches Gutachten</a:t>
            </a:r>
          </a:p>
          <a:p>
            <a:r>
              <a:rPr lang="de-DE" b="0" dirty="0"/>
              <a:t>	keine Bedenken an der Zulässigkeit der Klage gegen </a:t>
            </a:r>
            <a:r>
              <a:rPr lang="de-DE" b="0" dirty="0" err="1"/>
              <a:t>Mdt</a:t>
            </a:r>
            <a:r>
              <a:rPr lang="de-DE" b="0" dirty="0"/>
              <a:t>,		Landgericht Hamburg ist sachlich und örtlich zuständig.</a:t>
            </a:r>
          </a:p>
          <a:p>
            <a:endParaRPr lang="de-DE" sz="1200" b="0" dirty="0"/>
          </a:p>
          <a:p>
            <a:r>
              <a:rPr lang="de-DE" dirty="0"/>
              <a:t>III.	Materiell-rechtliches Gutachten</a:t>
            </a:r>
          </a:p>
          <a:p>
            <a:r>
              <a:rPr lang="de-DE" b="0" dirty="0"/>
              <a:t>	1.	Schlüssigkeit der Klage</a:t>
            </a:r>
          </a:p>
          <a:p>
            <a:r>
              <a:rPr lang="de-DE" b="0" dirty="0"/>
              <a:t>			a)	Hauptsache, Zahlung der Euro 60.000,-</a:t>
            </a:r>
          </a:p>
          <a:p>
            <a:r>
              <a:rPr lang="de-DE" b="0" dirty="0"/>
              <a:t>				(+), aus § 433 Abs. 2 BGB.</a:t>
            </a:r>
          </a:p>
          <a:p>
            <a:r>
              <a:rPr lang="de-DE" b="0" dirty="0"/>
              <a:t>			b)	</a:t>
            </a:r>
            <a:r>
              <a:rPr lang="de-DE" b="0" dirty="0" err="1"/>
              <a:t>Zinanspruch</a:t>
            </a:r>
            <a:endParaRPr lang="de-DE" b="0" dirty="0"/>
          </a:p>
          <a:p>
            <a:r>
              <a:rPr lang="de-DE" b="0" dirty="0"/>
              <a:t>				(+), §§ 288 Abs. 1 S.1, 286 Abs. 1 S.1, Abs. 2 Nr. 1.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 „Beklagtenklausuren“ 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3533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53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853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2.	Erhebliche Einwendungen des </a:t>
            </a:r>
            <a:r>
              <a:rPr lang="de-DE" b="0" dirty="0" err="1"/>
              <a:t>Mdt</a:t>
            </a:r>
            <a:r>
              <a:rPr lang="de-DE" b="0" dirty="0"/>
              <a:t>.?</a:t>
            </a:r>
          </a:p>
          <a:p>
            <a:r>
              <a:rPr lang="de-DE" b="0" dirty="0"/>
              <a:t>			a)	dass finanzierende Bank Tranche nicht ausgezahlt hat</a:t>
            </a:r>
          </a:p>
          <a:p>
            <a:r>
              <a:rPr lang="de-DE" b="0" dirty="0"/>
              <a:t>				(-), unerheblich.</a:t>
            </a:r>
          </a:p>
          <a:p>
            <a:r>
              <a:rPr lang="de-DE" b="0" dirty="0"/>
              <a:t>			b)	konstruktive Mängel?</a:t>
            </a:r>
          </a:p>
          <a:p>
            <a:r>
              <a:rPr lang="de-DE" b="0" dirty="0"/>
              <a:t>				-	können Gewährleistungsansprüche des </a:t>
            </a:r>
            <a:r>
              <a:rPr lang="de-DE" b="0" dirty="0" err="1"/>
              <a:t>Mdt</a:t>
            </a:r>
            <a:r>
              <a:rPr lang="de-DE" b="0" dirty="0"/>
              <a:t>. aus-				lösen.</a:t>
            </a:r>
          </a:p>
          <a:p>
            <a:r>
              <a:rPr lang="de-DE" b="0" dirty="0"/>
              <a:t>				-	hier sind Mängel aber beseitigt.</a:t>
            </a:r>
          </a:p>
          <a:p>
            <a:r>
              <a:rPr lang="de-DE" b="0" dirty="0"/>
              <a:t>				-	also weder Schaden, noch Rücktritt oder Minde-				</a:t>
            </a:r>
            <a:r>
              <a:rPr lang="de-DE" b="0" dirty="0" err="1"/>
              <a:t>rung</a:t>
            </a:r>
            <a:r>
              <a:rPr lang="de-DE" b="0" dirty="0"/>
              <a:t> noch andere </a:t>
            </a:r>
            <a:r>
              <a:rPr lang="de-DE" b="0" dirty="0" err="1"/>
              <a:t>GewährleistungsR</a:t>
            </a:r>
            <a:r>
              <a:rPr lang="de-DE" b="0" dirty="0"/>
              <a:t> „greifbar“.</a:t>
            </a:r>
          </a:p>
          <a:p>
            <a:r>
              <a:rPr lang="de-DE" b="0" dirty="0"/>
              <a:t>				-	aber:</a:t>
            </a:r>
          </a:p>
          <a:p>
            <a:r>
              <a:rPr lang="de-DE" b="0" dirty="0"/>
              <a:t>					</a:t>
            </a:r>
            <a:r>
              <a:rPr lang="de-DE" b="0" dirty="0" err="1"/>
              <a:t>Mdt</a:t>
            </a:r>
            <a:r>
              <a:rPr lang="de-DE" b="0" dirty="0"/>
              <a:t>. hatte während der Zeit des Vorhandenseins				der Mängel </a:t>
            </a:r>
            <a:r>
              <a:rPr lang="de-DE" b="0" dirty="0" err="1"/>
              <a:t>ZurückbehaltungsR</a:t>
            </a:r>
            <a:r>
              <a:rPr lang="de-DE" b="0" dirty="0"/>
              <a:t> aus § 320 Abs. 1				BGB; damit konnte </a:t>
            </a:r>
            <a:r>
              <a:rPr lang="de-DE" b="0" dirty="0" err="1"/>
              <a:t>Mdt</a:t>
            </a:r>
            <a:r>
              <a:rPr lang="de-DE" b="0" dirty="0"/>
              <a:t>. nach BGH auch ohne 					Kenntnis in jener Zeit nicht in Verzug geraten.</a:t>
            </a:r>
          </a:p>
          <a:p>
            <a:r>
              <a:rPr lang="de-DE" b="0" dirty="0"/>
              <a:t>			=&gt; erhebliche Einwendungen somit nur gegen </a:t>
            </a:r>
            <a:r>
              <a:rPr lang="de-DE" b="0" dirty="0" err="1"/>
              <a:t>Zinsanspr</a:t>
            </a:r>
            <a:r>
              <a:rPr lang="de-DE" b="0" dirty="0"/>
              <a:t>. 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 „Beklagtenklausuren“ 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4878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3.	Beweisprognose</a:t>
            </a:r>
          </a:p>
          <a:p>
            <a:r>
              <a:rPr lang="de-DE" b="0" dirty="0"/>
              <a:t>			einzig relevanter Einwand dürfte beweisbar sein (erster		Anschein), da Kl. Mangelbeseitigung vorgenommen hat.</a:t>
            </a:r>
          </a:p>
          <a:p>
            <a:endParaRPr lang="de-DE" sz="1200" b="0" dirty="0"/>
          </a:p>
          <a:p>
            <a:r>
              <a:rPr lang="de-DE" dirty="0"/>
              <a:t>IV.	Zweckmäßigkeitserwägungen</a:t>
            </a:r>
          </a:p>
          <a:p>
            <a:r>
              <a:rPr lang="de-DE" b="0" dirty="0"/>
              <a:t>	1.	Hauptforderung und Teil der Zinsen anerkennen?</a:t>
            </a:r>
          </a:p>
          <a:p>
            <a:r>
              <a:rPr lang="de-DE" b="0" dirty="0"/>
              <a:t>			(-), würde hier keine Kostenersparnis bewirken, da nicht		alles anerkannt würde und Wert des nicht anerkannten			Teils den Wert der Kostenersparnis durch vollständiges		Anerkenntnis überstiege; kein Fall des § 93 ZPO.</a:t>
            </a:r>
          </a:p>
          <a:p>
            <a:r>
              <a:rPr lang="de-DE" b="0" dirty="0"/>
              <a:t>	2.	Versäumnisurteil ergehen lassen?</a:t>
            </a:r>
          </a:p>
          <a:p>
            <a:r>
              <a:rPr lang="de-DE" b="0" dirty="0"/>
              <a:t>			(-), ebenso unzweckmäßig, da keine ausreichende Kos-		</a:t>
            </a:r>
            <a:r>
              <a:rPr lang="de-DE" b="0" dirty="0" err="1"/>
              <a:t>tenersparnis</a:t>
            </a:r>
            <a:r>
              <a:rPr lang="de-DE" b="0" dirty="0"/>
              <a:t> erreichbar.</a:t>
            </a:r>
          </a:p>
          <a:p>
            <a:r>
              <a:rPr lang="de-DE" b="0" dirty="0"/>
              <a:t>		3.	also vollständige Verteidigung gegen die Klage.</a:t>
            </a:r>
          </a:p>
          <a:p>
            <a:endParaRPr lang="de-DE" sz="1200" b="0" dirty="0"/>
          </a:p>
          <a:p>
            <a:r>
              <a:rPr lang="de-DE" dirty="0"/>
              <a:t>B.	also entsprechende Klagerwiderung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 „Beklagtenklausuren“ 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2430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ck Akademie">
  <a:themeElements>
    <a:clrScheme name="Beck Akadem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ck Akadem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ck Akadem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3552</Words>
  <Application>Microsoft Macintosh PowerPoint</Application>
  <PresentationFormat>Bildschirmpräsentation (4:3)</PresentationFormat>
  <Paragraphs>267</Paragraphs>
  <Slides>23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23</vt:i4>
      </vt:variant>
    </vt:vector>
  </HeadingPairs>
  <TitlesOfParts>
    <vt:vector size="29" baseType="lpstr">
      <vt:lpstr>Arial</vt:lpstr>
      <vt:lpstr>Frutiger Linotype</vt:lpstr>
      <vt:lpstr>Frutiger LT 57 Cn</vt:lpstr>
      <vt:lpstr>Verdana</vt:lpstr>
      <vt:lpstr>Benutzerdefiniertes Design</vt:lpstr>
      <vt:lpstr>Beck Akademie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Beck Akademie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Assessorkurs ZPO 1</dc:title>
  <dc:creator>Henning Kiss</dc:creator>
  <cp:lastModifiedBy>Henning Kiss</cp:lastModifiedBy>
  <cp:revision>204</cp:revision>
  <dcterms:created xsi:type="dcterms:W3CDTF">2001-11-01T00:49:16Z</dcterms:created>
  <dcterms:modified xsi:type="dcterms:W3CDTF">2026-04-27T19:54:45Z</dcterms:modified>
</cp:coreProperties>
</file>