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22"/>
  </p:notesMasterIdLst>
  <p:sldIdLst>
    <p:sldId id="373" r:id="rId3"/>
    <p:sldId id="425" r:id="rId4"/>
    <p:sldId id="379" r:id="rId5"/>
    <p:sldId id="380" r:id="rId6"/>
    <p:sldId id="381" r:id="rId7"/>
    <p:sldId id="382" r:id="rId8"/>
    <p:sldId id="383" r:id="rId9"/>
    <p:sldId id="384" r:id="rId10"/>
    <p:sldId id="385" r:id="rId11"/>
    <p:sldId id="386" r:id="rId12"/>
    <p:sldId id="387" r:id="rId13"/>
    <p:sldId id="388" r:id="rId14"/>
    <p:sldId id="389" r:id="rId15"/>
    <p:sldId id="390" r:id="rId16"/>
    <p:sldId id="391" r:id="rId17"/>
    <p:sldId id="392" r:id="rId18"/>
    <p:sldId id="393" r:id="rId19"/>
    <p:sldId id="394" r:id="rId20"/>
    <p:sldId id="395" r:id="rId21"/>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978CE8"/>
    <a:srgbClr val="000080"/>
    <a:srgbClr val="F60208"/>
    <a:srgbClr val="A8A3ED"/>
    <a:srgbClr val="D1CEF6"/>
    <a:srgbClr val="EBE9FB"/>
    <a:srgbClr val="5A5A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9E5065-62CE-9040-8A8E-FE6B521963C2}" v="51" dt="2026-05-11T04:07:06.9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025" autoAdjust="0"/>
    <p:restoredTop sz="92909" autoAdjust="0"/>
  </p:normalViewPr>
  <p:slideViewPr>
    <p:cSldViewPr>
      <p:cViewPr varScale="1">
        <p:scale>
          <a:sx n="93" d="100"/>
          <a:sy n="93" d="100"/>
        </p:scale>
        <p:origin x="2608" y="4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1F423280-346F-54D6-925F-8C3FA5DEC067}"/>
    <pc:docChg chg="addSld delSld modSld">
      <pc:chgData name="Henning Kiss" userId="a0df8af1cba7f864" providerId="LiveId" clId="{1F423280-346F-54D6-925F-8C3FA5DEC067}" dt="2026-05-11T04:07:06.974" v="52" actId="20577"/>
      <pc:docMkLst>
        <pc:docMk/>
      </pc:docMkLst>
      <pc:sldChg chg="modSp">
        <pc:chgData name="Henning Kiss" userId="a0df8af1cba7f864" providerId="LiveId" clId="{1F423280-346F-54D6-925F-8C3FA5DEC067}" dt="2026-05-11T03:56:33.321" v="6" actId="20577"/>
        <pc:sldMkLst>
          <pc:docMk/>
          <pc:sldMk cId="2653317667" sldId="382"/>
        </pc:sldMkLst>
        <pc:spChg chg="mod">
          <ac:chgData name="Henning Kiss" userId="a0df8af1cba7f864" providerId="LiveId" clId="{1F423280-346F-54D6-925F-8C3FA5DEC067}" dt="2026-05-11T03:56:33.321" v="6" actId="20577"/>
          <ac:spMkLst>
            <pc:docMk/>
            <pc:sldMk cId="2653317667" sldId="382"/>
            <ac:spMk id="485379" creationId="{00000000-0000-0000-0000-000000000000}"/>
          </ac:spMkLst>
        </pc:spChg>
      </pc:sldChg>
      <pc:sldChg chg="modSp">
        <pc:chgData name="Henning Kiss" userId="a0df8af1cba7f864" providerId="LiveId" clId="{1F423280-346F-54D6-925F-8C3FA5DEC067}" dt="2026-05-11T03:59:09.474" v="8" actId="20577"/>
        <pc:sldMkLst>
          <pc:docMk/>
          <pc:sldMk cId="4192770602" sldId="384"/>
        </pc:sldMkLst>
        <pc:spChg chg="mod">
          <ac:chgData name="Henning Kiss" userId="a0df8af1cba7f864" providerId="LiveId" clId="{1F423280-346F-54D6-925F-8C3FA5DEC067}" dt="2026-05-11T03:59:09.474" v="8" actId="20577"/>
          <ac:spMkLst>
            <pc:docMk/>
            <pc:sldMk cId="4192770602" sldId="384"/>
            <ac:spMk id="528387" creationId="{00000000-0000-0000-0000-000000000000}"/>
          </ac:spMkLst>
        </pc:spChg>
      </pc:sldChg>
      <pc:sldChg chg="modSp">
        <pc:chgData name="Henning Kiss" userId="a0df8af1cba7f864" providerId="LiveId" clId="{1F423280-346F-54D6-925F-8C3FA5DEC067}" dt="2026-05-11T03:59:34.575" v="18" actId="20577"/>
        <pc:sldMkLst>
          <pc:docMk/>
          <pc:sldMk cId="1886659834" sldId="385"/>
        </pc:sldMkLst>
        <pc:spChg chg="mod">
          <ac:chgData name="Henning Kiss" userId="a0df8af1cba7f864" providerId="LiveId" clId="{1F423280-346F-54D6-925F-8C3FA5DEC067}" dt="2026-05-11T03:59:34.575" v="18" actId="20577"/>
          <ac:spMkLst>
            <pc:docMk/>
            <pc:sldMk cId="1886659834" sldId="385"/>
            <ac:spMk id="553987" creationId="{00000000-0000-0000-0000-000000000000}"/>
          </ac:spMkLst>
        </pc:spChg>
      </pc:sldChg>
      <pc:sldChg chg="modSp">
        <pc:chgData name="Henning Kiss" userId="a0df8af1cba7f864" providerId="LiveId" clId="{1F423280-346F-54D6-925F-8C3FA5DEC067}" dt="2026-05-11T03:59:57.492" v="30" actId="20577"/>
        <pc:sldMkLst>
          <pc:docMk/>
          <pc:sldMk cId="3337905973" sldId="386"/>
        </pc:sldMkLst>
        <pc:spChg chg="mod">
          <ac:chgData name="Henning Kiss" userId="a0df8af1cba7f864" providerId="LiveId" clId="{1F423280-346F-54D6-925F-8C3FA5DEC067}" dt="2026-05-11T03:59:57.492" v="30" actId="20577"/>
          <ac:spMkLst>
            <pc:docMk/>
            <pc:sldMk cId="3337905973" sldId="386"/>
            <ac:spMk id="555011" creationId="{00000000-0000-0000-0000-000000000000}"/>
          </ac:spMkLst>
        </pc:spChg>
      </pc:sldChg>
      <pc:sldChg chg="modSp">
        <pc:chgData name="Henning Kiss" userId="a0df8af1cba7f864" providerId="LiveId" clId="{1F423280-346F-54D6-925F-8C3FA5DEC067}" dt="2026-05-11T04:00:35.969" v="32" actId="20577"/>
        <pc:sldMkLst>
          <pc:docMk/>
          <pc:sldMk cId="1619026342" sldId="390"/>
        </pc:sldMkLst>
        <pc:spChg chg="mod">
          <ac:chgData name="Henning Kiss" userId="a0df8af1cba7f864" providerId="LiveId" clId="{1F423280-346F-54D6-925F-8C3FA5DEC067}" dt="2026-05-11T04:00:35.969" v="32" actId="20577"/>
          <ac:spMkLst>
            <pc:docMk/>
            <pc:sldMk cId="1619026342" sldId="390"/>
            <ac:spMk id="534530" creationId="{00000000-0000-0000-0000-000000000000}"/>
          </ac:spMkLst>
        </pc:spChg>
      </pc:sldChg>
      <pc:sldChg chg="modSp">
        <pc:chgData name="Henning Kiss" userId="a0df8af1cba7f864" providerId="LiveId" clId="{1F423280-346F-54D6-925F-8C3FA5DEC067}" dt="2026-05-11T04:00:50.225" v="38" actId="20577"/>
        <pc:sldMkLst>
          <pc:docMk/>
          <pc:sldMk cId="945351369" sldId="391"/>
        </pc:sldMkLst>
        <pc:spChg chg="mod">
          <ac:chgData name="Henning Kiss" userId="a0df8af1cba7f864" providerId="LiveId" clId="{1F423280-346F-54D6-925F-8C3FA5DEC067}" dt="2026-05-11T04:00:50.225" v="38" actId="20577"/>
          <ac:spMkLst>
            <pc:docMk/>
            <pc:sldMk cId="945351369" sldId="391"/>
            <ac:spMk id="535554" creationId="{00000000-0000-0000-0000-000000000000}"/>
          </ac:spMkLst>
        </pc:spChg>
      </pc:sldChg>
      <pc:sldChg chg="modSp">
        <pc:chgData name="Henning Kiss" userId="a0df8af1cba7f864" providerId="LiveId" clId="{1F423280-346F-54D6-925F-8C3FA5DEC067}" dt="2026-05-11T04:00:59.693" v="40" actId="20577"/>
        <pc:sldMkLst>
          <pc:docMk/>
          <pc:sldMk cId="260608535" sldId="392"/>
        </pc:sldMkLst>
        <pc:spChg chg="mod">
          <ac:chgData name="Henning Kiss" userId="a0df8af1cba7f864" providerId="LiveId" clId="{1F423280-346F-54D6-925F-8C3FA5DEC067}" dt="2026-05-11T04:00:59.693" v="40" actId="20577"/>
          <ac:spMkLst>
            <pc:docMk/>
            <pc:sldMk cId="260608535" sldId="392"/>
            <ac:spMk id="536578" creationId="{00000000-0000-0000-0000-000000000000}"/>
          </ac:spMkLst>
        </pc:spChg>
      </pc:sldChg>
      <pc:sldChg chg="modSp">
        <pc:chgData name="Henning Kiss" userId="a0df8af1cba7f864" providerId="LiveId" clId="{1F423280-346F-54D6-925F-8C3FA5DEC067}" dt="2026-05-11T04:01:17.201" v="46" actId="20577"/>
        <pc:sldMkLst>
          <pc:docMk/>
          <pc:sldMk cId="3027208037" sldId="393"/>
        </pc:sldMkLst>
        <pc:spChg chg="mod">
          <ac:chgData name="Henning Kiss" userId="a0df8af1cba7f864" providerId="LiveId" clId="{1F423280-346F-54D6-925F-8C3FA5DEC067}" dt="2026-05-11T04:01:17.201" v="46" actId="20577"/>
          <ac:spMkLst>
            <pc:docMk/>
            <pc:sldMk cId="3027208037" sldId="393"/>
            <ac:spMk id="537602" creationId="{00000000-0000-0000-0000-000000000000}"/>
          </ac:spMkLst>
        </pc:spChg>
      </pc:sldChg>
      <pc:sldChg chg="modSp">
        <pc:chgData name="Henning Kiss" userId="a0df8af1cba7f864" providerId="LiveId" clId="{1F423280-346F-54D6-925F-8C3FA5DEC067}" dt="2026-05-11T04:01:41.368" v="48" actId="20577"/>
        <pc:sldMkLst>
          <pc:docMk/>
          <pc:sldMk cId="3267363002" sldId="395"/>
        </pc:sldMkLst>
        <pc:spChg chg="mod">
          <ac:chgData name="Henning Kiss" userId="a0df8af1cba7f864" providerId="LiveId" clId="{1F423280-346F-54D6-925F-8C3FA5DEC067}" dt="2026-05-11T04:01:41.368" v="48" actId="20577"/>
          <ac:spMkLst>
            <pc:docMk/>
            <pc:sldMk cId="3267363002" sldId="395"/>
            <ac:spMk id="539650" creationId="{00000000-0000-0000-0000-000000000000}"/>
          </ac:spMkLst>
        </pc:spChg>
      </pc:sldChg>
      <pc:sldChg chg="del">
        <pc:chgData name="Henning Kiss" userId="a0df8af1cba7f864" providerId="LiveId" clId="{1F423280-346F-54D6-925F-8C3FA5DEC067}" dt="2026-05-11T03:54:49.493" v="4" actId="2696"/>
        <pc:sldMkLst>
          <pc:docMk/>
          <pc:sldMk cId="3681117512" sldId="417"/>
        </pc:sldMkLst>
      </pc:sldChg>
      <pc:sldChg chg="modSp add mod">
        <pc:chgData name="Henning Kiss" userId="a0df8af1cba7f864" providerId="LiveId" clId="{1F423280-346F-54D6-925F-8C3FA5DEC067}" dt="2026-05-11T04:07:06.974" v="52" actId="20577"/>
        <pc:sldMkLst>
          <pc:docMk/>
          <pc:sldMk cId="2783778420" sldId="425"/>
        </pc:sldMkLst>
        <pc:spChg chg="mod">
          <ac:chgData name="Henning Kiss" userId="a0df8af1cba7f864" providerId="LiveId" clId="{1F423280-346F-54D6-925F-8C3FA5DEC067}" dt="2026-05-11T03:54:36.534" v="1" actId="20577"/>
          <ac:spMkLst>
            <pc:docMk/>
            <pc:sldMk cId="2783778420" sldId="425"/>
            <ac:spMk id="3" creationId="{00000000-0000-0000-0000-000000000000}"/>
          </ac:spMkLst>
        </pc:spChg>
        <pc:spChg chg="mod">
          <ac:chgData name="Henning Kiss" userId="a0df8af1cba7f864" providerId="LiveId" clId="{1F423280-346F-54D6-925F-8C3FA5DEC067}" dt="2026-05-11T04:07:06.974" v="52" actId="20577"/>
          <ac:spMkLst>
            <pc:docMk/>
            <pc:sldMk cId="2783778420" sldId="425"/>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A1B46E7-A699-409A-9A12-0C1F0AEE876B}" type="slidenum">
              <a:rPr lang="de-DE" smtClean="0"/>
              <a:pPr/>
              <a:t>1</a:t>
            </a:fld>
            <a:endParaRPr lang="de-DE"/>
          </a:p>
        </p:txBody>
      </p:sp>
    </p:spTree>
    <p:extLst>
      <p:ext uri="{BB962C8B-B14F-4D97-AF65-F5344CB8AC3E}">
        <p14:creationId xmlns:p14="http://schemas.microsoft.com/office/powerpoint/2010/main" val="3072082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CA1B46E7-A699-409A-9A12-0C1F0AEE876B}" type="slidenum">
              <a:rPr lang="de-DE" smtClean="0"/>
              <a:pPr/>
              <a:t>16</a:t>
            </a:fld>
            <a:endParaRPr lang="de-DE"/>
          </a:p>
        </p:txBody>
      </p:sp>
    </p:spTree>
    <p:extLst>
      <p:ext uri="{BB962C8B-B14F-4D97-AF65-F5344CB8AC3E}">
        <p14:creationId xmlns:p14="http://schemas.microsoft.com/office/powerpoint/2010/main" val="2288546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39576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Hamburg</a:t>
            </a:r>
          </a:p>
          <a:p>
            <a:r>
              <a:rPr lang="de-DE" sz="2600" dirty="0">
                <a:solidFill>
                  <a:schemeClr val="bg1"/>
                </a:solidFill>
                <a:latin typeface="Frutiger LT 57 Cn" pitchFamily="34" charset="0"/>
              </a:rPr>
              <a:t>5. Woche</a:t>
            </a:r>
          </a:p>
        </p:txBody>
      </p:sp>
    </p:spTree>
    <p:extLst>
      <p:ext uri="{BB962C8B-B14F-4D97-AF65-F5344CB8AC3E}">
        <p14:creationId xmlns:p14="http://schemas.microsoft.com/office/powerpoint/2010/main" val="32011288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1" name="Text Box 3"/>
          <p:cNvSpPr txBox="1">
            <a:spLocks noChangeArrowheads="1"/>
          </p:cNvSpPr>
          <p:nvPr/>
        </p:nvSpPr>
        <p:spPr bwMode="auto">
          <a:xfrm>
            <a:off x="179388" y="12906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Am 20.08.2025 haben die Kläger durch notariell beurkundeten Kaufvertrag die streitbefangene 3-Zimmer-Wohnung an Hans-Friedrich Holzmann veräußert. Der Erwerber ist am 10.09.2025 in das Grundbuch als neuer Eigentümer eingetragen worden. Im Verhandlungstermin vom 25.10.2025 haben die Kläger bestätigt, dass der Beklagte am 20.10.2025 alle ausstehenden Mieten gezahlt hat. Insoweit haben die Parteien den Rechtsstreit mit widerstreitenden Kostenanträgen übereinstimmend für erledigt erklärt. Weiter haben die Kläger im Termin den notariellen Kaufvertrag vom 20.08.2025 nebst Zustimmung des Familiengerichts vorgelegt. Aus § 9 des notariellen Kaufvertrages ergibt sich, dass der Erwerber der 3-Zimmer-Wohnung über den schwebenden Rechtsstreit Götz u.a. gegen Becker informiert worden ist. </a:t>
            </a:r>
          </a:p>
          <a:p>
            <a:endParaRPr lang="de-DE" sz="1000" b="0" dirty="0"/>
          </a:p>
          <a:p>
            <a:r>
              <a:rPr lang="de-DE" sz="2000" b="0" dirty="0"/>
              <a:t>Die Kläger beantragen nunmehr,</a:t>
            </a:r>
          </a:p>
          <a:p>
            <a:endParaRPr lang="de-DE" sz="1000" b="0" dirty="0"/>
          </a:p>
          <a:p>
            <a:r>
              <a:rPr lang="de-DE" sz="2000" b="0" dirty="0"/>
              <a:t>	den Beklagten zu verurteilen,</a:t>
            </a:r>
          </a:p>
          <a:p>
            <a:r>
              <a:rPr lang="de-DE" sz="2000" dirty="0"/>
              <a:t>	1.	die von ihm gemietete Dreizimmerwohnung in 22765 Hamburg, 		</a:t>
            </a:r>
            <a:r>
              <a:rPr lang="de-DE" sz="2000" dirty="0" err="1"/>
              <a:t>Barnerstr</a:t>
            </a:r>
            <a:r>
              <a:rPr lang="de-DE" sz="2000" dirty="0"/>
              <a:t>. 28 zum 31.01.2026 an Herrn Hans-Friedrich				Holzmann und</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337905973"/>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55011">
                                            <p:txEl>
                                              <p:pRg st="0" end="0"/>
                                            </p:txEl>
                                          </p:spTgt>
                                        </p:tgtEl>
                                        <p:attrNameLst>
                                          <p:attrName>style.visibility</p:attrName>
                                        </p:attrNameLst>
                                      </p:cBhvr>
                                      <p:to>
                                        <p:strVal val="visible"/>
                                      </p:to>
                                    </p:set>
                                    <p:animEffect transition="in" filter="fade">
                                      <p:cBhvr>
                                        <p:cTn id="7" dur="500"/>
                                        <p:tgtEl>
                                          <p:spTgt spid="5550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55011">
                                            <p:txEl>
                                              <p:pRg st="2" end="2"/>
                                            </p:txEl>
                                          </p:spTgt>
                                        </p:tgtEl>
                                        <p:attrNameLst>
                                          <p:attrName>style.visibility</p:attrName>
                                        </p:attrNameLst>
                                      </p:cBhvr>
                                      <p:to>
                                        <p:strVal val="visible"/>
                                      </p:to>
                                    </p:set>
                                    <p:animEffect transition="in" filter="fade">
                                      <p:cBhvr>
                                        <p:cTn id="12" dur="500"/>
                                        <p:tgtEl>
                                          <p:spTgt spid="555011">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55011">
                                            <p:txEl>
                                              <p:pRg st="4" end="4"/>
                                            </p:txEl>
                                          </p:spTgt>
                                        </p:tgtEl>
                                        <p:attrNameLst>
                                          <p:attrName>style.visibility</p:attrName>
                                        </p:attrNameLst>
                                      </p:cBhvr>
                                      <p:to>
                                        <p:strVal val="visible"/>
                                      </p:to>
                                    </p:set>
                                    <p:animEffect transition="in" filter="fade">
                                      <p:cBhvr>
                                        <p:cTn id="15" dur="500"/>
                                        <p:tgtEl>
                                          <p:spTgt spid="555011">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55011">
                                            <p:txEl>
                                              <p:pRg st="5" end="5"/>
                                            </p:txEl>
                                          </p:spTgt>
                                        </p:tgtEl>
                                        <p:attrNameLst>
                                          <p:attrName>style.visibility</p:attrName>
                                        </p:attrNameLst>
                                      </p:cBhvr>
                                      <p:to>
                                        <p:strVal val="visible"/>
                                      </p:to>
                                    </p:set>
                                    <p:animEffect transition="in" filter="fade">
                                      <p:cBhvr>
                                        <p:cTn id="18" dur="500"/>
                                        <p:tgtEl>
                                          <p:spTgt spid="5550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5" name="Text Box 3"/>
          <p:cNvSpPr txBox="1">
            <a:spLocks noChangeArrowheads="1"/>
          </p:cNvSpPr>
          <p:nvPr/>
        </p:nvSpPr>
        <p:spPr bwMode="auto">
          <a:xfrm>
            <a:off x="179388" y="1191518"/>
            <a:ext cx="8712200" cy="569386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dirty="0"/>
              <a:t>	2.	die von ihm gemietete Gewerbeeinheit der Kläger 				in 22765 Hamburg, </a:t>
            </a:r>
            <a:r>
              <a:rPr lang="de-DE" sz="2000" dirty="0" err="1"/>
              <a:t>Barnerstr</a:t>
            </a:r>
            <a:r>
              <a:rPr lang="de-DE" sz="2000" dirty="0"/>
              <a:t>. 28, bestehend aus einem 65 qm			großen Ladenraum und einer 2 Zimmer Ladenwohnung (80 qm),		sofort an die Kläger</a:t>
            </a:r>
          </a:p>
          <a:p>
            <a:r>
              <a:rPr lang="de-DE" sz="2000" dirty="0"/>
              <a:t>	geräumt herauszugeben.</a:t>
            </a:r>
          </a:p>
          <a:p>
            <a:endParaRPr lang="de-DE" sz="1000" b="0" dirty="0"/>
          </a:p>
          <a:p>
            <a:r>
              <a:rPr lang="de-DE" sz="2000" b="0" dirty="0"/>
              <a:t>Der Beklagte beantragt,</a:t>
            </a:r>
          </a:p>
          <a:p>
            <a:r>
              <a:rPr lang="de-DE" sz="2000" dirty="0"/>
              <a:t>	die Klage abzuweisen.</a:t>
            </a:r>
          </a:p>
          <a:p>
            <a:endParaRPr lang="de-DE" sz="1000" dirty="0"/>
          </a:p>
          <a:p>
            <a:r>
              <a:rPr lang="de-DE" sz="2000" b="0" i="1" dirty="0"/>
              <a:t>Er behauptete ursprünglich (unter Überreichung von Überweisungsaufträgen an die Hamburger Sparkasse), dass sämtliche Mieten pünktlich Monat für Monat bezahlt worden seien.</a:t>
            </a:r>
          </a:p>
          <a:p>
            <a:endParaRPr lang="de-DE" sz="1000" b="0" i="1" dirty="0"/>
          </a:p>
          <a:p>
            <a:r>
              <a:rPr lang="de-DE" sz="2000" b="0" i="1" dirty="0"/>
              <a:t>Er meint, dass schon der Beschluss der Kläger zur Kündigung unwirksam sei. Ihm verbleibe zudem – schon wegen seiner drei Kinder – gegenüber der Studentin das Vorrecht, die Einheit weiter zu bewohnen. Da nun wegen der zwischenzeitlichen Veräußerung der Wohnung die Kläger nicht mehr Eigentümer seien, könnten sie auch den Prozess nicht fortführen. Das Umstellen des Klageantrages auf Herausgabe an ihren Rechtsnachfolger sei eine Klageänderung, der er widerspreche.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814258861"/>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56035">
                                            <p:txEl>
                                              <p:pRg st="0" end="0"/>
                                            </p:txEl>
                                          </p:spTgt>
                                        </p:tgtEl>
                                        <p:attrNameLst>
                                          <p:attrName>style.visibility</p:attrName>
                                        </p:attrNameLst>
                                      </p:cBhvr>
                                      <p:to>
                                        <p:strVal val="visible"/>
                                      </p:to>
                                    </p:set>
                                    <p:animEffect transition="in" filter="fade">
                                      <p:cBhvr>
                                        <p:cTn id="7" dur="500"/>
                                        <p:tgtEl>
                                          <p:spTgt spid="55603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56035">
                                            <p:txEl>
                                              <p:pRg st="1" end="1"/>
                                            </p:txEl>
                                          </p:spTgt>
                                        </p:tgtEl>
                                        <p:attrNameLst>
                                          <p:attrName>style.visibility</p:attrName>
                                        </p:attrNameLst>
                                      </p:cBhvr>
                                      <p:to>
                                        <p:strVal val="visible"/>
                                      </p:to>
                                    </p:set>
                                    <p:animEffect transition="in" filter="fade">
                                      <p:cBhvr>
                                        <p:cTn id="10" dur="500"/>
                                        <p:tgtEl>
                                          <p:spTgt spid="55603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556035">
                                            <p:txEl>
                                              <p:pRg st="3" end="3"/>
                                            </p:txEl>
                                          </p:spTgt>
                                        </p:tgtEl>
                                        <p:attrNameLst>
                                          <p:attrName>style.visibility</p:attrName>
                                        </p:attrNameLst>
                                      </p:cBhvr>
                                      <p:to>
                                        <p:strVal val="visible"/>
                                      </p:to>
                                    </p:set>
                                    <p:animEffect transition="in" filter="fade">
                                      <p:cBhvr>
                                        <p:cTn id="15" dur="500"/>
                                        <p:tgtEl>
                                          <p:spTgt spid="556035">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56035">
                                            <p:txEl>
                                              <p:pRg st="4" end="4"/>
                                            </p:txEl>
                                          </p:spTgt>
                                        </p:tgtEl>
                                        <p:attrNameLst>
                                          <p:attrName>style.visibility</p:attrName>
                                        </p:attrNameLst>
                                      </p:cBhvr>
                                      <p:to>
                                        <p:strVal val="visible"/>
                                      </p:to>
                                    </p:set>
                                    <p:animEffect transition="in" filter="fade">
                                      <p:cBhvr>
                                        <p:cTn id="18" dur="500"/>
                                        <p:tgtEl>
                                          <p:spTgt spid="556035">
                                            <p:txEl>
                                              <p:pRg st="4" end="4"/>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556035">
                                            <p:txEl>
                                              <p:pRg st="6" end="6"/>
                                            </p:txEl>
                                          </p:spTgt>
                                        </p:tgtEl>
                                        <p:attrNameLst>
                                          <p:attrName>style.visibility</p:attrName>
                                        </p:attrNameLst>
                                      </p:cBhvr>
                                      <p:to>
                                        <p:strVal val="visible"/>
                                      </p:to>
                                    </p:set>
                                    <p:animEffect transition="in" filter="fade">
                                      <p:cBhvr>
                                        <p:cTn id="23" dur="500"/>
                                        <p:tgtEl>
                                          <p:spTgt spid="556035">
                                            <p:txEl>
                                              <p:pRg st="6" end="6"/>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556035">
                                            <p:txEl>
                                              <p:pRg st="8" end="8"/>
                                            </p:txEl>
                                          </p:spTgt>
                                        </p:tgtEl>
                                        <p:attrNameLst>
                                          <p:attrName>style.visibility</p:attrName>
                                        </p:attrNameLst>
                                      </p:cBhvr>
                                      <p:to>
                                        <p:strVal val="visible"/>
                                      </p:to>
                                    </p:set>
                                    <p:animEffect transition="in" filter="fade">
                                      <p:cBhvr>
                                        <p:cTn id="28" dur="500"/>
                                        <p:tgtEl>
                                          <p:spTgt spid="5560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82" name="Text Box 2"/>
          <p:cNvSpPr txBox="1">
            <a:spLocks noChangeArrowheads="1"/>
          </p:cNvSpPr>
          <p:nvPr/>
        </p:nvSpPr>
        <p:spPr bwMode="auto">
          <a:xfrm>
            <a:off x="179388" y="1138238"/>
            <a:ext cx="8712200" cy="56388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Gutachten zur Vorbereitung der Entscheidung:</a:t>
            </a:r>
          </a:p>
          <a:p>
            <a:endParaRPr lang="de-DE" sz="1000" b="0" dirty="0"/>
          </a:p>
          <a:p>
            <a:r>
              <a:rPr lang="de-DE" sz="2000" dirty="0"/>
              <a:t>A.	Antragsstation</a:t>
            </a:r>
          </a:p>
          <a:p>
            <a:endParaRPr lang="de-DE" sz="2000" b="0" dirty="0"/>
          </a:p>
          <a:p>
            <a:r>
              <a:rPr lang="de-DE" sz="2000" b="0" dirty="0"/>
              <a:t>	Fall der objektiven, kumulativen Klagehäufung bezüglich der beiden 		Räumungsbegehren. In Höhe von € 7.000,- haben die Parteien den		Rechtsstreit übereinstimmend für erledigt erklärt, so dass diesbezüglich	nur noch über die Kosten zu entscheiden ist, vgl. § 91a ZPO.</a:t>
            </a:r>
          </a:p>
          <a:p>
            <a:endParaRPr lang="de-DE" sz="2000" b="0" dirty="0"/>
          </a:p>
          <a:p>
            <a:r>
              <a:rPr lang="de-DE" sz="2000" dirty="0"/>
              <a:t>B.	Räumungsanspruch hinsichtlich der Drei-Zimmer-Wohnung</a:t>
            </a:r>
          </a:p>
          <a:p>
            <a:r>
              <a:rPr lang="de-DE" sz="2000" b="0" dirty="0"/>
              <a:t>	I.	„Verfahrensstation“ (= Zulässigkeit der Klage)</a:t>
            </a:r>
          </a:p>
          <a:p>
            <a:r>
              <a:rPr lang="de-DE" sz="2000" b="0" dirty="0"/>
              <a:t>		1.	Sachliche Zuständigkeit des Amtsgerichts ?</a:t>
            </a:r>
          </a:p>
          <a:p>
            <a:r>
              <a:rPr lang="de-DE" sz="2000" b="0" dirty="0"/>
              <a:t>			(+), § 23 Nr. 2 a) GVG.</a:t>
            </a:r>
          </a:p>
          <a:p>
            <a:r>
              <a:rPr lang="de-DE" sz="2000" b="0" dirty="0"/>
              <a:t>		2.	Örtliche Zuständigkeit des AG Hamburg Altona ?</a:t>
            </a:r>
          </a:p>
          <a:p>
            <a:r>
              <a:rPr lang="de-DE" sz="2000" b="0" dirty="0"/>
              <a:t>			(+), § 29a ZPO.</a:t>
            </a:r>
          </a:p>
          <a:p>
            <a:r>
              <a:rPr lang="de-DE" sz="2000" b="0" dirty="0"/>
              <a:t>		3.	Partei- und Prozessfähigkeit der Erben(</a:t>
            </a:r>
            <a:r>
              <a:rPr lang="de-DE" sz="2000" b="0" dirty="0" err="1"/>
              <a:t>gemeinschaft</a:t>
            </a:r>
            <a:r>
              <a:rPr lang="de-DE" sz="2000" b="0" dirty="0"/>
              <a:t>) ?</a:t>
            </a:r>
          </a:p>
          <a:p>
            <a:r>
              <a:rPr lang="de-DE" sz="2000" b="0" dirty="0"/>
              <a:t>			a)	Erbengemeinschaft als solche ?</a:t>
            </a:r>
          </a:p>
          <a:p>
            <a:r>
              <a:rPr lang="de-DE" sz="2000" b="0" dirty="0"/>
              <a:t>				(-), nicht rechtsfähig, also auch nicht parteifähig (s. etwa					BGH NJW 2006, 3175 ff.)</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84269905"/>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2482">
                                            <p:txEl>
                                              <p:pRg st="0" end="0"/>
                                            </p:txEl>
                                          </p:spTgt>
                                        </p:tgtEl>
                                        <p:attrNameLst>
                                          <p:attrName>style.visibility</p:attrName>
                                        </p:attrNameLst>
                                      </p:cBhvr>
                                      <p:to>
                                        <p:strVal val="visible"/>
                                      </p:to>
                                    </p:set>
                                    <p:anim calcmode="lin" valueType="num">
                                      <p:cBhvr additive="base">
                                        <p:cTn id="7" dur="500" fill="hold"/>
                                        <p:tgtEl>
                                          <p:spTgt spid="53248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4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2482">
                                            <p:txEl>
                                              <p:pRg st="2" end="2"/>
                                            </p:txEl>
                                          </p:spTgt>
                                        </p:tgtEl>
                                        <p:attrNameLst>
                                          <p:attrName>style.visibility</p:attrName>
                                        </p:attrNameLst>
                                      </p:cBhvr>
                                      <p:to>
                                        <p:strVal val="visible"/>
                                      </p:to>
                                    </p:set>
                                    <p:anim calcmode="lin" valueType="num">
                                      <p:cBhvr additive="base">
                                        <p:cTn id="13" dur="500" fill="hold"/>
                                        <p:tgtEl>
                                          <p:spTgt spid="53248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48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2482">
                                            <p:txEl>
                                              <p:pRg st="4" end="4"/>
                                            </p:txEl>
                                          </p:spTgt>
                                        </p:tgtEl>
                                        <p:attrNameLst>
                                          <p:attrName>style.visibility</p:attrName>
                                        </p:attrNameLst>
                                      </p:cBhvr>
                                      <p:to>
                                        <p:strVal val="visible"/>
                                      </p:to>
                                    </p:set>
                                    <p:anim calcmode="lin" valueType="num">
                                      <p:cBhvr additive="base">
                                        <p:cTn id="19" dur="500" fill="hold"/>
                                        <p:tgtEl>
                                          <p:spTgt spid="53248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248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2482">
                                            <p:txEl>
                                              <p:pRg st="6" end="6"/>
                                            </p:txEl>
                                          </p:spTgt>
                                        </p:tgtEl>
                                        <p:attrNameLst>
                                          <p:attrName>style.visibility</p:attrName>
                                        </p:attrNameLst>
                                      </p:cBhvr>
                                      <p:to>
                                        <p:strVal val="visible"/>
                                      </p:to>
                                    </p:set>
                                    <p:anim calcmode="lin" valueType="num">
                                      <p:cBhvr additive="base">
                                        <p:cTn id="25" dur="500" fill="hold"/>
                                        <p:tgtEl>
                                          <p:spTgt spid="53248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248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2482">
                                            <p:txEl>
                                              <p:pRg st="7" end="7"/>
                                            </p:txEl>
                                          </p:spTgt>
                                        </p:tgtEl>
                                        <p:attrNameLst>
                                          <p:attrName>style.visibility</p:attrName>
                                        </p:attrNameLst>
                                      </p:cBhvr>
                                      <p:to>
                                        <p:strVal val="visible"/>
                                      </p:to>
                                    </p:set>
                                    <p:anim calcmode="lin" valueType="num">
                                      <p:cBhvr additive="base">
                                        <p:cTn id="31" dur="500" fill="hold"/>
                                        <p:tgtEl>
                                          <p:spTgt spid="53248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248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2482">
                                            <p:txEl>
                                              <p:pRg st="8" end="8"/>
                                            </p:txEl>
                                          </p:spTgt>
                                        </p:tgtEl>
                                        <p:attrNameLst>
                                          <p:attrName>style.visibility</p:attrName>
                                        </p:attrNameLst>
                                      </p:cBhvr>
                                      <p:to>
                                        <p:strVal val="visible"/>
                                      </p:to>
                                    </p:set>
                                    <p:anim calcmode="lin" valueType="num">
                                      <p:cBhvr additive="base">
                                        <p:cTn id="37" dur="500" fill="hold"/>
                                        <p:tgtEl>
                                          <p:spTgt spid="53248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248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2482">
                                            <p:txEl>
                                              <p:pRg st="9" end="9"/>
                                            </p:txEl>
                                          </p:spTgt>
                                        </p:tgtEl>
                                        <p:attrNameLst>
                                          <p:attrName>style.visibility</p:attrName>
                                        </p:attrNameLst>
                                      </p:cBhvr>
                                      <p:to>
                                        <p:strVal val="visible"/>
                                      </p:to>
                                    </p:set>
                                    <p:anim calcmode="lin" valueType="num">
                                      <p:cBhvr additive="base">
                                        <p:cTn id="43" dur="500" fill="hold"/>
                                        <p:tgtEl>
                                          <p:spTgt spid="53248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248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2482">
                                            <p:txEl>
                                              <p:pRg st="10" end="10"/>
                                            </p:txEl>
                                          </p:spTgt>
                                        </p:tgtEl>
                                        <p:attrNameLst>
                                          <p:attrName>style.visibility</p:attrName>
                                        </p:attrNameLst>
                                      </p:cBhvr>
                                      <p:to>
                                        <p:strVal val="visible"/>
                                      </p:to>
                                    </p:set>
                                    <p:anim calcmode="lin" valueType="num">
                                      <p:cBhvr additive="base">
                                        <p:cTn id="49" dur="500" fill="hold"/>
                                        <p:tgtEl>
                                          <p:spTgt spid="53248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248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2482">
                                            <p:txEl>
                                              <p:pRg st="11" end="11"/>
                                            </p:txEl>
                                          </p:spTgt>
                                        </p:tgtEl>
                                        <p:attrNameLst>
                                          <p:attrName>style.visibility</p:attrName>
                                        </p:attrNameLst>
                                      </p:cBhvr>
                                      <p:to>
                                        <p:strVal val="visible"/>
                                      </p:to>
                                    </p:set>
                                    <p:anim calcmode="lin" valueType="num">
                                      <p:cBhvr additive="base">
                                        <p:cTn id="55" dur="500" fill="hold"/>
                                        <p:tgtEl>
                                          <p:spTgt spid="53248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248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2482">
                                            <p:txEl>
                                              <p:pRg st="12" end="12"/>
                                            </p:txEl>
                                          </p:spTgt>
                                        </p:tgtEl>
                                        <p:attrNameLst>
                                          <p:attrName>style.visibility</p:attrName>
                                        </p:attrNameLst>
                                      </p:cBhvr>
                                      <p:to>
                                        <p:strVal val="visible"/>
                                      </p:to>
                                    </p:set>
                                    <p:anim calcmode="lin" valueType="num">
                                      <p:cBhvr additive="base">
                                        <p:cTn id="61" dur="500" fill="hold"/>
                                        <p:tgtEl>
                                          <p:spTgt spid="53248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248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32482">
                                            <p:txEl>
                                              <p:pRg st="13" end="13"/>
                                            </p:txEl>
                                          </p:spTgt>
                                        </p:tgtEl>
                                        <p:attrNameLst>
                                          <p:attrName>style.visibility</p:attrName>
                                        </p:attrNameLst>
                                      </p:cBhvr>
                                      <p:to>
                                        <p:strVal val="visible"/>
                                      </p:to>
                                    </p:set>
                                    <p:anim calcmode="lin" valueType="num">
                                      <p:cBhvr additive="base">
                                        <p:cTn id="67" dur="500" fill="hold"/>
                                        <p:tgtEl>
                                          <p:spTgt spid="532482">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3248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32482">
                                            <p:txEl>
                                              <p:pRg st="14" end="14"/>
                                            </p:txEl>
                                          </p:spTgt>
                                        </p:tgtEl>
                                        <p:attrNameLst>
                                          <p:attrName>style.visibility</p:attrName>
                                        </p:attrNameLst>
                                      </p:cBhvr>
                                      <p:to>
                                        <p:strVal val="visible"/>
                                      </p:to>
                                    </p:set>
                                    <p:anim calcmode="lin" valueType="num">
                                      <p:cBhvr additive="base">
                                        <p:cTn id="73" dur="500" fill="hold"/>
                                        <p:tgtEl>
                                          <p:spTgt spid="532482">
                                            <p:txEl>
                                              <p:pRg st="14" end="1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3248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506" name="Text Box 2"/>
          <p:cNvSpPr txBox="1">
            <a:spLocks noChangeArrowheads="1"/>
          </p:cNvSpPr>
          <p:nvPr/>
        </p:nvSpPr>
        <p:spPr bwMode="auto">
          <a:xfrm>
            <a:off x="179388" y="1268413"/>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b)	aber vorliegend treten die einzelnen Erben als natürliche					Personen in ihrer gesamthänderischen Verbundenheit auf.</a:t>
            </a:r>
          </a:p>
          <a:p>
            <a:r>
              <a:rPr lang="de-DE" sz="2000" b="0" dirty="0"/>
              <a:t>			c)	natürliche Personen sind </a:t>
            </a:r>
            <a:r>
              <a:rPr lang="de-DE" sz="2000" b="0" dirty="0" err="1"/>
              <a:t>grds</a:t>
            </a:r>
            <a:r>
              <a:rPr lang="de-DE" sz="2000" b="0" dirty="0"/>
              <a:t>. partei- und prozessfähig.</a:t>
            </a:r>
          </a:p>
          <a:p>
            <a:r>
              <a:rPr lang="de-DE" sz="2000" b="0" dirty="0"/>
              <a:t>			d)	allerdings ist einer der Erben nicht volljährig und damit nicht				prozessfähig (vgl. §§ 51 Abs. 1, 52 ZPO).</a:t>
            </a:r>
          </a:p>
          <a:p>
            <a:r>
              <a:rPr lang="de-DE" sz="2000" b="0" dirty="0"/>
              <a:t>				§ 51 Abs. 1 ZPO: der Minderjährige wird im Prozess durch				seinen gesetzlichen Vertreter (§§ 1626, 1629 BGB) vertreten.</a:t>
            </a:r>
          </a:p>
          <a:p>
            <a:r>
              <a:rPr lang="de-DE" sz="2000" b="0" dirty="0"/>
              <a:t>		4.	Prozessführungsbefugnis</a:t>
            </a:r>
          </a:p>
          <a:p>
            <a:r>
              <a:rPr lang="de-DE" sz="2000" b="0" dirty="0"/>
              <a:t>			a)	Wie ist die Rechtsstellung der Kläger in prozessualer Hin-				</a:t>
            </a:r>
            <a:r>
              <a:rPr lang="de-DE" sz="2000" b="0" dirty="0" err="1"/>
              <a:t>sicht</a:t>
            </a:r>
            <a:r>
              <a:rPr lang="de-DE" sz="2000" b="0" dirty="0"/>
              <a:t> überhaupt einzuordnen ?</a:t>
            </a:r>
          </a:p>
          <a:p>
            <a:r>
              <a:rPr lang="de-DE" sz="2000" b="0" dirty="0"/>
              <a:t>				Kläger sind aufgrund materiellen Rechts notwendige Streit-				genossen </a:t>
            </a:r>
            <a:r>
              <a:rPr lang="de-DE" sz="2000" b="0" dirty="0" err="1"/>
              <a:t>iSd</a:t>
            </a:r>
            <a:r>
              <a:rPr lang="de-DE" sz="2000" b="0" dirty="0"/>
              <a:t> § 62 ZPO (subjektive Klagehäufung), da die				Kläger aufgrund gemeinschaftlicher Verwaltungs- und </a:t>
            </a:r>
            <a:r>
              <a:rPr lang="de-DE" sz="2000" b="0" dirty="0" err="1"/>
              <a:t>Ver</a:t>
            </a:r>
            <a:r>
              <a:rPr lang="de-DE" sz="2000" b="0" dirty="0"/>
              <a:t>-				</a:t>
            </a:r>
            <a:r>
              <a:rPr lang="de-DE" sz="2000" b="0" dirty="0" err="1"/>
              <a:t>fügungsbefugnis</a:t>
            </a:r>
            <a:r>
              <a:rPr lang="de-DE" sz="2000" b="0" dirty="0"/>
              <a:t> (vgl. §§ 2038, 2040 BGB) in ungeteilter					Erbengemeinschaft nur gemeinsam kündigen konnten.</a:t>
            </a:r>
          </a:p>
          <a:p>
            <a:r>
              <a:rPr lang="de-DE" sz="2000" b="0" dirty="0"/>
              <a:t>			b)	Prozessführungsbefugnis der Kläger daher grundsätzlich ?</a:t>
            </a:r>
          </a:p>
          <a:p>
            <a:r>
              <a:rPr lang="de-DE" sz="2000" b="0" dirty="0"/>
              <a:t>				(+), nur gemeinschaftlich, da </a:t>
            </a:r>
            <a:r>
              <a:rPr lang="de-DE" sz="2000" b="0" dirty="0" err="1"/>
              <a:t>matR</a:t>
            </a:r>
            <a:r>
              <a:rPr lang="de-DE" sz="2000" b="0" dirty="0"/>
              <a:t> notwendige SG.</a:t>
            </a:r>
          </a:p>
          <a:p>
            <a:r>
              <a:rPr lang="de-DE" sz="2000" b="0" dirty="0"/>
              <a:t>			c)	Ausnahme wegen Veräußerung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742559126"/>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3506">
                                            <p:txEl>
                                              <p:pRg st="0" end="0"/>
                                            </p:txEl>
                                          </p:spTgt>
                                        </p:tgtEl>
                                        <p:attrNameLst>
                                          <p:attrName>style.visibility</p:attrName>
                                        </p:attrNameLst>
                                      </p:cBhvr>
                                      <p:to>
                                        <p:strVal val="visible"/>
                                      </p:to>
                                    </p:set>
                                    <p:anim calcmode="lin" valueType="num">
                                      <p:cBhvr additive="base">
                                        <p:cTn id="7" dur="500" fill="hold"/>
                                        <p:tgtEl>
                                          <p:spTgt spid="53350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350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3506">
                                            <p:txEl>
                                              <p:pRg st="1" end="1"/>
                                            </p:txEl>
                                          </p:spTgt>
                                        </p:tgtEl>
                                        <p:attrNameLst>
                                          <p:attrName>style.visibility</p:attrName>
                                        </p:attrNameLst>
                                      </p:cBhvr>
                                      <p:to>
                                        <p:strVal val="visible"/>
                                      </p:to>
                                    </p:set>
                                    <p:anim calcmode="lin" valueType="num">
                                      <p:cBhvr additive="base">
                                        <p:cTn id="13" dur="500" fill="hold"/>
                                        <p:tgtEl>
                                          <p:spTgt spid="53350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350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3506">
                                            <p:txEl>
                                              <p:pRg st="2" end="2"/>
                                            </p:txEl>
                                          </p:spTgt>
                                        </p:tgtEl>
                                        <p:attrNameLst>
                                          <p:attrName>style.visibility</p:attrName>
                                        </p:attrNameLst>
                                      </p:cBhvr>
                                      <p:to>
                                        <p:strVal val="visible"/>
                                      </p:to>
                                    </p:set>
                                    <p:anim calcmode="lin" valueType="num">
                                      <p:cBhvr additive="base">
                                        <p:cTn id="19" dur="500" fill="hold"/>
                                        <p:tgtEl>
                                          <p:spTgt spid="53350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350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3506">
                                            <p:txEl>
                                              <p:pRg st="3" end="3"/>
                                            </p:txEl>
                                          </p:spTgt>
                                        </p:tgtEl>
                                        <p:attrNameLst>
                                          <p:attrName>style.visibility</p:attrName>
                                        </p:attrNameLst>
                                      </p:cBhvr>
                                      <p:to>
                                        <p:strVal val="visible"/>
                                      </p:to>
                                    </p:set>
                                    <p:anim calcmode="lin" valueType="num">
                                      <p:cBhvr additive="base">
                                        <p:cTn id="25" dur="500" fill="hold"/>
                                        <p:tgtEl>
                                          <p:spTgt spid="53350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350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3506">
                                            <p:txEl>
                                              <p:pRg st="4" end="4"/>
                                            </p:txEl>
                                          </p:spTgt>
                                        </p:tgtEl>
                                        <p:attrNameLst>
                                          <p:attrName>style.visibility</p:attrName>
                                        </p:attrNameLst>
                                      </p:cBhvr>
                                      <p:to>
                                        <p:strVal val="visible"/>
                                      </p:to>
                                    </p:set>
                                    <p:anim calcmode="lin" valueType="num">
                                      <p:cBhvr additive="base">
                                        <p:cTn id="31" dur="500" fill="hold"/>
                                        <p:tgtEl>
                                          <p:spTgt spid="53350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350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3506">
                                            <p:txEl>
                                              <p:pRg st="5" end="5"/>
                                            </p:txEl>
                                          </p:spTgt>
                                        </p:tgtEl>
                                        <p:attrNameLst>
                                          <p:attrName>style.visibility</p:attrName>
                                        </p:attrNameLst>
                                      </p:cBhvr>
                                      <p:to>
                                        <p:strVal val="visible"/>
                                      </p:to>
                                    </p:set>
                                    <p:anim calcmode="lin" valueType="num">
                                      <p:cBhvr additive="base">
                                        <p:cTn id="37" dur="500" fill="hold"/>
                                        <p:tgtEl>
                                          <p:spTgt spid="53350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350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3506">
                                            <p:txEl>
                                              <p:pRg st="6" end="6"/>
                                            </p:txEl>
                                          </p:spTgt>
                                        </p:tgtEl>
                                        <p:attrNameLst>
                                          <p:attrName>style.visibility</p:attrName>
                                        </p:attrNameLst>
                                      </p:cBhvr>
                                      <p:to>
                                        <p:strVal val="visible"/>
                                      </p:to>
                                    </p:set>
                                    <p:anim calcmode="lin" valueType="num">
                                      <p:cBhvr additive="base">
                                        <p:cTn id="43" dur="500" fill="hold"/>
                                        <p:tgtEl>
                                          <p:spTgt spid="53350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350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3506">
                                            <p:txEl>
                                              <p:pRg st="7" end="7"/>
                                            </p:txEl>
                                          </p:spTgt>
                                        </p:tgtEl>
                                        <p:attrNameLst>
                                          <p:attrName>style.visibility</p:attrName>
                                        </p:attrNameLst>
                                      </p:cBhvr>
                                      <p:to>
                                        <p:strVal val="visible"/>
                                      </p:to>
                                    </p:set>
                                    <p:anim calcmode="lin" valueType="num">
                                      <p:cBhvr additive="base">
                                        <p:cTn id="49" dur="500" fill="hold"/>
                                        <p:tgtEl>
                                          <p:spTgt spid="53350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350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3506">
                                            <p:txEl>
                                              <p:pRg st="8" end="8"/>
                                            </p:txEl>
                                          </p:spTgt>
                                        </p:tgtEl>
                                        <p:attrNameLst>
                                          <p:attrName>style.visibility</p:attrName>
                                        </p:attrNameLst>
                                      </p:cBhvr>
                                      <p:to>
                                        <p:strVal val="visible"/>
                                      </p:to>
                                    </p:set>
                                    <p:anim calcmode="lin" valueType="num">
                                      <p:cBhvr additive="base">
                                        <p:cTn id="55" dur="500" fill="hold"/>
                                        <p:tgtEl>
                                          <p:spTgt spid="53350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350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3506">
                                            <p:txEl>
                                              <p:pRg st="9" end="9"/>
                                            </p:txEl>
                                          </p:spTgt>
                                        </p:tgtEl>
                                        <p:attrNameLst>
                                          <p:attrName>style.visibility</p:attrName>
                                        </p:attrNameLst>
                                      </p:cBhvr>
                                      <p:to>
                                        <p:strVal val="visible"/>
                                      </p:to>
                                    </p:set>
                                    <p:anim calcmode="lin" valueType="num">
                                      <p:cBhvr additive="base">
                                        <p:cTn id="61" dur="500" fill="hold"/>
                                        <p:tgtEl>
                                          <p:spTgt spid="53350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350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0" name="Text Box 2"/>
          <p:cNvSpPr txBox="1">
            <a:spLocks noChangeArrowheads="1"/>
          </p:cNvSpPr>
          <p:nvPr/>
        </p:nvSpPr>
        <p:spPr bwMode="auto">
          <a:xfrm>
            <a:off x="179388" y="1255713"/>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a:t>
            </a:r>
            <a:r>
              <a:rPr lang="de-DE" sz="2000" b="0" dirty="0" err="1"/>
              <a:t>aa</a:t>
            </a:r>
            <a:r>
              <a:rPr lang="de-DE" sz="2000" b="0" dirty="0"/>
              <a:t>)	Veräußerung war trotz Rechtshängigkeit 							möglich, § 265 Abs. 1 ZPO.</a:t>
            </a:r>
          </a:p>
          <a:p>
            <a:r>
              <a:rPr lang="de-DE" sz="2000" b="0" dirty="0"/>
              <a:t>				</a:t>
            </a:r>
            <a:r>
              <a:rPr lang="de-DE" sz="2000" b="0" dirty="0" err="1"/>
              <a:t>bb</a:t>
            </a:r>
            <a:r>
              <a:rPr lang="de-DE" sz="2000" b="0" dirty="0"/>
              <a:t>)	Einfluss auf die Prozessführungsbefugnis ?</a:t>
            </a:r>
          </a:p>
          <a:p>
            <a:r>
              <a:rPr lang="de-DE" sz="2000" b="0" dirty="0"/>
              <a:t>					(1)	grundsätzlich (-), § 265 Abs. 2 S.1 ZPO.</a:t>
            </a:r>
          </a:p>
          <a:p>
            <a:r>
              <a:rPr lang="de-DE" sz="2000" b="0" dirty="0"/>
              <a:t>					(2)	dies gilt grundsätzlich auch für Grundstücke und						grundstücksgleiche Rechte, § 266 Abs. 1 ZPO.</a:t>
            </a:r>
          </a:p>
          <a:p>
            <a:r>
              <a:rPr lang="de-DE" sz="2000" b="0" dirty="0"/>
              <a:t>					(3)	Ausnahme aber gemäß § 265 Abs. 3 (ebenso							§ 266 Abs. 2 S.2 ZPO) möglich !</a:t>
            </a:r>
          </a:p>
          <a:p>
            <a:r>
              <a:rPr lang="de-DE" sz="2000" b="0" dirty="0"/>
              <a:t>						(a)	grundsätzlich tritt bei Rechtsnachfolge Rechts-							</a:t>
            </a:r>
            <a:r>
              <a:rPr lang="de-DE" sz="2000" b="0" dirty="0" err="1"/>
              <a:t>krafterstreckung</a:t>
            </a:r>
            <a:r>
              <a:rPr lang="de-DE" sz="2000" b="0" dirty="0"/>
              <a:t> gemäß § 325 Abs. 1 ZPO ein.</a:t>
            </a:r>
          </a:p>
          <a:p>
            <a:r>
              <a:rPr lang="de-DE" sz="2000" b="0" dirty="0"/>
              <a:t>						(b)	Ausnahme aber gemäß § 325 Abs. 2 ZPO i.V.							mit §§ 891 ff. BGB bei fehlender Kenntnis								des Erwerbers (u.a.) vom Rechtsstreit möglich!</a:t>
            </a:r>
          </a:p>
          <a:p>
            <a:r>
              <a:rPr lang="de-DE" sz="2000" b="0" dirty="0"/>
              <a:t>							hier (-), Herr Holzmann hatte Kenntnis.</a:t>
            </a:r>
          </a:p>
          <a:p>
            <a:r>
              <a:rPr lang="de-DE" sz="2000" b="0" dirty="0"/>
              <a:t>				cc)	also verbleibt es bei § 265 Abs. 2 S.1 ZPO; </a:t>
            </a:r>
            <a:r>
              <a:rPr lang="de-DE" sz="2000" b="0" dirty="0" err="1"/>
              <a:t>Prozessfüh</a:t>
            </a:r>
            <a:r>
              <a:rPr lang="de-DE" sz="2000" b="0" dirty="0"/>
              <a:t>-					</a:t>
            </a:r>
            <a:r>
              <a:rPr lang="de-DE" sz="2000" b="0" dirty="0" err="1"/>
              <a:t>rungsbefugnis</a:t>
            </a:r>
            <a:r>
              <a:rPr lang="de-DE" sz="2000" b="0" dirty="0"/>
              <a:t> der Kläger blieb bestehen.</a:t>
            </a:r>
          </a:p>
          <a:p>
            <a:r>
              <a:rPr lang="de-DE" sz="2000" b="0" dirty="0"/>
              <a:t>		5.	Geltendmachung eines künftigen Anspruches (Räumung erst zum			31.01.2026) zulässig ? (besondere Prozessvoraussetzung)</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61902634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4530">
                                            <p:txEl>
                                              <p:pRg st="0" end="0"/>
                                            </p:txEl>
                                          </p:spTgt>
                                        </p:tgtEl>
                                        <p:attrNameLst>
                                          <p:attrName>style.visibility</p:attrName>
                                        </p:attrNameLst>
                                      </p:cBhvr>
                                      <p:to>
                                        <p:strVal val="visible"/>
                                      </p:to>
                                    </p:set>
                                    <p:anim calcmode="lin" valueType="num">
                                      <p:cBhvr additive="base">
                                        <p:cTn id="7" dur="500" fill="hold"/>
                                        <p:tgtEl>
                                          <p:spTgt spid="5345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45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4530">
                                            <p:txEl>
                                              <p:pRg st="1" end="1"/>
                                            </p:txEl>
                                          </p:spTgt>
                                        </p:tgtEl>
                                        <p:attrNameLst>
                                          <p:attrName>style.visibility</p:attrName>
                                        </p:attrNameLst>
                                      </p:cBhvr>
                                      <p:to>
                                        <p:strVal val="visible"/>
                                      </p:to>
                                    </p:set>
                                    <p:anim calcmode="lin" valueType="num">
                                      <p:cBhvr additive="base">
                                        <p:cTn id="13" dur="500" fill="hold"/>
                                        <p:tgtEl>
                                          <p:spTgt spid="53453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453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4530">
                                            <p:txEl>
                                              <p:pRg st="2" end="2"/>
                                            </p:txEl>
                                          </p:spTgt>
                                        </p:tgtEl>
                                        <p:attrNameLst>
                                          <p:attrName>style.visibility</p:attrName>
                                        </p:attrNameLst>
                                      </p:cBhvr>
                                      <p:to>
                                        <p:strVal val="visible"/>
                                      </p:to>
                                    </p:set>
                                    <p:anim calcmode="lin" valueType="num">
                                      <p:cBhvr additive="base">
                                        <p:cTn id="19" dur="500" fill="hold"/>
                                        <p:tgtEl>
                                          <p:spTgt spid="53453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453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4530">
                                            <p:txEl>
                                              <p:pRg st="3" end="3"/>
                                            </p:txEl>
                                          </p:spTgt>
                                        </p:tgtEl>
                                        <p:attrNameLst>
                                          <p:attrName>style.visibility</p:attrName>
                                        </p:attrNameLst>
                                      </p:cBhvr>
                                      <p:to>
                                        <p:strVal val="visible"/>
                                      </p:to>
                                    </p:set>
                                    <p:anim calcmode="lin" valueType="num">
                                      <p:cBhvr additive="base">
                                        <p:cTn id="25" dur="500" fill="hold"/>
                                        <p:tgtEl>
                                          <p:spTgt spid="53453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453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4530">
                                            <p:txEl>
                                              <p:pRg st="4" end="4"/>
                                            </p:txEl>
                                          </p:spTgt>
                                        </p:tgtEl>
                                        <p:attrNameLst>
                                          <p:attrName>style.visibility</p:attrName>
                                        </p:attrNameLst>
                                      </p:cBhvr>
                                      <p:to>
                                        <p:strVal val="visible"/>
                                      </p:to>
                                    </p:set>
                                    <p:anim calcmode="lin" valueType="num">
                                      <p:cBhvr additive="base">
                                        <p:cTn id="31" dur="500" fill="hold"/>
                                        <p:tgtEl>
                                          <p:spTgt spid="53453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453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4530">
                                            <p:txEl>
                                              <p:pRg st="5" end="5"/>
                                            </p:txEl>
                                          </p:spTgt>
                                        </p:tgtEl>
                                        <p:attrNameLst>
                                          <p:attrName>style.visibility</p:attrName>
                                        </p:attrNameLst>
                                      </p:cBhvr>
                                      <p:to>
                                        <p:strVal val="visible"/>
                                      </p:to>
                                    </p:set>
                                    <p:anim calcmode="lin" valueType="num">
                                      <p:cBhvr additive="base">
                                        <p:cTn id="37" dur="500" fill="hold"/>
                                        <p:tgtEl>
                                          <p:spTgt spid="53453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453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4530">
                                            <p:txEl>
                                              <p:pRg st="6" end="6"/>
                                            </p:txEl>
                                          </p:spTgt>
                                        </p:tgtEl>
                                        <p:attrNameLst>
                                          <p:attrName>style.visibility</p:attrName>
                                        </p:attrNameLst>
                                      </p:cBhvr>
                                      <p:to>
                                        <p:strVal val="visible"/>
                                      </p:to>
                                    </p:set>
                                    <p:anim calcmode="lin" valueType="num">
                                      <p:cBhvr additive="base">
                                        <p:cTn id="43" dur="500" fill="hold"/>
                                        <p:tgtEl>
                                          <p:spTgt spid="534530">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453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4530">
                                            <p:txEl>
                                              <p:pRg st="7" end="7"/>
                                            </p:txEl>
                                          </p:spTgt>
                                        </p:tgtEl>
                                        <p:attrNameLst>
                                          <p:attrName>style.visibility</p:attrName>
                                        </p:attrNameLst>
                                      </p:cBhvr>
                                      <p:to>
                                        <p:strVal val="visible"/>
                                      </p:to>
                                    </p:set>
                                    <p:anim calcmode="lin" valueType="num">
                                      <p:cBhvr additive="base">
                                        <p:cTn id="49" dur="500" fill="hold"/>
                                        <p:tgtEl>
                                          <p:spTgt spid="534530">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453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4530">
                                            <p:txEl>
                                              <p:pRg st="8" end="8"/>
                                            </p:txEl>
                                          </p:spTgt>
                                        </p:tgtEl>
                                        <p:attrNameLst>
                                          <p:attrName>style.visibility</p:attrName>
                                        </p:attrNameLst>
                                      </p:cBhvr>
                                      <p:to>
                                        <p:strVal val="visible"/>
                                      </p:to>
                                    </p:set>
                                    <p:anim calcmode="lin" valueType="num">
                                      <p:cBhvr additive="base">
                                        <p:cTn id="55" dur="500" fill="hold"/>
                                        <p:tgtEl>
                                          <p:spTgt spid="534530">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453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4530">
                                            <p:txEl>
                                              <p:pRg st="9" end="9"/>
                                            </p:txEl>
                                          </p:spTgt>
                                        </p:tgtEl>
                                        <p:attrNameLst>
                                          <p:attrName>style.visibility</p:attrName>
                                        </p:attrNameLst>
                                      </p:cBhvr>
                                      <p:to>
                                        <p:strVal val="visible"/>
                                      </p:to>
                                    </p:set>
                                    <p:anim calcmode="lin" valueType="num">
                                      <p:cBhvr additive="base">
                                        <p:cTn id="61" dur="500" fill="hold"/>
                                        <p:tgtEl>
                                          <p:spTgt spid="534530">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4530">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5554" name="Text Box 2"/>
          <p:cNvSpPr txBox="1">
            <a:spLocks noChangeArrowheads="1"/>
          </p:cNvSpPr>
          <p:nvPr/>
        </p:nvSpPr>
        <p:spPr bwMode="auto">
          <a:xfrm>
            <a:off x="179388" y="1304764"/>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 zwar nicht § 257 ZPO (da Wohnraum), jedoch 					§ 259 ZPO (+), da Beklagter Räumungspflicht ernsthaft bestreitet.</a:t>
            </a:r>
          </a:p>
          <a:p>
            <a:r>
              <a:rPr lang="de-DE" sz="2000" b="0" dirty="0"/>
              <a:t>		6.	also Klage zulässig.</a:t>
            </a:r>
          </a:p>
          <a:p>
            <a:r>
              <a:rPr lang="de-DE" sz="2000" b="0" dirty="0"/>
              <a:t>	II.	Klägerstation (= Schlüssigkeit der Klage auf Räumung der </a:t>
            </a:r>
            <a:r>
              <a:rPr lang="de-DE" sz="2000" b="0" dirty="0" err="1"/>
              <a:t>Whg</a:t>
            </a:r>
            <a:r>
              <a:rPr lang="de-DE" sz="2000" b="0" dirty="0"/>
              <a:t>) ?</a:t>
            </a:r>
          </a:p>
          <a:p>
            <a:r>
              <a:rPr lang="de-DE" sz="2000" b="0" dirty="0"/>
              <a:t>		1.	Anspruch aus § 546 Abs. 1 BGB ?</a:t>
            </a:r>
          </a:p>
          <a:p>
            <a:r>
              <a:rPr lang="de-DE" sz="2000" b="0" dirty="0"/>
              <a:t>			a)	Mietvertrag?</a:t>
            </a:r>
          </a:p>
          <a:p>
            <a:r>
              <a:rPr lang="de-DE" sz="2000" b="0" dirty="0"/>
              <a:t>				der ursprünglich geschlossene Mietvertrag ist gemäß § 566				Abs. 1 BGB mit dem vorherigen Inhalt in der Person des Er-				</a:t>
            </a:r>
            <a:r>
              <a:rPr lang="de-DE" sz="2000" b="0" dirty="0" err="1"/>
              <a:t>werbers</a:t>
            </a:r>
            <a:r>
              <a:rPr lang="de-DE" sz="2000" b="0" dirty="0"/>
              <a:t> (Holzmann) neu entstanden.</a:t>
            </a:r>
          </a:p>
          <a:p>
            <a:r>
              <a:rPr lang="de-DE" sz="2000" b="0" dirty="0"/>
              <a:t>			b)	Kündigung des Mietvertrages (noch durch die Kläger) ?</a:t>
            </a:r>
          </a:p>
          <a:p>
            <a:r>
              <a:rPr lang="de-DE" sz="2000" b="0" dirty="0"/>
              <a:t>				</a:t>
            </a:r>
            <a:r>
              <a:rPr lang="de-DE" sz="2000" b="0" dirty="0" err="1"/>
              <a:t>aa</a:t>
            </a:r>
            <a:r>
              <a:rPr lang="de-DE" sz="2000" b="0" dirty="0"/>
              <a:t>)	Kündigungserklärung ?</a:t>
            </a:r>
          </a:p>
          <a:p>
            <a:r>
              <a:rPr lang="de-DE" sz="2000" b="0" dirty="0"/>
              <a:t>					(1)	Schreiben vom 29. Juli 2025 ?</a:t>
            </a:r>
          </a:p>
          <a:p>
            <a:r>
              <a:rPr lang="de-DE" sz="2000" b="0" dirty="0"/>
              <a:t>						(-), § 174 BGB (beglaubigte Kopie reicht nicht aus).</a:t>
            </a:r>
          </a:p>
          <a:p>
            <a:r>
              <a:rPr lang="de-DE" sz="2000" b="0" dirty="0"/>
              <a:t>					(2)	Schreiben von Montag, dem 5. August 2025 ?</a:t>
            </a:r>
          </a:p>
          <a:p>
            <a:r>
              <a:rPr lang="de-DE" sz="2000" b="0" dirty="0"/>
              <a:t>						(a)	erforderlicher </a:t>
            </a:r>
            <a:r>
              <a:rPr lang="de-DE" sz="2000" b="0" dirty="0" err="1"/>
              <a:t>Vollmachtsnachweis</a:t>
            </a:r>
            <a:r>
              <a:rPr lang="de-DE" sz="2000" b="0" dirty="0"/>
              <a:t> lag vor.</a:t>
            </a:r>
          </a:p>
          <a:p>
            <a:r>
              <a:rPr lang="de-DE" sz="2000" b="0" dirty="0"/>
              <a:t>						(b)	Wirkung zu wann ?</a:t>
            </a:r>
          </a:p>
          <a:p>
            <a:r>
              <a:rPr lang="de-DE" sz="2000" b="0" dirty="0"/>
              <a:t>							zum 31.01.2026, §§ 573c Abs. 1, 193, da </a:t>
            </a:r>
            <a:r>
              <a:rPr lang="de-DE" sz="2000" b="0" dirty="0" err="1"/>
              <a:t>drit</a:t>
            </a:r>
            <a:r>
              <a:rPr lang="de-DE" sz="2000" b="0" dirty="0"/>
              <a:t>-							</a:t>
            </a:r>
            <a:r>
              <a:rPr lang="de-DE" sz="2000" b="0" dirty="0" err="1"/>
              <a:t>ter</a:t>
            </a:r>
            <a:r>
              <a:rPr lang="de-DE" sz="2000" b="0" dirty="0"/>
              <a:t> Werktag im August ein Samstag war.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945351369"/>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5554">
                                            <p:txEl>
                                              <p:pRg st="0" end="0"/>
                                            </p:txEl>
                                          </p:spTgt>
                                        </p:tgtEl>
                                        <p:attrNameLst>
                                          <p:attrName>style.visibility</p:attrName>
                                        </p:attrNameLst>
                                      </p:cBhvr>
                                      <p:to>
                                        <p:strVal val="visible"/>
                                      </p:to>
                                    </p:set>
                                    <p:anim calcmode="lin" valueType="num">
                                      <p:cBhvr additive="base">
                                        <p:cTn id="7" dur="500" fill="hold"/>
                                        <p:tgtEl>
                                          <p:spTgt spid="53555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555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5554">
                                            <p:txEl>
                                              <p:pRg st="1" end="1"/>
                                            </p:txEl>
                                          </p:spTgt>
                                        </p:tgtEl>
                                        <p:attrNameLst>
                                          <p:attrName>style.visibility</p:attrName>
                                        </p:attrNameLst>
                                      </p:cBhvr>
                                      <p:to>
                                        <p:strVal val="visible"/>
                                      </p:to>
                                    </p:set>
                                    <p:anim calcmode="lin" valueType="num">
                                      <p:cBhvr additive="base">
                                        <p:cTn id="13" dur="500" fill="hold"/>
                                        <p:tgtEl>
                                          <p:spTgt spid="53555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555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5554">
                                            <p:txEl>
                                              <p:pRg st="2" end="2"/>
                                            </p:txEl>
                                          </p:spTgt>
                                        </p:tgtEl>
                                        <p:attrNameLst>
                                          <p:attrName>style.visibility</p:attrName>
                                        </p:attrNameLst>
                                      </p:cBhvr>
                                      <p:to>
                                        <p:strVal val="visible"/>
                                      </p:to>
                                    </p:set>
                                    <p:anim calcmode="lin" valueType="num">
                                      <p:cBhvr additive="base">
                                        <p:cTn id="19" dur="500" fill="hold"/>
                                        <p:tgtEl>
                                          <p:spTgt spid="53555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555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5554">
                                            <p:txEl>
                                              <p:pRg st="3" end="3"/>
                                            </p:txEl>
                                          </p:spTgt>
                                        </p:tgtEl>
                                        <p:attrNameLst>
                                          <p:attrName>style.visibility</p:attrName>
                                        </p:attrNameLst>
                                      </p:cBhvr>
                                      <p:to>
                                        <p:strVal val="visible"/>
                                      </p:to>
                                    </p:set>
                                    <p:anim calcmode="lin" valueType="num">
                                      <p:cBhvr additive="base">
                                        <p:cTn id="25" dur="500" fill="hold"/>
                                        <p:tgtEl>
                                          <p:spTgt spid="53555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555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5554">
                                            <p:txEl>
                                              <p:pRg st="4" end="4"/>
                                            </p:txEl>
                                          </p:spTgt>
                                        </p:tgtEl>
                                        <p:attrNameLst>
                                          <p:attrName>style.visibility</p:attrName>
                                        </p:attrNameLst>
                                      </p:cBhvr>
                                      <p:to>
                                        <p:strVal val="visible"/>
                                      </p:to>
                                    </p:set>
                                    <p:anim calcmode="lin" valueType="num">
                                      <p:cBhvr additive="base">
                                        <p:cTn id="31" dur="500" fill="hold"/>
                                        <p:tgtEl>
                                          <p:spTgt spid="53555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555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5554">
                                            <p:txEl>
                                              <p:pRg st="5" end="5"/>
                                            </p:txEl>
                                          </p:spTgt>
                                        </p:tgtEl>
                                        <p:attrNameLst>
                                          <p:attrName>style.visibility</p:attrName>
                                        </p:attrNameLst>
                                      </p:cBhvr>
                                      <p:to>
                                        <p:strVal val="visible"/>
                                      </p:to>
                                    </p:set>
                                    <p:anim calcmode="lin" valueType="num">
                                      <p:cBhvr additive="base">
                                        <p:cTn id="37" dur="500" fill="hold"/>
                                        <p:tgtEl>
                                          <p:spTgt spid="53555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555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5554">
                                            <p:txEl>
                                              <p:pRg st="6" end="6"/>
                                            </p:txEl>
                                          </p:spTgt>
                                        </p:tgtEl>
                                        <p:attrNameLst>
                                          <p:attrName>style.visibility</p:attrName>
                                        </p:attrNameLst>
                                      </p:cBhvr>
                                      <p:to>
                                        <p:strVal val="visible"/>
                                      </p:to>
                                    </p:set>
                                    <p:anim calcmode="lin" valueType="num">
                                      <p:cBhvr additive="base">
                                        <p:cTn id="43" dur="500" fill="hold"/>
                                        <p:tgtEl>
                                          <p:spTgt spid="53555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555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5554">
                                            <p:txEl>
                                              <p:pRg st="7" end="7"/>
                                            </p:txEl>
                                          </p:spTgt>
                                        </p:tgtEl>
                                        <p:attrNameLst>
                                          <p:attrName>style.visibility</p:attrName>
                                        </p:attrNameLst>
                                      </p:cBhvr>
                                      <p:to>
                                        <p:strVal val="visible"/>
                                      </p:to>
                                    </p:set>
                                    <p:anim calcmode="lin" valueType="num">
                                      <p:cBhvr additive="base">
                                        <p:cTn id="49" dur="500" fill="hold"/>
                                        <p:tgtEl>
                                          <p:spTgt spid="53555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555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5554">
                                            <p:txEl>
                                              <p:pRg st="8" end="8"/>
                                            </p:txEl>
                                          </p:spTgt>
                                        </p:tgtEl>
                                        <p:attrNameLst>
                                          <p:attrName>style.visibility</p:attrName>
                                        </p:attrNameLst>
                                      </p:cBhvr>
                                      <p:to>
                                        <p:strVal val="visible"/>
                                      </p:to>
                                    </p:set>
                                    <p:anim calcmode="lin" valueType="num">
                                      <p:cBhvr additive="base">
                                        <p:cTn id="55" dur="500" fill="hold"/>
                                        <p:tgtEl>
                                          <p:spTgt spid="53555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555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5554">
                                            <p:txEl>
                                              <p:pRg st="9" end="9"/>
                                            </p:txEl>
                                          </p:spTgt>
                                        </p:tgtEl>
                                        <p:attrNameLst>
                                          <p:attrName>style.visibility</p:attrName>
                                        </p:attrNameLst>
                                      </p:cBhvr>
                                      <p:to>
                                        <p:strVal val="visible"/>
                                      </p:to>
                                    </p:set>
                                    <p:anim calcmode="lin" valueType="num">
                                      <p:cBhvr additive="base">
                                        <p:cTn id="61" dur="500" fill="hold"/>
                                        <p:tgtEl>
                                          <p:spTgt spid="53555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555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35554">
                                            <p:txEl>
                                              <p:pRg st="10" end="10"/>
                                            </p:txEl>
                                          </p:spTgt>
                                        </p:tgtEl>
                                        <p:attrNameLst>
                                          <p:attrName>style.visibility</p:attrName>
                                        </p:attrNameLst>
                                      </p:cBhvr>
                                      <p:to>
                                        <p:strVal val="visible"/>
                                      </p:to>
                                    </p:set>
                                    <p:anim calcmode="lin" valueType="num">
                                      <p:cBhvr additive="base">
                                        <p:cTn id="67" dur="500" fill="hold"/>
                                        <p:tgtEl>
                                          <p:spTgt spid="53555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3555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35554">
                                            <p:txEl>
                                              <p:pRg st="11" end="11"/>
                                            </p:txEl>
                                          </p:spTgt>
                                        </p:tgtEl>
                                        <p:attrNameLst>
                                          <p:attrName>style.visibility</p:attrName>
                                        </p:attrNameLst>
                                      </p:cBhvr>
                                      <p:to>
                                        <p:strVal val="visible"/>
                                      </p:to>
                                    </p:set>
                                    <p:anim calcmode="lin" valueType="num">
                                      <p:cBhvr additive="base">
                                        <p:cTn id="73" dur="500" fill="hold"/>
                                        <p:tgtEl>
                                          <p:spTgt spid="535554">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3555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35554">
                                            <p:txEl>
                                              <p:pRg st="12" end="12"/>
                                            </p:txEl>
                                          </p:spTgt>
                                        </p:tgtEl>
                                        <p:attrNameLst>
                                          <p:attrName>style.visibility</p:attrName>
                                        </p:attrNameLst>
                                      </p:cBhvr>
                                      <p:to>
                                        <p:strVal val="visible"/>
                                      </p:to>
                                    </p:set>
                                    <p:anim calcmode="lin" valueType="num">
                                      <p:cBhvr additive="base">
                                        <p:cTn id="79" dur="500" fill="hold"/>
                                        <p:tgtEl>
                                          <p:spTgt spid="535554">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35554">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535554">
                                            <p:txEl>
                                              <p:pRg st="13" end="13"/>
                                            </p:txEl>
                                          </p:spTgt>
                                        </p:tgtEl>
                                        <p:attrNameLst>
                                          <p:attrName>style.visibility</p:attrName>
                                        </p:attrNameLst>
                                      </p:cBhvr>
                                      <p:to>
                                        <p:strVal val="visible"/>
                                      </p:to>
                                    </p:set>
                                    <p:anim calcmode="lin" valueType="num">
                                      <p:cBhvr additive="base">
                                        <p:cTn id="85" dur="500" fill="hold"/>
                                        <p:tgtEl>
                                          <p:spTgt spid="535554">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35554">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6578" name="Text Box 2"/>
          <p:cNvSpPr txBox="1">
            <a:spLocks noChangeArrowheads="1"/>
          </p:cNvSpPr>
          <p:nvPr/>
        </p:nvSpPr>
        <p:spPr bwMode="auto">
          <a:xfrm>
            <a:off x="179388" y="1196744"/>
            <a:ext cx="8712200" cy="572464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(c)	Form, §§ 568 Abs. 1, 573 Abs. 3 S.1 ?</a:t>
            </a:r>
          </a:p>
          <a:p>
            <a:r>
              <a:rPr lang="de-DE" sz="2000" b="0" dirty="0"/>
              <a:t>							(+).</a:t>
            </a:r>
          </a:p>
          <a:p>
            <a:r>
              <a:rPr lang="de-DE" sz="2000" b="0" dirty="0"/>
              <a:t>				</a:t>
            </a:r>
            <a:r>
              <a:rPr lang="de-DE" sz="2000" b="0" dirty="0" err="1"/>
              <a:t>bb</a:t>
            </a:r>
            <a:r>
              <a:rPr lang="de-DE" sz="2000" b="0" dirty="0"/>
              <a:t>)	Kündigungsgrund (ordentliche Kündigung), § 573 ?</a:t>
            </a:r>
          </a:p>
          <a:p>
            <a:r>
              <a:rPr lang="de-DE" sz="2000" b="0" dirty="0"/>
              <a:t>					(1)	hier denkbar als „Eigenbedarfskündigung“ gemäß						§ 573 Abs. 2 Nr. 2 BGB.</a:t>
            </a:r>
          </a:p>
          <a:p>
            <a:r>
              <a:rPr lang="de-DE" sz="2000" b="0" dirty="0"/>
              <a:t>					(2)	wohl schon (-) wegen Kündigungssperrfrist gemäß						§ 577a Abs. 1 BGB !</a:t>
            </a:r>
          </a:p>
          <a:p>
            <a:r>
              <a:rPr lang="de-DE" sz="2000" b="0" dirty="0"/>
              <a:t>					(3)	kann offen bleiben, da Kündigungsgrund (</a:t>
            </a:r>
            <a:r>
              <a:rPr lang="de-DE" sz="2000" b="0" dirty="0" err="1"/>
              <a:t>Eigenbe</a:t>
            </a:r>
            <a:r>
              <a:rPr lang="de-DE" sz="2000" b="0" dirty="0"/>
              <a:t>-						darf) noch vor Wirksamwerden der Kündigung zum						31.01.2026 aufgrund der Veräußerung wegfiel.</a:t>
            </a:r>
          </a:p>
          <a:p>
            <a:r>
              <a:rPr lang="de-DE" sz="2000" b="0" dirty="0"/>
              <a:t>			c)	also Anspruch aus § 546 Abs. 1 BGB schon unschlüssig.</a:t>
            </a:r>
          </a:p>
          <a:p>
            <a:r>
              <a:rPr lang="de-DE" sz="2000" b="0" dirty="0"/>
              <a:t>		2.	Anspruch aus § 985 BGB ?</a:t>
            </a:r>
          </a:p>
          <a:p>
            <a:r>
              <a:rPr lang="de-DE" sz="2000" b="0" dirty="0"/>
              <a:t>			(-), ebenfalls unschlüssig, da Recht zum Besitz aus wirksamem 			Mietvertrag (s.o.) vorgetragen.</a:t>
            </a:r>
          </a:p>
          <a:p>
            <a:r>
              <a:rPr lang="de-DE" sz="2000" b="0" dirty="0"/>
              <a:t>	III.	Räumungsanspruch hinsichtlich 3-Zimmer-Wohnung unschlüssig.</a:t>
            </a:r>
          </a:p>
          <a:p>
            <a:endParaRPr lang="de-DE" sz="1200" b="0" dirty="0"/>
          </a:p>
          <a:p>
            <a:r>
              <a:rPr lang="de-DE" sz="2000" dirty="0"/>
              <a:t>C.	Räumungsanspruch hinsichtlich der Gewerbeeinheit/Ladenwohnung</a:t>
            </a:r>
          </a:p>
          <a:p>
            <a:r>
              <a:rPr lang="de-DE" sz="2000" b="0" dirty="0"/>
              <a:t>	I.	„Verfahrensstation“ (= Zulässigkeit der Klage)</a:t>
            </a:r>
          </a:p>
          <a:p>
            <a:r>
              <a:rPr lang="de-DE" sz="2000" b="0" dirty="0"/>
              <a:t>		1.	Sachliche Zuständigkeit des Amtsgerichts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60608535"/>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6578">
                                            <p:txEl>
                                              <p:pRg st="0" end="0"/>
                                            </p:txEl>
                                          </p:spTgt>
                                        </p:tgtEl>
                                        <p:attrNameLst>
                                          <p:attrName>style.visibility</p:attrName>
                                        </p:attrNameLst>
                                      </p:cBhvr>
                                      <p:to>
                                        <p:strVal val="visible"/>
                                      </p:to>
                                    </p:set>
                                    <p:anim calcmode="lin" valueType="num">
                                      <p:cBhvr additive="base">
                                        <p:cTn id="7" dur="500" fill="hold"/>
                                        <p:tgtEl>
                                          <p:spTgt spid="53657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657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6578">
                                            <p:txEl>
                                              <p:pRg st="1" end="1"/>
                                            </p:txEl>
                                          </p:spTgt>
                                        </p:tgtEl>
                                        <p:attrNameLst>
                                          <p:attrName>style.visibility</p:attrName>
                                        </p:attrNameLst>
                                      </p:cBhvr>
                                      <p:to>
                                        <p:strVal val="visible"/>
                                      </p:to>
                                    </p:set>
                                    <p:anim calcmode="lin" valueType="num">
                                      <p:cBhvr additive="base">
                                        <p:cTn id="13" dur="500" fill="hold"/>
                                        <p:tgtEl>
                                          <p:spTgt spid="53657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657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6578">
                                            <p:txEl>
                                              <p:pRg st="2" end="2"/>
                                            </p:txEl>
                                          </p:spTgt>
                                        </p:tgtEl>
                                        <p:attrNameLst>
                                          <p:attrName>style.visibility</p:attrName>
                                        </p:attrNameLst>
                                      </p:cBhvr>
                                      <p:to>
                                        <p:strVal val="visible"/>
                                      </p:to>
                                    </p:set>
                                    <p:anim calcmode="lin" valueType="num">
                                      <p:cBhvr additive="base">
                                        <p:cTn id="19" dur="500" fill="hold"/>
                                        <p:tgtEl>
                                          <p:spTgt spid="53657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657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6578">
                                            <p:txEl>
                                              <p:pRg st="3" end="3"/>
                                            </p:txEl>
                                          </p:spTgt>
                                        </p:tgtEl>
                                        <p:attrNameLst>
                                          <p:attrName>style.visibility</p:attrName>
                                        </p:attrNameLst>
                                      </p:cBhvr>
                                      <p:to>
                                        <p:strVal val="visible"/>
                                      </p:to>
                                    </p:set>
                                    <p:anim calcmode="lin" valueType="num">
                                      <p:cBhvr additive="base">
                                        <p:cTn id="25" dur="500" fill="hold"/>
                                        <p:tgtEl>
                                          <p:spTgt spid="53657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657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6578">
                                            <p:txEl>
                                              <p:pRg st="4" end="4"/>
                                            </p:txEl>
                                          </p:spTgt>
                                        </p:tgtEl>
                                        <p:attrNameLst>
                                          <p:attrName>style.visibility</p:attrName>
                                        </p:attrNameLst>
                                      </p:cBhvr>
                                      <p:to>
                                        <p:strVal val="visible"/>
                                      </p:to>
                                    </p:set>
                                    <p:anim calcmode="lin" valueType="num">
                                      <p:cBhvr additive="base">
                                        <p:cTn id="31" dur="500" fill="hold"/>
                                        <p:tgtEl>
                                          <p:spTgt spid="53657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657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6578">
                                            <p:txEl>
                                              <p:pRg st="5" end="5"/>
                                            </p:txEl>
                                          </p:spTgt>
                                        </p:tgtEl>
                                        <p:attrNameLst>
                                          <p:attrName>style.visibility</p:attrName>
                                        </p:attrNameLst>
                                      </p:cBhvr>
                                      <p:to>
                                        <p:strVal val="visible"/>
                                      </p:to>
                                    </p:set>
                                    <p:anim calcmode="lin" valueType="num">
                                      <p:cBhvr additive="base">
                                        <p:cTn id="37" dur="500" fill="hold"/>
                                        <p:tgtEl>
                                          <p:spTgt spid="53657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657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6578">
                                            <p:txEl>
                                              <p:pRg st="6" end="6"/>
                                            </p:txEl>
                                          </p:spTgt>
                                        </p:tgtEl>
                                        <p:attrNameLst>
                                          <p:attrName>style.visibility</p:attrName>
                                        </p:attrNameLst>
                                      </p:cBhvr>
                                      <p:to>
                                        <p:strVal val="visible"/>
                                      </p:to>
                                    </p:set>
                                    <p:anim calcmode="lin" valueType="num">
                                      <p:cBhvr additive="base">
                                        <p:cTn id="43" dur="500" fill="hold"/>
                                        <p:tgtEl>
                                          <p:spTgt spid="53657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657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6578">
                                            <p:txEl>
                                              <p:pRg st="7" end="7"/>
                                            </p:txEl>
                                          </p:spTgt>
                                        </p:tgtEl>
                                        <p:attrNameLst>
                                          <p:attrName>style.visibility</p:attrName>
                                        </p:attrNameLst>
                                      </p:cBhvr>
                                      <p:to>
                                        <p:strVal val="visible"/>
                                      </p:to>
                                    </p:set>
                                    <p:anim calcmode="lin" valueType="num">
                                      <p:cBhvr additive="base">
                                        <p:cTn id="49" dur="500" fill="hold"/>
                                        <p:tgtEl>
                                          <p:spTgt spid="536578">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657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6578">
                                            <p:txEl>
                                              <p:pRg st="8" end="8"/>
                                            </p:txEl>
                                          </p:spTgt>
                                        </p:tgtEl>
                                        <p:attrNameLst>
                                          <p:attrName>style.visibility</p:attrName>
                                        </p:attrNameLst>
                                      </p:cBhvr>
                                      <p:to>
                                        <p:strVal val="visible"/>
                                      </p:to>
                                    </p:set>
                                    <p:anim calcmode="lin" valueType="num">
                                      <p:cBhvr additive="base">
                                        <p:cTn id="55" dur="500" fill="hold"/>
                                        <p:tgtEl>
                                          <p:spTgt spid="536578">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657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6578">
                                            <p:txEl>
                                              <p:pRg st="9" end="9"/>
                                            </p:txEl>
                                          </p:spTgt>
                                        </p:tgtEl>
                                        <p:attrNameLst>
                                          <p:attrName>style.visibility</p:attrName>
                                        </p:attrNameLst>
                                      </p:cBhvr>
                                      <p:to>
                                        <p:strVal val="visible"/>
                                      </p:to>
                                    </p:set>
                                    <p:anim calcmode="lin" valueType="num">
                                      <p:cBhvr additive="base">
                                        <p:cTn id="61" dur="500" fill="hold"/>
                                        <p:tgtEl>
                                          <p:spTgt spid="536578">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657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36578">
                                            <p:txEl>
                                              <p:pRg st="11" end="11"/>
                                            </p:txEl>
                                          </p:spTgt>
                                        </p:tgtEl>
                                        <p:attrNameLst>
                                          <p:attrName>style.visibility</p:attrName>
                                        </p:attrNameLst>
                                      </p:cBhvr>
                                      <p:to>
                                        <p:strVal val="visible"/>
                                      </p:to>
                                    </p:set>
                                    <p:anim calcmode="lin" valueType="num">
                                      <p:cBhvr additive="base">
                                        <p:cTn id="67" dur="500" fill="hold"/>
                                        <p:tgtEl>
                                          <p:spTgt spid="536578">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36578">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36578">
                                            <p:txEl>
                                              <p:pRg st="12" end="12"/>
                                            </p:txEl>
                                          </p:spTgt>
                                        </p:tgtEl>
                                        <p:attrNameLst>
                                          <p:attrName>style.visibility</p:attrName>
                                        </p:attrNameLst>
                                      </p:cBhvr>
                                      <p:to>
                                        <p:strVal val="visible"/>
                                      </p:to>
                                    </p:set>
                                    <p:anim calcmode="lin" valueType="num">
                                      <p:cBhvr additive="base">
                                        <p:cTn id="73" dur="500" fill="hold"/>
                                        <p:tgtEl>
                                          <p:spTgt spid="536578">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36578">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36578">
                                            <p:txEl>
                                              <p:pRg st="13" end="13"/>
                                            </p:txEl>
                                          </p:spTgt>
                                        </p:tgtEl>
                                        <p:attrNameLst>
                                          <p:attrName>style.visibility</p:attrName>
                                        </p:attrNameLst>
                                      </p:cBhvr>
                                      <p:to>
                                        <p:strVal val="visible"/>
                                      </p:to>
                                    </p:set>
                                    <p:anim calcmode="lin" valueType="num">
                                      <p:cBhvr additive="base">
                                        <p:cTn id="79" dur="500" fill="hold"/>
                                        <p:tgtEl>
                                          <p:spTgt spid="536578">
                                            <p:txEl>
                                              <p:pRg st="13" end="1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36578">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7602" name="Text Box 2"/>
          <p:cNvSpPr txBox="1">
            <a:spLocks noChangeArrowheads="1"/>
          </p:cNvSpPr>
          <p:nvPr/>
        </p:nvSpPr>
        <p:spPr bwMode="auto">
          <a:xfrm>
            <a:off x="179388" y="12906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 ebenfalls gemäß § 23 Nr. 2 a) GVG, da bei Mischmiete die 			überwiegende Nutzung maßgeblich ist (nicht nur nach m²-Zahl!).</a:t>
            </a:r>
          </a:p>
          <a:p>
            <a:r>
              <a:rPr lang="de-DE" sz="2000" b="0" dirty="0"/>
              <a:t>		2.	Örtliche Zuständigkeit des AG Hamburg Altona ?</a:t>
            </a:r>
          </a:p>
          <a:p>
            <a:r>
              <a:rPr lang="de-DE" sz="2000" b="0" dirty="0"/>
              <a:t>			(+), § 29a ZPO ist ohnehin nicht auf Wohnraummiete beschränkt.</a:t>
            </a:r>
          </a:p>
          <a:p>
            <a:r>
              <a:rPr lang="de-DE" sz="2000" b="0" dirty="0"/>
              <a:t>		3.	bezüglich der weiteren Zulässigkeitsvoraussetzungen s.o.</a:t>
            </a:r>
          </a:p>
          <a:p>
            <a:r>
              <a:rPr lang="de-DE" sz="2000" b="0" dirty="0"/>
              <a:t>	II.	„Klägerstation“ (= Schlüssigkeit der Klage)</a:t>
            </a:r>
          </a:p>
          <a:p>
            <a:r>
              <a:rPr lang="de-DE" sz="2000" b="0" dirty="0"/>
              <a:t>		1.	Anspruch aus § 546 Abs. 1 BGB ?</a:t>
            </a:r>
          </a:p>
          <a:p>
            <a:r>
              <a:rPr lang="de-DE" sz="2000" b="0" dirty="0"/>
              <a:t>			a)	Mietvertrag begründet worden ?</a:t>
            </a:r>
          </a:p>
          <a:p>
            <a:r>
              <a:rPr lang="de-DE" sz="2000" b="0" dirty="0"/>
              <a:t>				(+), § 535 BGB mit dem Erblasser.</a:t>
            </a:r>
          </a:p>
          <a:p>
            <a:r>
              <a:rPr lang="de-DE" sz="2000" b="0" dirty="0"/>
              <a:t>			b)	Kündigung dieses Mietvertrages durch die Kläger ?</a:t>
            </a:r>
          </a:p>
          <a:p>
            <a:r>
              <a:rPr lang="de-DE" sz="2000" b="0" dirty="0"/>
              <a:t>				</a:t>
            </a:r>
            <a:r>
              <a:rPr lang="de-DE" sz="2000" b="0" dirty="0" err="1"/>
              <a:t>aa</a:t>
            </a:r>
            <a:r>
              <a:rPr lang="de-DE" sz="2000" b="0" dirty="0"/>
              <a:t>)	Kündigungserklärung mit Schreiben vom 5. August 						2025 (+), vgl. oben.</a:t>
            </a:r>
          </a:p>
          <a:p>
            <a:r>
              <a:rPr lang="de-DE" sz="2000" b="0" dirty="0"/>
              <a:t>				</a:t>
            </a:r>
            <a:r>
              <a:rPr lang="de-DE" sz="2000" b="0" dirty="0" err="1"/>
              <a:t>bb</a:t>
            </a:r>
            <a:r>
              <a:rPr lang="de-DE" sz="2000" b="0" dirty="0"/>
              <a:t>)	Kündigungsgrund (fristlose Kündigung) ?</a:t>
            </a:r>
          </a:p>
          <a:p>
            <a:r>
              <a:rPr lang="de-DE" sz="2000" b="0" dirty="0"/>
              <a:t>					(+), § 543 Abs. 2 S.1 Nr. 3 a) BGB ist schlüssig </a:t>
            </a:r>
            <a:r>
              <a:rPr lang="de-DE" sz="2000" b="0" dirty="0" err="1"/>
              <a:t>vorge</a:t>
            </a:r>
            <a:r>
              <a:rPr lang="de-DE" sz="2000" b="0" dirty="0"/>
              <a:t>-					tragen.</a:t>
            </a:r>
          </a:p>
          <a:p>
            <a:r>
              <a:rPr lang="de-DE" sz="2000" b="0" dirty="0"/>
              <a:t>			c)	also § 546 Abs. 1 BGB schlüssig vorgetragen.</a:t>
            </a:r>
          </a:p>
          <a:p>
            <a:r>
              <a:rPr lang="de-DE" sz="2000" b="0" dirty="0"/>
              <a:t>		2.	Anspruch aus § 985 BGB ?</a:t>
            </a:r>
          </a:p>
          <a:p>
            <a:r>
              <a:rPr lang="de-DE" sz="2000" b="0" dirty="0"/>
              <a:t>			(+), schlüssig, da </a:t>
            </a:r>
            <a:r>
              <a:rPr lang="de-DE" sz="2000" b="0" dirty="0" err="1"/>
              <a:t>RzB</a:t>
            </a:r>
            <a:r>
              <a:rPr lang="de-DE" sz="2000" b="0" dirty="0"/>
              <a:t> durch wirksame Kündigung wegfiel.</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02720803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7602">
                                            <p:txEl>
                                              <p:pRg st="0" end="0"/>
                                            </p:txEl>
                                          </p:spTgt>
                                        </p:tgtEl>
                                        <p:attrNameLst>
                                          <p:attrName>style.visibility</p:attrName>
                                        </p:attrNameLst>
                                      </p:cBhvr>
                                      <p:to>
                                        <p:strVal val="visible"/>
                                      </p:to>
                                    </p:set>
                                    <p:anim calcmode="lin" valueType="num">
                                      <p:cBhvr additive="base">
                                        <p:cTn id="7" dur="500" fill="hold"/>
                                        <p:tgtEl>
                                          <p:spTgt spid="53760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760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7602">
                                            <p:txEl>
                                              <p:pRg st="1" end="1"/>
                                            </p:txEl>
                                          </p:spTgt>
                                        </p:tgtEl>
                                        <p:attrNameLst>
                                          <p:attrName>style.visibility</p:attrName>
                                        </p:attrNameLst>
                                      </p:cBhvr>
                                      <p:to>
                                        <p:strVal val="visible"/>
                                      </p:to>
                                    </p:set>
                                    <p:anim calcmode="lin" valueType="num">
                                      <p:cBhvr additive="base">
                                        <p:cTn id="13" dur="500" fill="hold"/>
                                        <p:tgtEl>
                                          <p:spTgt spid="53760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760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7602">
                                            <p:txEl>
                                              <p:pRg st="2" end="2"/>
                                            </p:txEl>
                                          </p:spTgt>
                                        </p:tgtEl>
                                        <p:attrNameLst>
                                          <p:attrName>style.visibility</p:attrName>
                                        </p:attrNameLst>
                                      </p:cBhvr>
                                      <p:to>
                                        <p:strVal val="visible"/>
                                      </p:to>
                                    </p:set>
                                    <p:anim calcmode="lin" valueType="num">
                                      <p:cBhvr additive="base">
                                        <p:cTn id="19" dur="500" fill="hold"/>
                                        <p:tgtEl>
                                          <p:spTgt spid="53760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760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7602">
                                            <p:txEl>
                                              <p:pRg st="3" end="3"/>
                                            </p:txEl>
                                          </p:spTgt>
                                        </p:tgtEl>
                                        <p:attrNameLst>
                                          <p:attrName>style.visibility</p:attrName>
                                        </p:attrNameLst>
                                      </p:cBhvr>
                                      <p:to>
                                        <p:strVal val="visible"/>
                                      </p:to>
                                    </p:set>
                                    <p:anim calcmode="lin" valueType="num">
                                      <p:cBhvr additive="base">
                                        <p:cTn id="25" dur="500" fill="hold"/>
                                        <p:tgtEl>
                                          <p:spTgt spid="53760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760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7602">
                                            <p:txEl>
                                              <p:pRg st="4" end="4"/>
                                            </p:txEl>
                                          </p:spTgt>
                                        </p:tgtEl>
                                        <p:attrNameLst>
                                          <p:attrName>style.visibility</p:attrName>
                                        </p:attrNameLst>
                                      </p:cBhvr>
                                      <p:to>
                                        <p:strVal val="visible"/>
                                      </p:to>
                                    </p:set>
                                    <p:anim calcmode="lin" valueType="num">
                                      <p:cBhvr additive="base">
                                        <p:cTn id="31" dur="500" fill="hold"/>
                                        <p:tgtEl>
                                          <p:spTgt spid="53760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760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7602">
                                            <p:txEl>
                                              <p:pRg st="5" end="5"/>
                                            </p:txEl>
                                          </p:spTgt>
                                        </p:tgtEl>
                                        <p:attrNameLst>
                                          <p:attrName>style.visibility</p:attrName>
                                        </p:attrNameLst>
                                      </p:cBhvr>
                                      <p:to>
                                        <p:strVal val="visible"/>
                                      </p:to>
                                    </p:set>
                                    <p:anim calcmode="lin" valueType="num">
                                      <p:cBhvr additive="base">
                                        <p:cTn id="37" dur="500" fill="hold"/>
                                        <p:tgtEl>
                                          <p:spTgt spid="53760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760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7602">
                                            <p:txEl>
                                              <p:pRg st="6" end="6"/>
                                            </p:txEl>
                                          </p:spTgt>
                                        </p:tgtEl>
                                        <p:attrNameLst>
                                          <p:attrName>style.visibility</p:attrName>
                                        </p:attrNameLst>
                                      </p:cBhvr>
                                      <p:to>
                                        <p:strVal val="visible"/>
                                      </p:to>
                                    </p:set>
                                    <p:anim calcmode="lin" valueType="num">
                                      <p:cBhvr additive="base">
                                        <p:cTn id="43" dur="500" fill="hold"/>
                                        <p:tgtEl>
                                          <p:spTgt spid="53760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760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7602">
                                            <p:txEl>
                                              <p:pRg st="7" end="7"/>
                                            </p:txEl>
                                          </p:spTgt>
                                        </p:tgtEl>
                                        <p:attrNameLst>
                                          <p:attrName>style.visibility</p:attrName>
                                        </p:attrNameLst>
                                      </p:cBhvr>
                                      <p:to>
                                        <p:strVal val="visible"/>
                                      </p:to>
                                    </p:set>
                                    <p:anim calcmode="lin" valueType="num">
                                      <p:cBhvr additive="base">
                                        <p:cTn id="49" dur="500" fill="hold"/>
                                        <p:tgtEl>
                                          <p:spTgt spid="53760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760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7602">
                                            <p:txEl>
                                              <p:pRg st="8" end="8"/>
                                            </p:txEl>
                                          </p:spTgt>
                                        </p:tgtEl>
                                        <p:attrNameLst>
                                          <p:attrName>style.visibility</p:attrName>
                                        </p:attrNameLst>
                                      </p:cBhvr>
                                      <p:to>
                                        <p:strVal val="visible"/>
                                      </p:to>
                                    </p:set>
                                    <p:anim calcmode="lin" valueType="num">
                                      <p:cBhvr additive="base">
                                        <p:cTn id="55" dur="500" fill="hold"/>
                                        <p:tgtEl>
                                          <p:spTgt spid="53760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760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7602">
                                            <p:txEl>
                                              <p:pRg st="9" end="9"/>
                                            </p:txEl>
                                          </p:spTgt>
                                        </p:tgtEl>
                                        <p:attrNameLst>
                                          <p:attrName>style.visibility</p:attrName>
                                        </p:attrNameLst>
                                      </p:cBhvr>
                                      <p:to>
                                        <p:strVal val="visible"/>
                                      </p:to>
                                    </p:set>
                                    <p:anim calcmode="lin" valueType="num">
                                      <p:cBhvr additive="base">
                                        <p:cTn id="61" dur="500" fill="hold"/>
                                        <p:tgtEl>
                                          <p:spTgt spid="53760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760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37602">
                                            <p:txEl>
                                              <p:pRg st="10" end="10"/>
                                            </p:txEl>
                                          </p:spTgt>
                                        </p:tgtEl>
                                        <p:attrNameLst>
                                          <p:attrName>style.visibility</p:attrName>
                                        </p:attrNameLst>
                                      </p:cBhvr>
                                      <p:to>
                                        <p:strVal val="visible"/>
                                      </p:to>
                                    </p:set>
                                    <p:anim calcmode="lin" valueType="num">
                                      <p:cBhvr additive="base">
                                        <p:cTn id="67" dur="500" fill="hold"/>
                                        <p:tgtEl>
                                          <p:spTgt spid="53760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3760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37602">
                                            <p:txEl>
                                              <p:pRg st="11" end="11"/>
                                            </p:txEl>
                                          </p:spTgt>
                                        </p:tgtEl>
                                        <p:attrNameLst>
                                          <p:attrName>style.visibility</p:attrName>
                                        </p:attrNameLst>
                                      </p:cBhvr>
                                      <p:to>
                                        <p:strVal val="visible"/>
                                      </p:to>
                                    </p:set>
                                    <p:anim calcmode="lin" valueType="num">
                                      <p:cBhvr additive="base">
                                        <p:cTn id="73" dur="500" fill="hold"/>
                                        <p:tgtEl>
                                          <p:spTgt spid="53760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3760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37602">
                                            <p:txEl>
                                              <p:pRg st="12" end="12"/>
                                            </p:txEl>
                                          </p:spTgt>
                                        </p:tgtEl>
                                        <p:attrNameLst>
                                          <p:attrName>style.visibility</p:attrName>
                                        </p:attrNameLst>
                                      </p:cBhvr>
                                      <p:to>
                                        <p:strVal val="visible"/>
                                      </p:to>
                                    </p:set>
                                    <p:anim calcmode="lin" valueType="num">
                                      <p:cBhvr additive="base">
                                        <p:cTn id="79" dur="500" fill="hold"/>
                                        <p:tgtEl>
                                          <p:spTgt spid="537602">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3760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537602">
                                            <p:txEl>
                                              <p:pRg st="13" end="13"/>
                                            </p:txEl>
                                          </p:spTgt>
                                        </p:tgtEl>
                                        <p:attrNameLst>
                                          <p:attrName>style.visibility</p:attrName>
                                        </p:attrNameLst>
                                      </p:cBhvr>
                                      <p:to>
                                        <p:strVal val="visible"/>
                                      </p:to>
                                    </p:set>
                                    <p:anim calcmode="lin" valueType="num">
                                      <p:cBhvr additive="base">
                                        <p:cTn id="85" dur="500" fill="hold"/>
                                        <p:tgtEl>
                                          <p:spTgt spid="537602">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3760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537602">
                                            <p:txEl>
                                              <p:pRg st="14" end="14"/>
                                            </p:txEl>
                                          </p:spTgt>
                                        </p:tgtEl>
                                        <p:attrNameLst>
                                          <p:attrName>style.visibility</p:attrName>
                                        </p:attrNameLst>
                                      </p:cBhvr>
                                      <p:to>
                                        <p:strVal val="visible"/>
                                      </p:to>
                                    </p:set>
                                    <p:anim calcmode="lin" valueType="num">
                                      <p:cBhvr additive="base">
                                        <p:cTn id="91" dur="500" fill="hold"/>
                                        <p:tgtEl>
                                          <p:spTgt spid="537602">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3760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6" name="Text Box 2"/>
          <p:cNvSpPr txBox="1">
            <a:spLocks noChangeArrowheads="1"/>
          </p:cNvSpPr>
          <p:nvPr/>
        </p:nvSpPr>
        <p:spPr bwMode="auto">
          <a:xfrm>
            <a:off x="179388" y="1304925"/>
            <a:ext cx="8712200" cy="584775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III.	„Beklagtenstation“ (= Erheblichkeit der Einlassung des Beklagten)</a:t>
            </a:r>
          </a:p>
          <a:p>
            <a:r>
              <a:rPr lang="de-DE" sz="2000" b="0" dirty="0"/>
              <a:t>		1.	Ausschluss wegen rechtzeitiger Zahlung im Prozess?</a:t>
            </a:r>
          </a:p>
          <a:p>
            <a:r>
              <a:rPr lang="de-DE" sz="2000" b="0" dirty="0"/>
              <a:t>			Wegen § 569 Abs. 3 Nr. 2 BGB ?</a:t>
            </a:r>
          </a:p>
          <a:p>
            <a:r>
              <a:rPr lang="de-DE" sz="2000" b="0" dirty="0"/>
              <a:t>			(-), Zahlung ist zu spät erfolgt.</a:t>
            </a:r>
          </a:p>
          <a:p>
            <a:r>
              <a:rPr lang="de-DE" sz="2000" b="0" dirty="0"/>
              <a:t>		2.	Ausschluss wegen rechtzeitiger, vorheriger Zahlung?</a:t>
            </a:r>
          </a:p>
          <a:p>
            <a:r>
              <a:rPr lang="de-DE" sz="2000" b="0" dirty="0"/>
              <a:t>			(-), zwar erheblicher Einwand, immer pünktlich gezahlt zu haben;			jedoch eignen sich die vorgelegten Überweisungsaufträge nicht			als Beweismittel, da sie die tatsächliche Zahlung nicht beweisen			(oder auch nur substantiieren) können; kann aber auf sich </a:t>
            </a:r>
            <a:r>
              <a:rPr lang="de-DE" sz="2000" b="0" dirty="0" err="1"/>
              <a:t>beru</a:t>
            </a:r>
            <a:r>
              <a:rPr lang="de-DE" sz="2000" b="0" dirty="0"/>
              <a:t>-			</a:t>
            </a:r>
            <a:r>
              <a:rPr lang="de-DE" sz="2000" b="0" dirty="0" err="1"/>
              <a:t>hen</a:t>
            </a:r>
            <a:r>
              <a:rPr lang="de-DE" sz="2000" b="0" dirty="0"/>
              <a:t>, da der Vortrag durch Zahlung in der mündlichen </a:t>
            </a:r>
            <a:r>
              <a:rPr lang="de-DE" sz="2000" b="0" dirty="0" err="1"/>
              <a:t>Verhand</a:t>
            </a:r>
            <a:r>
              <a:rPr lang="de-DE" sz="2000" b="0" dirty="0"/>
              <a:t>-			</a:t>
            </a:r>
            <a:r>
              <a:rPr lang="de-DE" sz="2000" b="0" dirty="0" err="1"/>
              <a:t>lung</a:t>
            </a:r>
            <a:r>
              <a:rPr lang="de-DE" sz="2000" b="0" dirty="0"/>
              <a:t> fallen gelassen worden ist.</a:t>
            </a:r>
          </a:p>
          <a:p>
            <a:r>
              <a:rPr lang="de-DE" sz="2000" b="0" dirty="0"/>
              <a:t>		3.	Unwirksamkeit der Kündigung, da bloß durch </a:t>
            </a:r>
            <a:r>
              <a:rPr lang="de-DE" sz="2000" b="0" dirty="0" err="1"/>
              <a:t>Mehrheitsbe</a:t>
            </a:r>
            <a:r>
              <a:rPr lang="de-DE" sz="2000" b="0" dirty="0"/>
              <a:t>-				</a:t>
            </a:r>
            <a:r>
              <a:rPr lang="de-DE" sz="2000" b="0" dirty="0" err="1"/>
              <a:t>schluss</a:t>
            </a:r>
            <a:r>
              <a:rPr lang="de-DE" sz="2000" b="0" dirty="0"/>
              <a:t> der Kläger gefällt?</a:t>
            </a:r>
          </a:p>
          <a:p>
            <a:r>
              <a:rPr lang="de-DE" sz="2000" b="0" dirty="0"/>
              <a:t>			(-), </a:t>
            </a:r>
            <a:r>
              <a:rPr lang="de-DE" sz="2000" dirty="0"/>
              <a:t>BGH NJW 2010, 765</a:t>
            </a:r>
            <a:r>
              <a:rPr lang="de-DE" sz="2000" b="0" dirty="0"/>
              <a:t>: §§ 2038 Abs. 2 S.1, 745 Abs. 1 BGB:			Zulässige Mehrheitsentscheidung, da ordnungsgemäße </a:t>
            </a:r>
            <a:r>
              <a:rPr lang="de-DE" sz="2000" b="0" dirty="0" err="1"/>
              <a:t>Verwal</a:t>
            </a:r>
            <a:r>
              <a:rPr lang="de-DE" sz="2000" b="0" dirty="0"/>
              <a:t>-			</a:t>
            </a:r>
            <a:r>
              <a:rPr lang="de-DE" sz="2000" b="0" dirty="0" err="1"/>
              <a:t>tung</a:t>
            </a:r>
            <a:r>
              <a:rPr lang="de-DE" sz="2000" b="0" dirty="0"/>
              <a:t>. § 2040 BGB wird hier von § 2038 BGB überlagert.</a:t>
            </a:r>
          </a:p>
          <a:p>
            <a:r>
              <a:rPr lang="de-DE" sz="2000" b="0" dirty="0"/>
              <a:t>	IV.	Damit entfällt Beweisstation.</a:t>
            </a:r>
          </a:p>
          <a:p>
            <a:r>
              <a:rPr lang="de-DE" sz="2000" b="0" dirty="0"/>
              <a:t>	V.	also Klage auf Räumung der Gewerbeeinheit begründet.</a:t>
            </a:r>
          </a:p>
          <a:p>
            <a:endParaRPr lang="de-DE" sz="2000"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328387486"/>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8626">
                                            <p:txEl>
                                              <p:pRg st="0" end="0"/>
                                            </p:txEl>
                                          </p:spTgt>
                                        </p:tgtEl>
                                        <p:attrNameLst>
                                          <p:attrName>style.visibility</p:attrName>
                                        </p:attrNameLst>
                                      </p:cBhvr>
                                      <p:to>
                                        <p:strVal val="visible"/>
                                      </p:to>
                                    </p:set>
                                    <p:anim calcmode="lin" valueType="num">
                                      <p:cBhvr additive="base">
                                        <p:cTn id="7" dur="500" fill="hold"/>
                                        <p:tgtEl>
                                          <p:spTgt spid="5386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86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8626">
                                            <p:txEl>
                                              <p:pRg st="1" end="1"/>
                                            </p:txEl>
                                          </p:spTgt>
                                        </p:tgtEl>
                                        <p:attrNameLst>
                                          <p:attrName>style.visibility</p:attrName>
                                        </p:attrNameLst>
                                      </p:cBhvr>
                                      <p:to>
                                        <p:strVal val="visible"/>
                                      </p:to>
                                    </p:set>
                                    <p:anim calcmode="lin" valueType="num">
                                      <p:cBhvr additive="base">
                                        <p:cTn id="13" dur="500" fill="hold"/>
                                        <p:tgtEl>
                                          <p:spTgt spid="53862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86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8626">
                                            <p:txEl>
                                              <p:pRg st="2" end="2"/>
                                            </p:txEl>
                                          </p:spTgt>
                                        </p:tgtEl>
                                        <p:attrNameLst>
                                          <p:attrName>style.visibility</p:attrName>
                                        </p:attrNameLst>
                                      </p:cBhvr>
                                      <p:to>
                                        <p:strVal val="visible"/>
                                      </p:to>
                                    </p:set>
                                    <p:anim calcmode="lin" valueType="num">
                                      <p:cBhvr additive="base">
                                        <p:cTn id="19" dur="500" fill="hold"/>
                                        <p:tgtEl>
                                          <p:spTgt spid="53862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862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8626">
                                            <p:txEl>
                                              <p:pRg st="3" end="3"/>
                                            </p:txEl>
                                          </p:spTgt>
                                        </p:tgtEl>
                                        <p:attrNameLst>
                                          <p:attrName>style.visibility</p:attrName>
                                        </p:attrNameLst>
                                      </p:cBhvr>
                                      <p:to>
                                        <p:strVal val="visible"/>
                                      </p:to>
                                    </p:set>
                                    <p:anim calcmode="lin" valueType="num">
                                      <p:cBhvr additive="base">
                                        <p:cTn id="25" dur="500" fill="hold"/>
                                        <p:tgtEl>
                                          <p:spTgt spid="53862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862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8626">
                                            <p:txEl>
                                              <p:pRg st="4" end="4"/>
                                            </p:txEl>
                                          </p:spTgt>
                                        </p:tgtEl>
                                        <p:attrNameLst>
                                          <p:attrName>style.visibility</p:attrName>
                                        </p:attrNameLst>
                                      </p:cBhvr>
                                      <p:to>
                                        <p:strVal val="visible"/>
                                      </p:to>
                                    </p:set>
                                    <p:anim calcmode="lin" valueType="num">
                                      <p:cBhvr additive="base">
                                        <p:cTn id="31" dur="500" fill="hold"/>
                                        <p:tgtEl>
                                          <p:spTgt spid="53862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862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8626">
                                            <p:txEl>
                                              <p:pRg st="5" end="5"/>
                                            </p:txEl>
                                          </p:spTgt>
                                        </p:tgtEl>
                                        <p:attrNameLst>
                                          <p:attrName>style.visibility</p:attrName>
                                        </p:attrNameLst>
                                      </p:cBhvr>
                                      <p:to>
                                        <p:strVal val="visible"/>
                                      </p:to>
                                    </p:set>
                                    <p:anim calcmode="lin" valueType="num">
                                      <p:cBhvr additive="base">
                                        <p:cTn id="37" dur="500" fill="hold"/>
                                        <p:tgtEl>
                                          <p:spTgt spid="53862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862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38626">
                                            <p:txEl>
                                              <p:pRg st="6" end="6"/>
                                            </p:txEl>
                                          </p:spTgt>
                                        </p:tgtEl>
                                        <p:attrNameLst>
                                          <p:attrName>style.visibility</p:attrName>
                                        </p:attrNameLst>
                                      </p:cBhvr>
                                      <p:to>
                                        <p:strVal val="visible"/>
                                      </p:to>
                                    </p:set>
                                    <p:anim calcmode="lin" valueType="num">
                                      <p:cBhvr additive="base">
                                        <p:cTn id="43" dur="500" fill="hold"/>
                                        <p:tgtEl>
                                          <p:spTgt spid="53862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862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38626">
                                            <p:txEl>
                                              <p:pRg st="7" end="7"/>
                                            </p:txEl>
                                          </p:spTgt>
                                        </p:tgtEl>
                                        <p:attrNameLst>
                                          <p:attrName>style.visibility</p:attrName>
                                        </p:attrNameLst>
                                      </p:cBhvr>
                                      <p:to>
                                        <p:strVal val="visible"/>
                                      </p:to>
                                    </p:set>
                                    <p:anim calcmode="lin" valueType="num">
                                      <p:cBhvr additive="base">
                                        <p:cTn id="49" dur="500" fill="hold"/>
                                        <p:tgtEl>
                                          <p:spTgt spid="53862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862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8626">
                                            <p:txEl>
                                              <p:pRg st="8" end="8"/>
                                            </p:txEl>
                                          </p:spTgt>
                                        </p:tgtEl>
                                        <p:attrNameLst>
                                          <p:attrName>style.visibility</p:attrName>
                                        </p:attrNameLst>
                                      </p:cBhvr>
                                      <p:to>
                                        <p:strVal val="visible"/>
                                      </p:to>
                                    </p:set>
                                    <p:anim calcmode="lin" valueType="num">
                                      <p:cBhvr additive="base">
                                        <p:cTn id="55" dur="500" fill="hold"/>
                                        <p:tgtEl>
                                          <p:spTgt spid="53862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862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8626">
                                            <p:txEl>
                                              <p:pRg st="9" end="9"/>
                                            </p:txEl>
                                          </p:spTgt>
                                        </p:tgtEl>
                                        <p:attrNameLst>
                                          <p:attrName>style.visibility</p:attrName>
                                        </p:attrNameLst>
                                      </p:cBhvr>
                                      <p:to>
                                        <p:strVal val="visible"/>
                                      </p:to>
                                    </p:set>
                                    <p:anim calcmode="lin" valueType="num">
                                      <p:cBhvr additive="base">
                                        <p:cTn id="61" dur="500" fill="hold"/>
                                        <p:tgtEl>
                                          <p:spTgt spid="53862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862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9650" name="Text Box 2"/>
          <p:cNvSpPr txBox="1">
            <a:spLocks noChangeArrowheads="1"/>
          </p:cNvSpPr>
          <p:nvPr/>
        </p:nvSpPr>
        <p:spPr bwMode="auto">
          <a:xfrm>
            <a:off x="179388" y="1257138"/>
            <a:ext cx="8712200" cy="52322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dirty="0"/>
              <a:t>D.	„</a:t>
            </a:r>
            <a:r>
              <a:rPr lang="de-DE" sz="2000" dirty="0" err="1"/>
              <a:t>Tenorierungsstation</a:t>
            </a:r>
            <a:r>
              <a:rPr lang="de-DE" sz="2000" dirty="0"/>
              <a:t>“</a:t>
            </a:r>
          </a:p>
          <a:p>
            <a:endParaRPr lang="de-DE" sz="2000" dirty="0"/>
          </a:p>
          <a:p>
            <a:r>
              <a:rPr lang="de-DE" sz="2000" b="0" dirty="0"/>
              <a:t>I.	Der Beklagte wird verurteilt, die in 22765 Hamburg, </a:t>
            </a:r>
            <a:r>
              <a:rPr lang="de-DE" sz="2000" b="0" dirty="0" err="1"/>
              <a:t>Barnerstraße</a:t>
            </a:r>
            <a:r>
              <a:rPr lang="de-DE" sz="2000" b="0" dirty="0"/>
              <a:t> 28, 	Erdgeschoss, gelegene Gewerbeeinheit, bestehend aus einem		Ladenraum und einer 2-Zimmer Ladenwohnung an die Kläger geräumt	herauszugeben. Im Übrigen wird die Klage abgewiesen.</a:t>
            </a:r>
          </a:p>
          <a:p>
            <a:endParaRPr lang="de-DE" sz="2000" b="0" dirty="0"/>
          </a:p>
          <a:p>
            <a:r>
              <a:rPr lang="de-DE" sz="2000" b="0" dirty="0"/>
              <a:t>II.	Die Kosten des Rechtsstreits haben die Kläger zu gleichen Teilen zu 24 %	und der Beklagte zu 76 % zu tragen.</a:t>
            </a:r>
          </a:p>
          <a:p>
            <a:endParaRPr lang="de-DE" sz="2000" b="0" dirty="0"/>
          </a:p>
          <a:p>
            <a:r>
              <a:rPr lang="de-DE" sz="2000" b="0" dirty="0"/>
              <a:t>III.	Das Urteil ist vorläufig vollstreckbar. Der Beklagte darf die Vollstreckung	durch Sicherheitsleistung in Höhe von [€ 22.500,-] abwenden, wenn nicht 	die Kläger vor der Vollstreckung Sicherheit in derselben Höhe leisten. Die 	Kläger dürfen die Vollstreckung durch Sicherheitsleistung in Höhe von 110	% des auf Grund des Urteils vollstreckbaren Betrages abwenden, wenn	nicht der Beklagte vor der Vollstreckung Sicherheit in Höhe von 110 %	des jeweils zu vollstreckenden Betrages leistet.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26736300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9650">
                                            <p:txEl>
                                              <p:pRg st="0" end="0"/>
                                            </p:txEl>
                                          </p:spTgt>
                                        </p:tgtEl>
                                        <p:attrNameLst>
                                          <p:attrName>style.visibility</p:attrName>
                                        </p:attrNameLst>
                                      </p:cBhvr>
                                      <p:to>
                                        <p:strVal val="visible"/>
                                      </p:to>
                                    </p:set>
                                    <p:anim calcmode="lin" valueType="num">
                                      <p:cBhvr additive="base">
                                        <p:cTn id="7" dur="500" fill="hold"/>
                                        <p:tgtEl>
                                          <p:spTgt spid="53965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965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9650">
                                            <p:txEl>
                                              <p:pRg st="2" end="2"/>
                                            </p:txEl>
                                          </p:spTgt>
                                        </p:tgtEl>
                                        <p:attrNameLst>
                                          <p:attrName>style.visibility</p:attrName>
                                        </p:attrNameLst>
                                      </p:cBhvr>
                                      <p:to>
                                        <p:strVal val="visible"/>
                                      </p:to>
                                    </p:set>
                                    <p:anim calcmode="lin" valueType="num">
                                      <p:cBhvr additive="base">
                                        <p:cTn id="13" dur="500" fill="hold"/>
                                        <p:tgtEl>
                                          <p:spTgt spid="53965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965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9650">
                                            <p:txEl>
                                              <p:pRg st="4" end="4"/>
                                            </p:txEl>
                                          </p:spTgt>
                                        </p:tgtEl>
                                        <p:attrNameLst>
                                          <p:attrName>style.visibility</p:attrName>
                                        </p:attrNameLst>
                                      </p:cBhvr>
                                      <p:to>
                                        <p:strVal val="visible"/>
                                      </p:to>
                                    </p:set>
                                    <p:anim calcmode="lin" valueType="num">
                                      <p:cBhvr additive="base">
                                        <p:cTn id="19" dur="500" fill="hold"/>
                                        <p:tgtEl>
                                          <p:spTgt spid="53965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965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39650">
                                            <p:txEl>
                                              <p:pRg st="6" end="6"/>
                                            </p:txEl>
                                          </p:spTgt>
                                        </p:tgtEl>
                                        <p:attrNameLst>
                                          <p:attrName>style.visibility</p:attrName>
                                        </p:attrNameLst>
                                      </p:cBhvr>
                                      <p:to>
                                        <p:strVal val="visible"/>
                                      </p:to>
                                    </p:set>
                                    <p:anim calcmode="lin" valueType="num">
                                      <p:cBhvr additive="base">
                                        <p:cTn id="25" dur="500" fill="hold"/>
                                        <p:tgtEl>
                                          <p:spTgt spid="539650">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965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5. Woche</a:t>
            </a:r>
          </a:p>
        </p:txBody>
      </p:sp>
      <p:sp>
        <p:nvSpPr>
          <p:cNvPr id="4" name="Text Box 2"/>
          <p:cNvSpPr txBox="1">
            <a:spLocks noChangeArrowheads="1"/>
          </p:cNvSpPr>
          <p:nvPr/>
        </p:nvSpPr>
        <p:spPr bwMode="auto">
          <a:xfrm>
            <a:off x="179388" y="1556792"/>
            <a:ext cx="8712200" cy="50937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1</a:t>
            </a:r>
          </a:p>
          <a:p>
            <a:pPr>
              <a:spcBef>
                <a:spcPts val="600"/>
              </a:spcBef>
            </a:pPr>
            <a:endParaRPr lang="de-DE" sz="12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	Woche (</a:t>
            </a:r>
            <a:r>
              <a:rPr lang="de-DE" dirty="0">
                <a:solidFill>
                  <a:srgbClr val="F77515"/>
                </a:solidFill>
                <a:latin typeface="Frutiger Linotype" pitchFamily="34" charset="0"/>
              </a:rPr>
              <a:t>14</a:t>
            </a:r>
            <a:r>
              <a:rPr lang="de-DE" sz="2400" b="1" dirty="0">
                <a:solidFill>
                  <a:srgbClr val="F77515"/>
                </a:solidFill>
                <a:latin typeface="Frutiger Linotype" pitchFamily="34" charset="0"/>
              </a:rPr>
              <a:t>.04.2026): 	Grundlagen der Urteilsklausur</a:t>
            </a:r>
          </a:p>
          <a:p>
            <a:pPr>
              <a:spcBef>
                <a:spcPts val="600"/>
              </a:spcBef>
            </a:pPr>
            <a:r>
              <a:rPr lang="de-DE" sz="2400" b="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2. 	Woche	</a:t>
            </a:r>
            <a:r>
              <a:rPr lang="de-DE" dirty="0">
                <a:solidFill>
                  <a:srgbClr val="F77515"/>
                </a:solidFill>
                <a:latin typeface="Frutiger Linotype" pitchFamily="34" charset="0"/>
              </a:rPr>
              <a:t> (21</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Urteilskl</a:t>
            </a:r>
            <a:r>
              <a:rPr lang="de-DE" sz="2400" dirty="0">
                <a:solidFill>
                  <a:srgbClr val="F77515"/>
                </a:solidFill>
                <a:latin typeface="Frutiger Linotype" pitchFamily="34" charset="0"/>
              </a:rPr>
              <a:t>/</a:t>
            </a:r>
            <a:r>
              <a:rPr lang="de-DE" sz="2400" dirty="0" err="1">
                <a:solidFill>
                  <a:srgbClr val="F77515"/>
                </a:solidFill>
                <a:latin typeface="Frutiger Linotype" pitchFamily="34" charset="0"/>
              </a:rPr>
              <a:t>Anwkl</a:t>
            </a:r>
            <a:endParaRPr lang="de-DE" sz="2400" dirty="0">
              <a:solidFill>
                <a:srgbClr val="F77515"/>
              </a:solidFill>
              <a:latin typeface="Frutiger Linotype" pitchFamily="34" charset="0"/>
            </a:endParaRPr>
          </a:p>
          <a:p>
            <a:pPr>
              <a:spcBef>
                <a:spcPts val="600"/>
              </a:spcBef>
            </a:pPr>
            <a:r>
              <a:rPr lang="de-DE" sz="2400" b="0" dirty="0">
                <a:solidFill>
                  <a:srgbClr val="F77515"/>
                </a:solidFill>
                <a:latin typeface="Frutiger Linotype" pitchFamily="34" charset="0"/>
              </a:rPr>
              <a:t>	</a:t>
            </a:r>
            <a:r>
              <a:rPr lang="de-DE" sz="2400" dirty="0">
                <a:solidFill>
                  <a:srgbClr val="F77515"/>
                </a:solidFill>
                <a:latin typeface="Frutiger Linotype" pitchFamily="34" charset="0"/>
              </a:rPr>
              <a:t>3. 	Woche (</a:t>
            </a:r>
            <a:r>
              <a:rPr lang="de-DE" dirty="0">
                <a:solidFill>
                  <a:srgbClr val="F77515"/>
                </a:solidFill>
                <a:latin typeface="Frutiger Linotype" pitchFamily="34" charset="0"/>
              </a:rPr>
              <a:t>28.</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Anwkl</a:t>
            </a:r>
            <a:r>
              <a:rPr lang="de-DE" dirty="0">
                <a:solidFill>
                  <a:srgbClr val="F77515"/>
                </a:solidFill>
                <a:latin typeface="Frutiger Linotype" pitchFamily="34" charset="0"/>
              </a:rPr>
              <a:t>/</a:t>
            </a:r>
            <a:r>
              <a:rPr lang="de-DE" sz="2400" dirty="0" err="1">
                <a:solidFill>
                  <a:srgbClr val="F77515"/>
                </a:solidFill>
                <a:latin typeface="Frutiger Linotype" pitchFamily="34" charset="0"/>
              </a:rPr>
              <a:t>Kautkl</a:t>
            </a:r>
            <a:endParaRPr lang="de-DE" sz="2400" dirty="0">
              <a:solidFill>
                <a:srgbClr val="F77515"/>
              </a:solidFill>
              <a:latin typeface="Frutiger Linotype" pitchFamily="34" charset="0"/>
            </a:endParaRPr>
          </a:p>
          <a:p>
            <a:pPr>
              <a:spcBef>
                <a:spcPts val="600"/>
              </a:spcBef>
            </a:pPr>
            <a:r>
              <a:rPr lang="de-DE" sz="240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4. 	Woche (</a:t>
            </a:r>
            <a:r>
              <a:rPr lang="de-DE" dirty="0">
                <a:solidFill>
                  <a:srgbClr val="F77515"/>
                </a:solidFill>
                <a:latin typeface="Frutiger Linotype" pitchFamily="34" charset="0"/>
              </a:rPr>
              <a:t>05</a:t>
            </a:r>
            <a:r>
              <a:rPr lang="de-DE" sz="2400" dirty="0">
                <a:solidFill>
                  <a:srgbClr val="F77515"/>
                </a:solidFill>
                <a:latin typeface="Frutiger Linotype" pitchFamily="34" charset="0"/>
              </a:rPr>
              <a:t>.05.2026): </a:t>
            </a:r>
            <a:r>
              <a:rPr lang="de-DE" dirty="0">
                <a:solidFill>
                  <a:srgbClr val="F77515"/>
                </a:solidFill>
                <a:latin typeface="Frutiger Linotype" pitchFamily="34" charset="0"/>
              </a:rPr>
              <a:t>	Grundlagen der </a:t>
            </a:r>
            <a:r>
              <a:rPr lang="de-DE" dirty="0" err="1">
                <a:solidFill>
                  <a:srgbClr val="F77515"/>
                </a:solidFill>
                <a:latin typeface="Frutiger Linotype" pitchFamily="34" charset="0"/>
              </a:rPr>
              <a:t>Kautelarklausur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5.	Woche (12.05.2026):	Die Zulässigkeit von Klagen</a:t>
            </a:r>
          </a:p>
          <a:p>
            <a:pPr>
              <a:spcBef>
                <a:spcPts val="600"/>
              </a:spcBef>
            </a:pPr>
            <a:r>
              <a:rPr lang="de-DE" sz="2400" dirty="0">
                <a:solidFill>
                  <a:srgbClr val="F77515"/>
                </a:solidFill>
                <a:latin typeface="Frutiger Linotype" pitchFamily="34" charset="0"/>
              </a:rPr>
              <a:t>	</a:t>
            </a:r>
            <a:r>
              <a:rPr lang="de-DE" b="0" dirty="0">
                <a:solidFill>
                  <a:schemeClr val="tx1">
                    <a:lumMod val="65000"/>
                    <a:lumOff val="35000"/>
                  </a:schemeClr>
                </a:solidFill>
                <a:latin typeface="Frutiger Linotype" pitchFamily="34" charset="0"/>
              </a:rPr>
              <a:t>6</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19</a:t>
            </a:r>
            <a:r>
              <a:rPr lang="de-DE" sz="2400" b="0" dirty="0">
                <a:solidFill>
                  <a:schemeClr val="tx1">
                    <a:lumMod val="65000"/>
                    <a:lumOff val="35000"/>
                  </a:schemeClr>
                </a:solidFill>
                <a:latin typeface="Frutiger Linotype" pitchFamily="34" charset="0"/>
              </a:rPr>
              <a:t>.05.2026):	Objektive Klagehäufung</a:t>
            </a:r>
            <a:endParaRPr lang="de-DE"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7</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02</a:t>
            </a:r>
            <a:r>
              <a:rPr lang="de-DE" sz="2400" b="0" dirty="0">
                <a:solidFill>
                  <a:schemeClr val="tx1">
                    <a:lumMod val="65000"/>
                    <a:lumOff val="35000"/>
                  </a:schemeClr>
                </a:solidFill>
                <a:latin typeface="Frutiger Linotype" pitchFamily="34" charset="0"/>
              </a:rPr>
              <a:t>.06.2026): 	Subjektive Klagehäufung 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8</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09</a:t>
            </a:r>
            <a:r>
              <a:rPr lang="de-DE" sz="2400" b="0" dirty="0">
                <a:solidFill>
                  <a:schemeClr val="tx1">
                    <a:lumMod val="65000"/>
                    <a:lumOff val="35000"/>
                  </a:schemeClr>
                </a:solidFill>
                <a:latin typeface="Frutiger Linotype" pitchFamily="34" charset="0"/>
              </a:rPr>
              <a:t>.06.2026): 	Subjektive Klagehäufung II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9</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16</a:t>
            </a:r>
            <a:r>
              <a:rPr lang="de-DE" sz="2400" b="0" dirty="0">
                <a:solidFill>
                  <a:schemeClr val="tx1">
                    <a:lumMod val="65000"/>
                    <a:lumOff val="35000"/>
                  </a:schemeClr>
                </a:solidFill>
                <a:latin typeface="Frutiger Linotype" pitchFamily="34" charset="0"/>
              </a:rPr>
              <a:t>.06.2026):	Säumnis einer Partei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23</a:t>
            </a:r>
            <a:r>
              <a:rPr lang="de-DE" sz="2400" b="0" dirty="0">
                <a:solidFill>
                  <a:schemeClr val="tx1">
                    <a:lumMod val="65000"/>
                    <a:lumOff val="35000"/>
                  </a:schemeClr>
                </a:solidFill>
                <a:latin typeface="Frutiger Linotype" pitchFamily="34" charset="0"/>
              </a:rPr>
              <a:t>.06.2026):	</a:t>
            </a:r>
            <a:r>
              <a:rPr lang="de-DE" b="0" dirty="0">
                <a:solidFill>
                  <a:schemeClr val="tx1">
                    <a:lumMod val="65000"/>
                    <a:lumOff val="35000"/>
                  </a:schemeClr>
                </a:solidFill>
                <a:latin typeface="Frutiger Linotype" pitchFamily="34" charset="0"/>
              </a:rPr>
              <a:t>Anerkenntnis und Verzicht</a:t>
            </a:r>
            <a:endParaRPr lang="de-DE" sz="2400" b="0" dirty="0">
              <a:solidFill>
                <a:schemeClr val="tx1">
                  <a:lumMod val="65000"/>
                  <a:lumOff val="35000"/>
                </a:schemeClr>
              </a:solidFill>
              <a:latin typeface="Frutiger Linotype" pitchFamily="34" charset="0"/>
            </a:endParaRPr>
          </a:p>
        </p:txBody>
      </p:sp>
    </p:spTree>
    <p:extLst>
      <p:ext uri="{BB962C8B-B14F-4D97-AF65-F5344CB8AC3E}">
        <p14:creationId xmlns:p14="http://schemas.microsoft.com/office/powerpoint/2010/main" val="278377842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fade">
                                      <p:cBhvr>
                                        <p:cTn id="19" dur="500"/>
                                        <p:tgtEl>
                                          <p:spTgt spid="4">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fade">
                                      <p:cBhvr>
                                        <p:cTn id="25" dur="500"/>
                                        <p:tgtEl>
                                          <p:spTgt spid="4">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fade">
                                      <p:cBhvr>
                                        <p:cTn id="28" dur="500"/>
                                        <p:tgtEl>
                                          <p:spTgt spid="4">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fade">
                                      <p:cBhvr>
                                        <p:cTn id="31" dur="500"/>
                                        <p:tgtEl>
                                          <p:spTgt spid="4">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fade">
                                      <p:cBhvr>
                                        <p:cTn id="34" dur="500"/>
                                        <p:tgtEl>
                                          <p:spTgt spid="4">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fade">
                                      <p:cBhvr>
                                        <p:cTn id="37"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467544" y="1376772"/>
            <a:ext cx="8245475" cy="5155257"/>
          </a:xfrm>
          <a:prstGeom prst="rect">
            <a:avLst/>
          </a:prstGeom>
          <a:noFill/>
          <a:ln>
            <a:noFill/>
          </a:ln>
          <a:effectLst/>
          <a:extLst>
            <a:ext uri="{909E8E84-426E-40DD-AFC4-6F175D3DCCD1}">
              <a14:hiddenFill xmlns:a14="http://schemas.microsoft.com/office/drawing/2010/main">
                <a:solidFill>
                  <a:srgbClr val="C71A0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45791" dir="2021404" algn="ctr" rotWithShape="0">
                    <a:srgbClr val="513807">
                      <a:alpha val="50000"/>
                    </a:srgbClr>
                  </a:outerShdw>
                </a:effectLst>
              </a14:hiddenEffects>
            </a:ext>
          </a:extLst>
        </p:spPr>
        <p:txBody>
          <a:bodyPr>
            <a:spAutoFit/>
          </a:bodyPr>
          <a:lstStyle>
            <a:lvl1pPr>
              <a:tabLst>
                <a:tab pos="441325" algn="l"/>
                <a:tab pos="990600" algn="l"/>
                <a:tab pos="1616075" algn="l"/>
                <a:tab pos="2239963" algn="l"/>
                <a:tab pos="2773363" algn="l"/>
              </a:tabLst>
              <a:defRPr>
                <a:solidFill>
                  <a:schemeClr val="tx1"/>
                </a:solidFill>
                <a:latin typeface="Arial" charset="0"/>
              </a:defRPr>
            </a:lvl1pPr>
            <a:lvl2pPr>
              <a:tabLst>
                <a:tab pos="441325" algn="l"/>
                <a:tab pos="990600" algn="l"/>
                <a:tab pos="1616075" algn="l"/>
                <a:tab pos="2239963" algn="l"/>
                <a:tab pos="2773363" algn="l"/>
              </a:tabLst>
              <a:defRPr>
                <a:solidFill>
                  <a:schemeClr val="tx1"/>
                </a:solidFill>
                <a:latin typeface="Arial" charset="0"/>
              </a:defRPr>
            </a:lvl2pPr>
            <a:lvl3pPr>
              <a:tabLst>
                <a:tab pos="441325" algn="l"/>
                <a:tab pos="990600" algn="l"/>
                <a:tab pos="1616075" algn="l"/>
                <a:tab pos="2239963" algn="l"/>
                <a:tab pos="2773363" algn="l"/>
              </a:tabLst>
              <a:defRPr>
                <a:solidFill>
                  <a:schemeClr val="tx1"/>
                </a:solidFill>
                <a:latin typeface="Arial" charset="0"/>
              </a:defRPr>
            </a:lvl3pPr>
            <a:lvl4pPr>
              <a:tabLst>
                <a:tab pos="441325" algn="l"/>
                <a:tab pos="990600" algn="l"/>
                <a:tab pos="1616075" algn="l"/>
                <a:tab pos="2239963" algn="l"/>
                <a:tab pos="2773363" algn="l"/>
              </a:tabLst>
              <a:defRPr>
                <a:solidFill>
                  <a:schemeClr val="tx1"/>
                </a:solidFill>
                <a:latin typeface="Arial" charset="0"/>
              </a:defRPr>
            </a:lvl4pPr>
            <a:lvl5pPr>
              <a:tabLst>
                <a:tab pos="441325" algn="l"/>
                <a:tab pos="990600" algn="l"/>
                <a:tab pos="1616075" algn="l"/>
                <a:tab pos="2239963" algn="l"/>
                <a:tab pos="2773363" algn="l"/>
              </a:tabLst>
              <a:defRPr>
                <a:solidFill>
                  <a:schemeClr val="tx1"/>
                </a:solidFill>
                <a:latin typeface="Arial" charset="0"/>
              </a:defRPr>
            </a:lvl5pPr>
            <a:lvl6pPr fontAlgn="base">
              <a:spcBef>
                <a:spcPct val="0"/>
              </a:spcBef>
              <a:spcAft>
                <a:spcPct val="0"/>
              </a:spcAft>
              <a:tabLst>
                <a:tab pos="441325" algn="l"/>
                <a:tab pos="990600" algn="l"/>
                <a:tab pos="1616075" algn="l"/>
                <a:tab pos="2239963" algn="l"/>
                <a:tab pos="2773363" algn="l"/>
              </a:tabLst>
              <a:defRPr>
                <a:solidFill>
                  <a:schemeClr val="tx1"/>
                </a:solidFill>
                <a:latin typeface="Arial" charset="0"/>
              </a:defRPr>
            </a:lvl6pPr>
            <a:lvl7pPr fontAlgn="base">
              <a:spcBef>
                <a:spcPct val="0"/>
              </a:spcBef>
              <a:spcAft>
                <a:spcPct val="0"/>
              </a:spcAft>
              <a:tabLst>
                <a:tab pos="441325" algn="l"/>
                <a:tab pos="990600" algn="l"/>
                <a:tab pos="1616075" algn="l"/>
                <a:tab pos="2239963" algn="l"/>
                <a:tab pos="2773363" algn="l"/>
              </a:tabLst>
              <a:defRPr>
                <a:solidFill>
                  <a:schemeClr val="tx1"/>
                </a:solidFill>
                <a:latin typeface="Arial" charset="0"/>
              </a:defRPr>
            </a:lvl7pPr>
            <a:lvl8pPr fontAlgn="base">
              <a:spcBef>
                <a:spcPct val="0"/>
              </a:spcBef>
              <a:spcAft>
                <a:spcPct val="0"/>
              </a:spcAft>
              <a:tabLst>
                <a:tab pos="441325" algn="l"/>
                <a:tab pos="990600" algn="l"/>
                <a:tab pos="1616075" algn="l"/>
                <a:tab pos="2239963" algn="l"/>
                <a:tab pos="2773363" algn="l"/>
              </a:tabLst>
              <a:defRPr>
                <a:solidFill>
                  <a:schemeClr val="tx1"/>
                </a:solidFill>
                <a:latin typeface="Arial" charset="0"/>
              </a:defRPr>
            </a:lvl8pPr>
            <a:lvl9pPr fontAlgn="base">
              <a:spcBef>
                <a:spcPct val="0"/>
              </a:spcBef>
              <a:spcAft>
                <a:spcPct val="0"/>
              </a:spcAft>
              <a:tabLst>
                <a:tab pos="441325" algn="l"/>
                <a:tab pos="990600" algn="l"/>
                <a:tab pos="1616075" algn="l"/>
                <a:tab pos="2239963" algn="l"/>
                <a:tab pos="2773363" algn="l"/>
              </a:tabLst>
              <a:defRPr>
                <a:solidFill>
                  <a:schemeClr val="tx1"/>
                </a:solidFill>
                <a:latin typeface="Arial" charset="0"/>
              </a:defRPr>
            </a:lvl9pPr>
          </a:lstStyle>
          <a:p>
            <a:pPr algn="ctr"/>
            <a:r>
              <a:rPr lang="de-DE" sz="2000" dirty="0">
                <a:cs typeface="Arial" charset="0"/>
                <a:sym typeface="Wingdings" pitchFamily="2" charset="2"/>
              </a:rPr>
              <a:t>Vorliegen aller Prozessvoraussetzungen spätestens im Zeitpunkt der letzten mdl. Tatsachenverhandlung:</a:t>
            </a:r>
          </a:p>
          <a:p>
            <a:endParaRPr lang="de-DE" sz="1200" b="0" dirty="0">
              <a:cs typeface="Arial" charset="0"/>
              <a:sym typeface="Wingdings" pitchFamily="2" charset="2"/>
            </a:endParaRPr>
          </a:p>
          <a:p>
            <a:r>
              <a:rPr lang="de-DE" dirty="0">
                <a:cs typeface="Arial" charset="0"/>
                <a:sym typeface="Wingdings" pitchFamily="2" charset="2"/>
              </a:rPr>
              <a:t>I.	Allgemeine Prozessvoraussetzungen (</a:t>
            </a:r>
            <a:r>
              <a:rPr lang="de-DE" dirty="0" err="1">
                <a:cs typeface="Arial" charset="0"/>
                <a:sym typeface="Wingdings" pitchFamily="2" charset="2"/>
              </a:rPr>
              <a:t>vAw</a:t>
            </a:r>
            <a:r>
              <a:rPr lang="de-DE" dirty="0">
                <a:cs typeface="Arial" charset="0"/>
                <a:sym typeface="Wingdings" pitchFamily="2" charset="2"/>
              </a:rPr>
              <a:t>)</a:t>
            </a:r>
          </a:p>
          <a:p>
            <a:r>
              <a:rPr lang="de-DE" b="0" dirty="0">
                <a:cs typeface="Arial" charset="0"/>
                <a:sym typeface="Wingdings" pitchFamily="2" charset="2"/>
              </a:rPr>
              <a:t>	</a:t>
            </a:r>
            <a:r>
              <a:rPr lang="de-DE" sz="2100" dirty="0">
                <a:cs typeface="Arial" charset="0"/>
                <a:sym typeface="Wingdings" pitchFamily="2" charset="2"/>
              </a:rPr>
              <a:t>Gericht:</a:t>
            </a:r>
            <a:r>
              <a:rPr lang="de-DE" sz="2100" b="0" dirty="0">
                <a:cs typeface="Arial" charset="0"/>
                <a:sym typeface="Wingdings" pitchFamily="2" charset="2"/>
              </a:rPr>
              <a:t> dt. Gerichtsbarkeit, Rechtswegzulässigkeit, </a:t>
            </a:r>
            <a:r>
              <a:rPr lang="de-DE" sz="2100" b="0" dirty="0" err="1">
                <a:cs typeface="Arial" charset="0"/>
                <a:sym typeface="Wingdings" pitchFamily="2" charset="2"/>
              </a:rPr>
              <a:t>internatio</a:t>
            </a:r>
            <a:r>
              <a:rPr lang="de-DE" sz="2100" b="0" dirty="0">
                <a:cs typeface="Arial" charset="0"/>
                <a:sym typeface="Wingdings" pitchFamily="2" charset="2"/>
              </a:rPr>
              <a:t>-	</a:t>
            </a:r>
            <a:r>
              <a:rPr lang="de-DE" sz="2100" b="0" dirty="0" err="1">
                <a:cs typeface="Arial" charset="0"/>
                <a:sym typeface="Wingdings" pitchFamily="2" charset="2"/>
              </a:rPr>
              <a:t>nale</a:t>
            </a:r>
            <a:r>
              <a:rPr lang="de-DE" sz="2100" b="0" dirty="0">
                <a:cs typeface="Arial" charset="0"/>
                <a:sym typeface="Wingdings" pitchFamily="2" charset="2"/>
              </a:rPr>
              <a:t>, sachliche und örtliche Zuständigkeit</a:t>
            </a:r>
          </a:p>
          <a:p>
            <a:r>
              <a:rPr lang="de-DE" sz="2000" b="0" dirty="0">
                <a:cs typeface="Arial" charset="0"/>
                <a:sym typeface="Wingdings" pitchFamily="2" charset="2"/>
              </a:rPr>
              <a:t>	</a:t>
            </a:r>
            <a:r>
              <a:rPr lang="de-DE" sz="2000" dirty="0">
                <a:cs typeface="Arial" charset="0"/>
                <a:sym typeface="Wingdings" pitchFamily="2" charset="2"/>
              </a:rPr>
              <a:t>Parteien:</a:t>
            </a:r>
            <a:r>
              <a:rPr lang="de-DE" sz="2000" b="0" dirty="0">
                <a:cs typeface="Arial" charset="0"/>
                <a:sym typeface="Wingdings" pitchFamily="2" charset="2"/>
              </a:rPr>
              <a:t> Existenz, Parteifähigkeit, Prozessfähigkeit, </a:t>
            </a:r>
            <a:r>
              <a:rPr lang="de-DE" sz="2000" b="0" dirty="0" err="1">
                <a:cs typeface="Arial" charset="0"/>
                <a:sym typeface="Wingdings" pitchFamily="2" charset="2"/>
              </a:rPr>
              <a:t>Prozessfüh</a:t>
            </a:r>
            <a:r>
              <a:rPr lang="de-DE" sz="2000" b="0" dirty="0">
                <a:cs typeface="Arial" charset="0"/>
                <a:sym typeface="Wingdings" pitchFamily="2" charset="2"/>
              </a:rPr>
              <a:t>-	</a:t>
            </a:r>
            <a:r>
              <a:rPr lang="de-DE" sz="2000" b="0" dirty="0" err="1">
                <a:cs typeface="Arial" charset="0"/>
                <a:sym typeface="Wingdings" pitchFamily="2" charset="2"/>
              </a:rPr>
              <a:t>rungsbefugnis</a:t>
            </a:r>
            <a:endParaRPr lang="de-DE" sz="2000" b="0" dirty="0">
              <a:cs typeface="Arial" charset="0"/>
              <a:sym typeface="Wingdings" pitchFamily="2" charset="2"/>
            </a:endParaRPr>
          </a:p>
          <a:p>
            <a:r>
              <a:rPr lang="de-DE" sz="2000" b="0" dirty="0">
                <a:cs typeface="Arial" charset="0"/>
                <a:sym typeface="Wingdings" pitchFamily="2" charset="2"/>
              </a:rPr>
              <a:t>	</a:t>
            </a:r>
            <a:r>
              <a:rPr lang="de-DE" sz="2000" dirty="0">
                <a:cs typeface="Arial" charset="0"/>
                <a:sym typeface="Wingdings" pitchFamily="2" charset="2"/>
              </a:rPr>
              <a:t>Streitgegenstand:</a:t>
            </a:r>
            <a:r>
              <a:rPr lang="de-DE" sz="2000" b="0" dirty="0">
                <a:cs typeface="Arial" charset="0"/>
                <a:sym typeface="Wingdings" pitchFamily="2" charset="2"/>
              </a:rPr>
              <a:t> ordnungsgemäße Klage, statthafte Klageart, 	keine entgegenstehende Rechtskraft oder Rechtshängigkeit,		Rechtsschutzbedürfnis, Klagbarkeit des Anspruchs</a:t>
            </a:r>
            <a:endParaRPr lang="de-DE" sz="2100" b="0" dirty="0">
              <a:cs typeface="Arial" charset="0"/>
            </a:endParaRPr>
          </a:p>
          <a:p>
            <a:endParaRPr lang="de-DE" sz="1000" dirty="0">
              <a:cs typeface="Arial" charset="0"/>
              <a:sym typeface="Wingdings" pitchFamily="2" charset="2"/>
            </a:endParaRPr>
          </a:p>
          <a:p>
            <a:r>
              <a:rPr lang="de-DE" dirty="0">
                <a:cs typeface="Arial" charset="0"/>
                <a:sym typeface="Wingdings" pitchFamily="2" charset="2"/>
              </a:rPr>
              <a:t>II.	Besondere Prozessvoraussetzungen (</a:t>
            </a:r>
            <a:r>
              <a:rPr lang="de-DE" dirty="0" err="1">
                <a:cs typeface="Arial" charset="0"/>
                <a:sym typeface="Wingdings" pitchFamily="2" charset="2"/>
              </a:rPr>
              <a:t>vAw</a:t>
            </a:r>
            <a:r>
              <a:rPr lang="de-DE" dirty="0">
                <a:cs typeface="Arial" charset="0"/>
                <a:sym typeface="Wingdings" pitchFamily="2" charset="2"/>
              </a:rPr>
              <a:t>)</a:t>
            </a:r>
          </a:p>
          <a:p>
            <a:r>
              <a:rPr lang="de-DE" sz="2000" b="0" dirty="0">
                <a:cs typeface="Arial" charset="0"/>
                <a:sym typeface="Wingdings" pitchFamily="2" charset="2"/>
              </a:rPr>
              <a:t>	insbes. §§ 256, 257 ff., 263 ff., 578 ff., 592 ff., 767, 771 ZPO.</a:t>
            </a:r>
          </a:p>
          <a:p>
            <a:endParaRPr lang="de-DE" sz="1000" dirty="0">
              <a:cs typeface="Arial" charset="0"/>
              <a:sym typeface="Wingdings" pitchFamily="2" charset="2"/>
            </a:endParaRPr>
          </a:p>
          <a:p>
            <a:r>
              <a:rPr lang="de-DE" dirty="0">
                <a:cs typeface="Arial" charset="0"/>
                <a:sym typeface="Wingdings" pitchFamily="2" charset="2"/>
              </a:rPr>
              <a:t>III.	Keine Prozesshindernisse (nur auf Rüge)</a:t>
            </a:r>
          </a:p>
          <a:p>
            <a:r>
              <a:rPr lang="de-DE" sz="2000" b="0" dirty="0">
                <a:cs typeface="Arial" charset="0"/>
                <a:sym typeface="Wingdings" pitchFamily="2" charset="2"/>
              </a:rPr>
              <a:t>	insbes. §§ 110 Abs. 1, 269 Abs. 6, 1032 Abs. </a:t>
            </a:r>
            <a:r>
              <a:rPr lang="de-DE" sz="2000" b="0">
                <a:cs typeface="Arial" charset="0"/>
                <a:sym typeface="Wingdings" pitchFamily="2" charset="2"/>
              </a:rPr>
              <a:t>1 </a:t>
            </a:r>
            <a:r>
              <a:rPr lang="de-DE" sz="2000" b="0" dirty="0">
                <a:cs typeface="Arial" charset="0"/>
                <a:sym typeface="Wingdings" pitchFamily="2" charset="2"/>
              </a:rPr>
              <a:t>ZPO.</a:t>
            </a:r>
          </a:p>
        </p:txBody>
      </p:sp>
      <p:sp>
        <p:nvSpPr>
          <p:cNvPr id="5"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Zulässigkeit von Klagen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773687187"/>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 calcmode="lin" valueType="num">
                                      <p:cBhvr>
                                        <p:cTn id="42"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4">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8" end="8"/>
                                            </p:txEl>
                                          </p:spTgt>
                                        </p:tgtEl>
                                        <p:attrNameLst>
                                          <p:attrName>style.visibility</p:attrName>
                                        </p:attrNameLst>
                                      </p:cBhvr>
                                      <p:to>
                                        <p:strVal val="visible"/>
                                      </p:to>
                                    </p:set>
                                    <p:anim calcmode="lin" valueType="num">
                                      <p:cBhvr>
                                        <p:cTn id="49"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1" dur="500"/>
                                        <p:tgtEl>
                                          <p:spTgt spid="4">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10" end="10"/>
                                            </p:txEl>
                                          </p:spTgt>
                                        </p:tgtEl>
                                        <p:attrNameLst>
                                          <p:attrName>style.visibility</p:attrName>
                                        </p:attrNameLst>
                                      </p:cBhvr>
                                      <p:to>
                                        <p:strVal val="visible"/>
                                      </p:to>
                                    </p:set>
                                    <p:anim calcmode="lin" valueType="num">
                                      <p:cBhvr>
                                        <p:cTn id="56" dur="500" fill="hold"/>
                                        <p:tgtEl>
                                          <p:spTgt spid="4">
                                            <p:txEl>
                                              <p:pRg st="10" end="10"/>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10" end="10"/>
                                            </p:txEl>
                                          </p:spTgt>
                                        </p:tgtEl>
                                        <p:attrNameLst>
                                          <p:attrName>ppt_h</p:attrName>
                                        </p:attrNameLst>
                                      </p:cBhvr>
                                      <p:tavLst>
                                        <p:tav tm="0">
                                          <p:val>
                                            <p:fltVal val="0"/>
                                          </p:val>
                                        </p:tav>
                                        <p:tav tm="100000">
                                          <p:val>
                                            <p:strVal val="#ppt_h"/>
                                          </p:val>
                                        </p:tav>
                                      </p:tavLst>
                                    </p:anim>
                                    <p:animEffect transition="in" filter="fade">
                                      <p:cBhvr>
                                        <p:cTn id="58" dur="500"/>
                                        <p:tgtEl>
                                          <p:spTgt spid="4">
                                            <p:txEl>
                                              <p:pRg st="10" end="1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4">
                                            <p:txEl>
                                              <p:pRg st="11" end="11"/>
                                            </p:txEl>
                                          </p:spTgt>
                                        </p:tgtEl>
                                        <p:attrNameLst>
                                          <p:attrName>style.visibility</p:attrName>
                                        </p:attrNameLst>
                                      </p:cBhvr>
                                      <p:to>
                                        <p:strVal val="visible"/>
                                      </p:to>
                                    </p:set>
                                    <p:anim calcmode="lin" valueType="num">
                                      <p:cBhvr>
                                        <p:cTn id="63" dur="500" fill="hold"/>
                                        <p:tgtEl>
                                          <p:spTgt spid="4">
                                            <p:txEl>
                                              <p:pRg st="11" end="11"/>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11" end="11"/>
                                            </p:txEl>
                                          </p:spTgt>
                                        </p:tgtEl>
                                        <p:attrNameLst>
                                          <p:attrName>ppt_h</p:attrName>
                                        </p:attrNameLst>
                                      </p:cBhvr>
                                      <p:tavLst>
                                        <p:tav tm="0">
                                          <p:val>
                                            <p:fltVal val="0"/>
                                          </p:val>
                                        </p:tav>
                                        <p:tav tm="100000">
                                          <p:val>
                                            <p:strVal val="#ppt_h"/>
                                          </p:val>
                                        </p:tav>
                                      </p:tavLst>
                                    </p:anim>
                                    <p:animEffect transition="in" filter="fade">
                                      <p:cBhvr>
                                        <p:cTn id="65"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443198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1.	</a:t>
            </a:r>
            <a:r>
              <a:rPr lang="de-DE" u="sng" dirty="0" err="1"/>
              <a:t>Tenorierung</a:t>
            </a:r>
            <a:r>
              <a:rPr lang="de-DE" u="sng" dirty="0"/>
              <a:t>:</a:t>
            </a:r>
          </a:p>
          <a:p>
            <a:endParaRPr lang="de-DE" b="0" dirty="0"/>
          </a:p>
          <a:p>
            <a:r>
              <a:rPr lang="de-DE" b="0" dirty="0"/>
              <a:t>	Die Klage wird (als unzulässig, </a:t>
            </a:r>
            <a:r>
              <a:rPr lang="de-DE" b="0" dirty="0" err="1"/>
              <a:t>hM</a:t>
            </a:r>
            <a:r>
              <a:rPr lang="de-DE" b="0" dirty="0"/>
              <a:t>) abgewiesen.</a:t>
            </a:r>
          </a:p>
          <a:p>
            <a:endParaRPr lang="de-DE" b="0" dirty="0"/>
          </a:p>
          <a:p>
            <a:r>
              <a:rPr lang="de-DE" b="0" dirty="0"/>
              <a:t>	Die Kosten des Rechtsstreits hat der Kläger zu tragen.</a:t>
            </a:r>
          </a:p>
          <a:p>
            <a:endParaRPr lang="de-DE" b="0" dirty="0"/>
          </a:p>
          <a:p>
            <a:r>
              <a:rPr lang="de-DE" b="0" dirty="0"/>
              <a:t>	Das Urteil ist vorläufig vollstreckbar. Der Kläger darf die Vollstreckung durch Sicherheitsleistung in Höhe von 110 % des auf Grund des Urteils vollstreckbaren Betrages abwenden, wenn nicht der Beklagte vor der Vollstreckung Sicherheit in Höhe von 110 % des jeweils zu vollstreckenden Betrages leistet.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8 „Zahlungsklagen III“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84300866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2.	Anwaltlicher Rat an K:</a:t>
            </a:r>
          </a:p>
          <a:p>
            <a:endParaRPr lang="de-DE" b="0" dirty="0"/>
          </a:p>
          <a:p>
            <a:r>
              <a:rPr lang="de-DE" b="0" dirty="0"/>
              <a:t>	Gemäß § 281 Abs. 2 ZPO Verweisung an das zuständige		Gericht beantragen. </a:t>
            </a:r>
          </a:p>
          <a:p>
            <a:r>
              <a:rPr lang="de-DE" b="0" dirty="0"/>
              <a:t>	Gericht würde sich sodann für unzuständig erklären und die	Sache durch Beschluss an das zuständige Gericht verweisen.</a:t>
            </a:r>
          </a:p>
          <a:p>
            <a:endParaRPr lang="de-DE" b="0" dirty="0"/>
          </a:p>
          <a:p>
            <a:r>
              <a:rPr lang="de-DE" u="sng" dirty="0"/>
              <a:t>3.	Anfechtbarkeit des Verweisungsbeschlusses:</a:t>
            </a:r>
          </a:p>
          <a:p>
            <a:endParaRPr lang="de-DE" b="0" dirty="0"/>
          </a:p>
          <a:p>
            <a:r>
              <a:rPr lang="de-DE" b="0" dirty="0"/>
              <a:t>	Beschluss ist gemäß § 281 Abs. 2 S.2 ZPO unanfechtbar.</a:t>
            </a:r>
          </a:p>
          <a:p>
            <a:r>
              <a:rPr lang="de-DE" b="0" dirty="0"/>
              <a:t>	Allerdings lässt </a:t>
            </a:r>
            <a:r>
              <a:rPr lang="de-DE" dirty="0" err="1"/>
              <a:t>hM</a:t>
            </a:r>
            <a:r>
              <a:rPr lang="de-DE" b="0" dirty="0"/>
              <a:t> Beschwerde nach §§ 567 ff. ZPO zu, 		wenn der Beschluss objektiv willkürlich ist, ihm jede rechtliche	Grundlage fehlt.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8 „Zahlungsklagen III“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2265701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5" end="5"/>
                                            </p:txEl>
                                          </p:spTgt>
                                        </p:tgtEl>
                                        <p:attrNameLst>
                                          <p:attrName>style.visibility</p:attrName>
                                        </p:attrNameLst>
                                      </p:cBhvr>
                                      <p:to>
                                        <p:strVal val="visible"/>
                                      </p:to>
                                    </p:set>
                                    <p:animEffect transition="in" filter="fade">
                                      <p:cBhvr>
                                        <p:cTn id="22" dur="500"/>
                                        <p:tgtEl>
                                          <p:spTgt spid="48537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7" end="7"/>
                                            </p:txEl>
                                          </p:spTgt>
                                        </p:tgtEl>
                                        <p:attrNameLst>
                                          <p:attrName>style.visibility</p:attrName>
                                        </p:attrNameLst>
                                      </p:cBhvr>
                                      <p:to>
                                        <p:strVal val="visible"/>
                                      </p:to>
                                    </p:set>
                                    <p:animEffect transition="in" filter="fade">
                                      <p:cBhvr>
                                        <p:cTn id="27" dur="500"/>
                                        <p:tgtEl>
                                          <p:spTgt spid="485379">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8" end="8"/>
                                            </p:txEl>
                                          </p:spTgt>
                                        </p:tgtEl>
                                        <p:attrNameLst>
                                          <p:attrName>style.visibility</p:attrName>
                                        </p:attrNameLst>
                                      </p:cBhvr>
                                      <p:to>
                                        <p:strVal val="visible"/>
                                      </p:to>
                                    </p:set>
                                    <p:animEffect transition="in" filter="fade">
                                      <p:cBhvr>
                                        <p:cTn id="32" dur="500"/>
                                        <p:tgtEl>
                                          <p:spTgt spid="4853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4.	</a:t>
            </a:r>
            <a:r>
              <a:rPr lang="de-DE" u="sng" dirty="0" err="1"/>
              <a:t>Tenorierung</a:t>
            </a:r>
            <a:r>
              <a:rPr lang="de-DE" u="sng" dirty="0"/>
              <a:t> nach Verweisung:</a:t>
            </a:r>
          </a:p>
          <a:p>
            <a:endParaRPr lang="de-DE" b="0" dirty="0"/>
          </a:p>
          <a:p>
            <a:r>
              <a:rPr lang="de-DE" b="0" dirty="0"/>
              <a:t>	Der Beklagte wird verurteilt, an den Kläger Euro 12.000,- zu zahlen.</a:t>
            </a:r>
          </a:p>
          <a:p>
            <a:endParaRPr lang="de-DE" sz="1200" b="0" dirty="0"/>
          </a:p>
          <a:p>
            <a:r>
              <a:rPr lang="de-DE" b="0" dirty="0"/>
              <a:t>	Die Kosten des Rechtsstreits hat der Beklagte zu tragen. Hiervon ausgenommen sind die Kosten der Anrufung des unzuständigen Gerichts, die der Kläger zu tragen hat.</a:t>
            </a:r>
          </a:p>
          <a:p>
            <a:endParaRPr lang="de-DE" sz="1200" b="0" dirty="0"/>
          </a:p>
          <a:p>
            <a:r>
              <a:rPr lang="de-DE" b="0" dirty="0"/>
              <a:t>	Das Urteil ist vorläufig vollstreckbar, für den Kläger jedoch nur gegen Sicherheitsleistung in Höhe von 110 % des jeweils zu vollstreckenden Betrages. Der Kläger darf die Vollstreckung durch Sicherheitsleistung in Höhe von 110 % des auf Grund des Urteils vollstreckbaren Betrages abwenden, wenn nicht der Beklagte vor der Vollstreckung Sicherheit in Höhe von 110 % des jeweils zu vollstreckenden Betrages leistet.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8 „Zahlungsklagen III“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65331766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443198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1.	</a:t>
            </a:r>
            <a:r>
              <a:rPr lang="de-DE" u="sng" dirty="0" err="1"/>
              <a:t>Tenorierung</a:t>
            </a:r>
            <a:r>
              <a:rPr lang="de-DE" u="sng" dirty="0"/>
              <a:t>:</a:t>
            </a:r>
          </a:p>
          <a:p>
            <a:endParaRPr lang="de-DE" b="0" dirty="0"/>
          </a:p>
          <a:p>
            <a:pPr algn="ctr"/>
            <a:r>
              <a:rPr lang="de-DE" b="0" dirty="0"/>
              <a:t>	Beschluss</a:t>
            </a:r>
          </a:p>
          <a:p>
            <a:endParaRPr lang="de-DE" b="0" dirty="0"/>
          </a:p>
          <a:p>
            <a:r>
              <a:rPr lang="de-DE" b="0" dirty="0"/>
              <a:t>	Der ordentliche Rechtsweg ist unzulässig. Der Rechtsstreit wird an das Arbeitsgericht […] verwiesen.</a:t>
            </a:r>
          </a:p>
          <a:p>
            <a:endParaRPr lang="de-DE" b="0" dirty="0"/>
          </a:p>
          <a:p>
            <a:r>
              <a:rPr lang="de-DE" u="sng" dirty="0"/>
              <a:t>2. Anfechtung der Entscheidung:</a:t>
            </a:r>
          </a:p>
          <a:p>
            <a:endParaRPr lang="de-DE" b="0" dirty="0"/>
          </a:p>
          <a:p>
            <a:r>
              <a:rPr lang="de-DE" b="0" dirty="0"/>
              <a:t>	Gegen den Beschluss nach § 17a Abs. 2 GVG findet gemäß	§ 17a Abs. 4 S.3 GVG die Beschwerde „nach der jeweils an-zuwendenden Verfahrensordnung“ statt.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9 „Zahlungsklagen IV“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7901556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8" end="8"/>
                                            </p:txEl>
                                          </p:spTgt>
                                        </p:tgtEl>
                                        <p:attrNameLst>
                                          <p:attrName>style.visibility</p:attrName>
                                        </p:attrNameLst>
                                      </p:cBhvr>
                                      <p:to>
                                        <p:strVal val="visible"/>
                                      </p:to>
                                    </p:set>
                                    <p:animEffect transition="in" filter="fade">
                                      <p:cBhvr>
                                        <p:cTn id="27" dur="500"/>
                                        <p:tgtEl>
                                          <p:spTgt spid="4853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387" name="Text Box 3"/>
          <p:cNvSpPr txBox="1">
            <a:spLocks noChangeArrowheads="1"/>
          </p:cNvSpPr>
          <p:nvPr/>
        </p:nvSpPr>
        <p:spPr bwMode="auto">
          <a:xfrm>
            <a:off x="179388" y="1279525"/>
            <a:ext cx="8712200" cy="5262979"/>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Tatbestand</a:t>
            </a:r>
          </a:p>
          <a:p>
            <a:endParaRPr lang="de-DE" sz="900" u="sng" dirty="0"/>
          </a:p>
          <a:p>
            <a:endParaRPr lang="de-DE" sz="900" u="sng" dirty="0"/>
          </a:p>
          <a:p>
            <a:r>
              <a:rPr lang="de-DE" sz="2000" b="0" dirty="0"/>
              <a:t>Die Kläger begehren die Räumung von Wohn- und Gewerberäumen und begehrten ursprünglich auch die Zahlung rückständiger Miete.</a:t>
            </a:r>
          </a:p>
          <a:p>
            <a:endParaRPr lang="de-DE" sz="1000" b="0" dirty="0"/>
          </a:p>
          <a:p>
            <a:r>
              <a:rPr lang="de-DE" sz="2000" b="0" dirty="0"/>
              <a:t>Der Rechtsvorgänger der Kläger schloss mit dem Beklagten am 12. August 2018 mündlich zwei Mietverträge. Den einen über die in der </a:t>
            </a:r>
            <a:r>
              <a:rPr lang="de-DE" sz="2000" b="0" dirty="0" err="1"/>
              <a:t>Barnerstraße</a:t>
            </a:r>
            <a:r>
              <a:rPr lang="de-DE" sz="2000" b="0" dirty="0"/>
              <a:t> 28, 22765 Hamburg </a:t>
            </a:r>
            <a:r>
              <a:rPr lang="de-DE" sz="2000" b="0" dirty="0" err="1"/>
              <a:t>belegene</a:t>
            </a:r>
            <a:r>
              <a:rPr lang="de-DE" sz="2000" b="0" dirty="0"/>
              <a:t> Dreizimmerwohnung, dritte Etage rechts, zu einer monatlichen Miete in Höhe von Euro 600,-, den zweiten Mietvertrag über die in demselben Haus im Erdgeschoss </a:t>
            </a:r>
            <a:r>
              <a:rPr lang="de-DE" sz="2000" b="0" dirty="0" err="1"/>
              <a:t>belegene</a:t>
            </a:r>
            <a:r>
              <a:rPr lang="de-DE" sz="2000" b="0" dirty="0"/>
              <a:t> Gewerbeeinheit nebst Laden-wohnung. In dieser Einheit verkauft der Beklagte auf 65 m² im Sommer Surf-bretter, im Winter Snowboards und zahlt für die monatliche Nutzung Euro 1.400,-. Die Ladenwohnung wird von einem Freund des Beklagten bewohnt.</a:t>
            </a:r>
          </a:p>
          <a:p>
            <a:r>
              <a:rPr lang="de-DE" sz="1000" b="0" dirty="0"/>
              <a:t> </a:t>
            </a:r>
          </a:p>
          <a:p>
            <a:r>
              <a:rPr lang="de-DE" sz="2000" b="0" dirty="0"/>
              <a:t>Im Jahre 2025 wandelte der Rechtsvorgänger der Kläger die Wohneinheiten in dem Haus </a:t>
            </a:r>
            <a:r>
              <a:rPr lang="de-DE" sz="2000" b="0" dirty="0" err="1"/>
              <a:t>Barnerstraße</a:t>
            </a:r>
            <a:r>
              <a:rPr lang="de-DE" sz="2000" b="0" dirty="0"/>
              <a:t> 28 in Eigentumswohnungen um. Die Kläger </a:t>
            </a:r>
            <a:r>
              <a:rPr lang="de-DE" sz="2000" b="0" dirty="0" err="1"/>
              <a:t>wur</a:t>
            </a:r>
            <a:r>
              <a:rPr lang="de-DE" sz="2000" b="0" dirty="0"/>
              <a:t>-den in ungeteilter Erbengemeinschaft nach dem Tod ihres Rechtsvorgängers Eigentümer der einzelnen Wohnungen sowie der Gewerbeeinheit.</a:t>
            </a:r>
          </a:p>
        </p:txBody>
      </p:sp>
      <p:sp>
        <p:nvSpPr>
          <p:cNvPr id="6"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92770602"/>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28387">
                                            <p:txEl>
                                              <p:pRg st="0" end="0"/>
                                            </p:txEl>
                                          </p:spTgt>
                                        </p:tgtEl>
                                        <p:attrNameLst>
                                          <p:attrName>style.visibility</p:attrName>
                                        </p:attrNameLst>
                                      </p:cBhvr>
                                      <p:to>
                                        <p:strVal val="visible"/>
                                      </p:to>
                                    </p:set>
                                    <p:animEffect transition="in" filter="fade">
                                      <p:cBhvr>
                                        <p:cTn id="7" dur="500"/>
                                        <p:tgtEl>
                                          <p:spTgt spid="528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28387">
                                            <p:txEl>
                                              <p:pRg st="3" end="3"/>
                                            </p:txEl>
                                          </p:spTgt>
                                        </p:tgtEl>
                                        <p:attrNameLst>
                                          <p:attrName>style.visibility</p:attrName>
                                        </p:attrNameLst>
                                      </p:cBhvr>
                                      <p:to>
                                        <p:strVal val="visible"/>
                                      </p:to>
                                    </p:set>
                                    <p:animEffect transition="in" filter="fade">
                                      <p:cBhvr>
                                        <p:cTn id="12" dur="500"/>
                                        <p:tgtEl>
                                          <p:spTgt spid="52838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28387">
                                            <p:txEl>
                                              <p:pRg st="5" end="5"/>
                                            </p:txEl>
                                          </p:spTgt>
                                        </p:tgtEl>
                                        <p:attrNameLst>
                                          <p:attrName>style.visibility</p:attrName>
                                        </p:attrNameLst>
                                      </p:cBhvr>
                                      <p:to>
                                        <p:strVal val="visible"/>
                                      </p:to>
                                    </p:set>
                                    <p:animEffect transition="in" filter="fade">
                                      <p:cBhvr>
                                        <p:cTn id="17" dur="500"/>
                                        <p:tgtEl>
                                          <p:spTgt spid="528387">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28387">
                                            <p:txEl>
                                              <p:pRg st="7" end="7"/>
                                            </p:txEl>
                                          </p:spTgt>
                                        </p:tgtEl>
                                        <p:attrNameLst>
                                          <p:attrName>style.visibility</p:attrName>
                                        </p:attrNameLst>
                                      </p:cBhvr>
                                      <p:to>
                                        <p:strVal val="visible"/>
                                      </p:to>
                                    </p:set>
                                    <p:animEffect transition="in" filter="fade">
                                      <p:cBhvr>
                                        <p:cTn id="22" dur="500"/>
                                        <p:tgtEl>
                                          <p:spTgt spid="5283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7" name="Text Box 3"/>
          <p:cNvSpPr txBox="1">
            <a:spLocks noChangeArrowheads="1"/>
          </p:cNvSpPr>
          <p:nvPr/>
        </p:nvSpPr>
        <p:spPr bwMode="auto">
          <a:xfrm>
            <a:off x="179388" y="1290638"/>
            <a:ext cx="8712200" cy="5663089"/>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Mit anwaltlichem Schreiben ihres damaligen Rechtsanwalts vom 29. Juli 2025 kündigten die Kläger aufgrund eines zwischen ihnen gefassten Mehr-</a:t>
            </a:r>
            <a:r>
              <a:rPr lang="de-DE" sz="2000" b="0" dirty="0" err="1"/>
              <a:t>heitsbeschlusses</a:t>
            </a:r>
            <a:r>
              <a:rPr lang="de-DE" sz="2000" b="0" dirty="0"/>
              <a:t> unter Vorlage einer </a:t>
            </a:r>
            <a:r>
              <a:rPr lang="de-DE" sz="2000" b="0" dirty="0" err="1"/>
              <a:t>Vollmachtskopie</a:t>
            </a:r>
            <a:r>
              <a:rPr lang="de-DE" sz="2000" b="0" dirty="0"/>
              <a:t> gegenüber dem Be-klagten die Wohneinheit wegen Eigenbedarfs zum 31.01.2026; die </a:t>
            </a:r>
            <a:r>
              <a:rPr lang="de-DE" sz="2000" b="0" dirty="0" err="1"/>
              <a:t>Gewer-beeinheit</a:t>
            </a:r>
            <a:r>
              <a:rPr lang="de-DE" sz="2000" b="0" dirty="0"/>
              <a:t> kündigten sie fristlos. Mittels den Klägern am 03.08.2025 </a:t>
            </a:r>
            <a:r>
              <a:rPr lang="de-DE" sz="2000" b="0" dirty="0" err="1"/>
              <a:t>zugegan-genem</a:t>
            </a:r>
            <a:r>
              <a:rPr lang="de-DE" sz="2000" b="0" dirty="0"/>
              <a:t> Schreiben wies der Beklagte die Kündigungen u.a. wegen eines </a:t>
            </a:r>
            <a:r>
              <a:rPr lang="de-DE" sz="2000" b="0" dirty="0" err="1"/>
              <a:t>un</a:t>
            </a:r>
            <a:r>
              <a:rPr lang="de-DE" sz="2000" b="0" dirty="0"/>
              <a:t>-zureichenden Nachweises der Bevollmächtigung zurück. Die Kläger kündig-</a:t>
            </a:r>
            <a:r>
              <a:rPr lang="de-DE" sz="2000" b="0" dirty="0" err="1"/>
              <a:t>ten</a:t>
            </a:r>
            <a:r>
              <a:rPr lang="de-DE" sz="2000" b="0" dirty="0"/>
              <a:t> sodann unter Beifügung einer auf ihren Prozessbevollmächtigten lauten-den Originalvollmacht mit dem Beklagten am 05.08.2025 zugegangenem Schreiben, das denselben Inhalt hatte wie das vom 29.07.2025, erneut. 	      </a:t>
            </a:r>
            <a:endParaRPr lang="de-DE" sz="800" b="0" dirty="0"/>
          </a:p>
          <a:p>
            <a:endParaRPr lang="de-DE" sz="1000" b="0" dirty="0"/>
          </a:p>
          <a:p>
            <a:r>
              <a:rPr lang="de-DE" sz="2000" b="0" i="1" dirty="0"/>
              <a:t>Die Kläger behaupten, die Tochter des Klägers Oskar Götz, Susanne Götz, wolle ihr Jurastudium in HH fortsetzen und benötige daher die 3-Zi-Whg.	</a:t>
            </a:r>
            <a:endParaRPr lang="de-DE" sz="800" b="0" dirty="0"/>
          </a:p>
          <a:p>
            <a:endParaRPr lang="de-DE" sz="1000" b="0" i="1" dirty="0"/>
          </a:p>
          <a:p>
            <a:r>
              <a:rPr lang="de-DE" sz="2000" b="0" u="sng" dirty="0"/>
              <a:t>Mit dem Beklagten am 16.08.2025 zugestellter Klage haben die Kläger die Zahlung rückständiger Miete von insgesamt Euro 7.000,- (5 Monate à Euro 1.400,-) sowie die Räumung der 3-Zimmer-Wohnung </a:t>
            </a:r>
            <a:r>
              <a:rPr lang="de-DE" sz="2000" b="0" u="sng" dirty="0" err="1"/>
              <a:t>Barnerstraße</a:t>
            </a:r>
            <a:r>
              <a:rPr lang="de-DE" sz="2000" b="0" u="sng" dirty="0"/>
              <a:t> 28 wegen Eigenbedarfs (Ziff. 1 a) und die Räumung der Gewerbeeinheit nebst Ladenwohnung wegen Verzuges mit der Mietzahlung (Ziff. 1 b) begehrt.</a:t>
            </a:r>
            <a:r>
              <a:rPr lang="de-DE" sz="2000" b="0" u="sng" dirty="0">
                <a:cs typeface="Arial" charset="0"/>
              </a:rPr>
              <a:t>→</a:t>
            </a:r>
            <a:r>
              <a:rPr lang="de-DE" sz="2000" b="0" u="sng" dirty="0"/>
              <a:t>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86659834"/>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53987">
                                            <p:txEl>
                                              <p:pRg st="0" end="0"/>
                                            </p:txEl>
                                          </p:spTgt>
                                        </p:tgtEl>
                                        <p:attrNameLst>
                                          <p:attrName>style.visibility</p:attrName>
                                        </p:attrNameLst>
                                      </p:cBhvr>
                                      <p:to>
                                        <p:strVal val="visible"/>
                                      </p:to>
                                    </p:set>
                                    <p:animEffect transition="in" filter="fade">
                                      <p:cBhvr>
                                        <p:cTn id="7" dur="500"/>
                                        <p:tgtEl>
                                          <p:spTgt spid="5539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53987">
                                            <p:txEl>
                                              <p:pRg st="2" end="2"/>
                                            </p:txEl>
                                          </p:spTgt>
                                        </p:tgtEl>
                                        <p:attrNameLst>
                                          <p:attrName>style.visibility</p:attrName>
                                        </p:attrNameLst>
                                      </p:cBhvr>
                                      <p:to>
                                        <p:strVal val="visible"/>
                                      </p:to>
                                    </p:set>
                                    <p:animEffect transition="in" filter="fade">
                                      <p:cBhvr>
                                        <p:cTn id="12" dur="500"/>
                                        <p:tgtEl>
                                          <p:spTgt spid="55398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553987">
                                            <p:txEl>
                                              <p:pRg st="4" end="4"/>
                                            </p:txEl>
                                          </p:spTgt>
                                        </p:tgtEl>
                                        <p:attrNameLst>
                                          <p:attrName>style.visibility</p:attrName>
                                        </p:attrNameLst>
                                      </p:cBhvr>
                                      <p:to>
                                        <p:strVal val="visible"/>
                                      </p:to>
                                    </p:set>
                                    <p:animEffect transition="in" filter="fade">
                                      <p:cBhvr>
                                        <p:cTn id="17" dur="500"/>
                                        <p:tgtEl>
                                          <p:spTgt spid="5539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ck Akademie">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3226</Words>
  <Application>Microsoft Macintosh PowerPoint</Application>
  <PresentationFormat>Bildschirmpräsentation (4:3)</PresentationFormat>
  <Paragraphs>204</Paragraphs>
  <Slides>19</Slides>
  <Notes>2</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19</vt:i4>
      </vt:variant>
    </vt:vector>
  </HeadingPairs>
  <TitlesOfParts>
    <vt:vector size="25" baseType="lpstr">
      <vt:lpstr>Arial</vt:lpstr>
      <vt:lpstr>Frutiger Linotype</vt:lpstr>
      <vt:lpstr>Frutiger LT 57 Cn</vt:lpstr>
      <vt:lpstr>Verdana</vt:lpstr>
      <vt:lpstr>Benutzerdefiniertes Design</vt:lpstr>
      <vt:lpstr>Beck Akademie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189</cp:revision>
  <dcterms:created xsi:type="dcterms:W3CDTF">2001-11-01T00:49:16Z</dcterms:created>
  <dcterms:modified xsi:type="dcterms:W3CDTF">2026-05-11T04:08:25Z</dcterms:modified>
</cp:coreProperties>
</file>