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50" r:id="rId2"/>
  </p:sldMasterIdLst>
  <p:notesMasterIdLst>
    <p:notesMasterId r:id="rId33"/>
  </p:notesMasterIdLst>
  <p:handoutMasterIdLst>
    <p:handoutMasterId r:id="rId34"/>
  </p:handoutMasterIdLst>
  <p:sldIdLst>
    <p:sldId id="451" r:id="rId3"/>
    <p:sldId id="578" r:id="rId4"/>
    <p:sldId id="351" r:id="rId5"/>
    <p:sldId id="413" r:id="rId6"/>
    <p:sldId id="445" r:id="rId7"/>
    <p:sldId id="433" r:id="rId8"/>
    <p:sldId id="446" r:id="rId9"/>
    <p:sldId id="402" r:id="rId10"/>
    <p:sldId id="434" r:id="rId11"/>
    <p:sldId id="414" r:id="rId12"/>
    <p:sldId id="435" r:id="rId13"/>
    <p:sldId id="436" r:id="rId14"/>
    <p:sldId id="415" r:id="rId15"/>
    <p:sldId id="438" r:id="rId16"/>
    <p:sldId id="439" r:id="rId17"/>
    <p:sldId id="416" r:id="rId18"/>
    <p:sldId id="417" r:id="rId19"/>
    <p:sldId id="418" r:id="rId20"/>
    <p:sldId id="419" r:id="rId21"/>
    <p:sldId id="420" r:id="rId22"/>
    <p:sldId id="421" r:id="rId23"/>
    <p:sldId id="422" r:id="rId24"/>
    <p:sldId id="423" r:id="rId25"/>
    <p:sldId id="424" r:id="rId26"/>
    <p:sldId id="425" r:id="rId27"/>
    <p:sldId id="426" r:id="rId28"/>
    <p:sldId id="427" r:id="rId29"/>
    <p:sldId id="447" r:id="rId30"/>
    <p:sldId id="448" r:id="rId31"/>
    <p:sldId id="431" r:id="rId32"/>
  </p:sldIdLst>
  <p:sldSz cx="9144000" cy="6858000" type="screen4x3"/>
  <p:notesSz cx="6858000" cy="9144000"/>
  <p:defaultTextStyle>
    <a:defPPr>
      <a:defRPr lang="de-DE"/>
    </a:defPPr>
    <a:lvl1pPr algn="l" rtl="0" fontAlgn="base">
      <a:spcBef>
        <a:spcPct val="0"/>
      </a:spcBef>
      <a:spcAft>
        <a:spcPct val="0"/>
      </a:spcAft>
      <a:defRPr sz="2400" b="1" kern="1200">
        <a:solidFill>
          <a:schemeClr val="tx2"/>
        </a:solidFill>
        <a:latin typeface="Verdana" pitchFamily="34" charset="0"/>
        <a:ea typeface="+mn-ea"/>
        <a:cs typeface="+mn-cs"/>
      </a:defRPr>
    </a:lvl1pPr>
    <a:lvl2pPr marL="457200" algn="l" rtl="0" fontAlgn="base">
      <a:spcBef>
        <a:spcPct val="0"/>
      </a:spcBef>
      <a:spcAft>
        <a:spcPct val="0"/>
      </a:spcAft>
      <a:defRPr sz="2400" b="1" kern="1200">
        <a:solidFill>
          <a:schemeClr val="tx2"/>
        </a:solidFill>
        <a:latin typeface="Verdana" pitchFamily="34" charset="0"/>
        <a:ea typeface="+mn-ea"/>
        <a:cs typeface="+mn-cs"/>
      </a:defRPr>
    </a:lvl2pPr>
    <a:lvl3pPr marL="914400" algn="l" rtl="0" fontAlgn="base">
      <a:spcBef>
        <a:spcPct val="0"/>
      </a:spcBef>
      <a:spcAft>
        <a:spcPct val="0"/>
      </a:spcAft>
      <a:defRPr sz="2400" b="1" kern="1200">
        <a:solidFill>
          <a:schemeClr val="tx2"/>
        </a:solidFill>
        <a:latin typeface="Verdana" pitchFamily="34" charset="0"/>
        <a:ea typeface="+mn-ea"/>
        <a:cs typeface="+mn-cs"/>
      </a:defRPr>
    </a:lvl3pPr>
    <a:lvl4pPr marL="1371600" algn="l" rtl="0" fontAlgn="base">
      <a:spcBef>
        <a:spcPct val="0"/>
      </a:spcBef>
      <a:spcAft>
        <a:spcPct val="0"/>
      </a:spcAft>
      <a:defRPr sz="2400" b="1" kern="1200">
        <a:solidFill>
          <a:schemeClr val="tx2"/>
        </a:solidFill>
        <a:latin typeface="Verdana" pitchFamily="34" charset="0"/>
        <a:ea typeface="+mn-ea"/>
        <a:cs typeface="+mn-cs"/>
      </a:defRPr>
    </a:lvl4pPr>
    <a:lvl5pPr marL="1828800" algn="l" rtl="0" fontAlgn="base">
      <a:spcBef>
        <a:spcPct val="0"/>
      </a:spcBef>
      <a:spcAft>
        <a:spcPct val="0"/>
      </a:spcAft>
      <a:defRPr sz="2400" b="1" kern="1200">
        <a:solidFill>
          <a:schemeClr val="tx2"/>
        </a:solidFill>
        <a:latin typeface="Verdana" pitchFamily="34" charset="0"/>
        <a:ea typeface="+mn-ea"/>
        <a:cs typeface="+mn-cs"/>
      </a:defRPr>
    </a:lvl5pPr>
    <a:lvl6pPr marL="2286000" algn="l" defTabSz="914400" rtl="0" eaLnBrk="1" latinLnBrk="0" hangingPunct="1">
      <a:defRPr sz="2400" b="1" kern="1200">
        <a:solidFill>
          <a:schemeClr val="tx2"/>
        </a:solidFill>
        <a:latin typeface="Verdana" pitchFamily="34" charset="0"/>
        <a:ea typeface="+mn-ea"/>
        <a:cs typeface="+mn-cs"/>
      </a:defRPr>
    </a:lvl6pPr>
    <a:lvl7pPr marL="2743200" algn="l" defTabSz="914400" rtl="0" eaLnBrk="1" latinLnBrk="0" hangingPunct="1">
      <a:defRPr sz="2400" b="1" kern="1200">
        <a:solidFill>
          <a:schemeClr val="tx2"/>
        </a:solidFill>
        <a:latin typeface="Verdana" pitchFamily="34" charset="0"/>
        <a:ea typeface="+mn-ea"/>
        <a:cs typeface="+mn-cs"/>
      </a:defRPr>
    </a:lvl7pPr>
    <a:lvl8pPr marL="3200400" algn="l" defTabSz="914400" rtl="0" eaLnBrk="1" latinLnBrk="0" hangingPunct="1">
      <a:defRPr sz="2400" b="1" kern="1200">
        <a:solidFill>
          <a:schemeClr val="tx2"/>
        </a:solidFill>
        <a:latin typeface="Verdana" pitchFamily="34" charset="0"/>
        <a:ea typeface="+mn-ea"/>
        <a:cs typeface="+mn-cs"/>
      </a:defRPr>
    </a:lvl8pPr>
    <a:lvl9pPr marL="3657600" algn="l" defTabSz="914400" rtl="0" eaLnBrk="1" latinLnBrk="0" hangingPunct="1">
      <a:defRPr sz="2400" b="1" kern="1200">
        <a:solidFill>
          <a:schemeClr val="tx2"/>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7515"/>
    <a:srgbClr val="5A5A5A"/>
    <a:srgbClr val="978CE8"/>
    <a:srgbClr val="000080"/>
    <a:srgbClr val="F60208"/>
    <a:srgbClr val="A8A3ED"/>
    <a:srgbClr val="D1CEF6"/>
    <a:srgbClr val="EBE9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715" autoAdjust="0"/>
    <p:restoredTop sz="92464" autoAdjust="0"/>
  </p:normalViewPr>
  <p:slideViewPr>
    <p:cSldViewPr>
      <p:cViewPr varScale="1">
        <p:scale>
          <a:sx n="106" d="100"/>
          <a:sy n="106" d="100"/>
        </p:scale>
        <p:origin x="2168"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2544"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microsoft.com/office/2016/11/relationships/changesInfo" Target="changesInfos/changesInfo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ning Kiss" userId="a0df8af1cba7f864" providerId="LiveId" clId="{1A281459-A4AC-744D-8004-7BAFB7EFA382}"/>
    <pc:docChg chg="addSld delSld modSld">
      <pc:chgData name="Henning Kiss" userId="a0df8af1cba7f864" providerId="LiveId" clId="{1A281459-A4AC-744D-8004-7BAFB7EFA382}" dt="2022-06-20T15:04:16.714" v="109" actId="20577"/>
      <pc:docMkLst>
        <pc:docMk/>
      </pc:docMkLst>
      <pc:sldChg chg="modSp add mod">
        <pc:chgData name="Henning Kiss" userId="a0df8af1cba7f864" providerId="LiveId" clId="{1A281459-A4AC-744D-8004-7BAFB7EFA382}" dt="2022-06-20T04:13:02.651" v="4" actId="207"/>
        <pc:sldMkLst>
          <pc:docMk/>
          <pc:sldMk cId="394755580" sldId="350"/>
        </pc:sldMkLst>
      </pc:sldChg>
      <pc:sldChg chg="modSp">
        <pc:chgData name="Henning Kiss" userId="a0df8af1cba7f864" providerId="LiveId" clId="{1A281459-A4AC-744D-8004-7BAFB7EFA382}" dt="2022-06-20T04:13:57.694" v="7" actId="20577"/>
        <pc:sldMkLst>
          <pc:docMk/>
          <pc:sldMk cId="192273685" sldId="416"/>
        </pc:sldMkLst>
      </pc:sldChg>
      <pc:sldChg chg="modSp">
        <pc:chgData name="Henning Kiss" userId="a0df8af1cba7f864" providerId="LiveId" clId="{1A281459-A4AC-744D-8004-7BAFB7EFA382}" dt="2022-06-20T04:14:06.097" v="9" actId="20577"/>
        <pc:sldMkLst>
          <pc:docMk/>
          <pc:sldMk cId="3336855503" sldId="417"/>
        </pc:sldMkLst>
      </pc:sldChg>
      <pc:sldChg chg="modSp">
        <pc:chgData name="Henning Kiss" userId="a0df8af1cba7f864" providerId="LiveId" clId="{1A281459-A4AC-744D-8004-7BAFB7EFA382}" dt="2022-06-20T04:14:31.480" v="16" actId="20577"/>
        <pc:sldMkLst>
          <pc:docMk/>
          <pc:sldMk cId="2105353168" sldId="418"/>
        </pc:sldMkLst>
      </pc:sldChg>
      <pc:sldChg chg="modSp">
        <pc:chgData name="Henning Kiss" userId="a0df8af1cba7f864" providerId="LiveId" clId="{1A281459-A4AC-744D-8004-7BAFB7EFA382}" dt="2022-06-20T04:14:52.047" v="25" actId="20577"/>
        <pc:sldMkLst>
          <pc:docMk/>
          <pc:sldMk cId="2608689595" sldId="419"/>
        </pc:sldMkLst>
      </pc:sldChg>
      <pc:sldChg chg="modSp">
        <pc:chgData name="Henning Kiss" userId="a0df8af1cba7f864" providerId="LiveId" clId="{1A281459-A4AC-744D-8004-7BAFB7EFA382}" dt="2022-06-20T04:15:05.077" v="31" actId="20577"/>
        <pc:sldMkLst>
          <pc:docMk/>
          <pc:sldMk cId="4095750760" sldId="420"/>
        </pc:sldMkLst>
      </pc:sldChg>
      <pc:sldChg chg="modSp">
        <pc:chgData name="Henning Kiss" userId="a0df8af1cba7f864" providerId="LiveId" clId="{1A281459-A4AC-744D-8004-7BAFB7EFA382}" dt="2022-06-20T04:15:17.893" v="39" actId="20577"/>
        <pc:sldMkLst>
          <pc:docMk/>
          <pc:sldMk cId="1688326757" sldId="421"/>
        </pc:sldMkLst>
      </pc:sldChg>
      <pc:sldChg chg="modSp">
        <pc:chgData name="Henning Kiss" userId="a0df8af1cba7f864" providerId="LiveId" clId="{1A281459-A4AC-744D-8004-7BAFB7EFA382}" dt="2022-06-20T04:15:22.412" v="40" actId="20577"/>
        <pc:sldMkLst>
          <pc:docMk/>
          <pc:sldMk cId="3519202848" sldId="422"/>
        </pc:sldMkLst>
      </pc:sldChg>
      <pc:sldChg chg="modSp">
        <pc:chgData name="Henning Kiss" userId="a0df8af1cba7f864" providerId="LiveId" clId="{1A281459-A4AC-744D-8004-7BAFB7EFA382}" dt="2022-06-20T04:15:33.961" v="42" actId="20577"/>
        <pc:sldMkLst>
          <pc:docMk/>
          <pc:sldMk cId="3252328360" sldId="423"/>
        </pc:sldMkLst>
      </pc:sldChg>
      <pc:sldChg chg="modSp">
        <pc:chgData name="Henning Kiss" userId="a0df8af1cba7f864" providerId="LiveId" clId="{1A281459-A4AC-744D-8004-7BAFB7EFA382}" dt="2022-06-20T04:15:47.224" v="44" actId="20577"/>
        <pc:sldMkLst>
          <pc:docMk/>
          <pc:sldMk cId="2256332122" sldId="424"/>
        </pc:sldMkLst>
      </pc:sldChg>
      <pc:sldChg chg="modSp">
        <pc:chgData name="Henning Kiss" userId="a0df8af1cba7f864" providerId="LiveId" clId="{1A281459-A4AC-744D-8004-7BAFB7EFA382}" dt="2022-06-20T04:15:55.931" v="46" actId="20577"/>
        <pc:sldMkLst>
          <pc:docMk/>
          <pc:sldMk cId="4173360739" sldId="425"/>
        </pc:sldMkLst>
      </pc:sldChg>
      <pc:sldChg chg="modSp">
        <pc:chgData name="Henning Kiss" userId="a0df8af1cba7f864" providerId="LiveId" clId="{1A281459-A4AC-744D-8004-7BAFB7EFA382}" dt="2022-06-20T15:04:16.714" v="109" actId="20577"/>
        <pc:sldMkLst>
          <pc:docMk/>
          <pc:sldMk cId="4178562729" sldId="426"/>
        </pc:sldMkLst>
      </pc:sldChg>
      <pc:sldChg chg="modSp">
        <pc:chgData name="Henning Kiss" userId="a0df8af1cba7f864" providerId="LiveId" clId="{1A281459-A4AC-744D-8004-7BAFB7EFA382}" dt="2022-06-20T04:16:18.588" v="54" actId="20577"/>
        <pc:sldMkLst>
          <pc:docMk/>
          <pc:sldMk cId="3929278884" sldId="427"/>
        </pc:sldMkLst>
      </pc:sldChg>
      <pc:sldChg chg="modSp">
        <pc:chgData name="Henning Kiss" userId="a0df8af1cba7f864" providerId="LiveId" clId="{1A281459-A4AC-744D-8004-7BAFB7EFA382}" dt="2022-06-20T04:17:21.819" v="100" actId="20577"/>
        <pc:sldMkLst>
          <pc:docMk/>
          <pc:sldMk cId="3031166126" sldId="431"/>
        </pc:sldMkLst>
      </pc:sldChg>
      <pc:sldChg chg="modSp">
        <pc:chgData name="Henning Kiss" userId="a0df8af1cba7f864" providerId="LiveId" clId="{1A281459-A4AC-744D-8004-7BAFB7EFA382}" dt="2022-06-20T04:16:55.018" v="96" actId="20577"/>
        <pc:sldMkLst>
          <pc:docMk/>
          <pc:sldMk cId="1256231968" sldId="447"/>
        </pc:sldMkLst>
      </pc:sldChg>
      <pc:sldChg chg="modSp">
        <pc:chgData name="Henning Kiss" userId="a0df8af1cba7f864" providerId="LiveId" clId="{1A281459-A4AC-744D-8004-7BAFB7EFA382}" dt="2022-06-20T04:17:14.337" v="98" actId="20577"/>
        <pc:sldMkLst>
          <pc:docMk/>
          <pc:sldMk cId="1329357131" sldId="448"/>
        </pc:sldMkLst>
      </pc:sldChg>
      <pc:sldChg chg="del">
        <pc:chgData name="Henning Kiss" userId="a0df8af1cba7f864" providerId="LiveId" clId="{1A281459-A4AC-744D-8004-7BAFB7EFA382}" dt="2022-06-20T04:13:08.974" v="5" actId="2696"/>
        <pc:sldMkLst>
          <pc:docMk/>
          <pc:sldMk cId="1827922964" sldId="464"/>
        </pc:sldMkLst>
      </pc:sldChg>
    </pc:docChg>
  </pc:docChgLst>
  <pc:docChgLst>
    <pc:chgData name="Henning Kiss" userId="a0df8af1cba7f864" providerId="LiveId" clId="{B183B105-9552-8F4A-BCBC-99AC717F1086}"/>
    <pc:docChg chg="addSld delSld modSld">
      <pc:chgData name="Henning Kiss" userId="a0df8af1cba7f864" providerId="LiveId" clId="{B183B105-9552-8F4A-BCBC-99AC717F1086}" dt="2025-06-16T04:41:16.163" v="12" actId="2696"/>
      <pc:docMkLst>
        <pc:docMk/>
      </pc:docMkLst>
      <pc:sldChg chg="modSp add mod modAnim">
        <pc:chgData name="Henning Kiss" userId="a0df8af1cba7f864" providerId="LiveId" clId="{B183B105-9552-8F4A-BCBC-99AC717F1086}" dt="2025-06-16T04:40:57.422" v="11"/>
        <pc:sldMkLst>
          <pc:docMk/>
          <pc:sldMk cId="394755580" sldId="351"/>
        </pc:sldMkLst>
        <pc:spChg chg="mod">
          <ac:chgData name="Henning Kiss" userId="a0df8af1cba7f864" providerId="LiveId" clId="{B183B105-9552-8F4A-BCBC-99AC717F1086}" dt="2025-06-16T04:40:47.306" v="10" actId="20577"/>
          <ac:spMkLst>
            <pc:docMk/>
            <pc:sldMk cId="394755580" sldId="351"/>
            <ac:spMk id="3" creationId="{00000000-0000-0000-0000-000000000000}"/>
          </ac:spMkLst>
        </pc:spChg>
      </pc:sldChg>
      <pc:sldChg chg="del">
        <pc:chgData name="Henning Kiss" userId="a0df8af1cba7f864" providerId="LiveId" clId="{B183B105-9552-8F4A-BCBC-99AC717F1086}" dt="2025-06-16T04:40:21.472" v="7" actId="2696"/>
        <pc:sldMkLst>
          <pc:docMk/>
          <pc:sldMk cId="1072071123" sldId="574"/>
        </pc:sldMkLst>
      </pc:sldChg>
      <pc:sldChg chg="del">
        <pc:chgData name="Henning Kiss" userId="a0df8af1cba7f864" providerId="LiveId" clId="{B183B105-9552-8F4A-BCBC-99AC717F1086}" dt="2025-06-16T04:41:16.163" v="12" actId="2696"/>
        <pc:sldMkLst>
          <pc:docMk/>
          <pc:sldMk cId="3671240011" sldId="575"/>
        </pc:sldMkLst>
      </pc:sldChg>
      <pc:sldChg chg="modSp add mod">
        <pc:chgData name="Henning Kiss" userId="a0df8af1cba7f864" providerId="LiveId" clId="{B183B105-9552-8F4A-BCBC-99AC717F1086}" dt="2025-06-16T04:40:17.223" v="6" actId="113"/>
        <pc:sldMkLst>
          <pc:docMk/>
          <pc:sldMk cId="3681117512" sldId="576"/>
        </pc:sldMkLst>
        <pc:spChg chg="mod">
          <ac:chgData name="Henning Kiss" userId="a0df8af1cba7f864" providerId="LiveId" clId="{B183B105-9552-8F4A-BCBC-99AC717F1086}" dt="2025-06-16T04:40:02.697" v="2" actId="20577"/>
          <ac:spMkLst>
            <pc:docMk/>
            <pc:sldMk cId="3681117512" sldId="576"/>
            <ac:spMk id="3" creationId="{00000000-0000-0000-0000-000000000000}"/>
          </ac:spMkLst>
        </pc:spChg>
        <pc:spChg chg="mod">
          <ac:chgData name="Henning Kiss" userId="a0df8af1cba7f864" providerId="LiveId" clId="{B183B105-9552-8F4A-BCBC-99AC717F1086}" dt="2025-06-16T04:40:17.223" v="6" actId="113"/>
          <ac:spMkLst>
            <pc:docMk/>
            <pc:sldMk cId="3681117512" sldId="576"/>
            <ac:spMk id="4"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54F4A23-A098-4171-843E-9499793FAEA8}" type="datetimeFigureOut">
              <a:rPr lang="de-DE" smtClean="0"/>
              <a:t>15.06.26</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900428F-518F-4D3D-AF78-F193DA56F162}" type="slidenum">
              <a:rPr lang="de-DE" smtClean="0"/>
              <a:t>‹Nr.›</a:t>
            </a:fld>
            <a:endParaRPr lang="de-DE"/>
          </a:p>
        </p:txBody>
      </p:sp>
    </p:spTree>
    <p:extLst>
      <p:ext uri="{BB962C8B-B14F-4D97-AF65-F5344CB8AC3E}">
        <p14:creationId xmlns:p14="http://schemas.microsoft.com/office/powerpoint/2010/main" val="32714131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endParaRPr lang="de-DE"/>
          </a:p>
        </p:txBody>
      </p:sp>
      <p:sp>
        <p:nvSpPr>
          <p:cNvPr id="7270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endParaRPr lang="de-DE"/>
          </a:p>
        </p:txBody>
      </p:sp>
      <p:sp>
        <p:nvSpPr>
          <p:cNvPr id="727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270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271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endParaRPr lang="de-DE"/>
          </a:p>
        </p:txBody>
      </p:sp>
      <p:sp>
        <p:nvSpPr>
          <p:cNvPr id="7271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fld id="{CA1B46E7-A699-409A-9A12-0C1F0AEE876B}" type="slidenum">
              <a:rPr lang="de-DE"/>
              <a:pPr/>
              <a:t>‹Nr.›</a:t>
            </a:fld>
            <a:endParaRPr lang="de-DE"/>
          </a:p>
        </p:txBody>
      </p:sp>
    </p:spTree>
    <p:extLst>
      <p:ext uri="{BB962C8B-B14F-4D97-AF65-F5344CB8AC3E}">
        <p14:creationId xmlns:p14="http://schemas.microsoft.com/office/powerpoint/2010/main" val="189079326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119568219"/>
      </p:ext>
    </p:extLst>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0656768"/>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4286011"/>
      </p:ext>
    </p:extLst>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00864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950490283"/>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53467270"/>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0590914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15900" y="1296988"/>
            <a:ext cx="4297363"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65663" y="1296988"/>
            <a:ext cx="4298950"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818065012"/>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5463014"/>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1657195175"/>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90221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99631190"/>
      </p:ext>
    </p:extLst>
  </p:cSld>
  <p:clrMapOvr>
    <a:masterClrMapping/>
  </p:clrMapOvr>
  <p:transition>
    <p:comb/>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419968665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2239721923"/>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45151672"/>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42113" y="44450"/>
            <a:ext cx="2222500" cy="648017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71438" y="44450"/>
            <a:ext cx="6518275" cy="648017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084997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2055263000"/>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234778163"/>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45898610"/>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180321003"/>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3766308"/>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762873767"/>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439925114"/>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3" descr="C:\Users\Henning\Desktop\Unbenannt-1.jpg"/>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73" r:id="rId12"/>
  </p:sldLayoutIdLst>
  <p:transition>
    <p:comb/>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7053" name="Rectangle 13"/>
          <p:cNvSpPr>
            <a:spLocks noGrp="1" noChangeArrowheads="1"/>
          </p:cNvSpPr>
          <p:nvPr>
            <p:ph type="title"/>
          </p:nvPr>
        </p:nvSpPr>
        <p:spPr bwMode="auto">
          <a:xfrm>
            <a:off x="71438" y="4445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endParaRPr lang="de-DE"/>
          </a:p>
        </p:txBody>
      </p:sp>
      <p:sp>
        <p:nvSpPr>
          <p:cNvPr id="87049" name="Rectangle 9"/>
          <p:cNvSpPr>
            <a:spLocks noGrp="1" noChangeArrowheads="1"/>
          </p:cNvSpPr>
          <p:nvPr>
            <p:ph type="body" idx="1"/>
          </p:nvPr>
        </p:nvSpPr>
        <p:spPr bwMode="auto">
          <a:xfrm>
            <a:off x="215900" y="1296988"/>
            <a:ext cx="8748713" cy="5227637"/>
          </a:xfrm>
          <a:prstGeom prst="rect">
            <a:avLst/>
          </a:prstGeom>
          <a:noFill/>
          <a:ln>
            <a:noFill/>
          </a:ln>
          <a:effectLst>
            <a:outerShdw dist="35921" dir="2700000" algn="ctr" rotWithShape="0">
              <a:srgbClr val="C9C6F4"/>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DE"/>
          </a:p>
          <a:p>
            <a:pPr lvl="0"/>
            <a:endParaRPr lang="de-DE"/>
          </a:p>
        </p:txBody>
      </p:sp>
      <p:pic>
        <p:nvPicPr>
          <p:cNvPr id="6" name="Picture 3" descr="C:\Users\Henning\Desktop\Unbenannt-1.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fade/>
  </p:transition>
  <p:txStyles>
    <p:titleStyle>
      <a:lvl1pPr algn="ctr" rtl="0" fontAlgn="base">
        <a:spcBef>
          <a:spcPct val="0"/>
        </a:spcBef>
        <a:spcAft>
          <a:spcPct val="0"/>
        </a:spcAft>
        <a:defRPr sz="2000">
          <a:solidFill>
            <a:schemeClr val="tx2"/>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2pPr>
      <a:lvl3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3pPr>
      <a:lvl4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4pPr>
      <a:lvl5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5pPr>
      <a:lvl6pPr marL="4572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6pPr>
      <a:lvl7pPr marL="9144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7pPr>
      <a:lvl8pPr marL="13716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8pPr>
      <a:lvl9pPr marL="18288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9pPr>
    </p:titleStyle>
    <p:bodyStyle>
      <a:lvl1pPr marL="609600" indent="-609600" algn="l" rtl="0" fontAlgn="base">
        <a:spcBef>
          <a:spcPct val="5000"/>
        </a:spcBef>
        <a:spcAft>
          <a:spcPct val="0"/>
        </a:spcAft>
        <a:defRPr sz="2400">
          <a:solidFill>
            <a:srgbClr val="000080"/>
          </a:solidFill>
          <a:effectLst>
            <a:outerShdw blurRad="38100" dist="38100" dir="2700000" algn="tl">
              <a:srgbClr val="C0C0C0"/>
            </a:outerShdw>
          </a:effectLst>
          <a:latin typeface="+mn-lt"/>
          <a:ea typeface="+mn-ea"/>
          <a:cs typeface="+mn-cs"/>
        </a:defRPr>
      </a:lvl1pPr>
      <a:lvl2pPr marL="990600" indent="-533400" algn="l" rtl="0" fontAlgn="base">
        <a:spcBef>
          <a:spcPct val="5000"/>
        </a:spcBef>
        <a:spcAft>
          <a:spcPct val="0"/>
        </a:spcAft>
        <a:buAutoNum type="alphaLcParenR"/>
        <a:defRPr sz="2800">
          <a:solidFill>
            <a:schemeClr val="tx1"/>
          </a:solidFill>
          <a:latin typeface="+mn-lt"/>
        </a:defRPr>
      </a:lvl2pPr>
      <a:lvl3pPr marL="1371600" indent="-457200" algn="l" rtl="0" fontAlgn="base">
        <a:spcBef>
          <a:spcPct val="20000"/>
        </a:spcBef>
        <a:spcAft>
          <a:spcPct val="0"/>
        </a:spcAft>
        <a:buAutoNum type="alphaLcParenR"/>
        <a:defRPr sz="2400">
          <a:solidFill>
            <a:schemeClr val="tx1"/>
          </a:solidFill>
          <a:latin typeface="Arial" charset="0"/>
        </a:defRPr>
      </a:lvl3pPr>
      <a:lvl4pPr marL="1752600" indent="-381000" algn="l" rtl="0" fontAlgn="base">
        <a:spcBef>
          <a:spcPct val="20000"/>
        </a:spcBef>
        <a:spcAft>
          <a:spcPct val="0"/>
        </a:spcAft>
        <a:buAutoNum type="alphaLcParenR"/>
        <a:defRPr sz="2000">
          <a:solidFill>
            <a:schemeClr val="tx1"/>
          </a:solidFill>
          <a:latin typeface="Arial" charset="0"/>
        </a:defRPr>
      </a:lvl4pPr>
      <a:lvl5pPr marL="2209800" indent="-381000" algn="l" rtl="0" fontAlgn="base">
        <a:spcBef>
          <a:spcPct val="20000"/>
        </a:spcBef>
        <a:spcAft>
          <a:spcPct val="0"/>
        </a:spcAft>
        <a:buAutoNum type="alphaLcParenR"/>
        <a:defRPr sz="2000">
          <a:solidFill>
            <a:schemeClr val="tx1"/>
          </a:solidFill>
          <a:latin typeface="Arial" charset="0"/>
        </a:defRPr>
      </a:lvl5pPr>
      <a:lvl6pPr marL="2667000" indent="-381000" algn="l" rtl="0" fontAlgn="base">
        <a:spcBef>
          <a:spcPct val="20000"/>
        </a:spcBef>
        <a:spcAft>
          <a:spcPct val="0"/>
        </a:spcAft>
        <a:buAutoNum type="alphaLcParenR"/>
        <a:defRPr sz="2000">
          <a:solidFill>
            <a:schemeClr val="tx1"/>
          </a:solidFill>
          <a:latin typeface="Arial" charset="0"/>
        </a:defRPr>
      </a:lvl6pPr>
      <a:lvl7pPr marL="3124200" indent="-381000" algn="l" rtl="0" fontAlgn="base">
        <a:spcBef>
          <a:spcPct val="20000"/>
        </a:spcBef>
        <a:spcAft>
          <a:spcPct val="0"/>
        </a:spcAft>
        <a:buAutoNum type="alphaLcParenR"/>
        <a:defRPr sz="2000">
          <a:solidFill>
            <a:schemeClr val="tx1"/>
          </a:solidFill>
          <a:latin typeface="Arial" charset="0"/>
        </a:defRPr>
      </a:lvl7pPr>
      <a:lvl8pPr marL="3581400" indent="-381000" algn="l" rtl="0" fontAlgn="base">
        <a:spcBef>
          <a:spcPct val="20000"/>
        </a:spcBef>
        <a:spcAft>
          <a:spcPct val="0"/>
        </a:spcAft>
        <a:buAutoNum type="alphaLcParenR"/>
        <a:defRPr sz="2000">
          <a:solidFill>
            <a:schemeClr val="tx1"/>
          </a:solidFill>
          <a:latin typeface="Arial" charset="0"/>
        </a:defRPr>
      </a:lvl8pPr>
      <a:lvl9pPr marL="4038600" indent="-381000" algn="l" rtl="0" fontAlgn="base">
        <a:spcBef>
          <a:spcPct val="20000"/>
        </a:spcBef>
        <a:spcAft>
          <a:spcPct val="0"/>
        </a:spcAft>
        <a:buAutoNum type="alphaLcParenR"/>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115414"/>
            <a:ext cx="3888432" cy="1800493"/>
          </a:xfrm>
          <a:prstGeom prst="rect">
            <a:avLst/>
          </a:prstGeom>
          <a:noFill/>
        </p:spPr>
        <p:txBody>
          <a:bodyPr wrap="square" lIns="0" tIns="0" rIns="0" bIns="0" rtlCol="0">
            <a:spAutoFit/>
          </a:bodyPr>
          <a:lstStyle/>
          <a:p>
            <a:r>
              <a:rPr lang="de-DE" sz="3000" dirty="0">
                <a:solidFill>
                  <a:schemeClr val="bg1"/>
                </a:solidFill>
                <a:latin typeface="Frutiger LT 57 Cn" pitchFamily="34" charset="0"/>
              </a:rPr>
              <a:t>Zivilrechtliche </a:t>
            </a:r>
          </a:p>
          <a:p>
            <a:r>
              <a:rPr lang="de-DE" sz="3000" dirty="0" err="1">
                <a:solidFill>
                  <a:schemeClr val="bg1"/>
                </a:solidFill>
                <a:latin typeface="Frutiger LT 57 Cn" pitchFamily="34" charset="0"/>
              </a:rPr>
              <a:t>Assessorklausuren</a:t>
            </a:r>
            <a:endParaRPr lang="de-DE" sz="3000" dirty="0">
              <a:solidFill>
                <a:schemeClr val="bg1"/>
              </a:solidFill>
              <a:latin typeface="Frutiger LT 57 Cn" pitchFamily="34" charset="0"/>
            </a:endParaRPr>
          </a:p>
          <a:p>
            <a:pPr>
              <a:spcBef>
                <a:spcPts val="600"/>
              </a:spcBef>
            </a:pPr>
            <a:r>
              <a:rPr lang="de-DE" sz="2600" dirty="0">
                <a:solidFill>
                  <a:schemeClr val="bg1"/>
                </a:solidFill>
                <a:latin typeface="Frutiger LT 57 Cn" pitchFamily="34" charset="0"/>
              </a:rPr>
              <a:t>Kurs Hamburg</a:t>
            </a:r>
          </a:p>
          <a:p>
            <a:r>
              <a:rPr lang="de-DE" sz="2600" dirty="0">
                <a:solidFill>
                  <a:schemeClr val="bg1"/>
                </a:solidFill>
                <a:latin typeface="Frutiger LT 57 Cn" pitchFamily="34" charset="0"/>
              </a:rPr>
              <a:t>9. Woche</a:t>
            </a:r>
          </a:p>
        </p:txBody>
      </p:sp>
    </p:spTree>
    <p:extLst>
      <p:ext uri="{BB962C8B-B14F-4D97-AF65-F5344CB8AC3E}">
        <p14:creationId xmlns:p14="http://schemas.microsoft.com/office/powerpoint/2010/main" val="15895795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535531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r>
              <a:rPr lang="de-DE" dirty="0"/>
              <a:t>Variante 1</a:t>
            </a:r>
          </a:p>
          <a:p>
            <a:endParaRPr lang="de-DE" sz="1200" b="0" dirty="0"/>
          </a:p>
          <a:p>
            <a:r>
              <a:rPr lang="de-DE" b="0" dirty="0"/>
              <a:t>1. 	Das Versäumnisurteil vom … (Az.: …) wird aufgehoben. Die Klage wird abgewiesen.</a:t>
            </a:r>
          </a:p>
          <a:p>
            <a:endParaRPr lang="de-DE" b="0" dirty="0"/>
          </a:p>
          <a:p>
            <a:r>
              <a:rPr lang="de-DE" b="0" dirty="0"/>
              <a:t>2.	Der Kläger hat die Kosten des Rechtsstreits zu tragen. Hiervon ausgenommen sind die durch die Säumnis des Beklagten veranlassten Kosten, die dieser zu tragen hat. </a:t>
            </a:r>
          </a:p>
          <a:p>
            <a:endParaRPr lang="de-DE" b="0" dirty="0"/>
          </a:p>
          <a:p>
            <a:r>
              <a:rPr lang="de-DE" b="0" dirty="0"/>
              <a:t>3.	Das Urteil ist vorläufig vollstreckbar. Beide Parteien dürfen die Vollstreckung durch die jeweils andere Partei durch Sicherheitsleistung in Höhe von 110 % des auf Grund des Urteils vollstreckbaren Betrages abwenden, wenn nicht die jeweils andere Partei vor der Vollstreckung Sicherheit in Höhe von 110 % des jeweils zu vollstreckenden Betrages leistet.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18 Säumnis II</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60183316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387798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r>
              <a:rPr lang="de-DE" dirty="0"/>
              <a:t>Variante 2</a:t>
            </a:r>
          </a:p>
          <a:p>
            <a:endParaRPr lang="de-DE" sz="1200" b="0" dirty="0"/>
          </a:p>
          <a:p>
            <a:r>
              <a:rPr lang="de-DE" b="0" dirty="0"/>
              <a:t>1. 	Das Versäumnisurteil vom … (Az.: …) wird aufrechterhalten.</a:t>
            </a:r>
          </a:p>
          <a:p>
            <a:endParaRPr lang="de-DE" b="0" dirty="0"/>
          </a:p>
          <a:p>
            <a:r>
              <a:rPr lang="de-DE" b="0" dirty="0"/>
              <a:t>2.	Der Beklagte hat die weiteren Kosten des Rechtsstreits zu tragen. </a:t>
            </a:r>
          </a:p>
          <a:p>
            <a:endParaRPr lang="de-DE" b="0" dirty="0"/>
          </a:p>
          <a:p>
            <a:r>
              <a:rPr lang="de-DE" b="0" dirty="0"/>
              <a:t>3.	Das Urteil ist gegen Sicherheitsleistung in Höhe von 110 % des jeweils zu vollstreckenden Betrages vorläufig vollstreckbar. Die Vollstreckung aus dem Versäumnisurteil darf nur gegen Leistung dieser Sicherheit fortgesetzt werden.</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18 Säumnis II</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848180669"/>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5632311"/>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r>
              <a:rPr lang="de-DE" dirty="0"/>
              <a:t>Variante 3</a:t>
            </a:r>
          </a:p>
          <a:p>
            <a:endParaRPr lang="de-DE" sz="1200" b="0" dirty="0"/>
          </a:p>
          <a:p>
            <a:r>
              <a:rPr lang="de-DE" sz="2200" b="0" dirty="0"/>
              <a:t>1. 	Das Versäumnisurteil vom… (Az.:…) wird aufrechterhalten, soweit der Beklagte verurteilt worden ist, an den Kläger Euro 1.750,- zu zahlen. Im Übrigen wird das Versäumnisurteil aufgehoben und die Klage abgewiesen.</a:t>
            </a:r>
          </a:p>
          <a:p>
            <a:r>
              <a:rPr lang="de-DE" sz="2200" b="0" dirty="0"/>
              <a:t>2.	Die Kosten des Rechtsstreits haben der Kläger zu ¾ und der </a:t>
            </a:r>
            <a:r>
              <a:rPr lang="de-DE" sz="2200" b="0" dirty="0" err="1"/>
              <a:t>Be</a:t>
            </a:r>
            <a:r>
              <a:rPr lang="de-DE" sz="2200" b="0" dirty="0"/>
              <a:t>-klagte zu ¼ zu tragen. Hiervon ausgenommen sind die durch die Säumnis des Bekl. veranlassten Kosten, die dieser zu tragen hat.</a:t>
            </a:r>
          </a:p>
          <a:p>
            <a:r>
              <a:rPr lang="de-DE" sz="2200" b="0" dirty="0"/>
              <a:t>3.	Das Urteil ist vorläufig vollstreckbar, für den Kläger jedoch nur </a:t>
            </a:r>
            <a:r>
              <a:rPr lang="de-DE" sz="2200" b="0" dirty="0" err="1"/>
              <a:t>ge</a:t>
            </a:r>
            <a:r>
              <a:rPr lang="de-DE" sz="2200" b="0" dirty="0"/>
              <a:t>-gen Sicherheitsleistung in Höhe von 110 % des jeweils zu </a:t>
            </a:r>
            <a:r>
              <a:rPr lang="de-DE" sz="2200" b="0" dirty="0" err="1"/>
              <a:t>vollstrek-kenden</a:t>
            </a:r>
            <a:r>
              <a:rPr lang="de-DE" sz="2200" b="0" dirty="0"/>
              <a:t> Betrages. Die Vollstreckung aus dem Versäumnisurteil darf nur gegen Leistung dieser Sicherheit fortgesetzt werden. Der </a:t>
            </a:r>
            <a:r>
              <a:rPr lang="de-DE" sz="2200" b="0" dirty="0" err="1"/>
              <a:t>Klä-ger</a:t>
            </a:r>
            <a:r>
              <a:rPr lang="de-DE" sz="2200" b="0" dirty="0"/>
              <a:t> darf die Vollstreckung durch Sicherheitsleistung </a:t>
            </a:r>
            <a:r>
              <a:rPr lang="de-DE" sz="2200" b="0" dirty="0" err="1"/>
              <a:t>iHv</a:t>
            </a:r>
            <a:r>
              <a:rPr lang="de-DE" sz="2200" b="0" dirty="0"/>
              <a:t> 110 % des auf Grund des Urteils vollstreckbaren Betrages abwenden, wenn nicht der Beklagte vor der Vollstreckung Sicherheit </a:t>
            </a:r>
            <a:r>
              <a:rPr lang="de-DE" sz="2200" b="0" dirty="0" err="1"/>
              <a:t>iHv</a:t>
            </a:r>
            <a:r>
              <a:rPr lang="de-DE" sz="2200" b="0" dirty="0"/>
              <a:t> 110 % des jeweils zu vollstreckenden Betrages leistet.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18 Säumnis II</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82906537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3" end="3"/>
                                            </p:txEl>
                                          </p:spTgt>
                                        </p:tgtEl>
                                        <p:attrNameLst>
                                          <p:attrName>style.visibility</p:attrName>
                                        </p:attrNameLst>
                                      </p:cBhvr>
                                      <p:to>
                                        <p:strVal val="visible"/>
                                      </p:to>
                                    </p:set>
                                    <p:animEffect transition="in" filter="fade">
                                      <p:cBhvr>
                                        <p:cTn id="17" dur="500"/>
                                        <p:tgtEl>
                                          <p:spTgt spid="48537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4" end="4"/>
                                            </p:txEl>
                                          </p:spTgt>
                                        </p:tgtEl>
                                        <p:attrNameLst>
                                          <p:attrName>style.visibility</p:attrName>
                                        </p:attrNameLst>
                                      </p:cBhvr>
                                      <p:to>
                                        <p:strVal val="visible"/>
                                      </p:to>
                                    </p:set>
                                    <p:animEffect transition="in" filter="fade">
                                      <p:cBhvr>
                                        <p:cTn id="22" dur="500"/>
                                        <p:tgtEl>
                                          <p:spTgt spid="4853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5724644"/>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r>
              <a:rPr lang="de-DE" dirty="0"/>
              <a:t>Frage 1</a:t>
            </a:r>
          </a:p>
          <a:p>
            <a:endParaRPr lang="de-DE" sz="800" b="0" dirty="0"/>
          </a:p>
          <a:p>
            <a:pPr>
              <a:buFont typeface="Arial" pitchFamily="34" charset="0"/>
              <a:buChar char="•"/>
            </a:pPr>
            <a:r>
              <a:rPr lang="de-DE" b="0" dirty="0"/>
              <a:t>Der Vortrag in der Klagerwiderung ist tatsächlich gemäß        § 296 Abs. 1 ZPO verspätet und damit präkludiert.</a:t>
            </a:r>
          </a:p>
          <a:p>
            <a:pPr>
              <a:buFont typeface="Arial" pitchFamily="34" charset="0"/>
              <a:buChar char="•"/>
            </a:pPr>
            <a:r>
              <a:rPr lang="de-DE" b="0" dirty="0"/>
              <a:t>Würde der Beklagte (sein RA) in der mündlichen Verhandlung keinen (Klagabweisungs-) Antrag stellen, würde auf Antrag des Klägers ein Versäumnisurteil gemäß § 331 Abs. 1 ZPO ergehen.</a:t>
            </a:r>
          </a:p>
          <a:p>
            <a:pPr>
              <a:buFont typeface="Arial" pitchFamily="34" charset="0"/>
              <a:buChar char="•"/>
            </a:pPr>
            <a:r>
              <a:rPr lang="de-DE" b="0" dirty="0"/>
              <a:t>Gegen dieses VU steht dem Beklagten gemäß §§ 338 ff. ZPO der Einspruch zu, und zwar in der Form des § 340 ZPO.</a:t>
            </a:r>
          </a:p>
          <a:p>
            <a:pPr>
              <a:buFont typeface="Arial" pitchFamily="34" charset="0"/>
              <a:buChar char="•"/>
            </a:pPr>
            <a:r>
              <a:rPr lang="de-DE" b="0" dirty="0"/>
              <a:t>Damit kann der präkludierte Vortrag wiederholt werden. Er bleibt zwar verspätet, kann jetzt aber nicht mehr verzögern, da er gemäß § 340 Abs. 3 S.1 ZPO zulässig ist.</a:t>
            </a:r>
          </a:p>
          <a:p>
            <a:pPr>
              <a:buFont typeface="Arial" pitchFamily="34" charset="0"/>
              <a:buChar char="•"/>
            </a:pPr>
            <a:r>
              <a:rPr lang="de-DE" b="0" dirty="0"/>
              <a:t>Folge: Auf den Einspruch hin müsste das VU aufgehoben und die Klage abgewiesen werden.</a:t>
            </a:r>
          </a:p>
          <a:p>
            <a:pPr>
              <a:buFont typeface="Arial" pitchFamily="34" charset="0"/>
              <a:buChar char="•"/>
            </a:pPr>
            <a:r>
              <a:rPr lang="de-DE" b="0" dirty="0"/>
              <a:t>also zweckmäßiges Vorgehen: „Flucht in die Säumnis“</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19 Säumnis III</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24169230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3" end="3"/>
                                            </p:txEl>
                                          </p:spTgt>
                                        </p:tgtEl>
                                        <p:attrNameLst>
                                          <p:attrName>style.visibility</p:attrName>
                                        </p:attrNameLst>
                                      </p:cBhvr>
                                      <p:to>
                                        <p:strVal val="visible"/>
                                      </p:to>
                                    </p:set>
                                    <p:animEffect transition="in" filter="fade">
                                      <p:cBhvr>
                                        <p:cTn id="17" dur="500"/>
                                        <p:tgtEl>
                                          <p:spTgt spid="48537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4" end="4"/>
                                            </p:txEl>
                                          </p:spTgt>
                                        </p:tgtEl>
                                        <p:attrNameLst>
                                          <p:attrName>style.visibility</p:attrName>
                                        </p:attrNameLst>
                                      </p:cBhvr>
                                      <p:to>
                                        <p:strVal val="visible"/>
                                      </p:to>
                                    </p:set>
                                    <p:animEffect transition="in" filter="fade">
                                      <p:cBhvr>
                                        <p:cTn id="22" dur="500"/>
                                        <p:tgtEl>
                                          <p:spTgt spid="48537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5" end="5"/>
                                            </p:txEl>
                                          </p:spTgt>
                                        </p:tgtEl>
                                        <p:attrNameLst>
                                          <p:attrName>style.visibility</p:attrName>
                                        </p:attrNameLst>
                                      </p:cBhvr>
                                      <p:to>
                                        <p:strVal val="visible"/>
                                      </p:to>
                                    </p:set>
                                    <p:animEffect transition="in" filter="fade">
                                      <p:cBhvr>
                                        <p:cTn id="27" dur="500"/>
                                        <p:tgtEl>
                                          <p:spTgt spid="48537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85379">
                                            <p:txEl>
                                              <p:pRg st="6" end="6"/>
                                            </p:txEl>
                                          </p:spTgt>
                                        </p:tgtEl>
                                        <p:attrNameLst>
                                          <p:attrName>style.visibility</p:attrName>
                                        </p:attrNameLst>
                                      </p:cBhvr>
                                      <p:to>
                                        <p:strVal val="visible"/>
                                      </p:to>
                                    </p:set>
                                    <p:animEffect transition="in" filter="fade">
                                      <p:cBhvr>
                                        <p:cTn id="32" dur="500"/>
                                        <p:tgtEl>
                                          <p:spTgt spid="48537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85379">
                                            <p:txEl>
                                              <p:pRg st="7" end="7"/>
                                            </p:txEl>
                                          </p:spTgt>
                                        </p:tgtEl>
                                        <p:attrNameLst>
                                          <p:attrName>style.visibility</p:attrName>
                                        </p:attrNameLst>
                                      </p:cBhvr>
                                      <p:to>
                                        <p:strVal val="visible"/>
                                      </p:to>
                                    </p:set>
                                    <p:animEffect transition="in" filter="fade">
                                      <p:cBhvr>
                                        <p:cTn id="37" dur="500"/>
                                        <p:tgtEl>
                                          <p:spTgt spid="48537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535531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r>
              <a:rPr lang="de-DE" dirty="0"/>
              <a:t>Frage 2</a:t>
            </a:r>
          </a:p>
          <a:p>
            <a:endParaRPr lang="de-DE" sz="1200" b="0" dirty="0"/>
          </a:p>
          <a:p>
            <a:pPr marL="358775" indent="-358775"/>
            <a:r>
              <a:rPr lang="de-DE" b="0" dirty="0"/>
              <a:t>1. 	Das Versäumnisurteil vom … wird aufgehoben. Die Klage wird abgewiesen.</a:t>
            </a:r>
          </a:p>
          <a:p>
            <a:pPr marL="358775" indent="-358775"/>
            <a:r>
              <a:rPr lang="de-DE" b="0" dirty="0"/>
              <a:t>2. 	Die Kosten des Rechtsstreits hat der Kläger zu tragen. Hiervon ausgenommen sind die Kosten der Säumnis, welche der Beklagte zu tragen hat.</a:t>
            </a:r>
          </a:p>
          <a:p>
            <a:pPr marL="358775" indent="-358775"/>
            <a:r>
              <a:rPr lang="de-DE" b="0" dirty="0"/>
              <a:t>3. 	Das Urteil ist vorläufig vollstreckbar, für den Beklagten jedoch nur gegen Sicherheitsleistung in Höhe von 110 % des jeweils zu vollstreckenden Betrages. Der Beklagte darf die Vollstreckung durch Sicherheitsleistung in Höhe von 110 % des aufgrund des Urteils vollstreckbaren Betrages abwenden, wenn nicht der Kläger vor der Vollstreckung Sicherheit in Höhe von 110 % des jeweils zu vollstreckenden Betrages leistet. </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19 Säumnis III</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725015665"/>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3" end="3"/>
                                            </p:txEl>
                                          </p:spTgt>
                                        </p:tgtEl>
                                        <p:attrNameLst>
                                          <p:attrName>style.visibility</p:attrName>
                                        </p:attrNameLst>
                                      </p:cBhvr>
                                      <p:to>
                                        <p:strVal val="visible"/>
                                      </p:to>
                                    </p:set>
                                    <p:animEffect transition="in" filter="fade">
                                      <p:cBhvr>
                                        <p:cTn id="17" dur="500"/>
                                        <p:tgtEl>
                                          <p:spTgt spid="48537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4" end="4"/>
                                            </p:txEl>
                                          </p:spTgt>
                                        </p:tgtEl>
                                        <p:attrNameLst>
                                          <p:attrName>style.visibility</p:attrName>
                                        </p:attrNameLst>
                                      </p:cBhvr>
                                      <p:to>
                                        <p:strVal val="visible"/>
                                      </p:to>
                                    </p:set>
                                    <p:animEffect transition="in" filter="fade">
                                      <p:cBhvr>
                                        <p:cTn id="22" dur="500"/>
                                        <p:tgtEl>
                                          <p:spTgt spid="4853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4247317"/>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r>
              <a:rPr lang="de-DE" dirty="0"/>
              <a:t>Frage 3</a:t>
            </a:r>
          </a:p>
          <a:p>
            <a:endParaRPr lang="de-DE" sz="1200" b="0" dirty="0"/>
          </a:p>
          <a:p>
            <a:pPr marL="358775" indent="-358775" algn="ctr"/>
            <a:r>
              <a:rPr lang="de-DE" b="0" u="sng" dirty="0"/>
              <a:t>Zweites Versäumnisurteil</a:t>
            </a:r>
          </a:p>
          <a:p>
            <a:pPr marL="358775" indent="-358775" algn="ctr"/>
            <a:endParaRPr lang="de-DE" b="0" dirty="0"/>
          </a:p>
          <a:p>
            <a:pPr marL="358775" indent="-358775"/>
            <a:r>
              <a:rPr lang="de-DE" b="0" dirty="0"/>
              <a:t>1. 	Der Einspruch des Beklagten gegen das Versäumnisurteil vom … wird verworfen.</a:t>
            </a:r>
          </a:p>
          <a:p>
            <a:pPr marL="358775" indent="-358775"/>
            <a:endParaRPr lang="de-DE" b="0" dirty="0"/>
          </a:p>
          <a:p>
            <a:pPr marL="358775" indent="-358775"/>
            <a:r>
              <a:rPr lang="de-DE" b="0" dirty="0"/>
              <a:t>2. 	Der Beklagte hat die weiteren Kosten des Rechtsstreits zu tragen.</a:t>
            </a:r>
          </a:p>
          <a:p>
            <a:pPr marL="358775" indent="-358775"/>
            <a:endParaRPr lang="de-DE" b="0" dirty="0"/>
          </a:p>
          <a:p>
            <a:pPr marL="358775" indent="-358775"/>
            <a:r>
              <a:rPr lang="de-DE" b="0" dirty="0"/>
              <a:t>3. 	Das Urteil ist vorläufig vollstreckbar.</a:t>
            </a:r>
          </a:p>
          <a:p>
            <a:pPr marL="358775" indent="-358775"/>
            <a:endParaRPr lang="de-DE" b="0" dirty="0"/>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19 Säumnis III</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582024436"/>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8" end="8"/>
                                            </p:txEl>
                                          </p:spTgt>
                                        </p:tgtEl>
                                        <p:attrNameLst>
                                          <p:attrName>style.visibility</p:attrName>
                                        </p:attrNameLst>
                                      </p:cBhvr>
                                      <p:to>
                                        <p:strVal val="visible"/>
                                      </p:to>
                                    </p:set>
                                    <p:animEffect transition="in" filter="fade">
                                      <p:cBhvr>
                                        <p:cTn id="27" dur="500"/>
                                        <p:tgtEl>
                                          <p:spTgt spid="48537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3139" name="Text Box 3"/>
          <p:cNvSpPr txBox="1">
            <a:spLocks noChangeArrowheads="1"/>
          </p:cNvSpPr>
          <p:nvPr/>
        </p:nvSpPr>
        <p:spPr bwMode="auto">
          <a:xfrm>
            <a:off x="179388" y="1231900"/>
            <a:ext cx="8712200" cy="5170646"/>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Tatbestand</a:t>
            </a:r>
          </a:p>
          <a:p>
            <a:endParaRPr lang="de-DE" sz="1200" u="sng" dirty="0"/>
          </a:p>
          <a:p>
            <a:r>
              <a:rPr lang="de-DE" sz="2000" b="0" dirty="0"/>
              <a:t>Der Kläger verlangt von der Beklagten die Rückzahlung eines gezahlten Kaufpreises wegen Mängeln des verkauften Fahrzeuges aus Verkäufergewährleistung, Zug um Zug gegen Rücknahme des Pkw.</a:t>
            </a:r>
          </a:p>
          <a:p>
            <a:endParaRPr lang="de-DE" sz="1000" b="0" dirty="0"/>
          </a:p>
          <a:p>
            <a:r>
              <a:rPr lang="de-DE" sz="2000" b="0" dirty="0"/>
              <a:t>Der Kläger unterzeichnete am 12.02.2025 gegenüber der Beklagten die verbindliche Bestellung eines bestimmten Fahrzeuges des Typs Honda Civic G3 mit der Fahrgestellnummer HDA006000111947. Als Kaufpreis wurde ein Betrag von Euro 15.600,- vereinbart. Die Parteien waren sich darüber einig, dass es sich bei dem Auto um ein fabrikneues Fahrzeug handeln sollte. In der schriftlichen Bestellung heißt es weiter, der Kläger bestelle das Fahrzeug „unter Anerkennung der umseitigen Bedingungen“. Unter Absatz 7 Nummer 1 der Neuwagenverkaufsbedingungen (NWVB) der Beklagten heißt es:</a:t>
            </a:r>
            <a:endParaRPr lang="en-US" sz="2000" b="0" dirty="0">
              <a:cs typeface="Arial" charset="0"/>
            </a:endParaRPr>
          </a:p>
          <a:p>
            <a:endParaRPr lang="en-US" sz="1000" b="0" dirty="0">
              <a:cs typeface="Arial" charset="0"/>
            </a:endParaRPr>
          </a:p>
          <a:p>
            <a:r>
              <a:rPr lang="en-US" sz="2000" b="0" i="1" dirty="0">
                <a:cs typeface="Arial" charset="0"/>
              </a:rPr>
              <a:t>“Nr. 1: </a:t>
            </a:r>
            <a:r>
              <a:rPr lang="en-US" sz="2000" b="0" i="1" dirty="0" err="1">
                <a:cs typeface="Arial" charset="0"/>
              </a:rPr>
              <a:t>Ist</a:t>
            </a:r>
            <a:r>
              <a:rPr lang="en-US" sz="2000" b="0" i="1" dirty="0">
                <a:cs typeface="Arial" charset="0"/>
              </a:rPr>
              <a:t> der </a:t>
            </a:r>
            <a:r>
              <a:rPr lang="en-US" sz="2000" b="0" i="1" dirty="0" err="1">
                <a:cs typeface="Arial" charset="0"/>
              </a:rPr>
              <a:t>Käufer</a:t>
            </a:r>
            <a:r>
              <a:rPr lang="en-US" sz="2000" b="0" i="1" dirty="0">
                <a:cs typeface="Arial" charset="0"/>
              </a:rPr>
              <a:t> </a:t>
            </a:r>
            <a:r>
              <a:rPr lang="en-US" sz="2000" b="0" i="1" dirty="0" err="1">
                <a:cs typeface="Arial" charset="0"/>
              </a:rPr>
              <a:t>Unternehmer</a:t>
            </a:r>
            <a:r>
              <a:rPr lang="en-US" sz="2000" b="0" i="1" dirty="0">
                <a:cs typeface="Arial" charset="0"/>
              </a:rPr>
              <a:t> </a:t>
            </a:r>
            <a:r>
              <a:rPr lang="en-US" sz="2000" b="0" i="1" dirty="0" err="1">
                <a:cs typeface="Arial" charset="0"/>
              </a:rPr>
              <a:t>iSd</a:t>
            </a:r>
            <a:r>
              <a:rPr lang="en-US" sz="2000" b="0" i="1" dirty="0">
                <a:cs typeface="Arial" charset="0"/>
              </a:rPr>
              <a:t> § 14 BGB, so </a:t>
            </a:r>
            <a:r>
              <a:rPr lang="en-US" sz="2000" b="0" i="1" dirty="0" err="1">
                <a:cs typeface="Arial" charset="0"/>
              </a:rPr>
              <a:t>beschränken</a:t>
            </a:r>
            <a:r>
              <a:rPr lang="en-US" sz="2000" b="0" i="1" dirty="0">
                <a:cs typeface="Arial" charset="0"/>
              </a:rPr>
              <a:t> </a:t>
            </a:r>
            <a:r>
              <a:rPr lang="en-US" sz="2000" b="0" i="1" dirty="0" err="1">
                <a:cs typeface="Arial" charset="0"/>
              </a:rPr>
              <a:t>sich</a:t>
            </a:r>
            <a:r>
              <a:rPr lang="en-US" sz="2000" b="0" i="1" dirty="0">
                <a:cs typeface="Arial" charset="0"/>
              </a:rPr>
              <a:t> die </a:t>
            </a:r>
            <a:r>
              <a:rPr lang="en-US" sz="2000" b="0" i="1" dirty="0" err="1">
                <a:cs typeface="Arial" charset="0"/>
              </a:rPr>
              <a:t>Rechte</a:t>
            </a:r>
            <a:r>
              <a:rPr lang="en-US" sz="2000" b="0" i="1" dirty="0">
                <a:cs typeface="Arial" charset="0"/>
              </a:rPr>
              <a:t> des </a:t>
            </a:r>
            <a:r>
              <a:rPr lang="en-US" sz="2000" b="0" i="1" dirty="0" err="1">
                <a:cs typeface="Arial" charset="0"/>
              </a:rPr>
              <a:t>Käufers</a:t>
            </a:r>
            <a:r>
              <a:rPr lang="en-US" sz="2000" b="0" i="1" dirty="0">
                <a:cs typeface="Arial" charset="0"/>
              </a:rPr>
              <a:t> </a:t>
            </a:r>
            <a:r>
              <a:rPr lang="en-US" sz="2000" b="0" i="1" dirty="0" err="1">
                <a:cs typeface="Arial" charset="0"/>
              </a:rPr>
              <a:t>wegen</a:t>
            </a:r>
            <a:r>
              <a:rPr lang="en-US" sz="2000" b="0" i="1" dirty="0">
                <a:cs typeface="Arial" charset="0"/>
              </a:rPr>
              <a:t> </a:t>
            </a:r>
            <a:r>
              <a:rPr lang="en-US" sz="2000" b="0" i="1" dirty="0" err="1">
                <a:cs typeface="Arial" charset="0"/>
              </a:rPr>
              <a:t>Mängeln</a:t>
            </a:r>
            <a:r>
              <a:rPr lang="en-US" sz="2000" b="0" i="1" dirty="0">
                <a:cs typeface="Arial" charset="0"/>
              </a:rPr>
              <a:t> auf </a:t>
            </a:r>
            <a:r>
              <a:rPr lang="en-US" sz="2000" b="0" i="1" dirty="0" err="1">
                <a:cs typeface="Arial" charset="0"/>
              </a:rPr>
              <a:t>ein</a:t>
            </a:r>
            <a:r>
              <a:rPr lang="en-US" sz="2000" b="0" i="1" dirty="0">
                <a:cs typeface="Arial" charset="0"/>
              </a:rPr>
              <a:t> </a:t>
            </a:r>
            <a:r>
              <a:rPr lang="en-US" sz="2000" b="0" i="1" dirty="0" err="1">
                <a:cs typeface="Arial" charset="0"/>
              </a:rPr>
              <a:t>Recht</a:t>
            </a:r>
            <a:r>
              <a:rPr lang="en-US" sz="2000" b="0" i="1" dirty="0">
                <a:cs typeface="Arial" charset="0"/>
              </a:rPr>
              <a:t> </a:t>
            </a:r>
            <a:r>
              <a:rPr lang="en-US" sz="2000" b="0" i="1" dirty="0" err="1">
                <a:cs typeface="Arial" charset="0"/>
              </a:rPr>
              <a:t>zur</a:t>
            </a:r>
            <a:r>
              <a:rPr lang="en-US" sz="2000" b="0" i="1" dirty="0">
                <a:cs typeface="Arial" charset="0"/>
              </a:rPr>
              <a:t> </a:t>
            </a:r>
            <a:r>
              <a:rPr lang="en-US" sz="2000" b="0" i="1" dirty="0" err="1">
                <a:cs typeface="Arial" charset="0"/>
              </a:rPr>
              <a:t>Nacherfüllung</a:t>
            </a:r>
            <a:r>
              <a:rPr lang="en-US" sz="2000" b="0" i="1" dirty="0">
                <a:cs typeface="Arial" charset="0"/>
              </a:rPr>
              <a:t>. Das </a:t>
            </a:r>
            <a:r>
              <a:rPr lang="en-US" sz="2000" b="0" i="1" dirty="0" err="1">
                <a:cs typeface="Arial" charset="0"/>
              </a:rPr>
              <a:t>Wahlrecht</a:t>
            </a:r>
            <a:r>
              <a:rPr lang="en-US" sz="2000" b="0" i="1" dirty="0">
                <a:cs typeface="Arial" charset="0"/>
              </a:rPr>
              <a:t> </a:t>
            </a:r>
            <a:r>
              <a:rPr lang="en-US" sz="2000" b="0" i="1" dirty="0" err="1">
                <a:cs typeface="Arial" charset="0"/>
              </a:rPr>
              <a:t>steht</a:t>
            </a:r>
            <a:r>
              <a:rPr lang="en-US" sz="2000" b="0" i="1" dirty="0">
                <a:cs typeface="Arial" charset="0"/>
              </a:rPr>
              <a:t> in </a:t>
            </a:r>
            <a:r>
              <a:rPr lang="en-US" sz="2000" b="0" i="1" dirty="0" err="1">
                <a:cs typeface="Arial" charset="0"/>
              </a:rPr>
              <a:t>Abweichung</a:t>
            </a:r>
            <a:r>
              <a:rPr lang="en-US" sz="2000" b="0" i="1" dirty="0">
                <a:cs typeface="Arial" charset="0"/>
              </a:rPr>
              <a:t> </a:t>
            </a:r>
            <a:r>
              <a:rPr lang="en-US" sz="2000" b="0" i="1" dirty="0" err="1">
                <a:cs typeface="Arial" charset="0"/>
              </a:rPr>
              <a:t>zu</a:t>
            </a:r>
            <a:r>
              <a:rPr lang="en-US" sz="2000" b="0" i="1" dirty="0">
                <a:cs typeface="Arial" charset="0"/>
              </a:rPr>
              <a:t> § 439 BGB </a:t>
            </a:r>
            <a:r>
              <a:rPr lang="en-US" sz="2000" b="0" i="1" dirty="0" err="1">
                <a:cs typeface="Arial" charset="0"/>
              </a:rPr>
              <a:t>dem</a:t>
            </a:r>
            <a:r>
              <a:rPr lang="en-US" sz="2000" b="0" i="1" dirty="0">
                <a:cs typeface="Arial" charset="0"/>
              </a:rPr>
              <a:t> </a:t>
            </a:r>
            <a:r>
              <a:rPr lang="en-US" sz="2000" b="0" i="1" dirty="0" err="1">
                <a:cs typeface="Arial" charset="0"/>
              </a:rPr>
              <a:t>Verkäufer</a:t>
            </a:r>
            <a:r>
              <a:rPr lang="en-US" sz="2000" b="0" i="1" dirty="0">
                <a:cs typeface="Arial" charset="0"/>
              </a:rPr>
              <a:t> </a:t>
            </a:r>
            <a:r>
              <a:rPr lang="en-US" sz="2000" b="0" i="1" dirty="0" err="1">
                <a:cs typeface="Arial" charset="0"/>
              </a:rPr>
              <a:t>zu</a:t>
            </a:r>
            <a:r>
              <a:rPr lang="en-US" sz="2000" b="0" i="1" dirty="0">
                <a:cs typeface="Arial" charset="0"/>
              </a:rPr>
              <a: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8 Becker ./. D&amp;K Automobile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9227368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03139">
                                            <p:txEl>
                                              <p:pRg st="0" end="0"/>
                                            </p:txEl>
                                          </p:spTgt>
                                        </p:tgtEl>
                                        <p:attrNameLst>
                                          <p:attrName>style.visibility</p:attrName>
                                        </p:attrNameLst>
                                      </p:cBhvr>
                                      <p:to>
                                        <p:strVal val="visible"/>
                                      </p:to>
                                    </p:set>
                                    <p:anim calcmode="lin" valueType="num">
                                      <p:cBhvr additive="base">
                                        <p:cTn id="7" dur="500" fill="hold"/>
                                        <p:tgtEl>
                                          <p:spTgt spid="6031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031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03139">
                                            <p:txEl>
                                              <p:pRg st="2" end="2"/>
                                            </p:txEl>
                                          </p:spTgt>
                                        </p:tgtEl>
                                        <p:attrNameLst>
                                          <p:attrName>style.visibility</p:attrName>
                                        </p:attrNameLst>
                                      </p:cBhvr>
                                      <p:to>
                                        <p:strVal val="visible"/>
                                      </p:to>
                                    </p:set>
                                    <p:anim calcmode="lin" valueType="num">
                                      <p:cBhvr additive="base">
                                        <p:cTn id="13" dur="500" fill="hold"/>
                                        <p:tgtEl>
                                          <p:spTgt spid="60313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031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03139">
                                            <p:txEl>
                                              <p:pRg st="4" end="4"/>
                                            </p:txEl>
                                          </p:spTgt>
                                        </p:tgtEl>
                                        <p:attrNameLst>
                                          <p:attrName>style.visibility</p:attrName>
                                        </p:attrNameLst>
                                      </p:cBhvr>
                                      <p:to>
                                        <p:strVal val="visible"/>
                                      </p:to>
                                    </p:set>
                                    <p:anim calcmode="lin" valueType="num">
                                      <p:cBhvr additive="base">
                                        <p:cTn id="19" dur="500" fill="hold"/>
                                        <p:tgtEl>
                                          <p:spTgt spid="60313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0313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03139">
                                            <p:txEl>
                                              <p:pRg st="6" end="6"/>
                                            </p:txEl>
                                          </p:spTgt>
                                        </p:tgtEl>
                                        <p:attrNameLst>
                                          <p:attrName>style.visibility</p:attrName>
                                        </p:attrNameLst>
                                      </p:cBhvr>
                                      <p:to>
                                        <p:strVal val="visible"/>
                                      </p:to>
                                    </p:set>
                                    <p:anim calcmode="lin" valueType="num">
                                      <p:cBhvr additive="base">
                                        <p:cTn id="25" dur="500" fill="hold"/>
                                        <p:tgtEl>
                                          <p:spTgt spid="603139">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0313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5907" name="Text Box 3"/>
          <p:cNvSpPr txBox="1">
            <a:spLocks noChangeArrowheads="1"/>
          </p:cNvSpPr>
          <p:nvPr/>
        </p:nvSpPr>
        <p:spPr bwMode="auto">
          <a:xfrm>
            <a:off x="142875" y="1268413"/>
            <a:ext cx="8712200" cy="446276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i="1" dirty="0"/>
              <a:t>Nur im Falle eines endgültigen Fehlschlagens der Nachbesserung oder Nachlieferung hat der Käufer das Recht, von dem Kaufvertrag zurückzutreten oder den Kaufpreis zu mindern. Schadensersatzansprüche sind gänzlich ausgeschlossen, soweit sie Sachschäden betreffen und nicht auf grober Fahrlässigkeit beruhen. Die Nacherfüllung gilt in Abweichung zu § 440 S.2 BGB erst dann als fehlgeschlagen</a:t>
            </a:r>
            <a:r>
              <a:rPr lang="de-DE" sz="2000" b="0" i="1"/>
              <a:t>, wenn für beide Formen der Nacherfüllung – Nachbesserung und Nachlieferung – erfolglos eine angemessene Frist gesetzt worden ist.“</a:t>
            </a:r>
            <a:endParaRPr lang="de-DE" sz="2000" b="0" i="1" dirty="0"/>
          </a:p>
          <a:p>
            <a:endParaRPr lang="de-DE" sz="1000" b="0" dirty="0"/>
          </a:p>
          <a:p>
            <a:r>
              <a:rPr lang="de-DE" sz="2000" b="0" dirty="0"/>
              <a:t>Der Kläger erklärte dem für ihn zuständigen Verkäufer im Rahmen des Verkaufsgesprächs am 12.02.2025, dass er das streitgegenständliche Fahrzeug u.a. für seine selbständige Tätigkeit als Webmaster einer Internet-präsenz nutzen werde. Auf Nachfrage des Verkäufers, wie hoch dieser Nutzungsanteil anzusetzen sei, antwortete der Kläger, dass dieser die Hälfte der im Übrigen privaten Gesamtnutzung ausmache.</a:t>
            </a:r>
            <a:r>
              <a:rPr lang="de-DE" sz="2000" b="0" dirty="0">
                <a:cs typeface="Arial" charset="0"/>
              </a:rPr>
              <a:t>→</a:t>
            </a:r>
            <a:endParaRPr lang="de-DE" sz="2000" b="0" dirty="0"/>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8 Becker ./. D&amp;K Automobile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336855503"/>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35907">
                                            <p:txEl>
                                              <p:pRg st="0" end="0"/>
                                            </p:txEl>
                                          </p:spTgt>
                                        </p:tgtEl>
                                        <p:attrNameLst>
                                          <p:attrName>style.visibility</p:attrName>
                                        </p:attrNameLst>
                                      </p:cBhvr>
                                      <p:to>
                                        <p:strVal val="visible"/>
                                      </p:to>
                                    </p:set>
                                    <p:anim calcmode="lin" valueType="num">
                                      <p:cBhvr additive="base">
                                        <p:cTn id="7" dur="500" fill="hold"/>
                                        <p:tgtEl>
                                          <p:spTgt spid="6359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359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35907">
                                            <p:txEl>
                                              <p:pRg st="2" end="2"/>
                                            </p:txEl>
                                          </p:spTgt>
                                        </p:tgtEl>
                                        <p:attrNameLst>
                                          <p:attrName>style.visibility</p:attrName>
                                        </p:attrNameLst>
                                      </p:cBhvr>
                                      <p:to>
                                        <p:strVal val="visible"/>
                                      </p:to>
                                    </p:set>
                                    <p:anim calcmode="lin" valueType="num">
                                      <p:cBhvr additive="base">
                                        <p:cTn id="13" dur="500" fill="hold"/>
                                        <p:tgtEl>
                                          <p:spTgt spid="63590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3590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6931" name="Text Box 3"/>
          <p:cNvSpPr txBox="1">
            <a:spLocks noChangeArrowheads="1"/>
          </p:cNvSpPr>
          <p:nvPr/>
        </p:nvSpPr>
        <p:spPr bwMode="auto">
          <a:xfrm>
            <a:off x="142875" y="1263650"/>
            <a:ext cx="8712200" cy="538609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Am 28.02.2025 wurde der Pkw dem Kläger übergeben und der Kaufpreis an die Beklagte gezahlt. Bereits einen Tag nach der Übergabe brachte der Kläger das Fahrzeug in die Werkstatt der Beklagten, da im Bereich des Vorderwagens bei Fahrgeschwindigkeiten zwischen 60 und 90 km/h und einer Motordrehzahl von 3.400 bis 3.800 Umdrehungen pro Minute sowohl im zweiten wie im dritten Gang während der Beschleunigung unüberhörbare und zunehmende </a:t>
            </a:r>
            <a:r>
              <a:rPr lang="de-DE" sz="2000" b="0" dirty="0" err="1"/>
              <a:t>Dröhngeräusche</a:t>
            </a:r>
            <a:r>
              <a:rPr lang="de-DE" sz="2000" b="0" dirty="0"/>
              <a:t> auftraten, die als Vibrationen auf der Beifahrerseite in der Bodengruppe und in der Stirnwand spürbar waren. Dieses Dröhnen ist nach den unwidersprochen gebliebenen Äußerungen der Beklagten konstruktionsbedingt und aufgrund von veröffentlichten Tests der Fahrzeuge der Modellreihe Honda Civic G3 (Baujahr 12/22 bis 03/25) in der Fachwelt allgemein bekannt. Das Dröhnen entsteht aufgrund der Anordnung des Antriebsstranges direkt vor der Stirnwand des Fahrzeuginnenraums.</a:t>
            </a:r>
          </a:p>
          <a:p>
            <a:r>
              <a:rPr lang="de-DE" sz="1000" b="0" dirty="0"/>
              <a:t> </a:t>
            </a:r>
          </a:p>
          <a:p>
            <a:r>
              <a:rPr lang="de-DE" sz="2000" b="0" dirty="0"/>
              <a:t>Mitarbeiter der Beklagten versuchten, das Dröhnen durch Einsetzen einer neuen Antriebswelle zu beheben, was aber nicht gelang. Bis Ende März 2025 befand sich das Fahrzeug insgesamt viermal bei der Beklagten, wobei zwei neue Antriebswellen eingebaut wurden.</a:t>
            </a:r>
            <a:r>
              <a:rPr lang="de-DE" sz="2000" b="0" dirty="0">
                <a:cs typeface="Arial" charset="0"/>
              </a:rPr>
              <a: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8 Becker ./. D&amp;K Automobile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105353168"/>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36931">
                                            <p:txEl>
                                              <p:pRg st="0" end="0"/>
                                            </p:txEl>
                                          </p:spTgt>
                                        </p:tgtEl>
                                        <p:attrNameLst>
                                          <p:attrName>style.visibility</p:attrName>
                                        </p:attrNameLst>
                                      </p:cBhvr>
                                      <p:to>
                                        <p:strVal val="visible"/>
                                      </p:to>
                                    </p:set>
                                    <p:anim calcmode="lin" valueType="num">
                                      <p:cBhvr additive="base">
                                        <p:cTn id="7" dur="500" fill="hold"/>
                                        <p:tgtEl>
                                          <p:spTgt spid="6369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369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36931">
                                            <p:txEl>
                                              <p:pRg st="2" end="2"/>
                                            </p:txEl>
                                          </p:spTgt>
                                        </p:tgtEl>
                                        <p:attrNameLst>
                                          <p:attrName>style.visibility</p:attrName>
                                        </p:attrNameLst>
                                      </p:cBhvr>
                                      <p:to>
                                        <p:strVal val="visible"/>
                                      </p:to>
                                    </p:set>
                                    <p:anim calcmode="lin" valueType="num">
                                      <p:cBhvr additive="base">
                                        <p:cTn id="13" dur="500" fill="hold"/>
                                        <p:tgtEl>
                                          <p:spTgt spid="63693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3693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7955" name="Text Box 3"/>
          <p:cNvSpPr txBox="1">
            <a:spLocks noChangeArrowheads="1"/>
          </p:cNvSpPr>
          <p:nvPr/>
        </p:nvSpPr>
        <p:spPr bwMode="auto">
          <a:xfrm>
            <a:off x="142875" y="930275"/>
            <a:ext cx="8712200" cy="597535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Darüber hinaus stellte der Kläger fest, dass mehrere Fahr-	        werksteile an der Hinterachse bereits erhebliche Roststellen aufwiesen. Die Beseitigung dieser Roststellen erfordert einen Materialaufwand von allenfalls € 15,00 und kann auch von einem technischen Laien durchgeführt werden. </a:t>
            </a:r>
          </a:p>
          <a:p>
            <a:endParaRPr lang="de-DE" sz="600" b="0" dirty="0"/>
          </a:p>
          <a:p>
            <a:r>
              <a:rPr lang="de-DE" sz="2000" b="0" dirty="0"/>
              <a:t>Im Auftrage des Klägers untersuchte ein Sachverständiger das Fahrzeug. Dieser stellte in seinem Gutachten vom 16.04.2025 u.a. fest, dass das Fahr-zeug bereits 2023 zusammengesetzt wurde. Das „Dröhnen“ konnte er auch nach einer Einstellung des Motors nach Werksangaben nicht abstellen. Eine exakte Lokalisierung des Problems war ihm in Ermangelung eines Vergleichsautos, welches nur bis März 2025 gebaut wurde, nicht möglich. </a:t>
            </a:r>
          </a:p>
          <a:p>
            <a:endParaRPr lang="de-DE" sz="600" b="0" dirty="0"/>
          </a:p>
          <a:p>
            <a:r>
              <a:rPr lang="de-DE" sz="2000" b="0" dirty="0"/>
              <a:t>Im Beisein des Sachverständigen bot der Geschäftsführer der Beklagten dem Kläger eine Beseitigung der Rostschäden und des Dröhnens an. Der Kläger lehnte dies ab. Er verlangte mit Schreiben vom 15.05.2025 die Neulieferung eines Fahrzeuges des vereinbarten Typs binnen einer Frist von einer Woche. Die Beklagte äußerte sich hierauf nicht. Mit Schreiben vom 18.06.25 erklärte der Kläger gegenüber der Beklagten daraufhin den Rücktritt vom Kaufvertrag und verlangte die Rückzahlung des Kaufpreises von Euro 15.600,00 Zug um Zug gegen Rückgabe des verkauften Fahrzeuges. Die Beklagte äußerte sich auch hierauf nicht.</a:t>
            </a:r>
            <a:r>
              <a:rPr lang="de-DE" sz="2000" b="0" dirty="0">
                <a:cs typeface="Arial" charset="0"/>
              </a:rPr>
              <a:t>→										      </a:t>
            </a:r>
            <a:r>
              <a:rPr lang="de-DE" sz="1000" b="0" dirty="0">
                <a:cs typeface="Arial" charset="0"/>
              </a:rPr>
              <a:t>s</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8 Becker ./. D&amp;K Automobile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608689595"/>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37955">
                                            <p:txEl>
                                              <p:pRg st="0" end="0"/>
                                            </p:txEl>
                                          </p:spTgt>
                                        </p:tgtEl>
                                        <p:attrNameLst>
                                          <p:attrName>style.visibility</p:attrName>
                                        </p:attrNameLst>
                                      </p:cBhvr>
                                      <p:to>
                                        <p:strVal val="visible"/>
                                      </p:to>
                                    </p:set>
                                    <p:anim calcmode="lin" valueType="num">
                                      <p:cBhvr additive="base">
                                        <p:cTn id="7" dur="500" fill="hold"/>
                                        <p:tgtEl>
                                          <p:spTgt spid="6379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379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37955">
                                            <p:txEl>
                                              <p:pRg st="2" end="2"/>
                                            </p:txEl>
                                          </p:spTgt>
                                        </p:tgtEl>
                                        <p:attrNameLst>
                                          <p:attrName>style.visibility</p:attrName>
                                        </p:attrNameLst>
                                      </p:cBhvr>
                                      <p:to>
                                        <p:strVal val="visible"/>
                                      </p:to>
                                    </p:set>
                                    <p:anim calcmode="lin" valueType="num">
                                      <p:cBhvr additive="base">
                                        <p:cTn id="13" dur="500" fill="hold"/>
                                        <p:tgtEl>
                                          <p:spTgt spid="63795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379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37955">
                                            <p:txEl>
                                              <p:pRg st="4" end="4"/>
                                            </p:txEl>
                                          </p:spTgt>
                                        </p:tgtEl>
                                        <p:attrNameLst>
                                          <p:attrName>style.visibility</p:attrName>
                                        </p:attrNameLst>
                                      </p:cBhvr>
                                      <p:to>
                                        <p:strVal val="visible"/>
                                      </p:to>
                                    </p:set>
                                    <p:anim calcmode="lin" valueType="num">
                                      <p:cBhvr additive="base">
                                        <p:cTn id="19" dur="500" fill="hold"/>
                                        <p:tgtEl>
                                          <p:spTgt spid="63795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3795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9. Woche</a:t>
            </a:r>
          </a:p>
        </p:txBody>
      </p:sp>
      <p:sp>
        <p:nvSpPr>
          <p:cNvPr id="4" name="Text Box 2"/>
          <p:cNvSpPr txBox="1">
            <a:spLocks noChangeArrowheads="1"/>
          </p:cNvSpPr>
          <p:nvPr/>
        </p:nvSpPr>
        <p:spPr bwMode="auto">
          <a:xfrm>
            <a:off x="179388" y="1556792"/>
            <a:ext cx="8712200" cy="509370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70338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88277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062163">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24155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26987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1559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36131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0703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spcBef>
                <a:spcPts val="600"/>
              </a:spcBef>
            </a:pPr>
            <a:r>
              <a:rPr lang="de-DE" sz="2400" b="1" dirty="0" err="1">
                <a:solidFill>
                  <a:schemeClr val="tx1">
                    <a:lumMod val="65000"/>
                    <a:lumOff val="35000"/>
                  </a:schemeClr>
                </a:solidFill>
                <a:latin typeface="Frutiger Linotype" pitchFamily="34" charset="0"/>
              </a:rPr>
              <a:t>Kursplan</a:t>
            </a:r>
            <a:r>
              <a:rPr lang="de-DE" sz="2400" b="1" dirty="0">
                <a:solidFill>
                  <a:schemeClr val="tx1">
                    <a:lumMod val="65000"/>
                    <a:lumOff val="35000"/>
                  </a:schemeClr>
                </a:solidFill>
                <a:latin typeface="Frutiger Linotype" pitchFamily="34" charset="0"/>
              </a:rPr>
              <a:t> – Seite 1</a:t>
            </a:r>
          </a:p>
          <a:p>
            <a:pPr>
              <a:spcBef>
                <a:spcPts val="600"/>
              </a:spcBef>
            </a:pPr>
            <a:endParaRPr lang="de-DE" sz="1200" b="0" dirty="0">
              <a:solidFill>
                <a:schemeClr val="tx1">
                  <a:lumMod val="65000"/>
                  <a:lumOff val="35000"/>
                </a:schemeClr>
              </a:solidFill>
              <a:latin typeface="Frutiger Linotype" pitchFamily="34" charset="0"/>
            </a:endParaRPr>
          </a:p>
          <a:p>
            <a:pPr>
              <a:spcBef>
                <a:spcPts val="600"/>
              </a:spcBef>
            </a:pPr>
            <a:r>
              <a:rPr lang="de-DE" sz="2400" b="1" dirty="0">
                <a:solidFill>
                  <a:srgbClr val="F77515"/>
                </a:solidFill>
                <a:latin typeface="Frutiger Linotype" pitchFamily="34" charset="0"/>
              </a:rPr>
              <a:t>	1.	Woche (</a:t>
            </a:r>
            <a:r>
              <a:rPr lang="de-DE" dirty="0">
                <a:solidFill>
                  <a:srgbClr val="F77515"/>
                </a:solidFill>
                <a:latin typeface="Frutiger Linotype" pitchFamily="34" charset="0"/>
              </a:rPr>
              <a:t>14</a:t>
            </a:r>
            <a:r>
              <a:rPr lang="de-DE" sz="2400" b="1" dirty="0">
                <a:solidFill>
                  <a:srgbClr val="F77515"/>
                </a:solidFill>
                <a:latin typeface="Frutiger Linotype" pitchFamily="34" charset="0"/>
              </a:rPr>
              <a:t>.04.2026): 	Grundlagen der Urteilsklausur</a:t>
            </a:r>
          </a:p>
          <a:p>
            <a:pPr>
              <a:spcBef>
                <a:spcPts val="600"/>
              </a:spcBef>
            </a:pPr>
            <a:r>
              <a:rPr lang="de-DE" sz="2400" b="0" dirty="0">
                <a:solidFill>
                  <a:schemeClr val="tx1">
                    <a:lumMod val="65000"/>
                    <a:lumOff val="35000"/>
                  </a:schemeClr>
                </a:solidFill>
                <a:latin typeface="Frutiger Linotype" pitchFamily="34" charset="0"/>
              </a:rPr>
              <a:t>	</a:t>
            </a:r>
            <a:r>
              <a:rPr lang="de-DE" sz="2400" dirty="0">
                <a:solidFill>
                  <a:srgbClr val="F77515"/>
                </a:solidFill>
                <a:latin typeface="Frutiger Linotype" pitchFamily="34" charset="0"/>
              </a:rPr>
              <a:t>2. 	Woche	</a:t>
            </a:r>
            <a:r>
              <a:rPr lang="de-DE" dirty="0">
                <a:solidFill>
                  <a:srgbClr val="F77515"/>
                </a:solidFill>
                <a:latin typeface="Frutiger Linotype" pitchFamily="34" charset="0"/>
              </a:rPr>
              <a:t> (21</a:t>
            </a:r>
            <a:r>
              <a:rPr lang="de-DE" sz="2400" dirty="0">
                <a:solidFill>
                  <a:srgbClr val="F77515"/>
                </a:solidFill>
                <a:latin typeface="Frutiger Linotype" pitchFamily="34" charset="0"/>
              </a:rPr>
              <a:t>.04.2026): 	Grundlagen der </a:t>
            </a:r>
            <a:r>
              <a:rPr lang="de-DE" sz="2400" dirty="0" err="1">
                <a:solidFill>
                  <a:srgbClr val="F77515"/>
                </a:solidFill>
                <a:latin typeface="Frutiger Linotype" pitchFamily="34" charset="0"/>
              </a:rPr>
              <a:t>Urteilskl</a:t>
            </a:r>
            <a:r>
              <a:rPr lang="de-DE" sz="2400" dirty="0">
                <a:solidFill>
                  <a:srgbClr val="F77515"/>
                </a:solidFill>
                <a:latin typeface="Frutiger Linotype" pitchFamily="34" charset="0"/>
              </a:rPr>
              <a:t>/</a:t>
            </a:r>
            <a:r>
              <a:rPr lang="de-DE" sz="2400" dirty="0" err="1">
                <a:solidFill>
                  <a:srgbClr val="F77515"/>
                </a:solidFill>
                <a:latin typeface="Frutiger Linotype" pitchFamily="34" charset="0"/>
              </a:rPr>
              <a:t>Anwkl</a:t>
            </a:r>
            <a:endParaRPr lang="de-DE" sz="2400" dirty="0">
              <a:solidFill>
                <a:srgbClr val="F77515"/>
              </a:solidFill>
              <a:latin typeface="Frutiger Linotype" pitchFamily="34" charset="0"/>
            </a:endParaRPr>
          </a:p>
          <a:p>
            <a:pPr>
              <a:spcBef>
                <a:spcPts val="600"/>
              </a:spcBef>
            </a:pPr>
            <a:r>
              <a:rPr lang="de-DE" sz="2400" b="0" dirty="0">
                <a:solidFill>
                  <a:srgbClr val="F77515"/>
                </a:solidFill>
                <a:latin typeface="Frutiger Linotype" pitchFamily="34" charset="0"/>
              </a:rPr>
              <a:t>	</a:t>
            </a:r>
            <a:r>
              <a:rPr lang="de-DE" sz="2400" dirty="0">
                <a:solidFill>
                  <a:srgbClr val="F77515"/>
                </a:solidFill>
                <a:latin typeface="Frutiger Linotype" pitchFamily="34" charset="0"/>
              </a:rPr>
              <a:t>3. 	Woche (</a:t>
            </a:r>
            <a:r>
              <a:rPr lang="de-DE" dirty="0">
                <a:solidFill>
                  <a:srgbClr val="F77515"/>
                </a:solidFill>
                <a:latin typeface="Frutiger Linotype" pitchFamily="34" charset="0"/>
              </a:rPr>
              <a:t>28.</a:t>
            </a:r>
            <a:r>
              <a:rPr lang="de-DE" sz="2400" dirty="0">
                <a:solidFill>
                  <a:srgbClr val="F77515"/>
                </a:solidFill>
                <a:latin typeface="Frutiger Linotype" pitchFamily="34" charset="0"/>
              </a:rPr>
              <a:t>04.2026):	Grundlagen der </a:t>
            </a:r>
            <a:r>
              <a:rPr lang="de-DE" sz="2400" dirty="0" err="1">
                <a:solidFill>
                  <a:srgbClr val="F77515"/>
                </a:solidFill>
                <a:latin typeface="Frutiger Linotype" pitchFamily="34" charset="0"/>
              </a:rPr>
              <a:t>Anwkl</a:t>
            </a:r>
            <a:r>
              <a:rPr lang="de-DE" dirty="0">
                <a:solidFill>
                  <a:srgbClr val="F77515"/>
                </a:solidFill>
                <a:latin typeface="Frutiger Linotype" pitchFamily="34" charset="0"/>
              </a:rPr>
              <a:t>/</a:t>
            </a:r>
            <a:r>
              <a:rPr lang="de-DE" sz="2400" dirty="0" err="1">
                <a:solidFill>
                  <a:srgbClr val="F77515"/>
                </a:solidFill>
                <a:latin typeface="Frutiger Linotype" pitchFamily="34" charset="0"/>
              </a:rPr>
              <a:t>Kautkl</a:t>
            </a:r>
            <a:endParaRPr lang="de-DE" sz="2400" dirty="0">
              <a:solidFill>
                <a:srgbClr val="F77515"/>
              </a:solidFill>
              <a:latin typeface="Frutiger Linotype" pitchFamily="34" charset="0"/>
            </a:endParaRPr>
          </a:p>
          <a:p>
            <a:pPr>
              <a:spcBef>
                <a:spcPts val="600"/>
              </a:spcBef>
            </a:pPr>
            <a:r>
              <a:rPr lang="de-DE" sz="2400" dirty="0">
                <a:solidFill>
                  <a:schemeClr val="tx1">
                    <a:lumMod val="65000"/>
                    <a:lumOff val="35000"/>
                  </a:schemeClr>
                </a:solidFill>
                <a:latin typeface="Frutiger Linotype" pitchFamily="34" charset="0"/>
              </a:rPr>
              <a:t>	</a:t>
            </a:r>
            <a:r>
              <a:rPr lang="de-DE" sz="2400" dirty="0">
                <a:solidFill>
                  <a:srgbClr val="F77515"/>
                </a:solidFill>
                <a:latin typeface="Frutiger Linotype" pitchFamily="34" charset="0"/>
              </a:rPr>
              <a:t>4. 	Woche (</a:t>
            </a:r>
            <a:r>
              <a:rPr lang="de-DE" dirty="0">
                <a:solidFill>
                  <a:srgbClr val="F77515"/>
                </a:solidFill>
                <a:latin typeface="Frutiger Linotype" pitchFamily="34" charset="0"/>
              </a:rPr>
              <a:t>05</a:t>
            </a:r>
            <a:r>
              <a:rPr lang="de-DE" sz="2400" dirty="0">
                <a:solidFill>
                  <a:srgbClr val="F77515"/>
                </a:solidFill>
                <a:latin typeface="Frutiger Linotype" pitchFamily="34" charset="0"/>
              </a:rPr>
              <a:t>.05.2026): </a:t>
            </a:r>
            <a:r>
              <a:rPr lang="de-DE" dirty="0">
                <a:solidFill>
                  <a:srgbClr val="F77515"/>
                </a:solidFill>
                <a:latin typeface="Frutiger Linotype" pitchFamily="34" charset="0"/>
              </a:rPr>
              <a:t>	Grundlagen der </a:t>
            </a:r>
            <a:r>
              <a:rPr lang="de-DE" dirty="0" err="1">
                <a:solidFill>
                  <a:srgbClr val="F77515"/>
                </a:solidFill>
                <a:latin typeface="Frutiger Linotype" pitchFamily="34" charset="0"/>
              </a:rPr>
              <a:t>Kautelarklausur</a:t>
            </a:r>
            <a:endParaRPr lang="de-DE" dirty="0">
              <a:solidFill>
                <a:srgbClr val="F77515"/>
              </a:solidFill>
              <a:latin typeface="Frutiger Linotype" pitchFamily="34" charset="0"/>
            </a:endParaRPr>
          </a:p>
          <a:p>
            <a:pPr>
              <a:spcBef>
                <a:spcPts val="600"/>
              </a:spcBef>
            </a:pPr>
            <a:r>
              <a:rPr lang="de-DE" dirty="0">
                <a:solidFill>
                  <a:srgbClr val="F77515"/>
                </a:solidFill>
                <a:latin typeface="Frutiger Linotype" pitchFamily="34" charset="0"/>
              </a:rPr>
              <a:t>	5.	Woche (12.05.2026):	Die Zulässigkeit von Klagen</a:t>
            </a:r>
          </a:p>
          <a:p>
            <a:pPr>
              <a:spcBef>
                <a:spcPts val="600"/>
              </a:spcBef>
            </a:pPr>
            <a:r>
              <a:rPr lang="de-DE" sz="2400" dirty="0">
                <a:solidFill>
                  <a:srgbClr val="F77515"/>
                </a:solidFill>
                <a:latin typeface="Frutiger Linotype" pitchFamily="34" charset="0"/>
              </a:rPr>
              <a:t>	</a:t>
            </a:r>
            <a:r>
              <a:rPr lang="de-DE" dirty="0">
                <a:solidFill>
                  <a:srgbClr val="F77515"/>
                </a:solidFill>
                <a:latin typeface="Frutiger Linotype" pitchFamily="34" charset="0"/>
              </a:rPr>
              <a:t>6</a:t>
            </a:r>
            <a:r>
              <a:rPr lang="de-DE" sz="2400" dirty="0">
                <a:solidFill>
                  <a:srgbClr val="F77515"/>
                </a:solidFill>
                <a:latin typeface="Frutiger Linotype" pitchFamily="34" charset="0"/>
              </a:rPr>
              <a:t>.	Woche (</a:t>
            </a:r>
            <a:r>
              <a:rPr lang="de-DE" dirty="0">
                <a:solidFill>
                  <a:srgbClr val="F77515"/>
                </a:solidFill>
                <a:latin typeface="Frutiger Linotype" pitchFamily="34" charset="0"/>
              </a:rPr>
              <a:t>19</a:t>
            </a:r>
            <a:r>
              <a:rPr lang="de-DE" sz="2400" dirty="0">
                <a:solidFill>
                  <a:srgbClr val="F77515"/>
                </a:solidFill>
                <a:latin typeface="Frutiger Linotype" pitchFamily="34" charset="0"/>
              </a:rPr>
              <a:t>.05.2026):	Objektive Klagehäufung</a:t>
            </a:r>
            <a:endParaRPr lang="de-DE" dirty="0">
              <a:solidFill>
                <a:srgbClr val="F77515"/>
              </a:solidFill>
              <a:latin typeface="Frutiger Linotype" pitchFamily="34" charset="0"/>
            </a:endParaRPr>
          </a:p>
          <a:p>
            <a:pPr>
              <a:spcBef>
                <a:spcPts val="600"/>
              </a:spcBef>
            </a:pPr>
            <a:r>
              <a:rPr lang="de-DE" sz="2400" dirty="0">
                <a:solidFill>
                  <a:srgbClr val="F77515"/>
                </a:solidFill>
                <a:latin typeface="Frutiger Linotype" pitchFamily="34" charset="0"/>
              </a:rPr>
              <a:t>	</a:t>
            </a:r>
            <a:r>
              <a:rPr lang="de-DE" dirty="0">
                <a:solidFill>
                  <a:srgbClr val="F77515"/>
                </a:solidFill>
                <a:latin typeface="Frutiger Linotype" pitchFamily="34" charset="0"/>
              </a:rPr>
              <a:t>7</a:t>
            </a:r>
            <a:r>
              <a:rPr lang="de-DE" sz="2400" dirty="0">
                <a:solidFill>
                  <a:srgbClr val="F77515"/>
                </a:solidFill>
                <a:latin typeface="Frutiger Linotype" pitchFamily="34" charset="0"/>
              </a:rPr>
              <a:t>. 	Woche	(</a:t>
            </a:r>
            <a:r>
              <a:rPr lang="de-DE" dirty="0">
                <a:solidFill>
                  <a:srgbClr val="F77515"/>
                </a:solidFill>
                <a:latin typeface="Frutiger Linotype" pitchFamily="34" charset="0"/>
              </a:rPr>
              <a:t>02</a:t>
            </a:r>
            <a:r>
              <a:rPr lang="de-DE" sz="2400" dirty="0">
                <a:solidFill>
                  <a:srgbClr val="F77515"/>
                </a:solidFill>
                <a:latin typeface="Frutiger Linotype" pitchFamily="34" charset="0"/>
              </a:rPr>
              <a:t>.06.2026): 	Subjektive Klagehäufung I</a:t>
            </a:r>
          </a:p>
          <a:p>
            <a:pPr>
              <a:spcBef>
                <a:spcPts val="600"/>
              </a:spcBef>
            </a:pPr>
            <a:r>
              <a:rPr lang="de-DE" sz="2400" dirty="0">
                <a:solidFill>
                  <a:srgbClr val="F77515"/>
                </a:solidFill>
                <a:latin typeface="Frutiger Linotype" pitchFamily="34" charset="0"/>
              </a:rPr>
              <a:t>	</a:t>
            </a:r>
            <a:r>
              <a:rPr lang="de-DE" dirty="0">
                <a:solidFill>
                  <a:srgbClr val="F77515"/>
                </a:solidFill>
                <a:latin typeface="Frutiger Linotype" pitchFamily="34" charset="0"/>
              </a:rPr>
              <a:t>8</a:t>
            </a:r>
            <a:r>
              <a:rPr lang="de-DE" sz="2400" dirty="0">
                <a:solidFill>
                  <a:srgbClr val="F77515"/>
                </a:solidFill>
                <a:latin typeface="Frutiger Linotype" pitchFamily="34" charset="0"/>
              </a:rPr>
              <a:t>. 	Woche	(</a:t>
            </a:r>
            <a:r>
              <a:rPr lang="de-DE" dirty="0">
                <a:solidFill>
                  <a:srgbClr val="F77515"/>
                </a:solidFill>
                <a:latin typeface="Frutiger Linotype" pitchFamily="34" charset="0"/>
              </a:rPr>
              <a:t>09</a:t>
            </a:r>
            <a:r>
              <a:rPr lang="de-DE" sz="2400" dirty="0">
                <a:solidFill>
                  <a:srgbClr val="F77515"/>
                </a:solidFill>
                <a:latin typeface="Frutiger Linotype" pitchFamily="34" charset="0"/>
              </a:rPr>
              <a:t>.06.2026): 	Subjektive Klagehäufung II</a:t>
            </a:r>
          </a:p>
          <a:p>
            <a:pPr>
              <a:spcBef>
                <a:spcPts val="600"/>
              </a:spcBef>
            </a:pPr>
            <a:r>
              <a:rPr lang="de-DE" sz="2400" dirty="0">
                <a:solidFill>
                  <a:srgbClr val="F77515"/>
                </a:solidFill>
                <a:latin typeface="Frutiger Linotype" pitchFamily="34" charset="0"/>
              </a:rPr>
              <a:t>	</a:t>
            </a:r>
            <a:r>
              <a:rPr lang="de-DE" dirty="0">
                <a:solidFill>
                  <a:srgbClr val="F77515"/>
                </a:solidFill>
                <a:latin typeface="Frutiger Linotype" pitchFamily="34" charset="0"/>
              </a:rPr>
              <a:t>9</a:t>
            </a:r>
            <a:r>
              <a:rPr lang="de-DE" sz="2400" dirty="0">
                <a:solidFill>
                  <a:srgbClr val="F77515"/>
                </a:solidFill>
                <a:latin typeface="Frutiger Linotype" pitchFamily="34" charset="0"/>
              </a:rPr>
              <a:t>.	Woche (</a:t>
            </a:r>
            <a:r>
              <a:rPr lang="de-DE" dirty="0">
                <a:solidFill>
                  <a:srgbClr val="F77515"/>
                </a:solidFill>
                <a:latin typeface="Frutiger Linotype" pitchFamily="34" charset="0"/>
              </a:rPr>
              <a:t>16</a:t>
            </a:r>
            <a:r>
              <a:rPr lang="de-DE" sz="2400" dirty="0">
                <a:solidFill>
                  <a:srgbClr val="F77515"/>
                </a:solidFill>
                <a:latin typeface="Frutiger Linotype" pitchFamily="34" charset="0"/>
              </a:rPr>
              <a:t>.06.2026):	Säumnis einer Partei</a:t>
            </a:r>
          </a:p>
          <a:p>
            <a:pPr>
              <a:spcBef>
                <a:spcPts val="600"/>
              </a:spcBef>
            </a:pPr>
            <a:r>
              <a:rPr lang="de-DE" sz="2400" dirty="0">
                <a:solidFill>
                  <a:srgbClr val="F77515"/>
                </a:solidFill>
                <a:latin typeface="Frutiger Linotype" pitchFamily="34" charset="0"/>
              </a:rPr>
              <a:t>	</a:t>
            </a:r>
            <a:r>
              <a:rPr lang="de-DE" b="0" dirty="0">
                <a:solidFill>
                  <a:schemeClr val="tx1">
                    <a:lumMod val="65000"/>
                    <a:lumOff val="35000"/>
                  </a:schemeClr>
                </a:solidFill>
                <a:latin typeface="Frutiger Linotype" pitchFamily="34" charset="0"/>
              </a:rPr>
              <a:t>10</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23</a:t>
            </a:r>
            <a:r>
              <a:rPr lang="de-DE" sz="2400" b="0" dirty="0">
                <a:solidFill>
                  <a:schemeClr val="tx1">
                    <a:lumMod val="65000"/>
                    <a:lumOff val="35000"/>
                  </a:schemeClr>
                </a:solidFill>
                <a:latin typeface="Frutiger Linotype" pitchFamily="34" charset="0"/>
              </a:rPr>
              <a:t>.06.2026):	</a:t>
            </a:r>
            <a:r>
              <a:rPr lang="de-DE" b="0" dirty="0">
                <a:solidFill>
                  <a:schemeClr val="tx1">
                    <a:lumMod val="65000"/>
                    <a:lumOff val="35000"/>
                  </a:schemeClr>
                </a:solidFill>
                <a:latin typeface="Frutiger Linotype" pitchFamily="34" charset="0"/>
              </a:rPr>
              <a:t>Anerkenntnis und Verzicht</a:t>
            </a:r>
            <a:endParaRPr lang="de-DE" sz="2400" b="0" dirty="0">
              <a:solidFill>
                <a:schemeClr val="tx1">
                  <a:lumMod val="65000"/>
                  <a:lumOff val="35000"/>
                </a:schemeClr>
              </a:solidFill>
              <a:latin typeface="Frutiger Linotype" pitchFamily="34" charset="0"/>
            </a:endParaRPr>
          </a:p>
        </p:txBody>
      </p:sp>
    </p:spTree>
    <p:extLst>
      <p:ext uri="{BB962C8B-B14F-4D97-AF65-F5344CB8AC3E}">
        <p14:creationId xmlns:p14="http://schemas.microsoft.com/office/powerpoint/2010/main" val="401093504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fade">
                                      <p:cBhvr>
                                        <p:cTn id="13" dur="500"/>
                                        <p:tgtEl>
                                          <p:spTgt spid="4">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fade">
                                      <p:cBhvr>
                                        <p:cTn id="16" dur="500"/>
                                        <p:tgtEl>
                                          <p:spTgt spid="4">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animEffect transition="in" filter="fade">
                                      <p:cBhvr>
                                        <p:cTn id="19" dur="500"/>
                                        <p:tgtEl>
                                          <p:spTgt spid="4">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fade">
                                      <p:cBhvr>
                                        <p:cTn id="22" dur="500"/>
                                        <p:tgtEl>
                                          <p:spTgt spid="4">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animEffect transition="in" filter="fade">
                                      <p:cBhvr>
                                        <p:cTn id="25" dur="500"/>
                                        <p:tgtEl>
                                          <p:spTgt spid="4">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
                                            <p:txEl>
                                              <p:pRg st="8" end="8"/>
                                            </p:txEl>
                                          </p:spTgt>
                                        </p:tgtEl>
                                        <p:attrNameLst>
                                          <p:attrName>style.visibility</p:attrName>
                                        </p:attrNameLst>
                                      </p:cBhvr>
                                      <p:to>
                                        <p:strVal val="visible"/>
                                      </p:to>
                                    </p:set>
                                    <p:animEffect transition="in" filter="fade">
                                      <p:cBhvr>
                                        <p:cTn id="28" dur="500"/>
                                        <p:tgtEl>
                                          <p:spTgt spid="4">
                                            <p:txEl>
                                              <p:pRg st="8" end="8"/>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4">
                                            <p:txEl>
                                              <p:pRg st="9" end="9"/>
                                            </p:txEl>
                                          </p:spTgt>
                                        </p:tgtEl>
                                        <p:attrNameLst>
                                          <p:attrName>style.visibility</p:attrName>
                                        </p:attrNameLst>
                                      </p:cBhvr>
                                      <p:to>
                                        <p:strVal val="visible"/>
                                      </p:to>
                                    </p:set>
                                    <p:animEffect transition="in" filter="fade">
                                      <p:cBhvr>
                                        <p:cTn id="31" dur="500"/>
                                        <p:tgtEl>
                                          <p:spTgt spid="4">
                                            <p:txEl>
                                              <p:pRg st="9" end="9"/>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4">
                                            <p:txEl>
                                              <p:pRg st="10" end="10"/>
                                            </p:txEl>
                                          </p:spTgt>
                                        </p:tgtEl>
                                        <p:attrNameLst>
                                          <p:attrName>style.visibility</p:attrName>
                                        </p:attrNameLst>
                                      </p:cBhvr>
                                      <p:to>
                                        <p:strVal val="visible"/>
                                      </p:to>
                                    </p:set>
                                    <p:animEffect transition="in" filter="fade">
                                      <p:cBhvr>
                                        <p:cTn id="34" dur="500"/>
                                        <p:tgtEl>
                                          <p:spTgt spid="4">
                                            <p:txEl>
                                              <p:pRg st="10" end="10"/>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4">
                                            <p:txEl>
                                              <p:pRg st="11" end="11"/>
                                            </p:txEl>
                                          </p:spTgt>
                                        </p:tgtEl>
                                        <p:attrNameLst>
                                          <p:attrName>style.visibility</p:attrName>
                                        </p:attrNameLst>
                                      </p:cBhvr>
                                      <p:to>
                                        <p:strVal val="visible"/>
                                      </p:to>
                                    </p:set>
                                    <p:animEffect transition="in" filter="fade">
                                      <p:cBhvr>
                                        <p:cTn id="37"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8979" name="Text Box 3"/>
          <p:cNvSpPr txBox="1">
            <a:spLocks noChangeArrowheads="1"/>
          </p:cNvSpPr>
          <p:nvPr/>
        </p:nvSpPr>
        <p:spPr bwMode="auto">
          <a:xfrm>
            <a:off x="142875" y="1022350"/>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i="1" dirty="0"/>
              <a:t>Der Kläger behauptet unter Berufung auf das vorgelegte 	             Sachverständigengutachten vom 16.04.2025, dass das Dröhnen des Motors nach dem heutigen Stand der Technik des Automobilbaus nicht üblich sei. Ihm sei darüber hinaus nicht erinnerlich, die AGB (NWVB) der Beklagten gelesen zu haben.</a:t>
            </a:r>
          </a:p>
          <a:p>
            <a:endParaRPr lang="de-DE" sz="1000" b="0" dirty="0"/>
          </a:p>
          <a:p>
            <a:r>
              <a:rPr lang="de-DE" sz="2000" b="0" i="1" dirty="0"/>
              <a:t>Er meint, dass er kein Unternehmer und der Gewährleistungsausschluss der Beklagten (Absatz 7 NWVB) unwirksam sei. Insofern sei er wegen des offenbar </a:t>
            </a:r>
            <a:r>
              <a:rPr lang="de-DE" sz="2000" b="0" i="1" dirty="0" err="1"/>
              <a:t>unbehebbaren</a:t>
            </a:r>
            <a:r>
              <a:rPr lang="de-DE" sz="2000" b="0" i="1" dirty="0"/>
              <a:t> Dröhnens, der fehlenden Neuwageneigenschaft und der Roststellen aufgrund der Verkäufergewährleistung zum Rücktritt berechtigt gewesen. Bezüglich des Alters des Fahrzeuges sei er arglistig getäuscht worden, da es sich offenbar um ein überlagertes Altfahrzeug gehandelt habe. 	      </a:t>
            </a:r>
            <a:r>
              <a:rPr lang="de-DE" sz="800" b="0" dirty="0"/>
              <a:t>p</a:t>
            </a:r>
          </a:p>
          <a:p>
            <a:endParaRPr lang="de-DE" sz="1000" b="0" i="1" dirty="0"/>
          </a:p>
          <a:p>
            <a:r>
              <a:rPr lang="de-DE" sz="2000" b="0" u="sng" dirty="0"/>
              <a:t>Der Kläger hat mit der Beklagten am 07.10.2025 zugestellter und mit entsprechender Aufforderung gemäß § 276 ZPO versehener Klage ursprünglich beantragt, die Beklagte zur Rückzahlung des Kaufpreises von Euro 15.600,00 nebst 11 % Zinsen seit dem 12.02.2025 Zug um Zug gegen Rücknahme des streitgegenständlichen Honda Civic zu verurteilen.</a:t>
            </a:r>
            <a:r>
              <a:rPr lang="de-DE" sz="2000" b="0" u="sng" dirty="0">
                <a:cs typeface="Arial" charset="0"/>
              </a:rPr>
              <a: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8 Becker ./. D&amp;K Automobile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09575076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38979">
                                            <p:txEl>
                                              <p:pRg st="0" end="0"/>
                                            </p:txEl>
                                          </p:spTgt>
                                        </p:tgtEl>
                                        <p:attrNameLst>
                                          <p:attrName>style.visibility</p:attrName>
                                        </p:attrNameLst>
                                      </p:cBhvr>
                                      <p:to>
                                        <p:strVal val="visible"/>
                                      </p:to>
                                    </p:set>
                                    <p:anim calcmode="lin" valueType="num">
                                      <p:cBhvr additive="base">
                                        <p:cTn id="7" dur="500" fill="hold"/>
                                        <p:tgtEl>
                                          <p:spTgt spid="6389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389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38979">
                                            <p:txEl>
                                              <p:pRg st="2" end="2"/>
                                            </p:txEl>
                                          </p:spTgt>
                                        </p:tgtEl>
                                        <p:attrNameLst>
                                          <p:attrName>style.visibility</p:attrName>
                                        </p:attrNameLst>
                                      </p:cBhvr>
                                      <p:to>
                                        <p:strVal val="visible"/>
                                      </p:to>
                                    </p:set>
                                    <p:anim calcmode="lin" valueType="num">
                                      <p:cBhvr additive="base">
                                        <p:cTn id="13" dur="500" fill="hold"/>
                                        <p:tgtEl>
                                          <p:spTgt spid="63897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389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38979">
                                            <p:txEl>
                                              <p:pRg st="4" end="4"/>
                                            </p:txEl>
                                          </p:spTgt>
                                        </p:tgtEl>
                                        <p:attrNameLst>
                                          <p:attrName>style.visibility</p:attrName>
                                        </p:attrNameLst>
                                      </p:cBhvr>
                                      <p:to>
                                        <p:strVal val="visible"/>
                                      </p:to>
                                    </p:set>
                                    <p:anim calcmode="lin" valueType="num">
                                      <p:cBhvr additive="base">
                                        <p:cTn id="19" dur="500" fill="hold"/>
                                        <p:tgtEl>
                                          <p:spTgt spid="63897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389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0003" name="Text Box 3"/>
          <p:cNvSpPr txBox="1">
            <a:spLocks noChangeArrowheads="1"/>
          </p:cNvSpPr>
          <p:nvPr/>
        </p:nvSpPr>
        <p:spPr bwMode="auto">
          <a:xfrm>
            <a:off x="142875" y="1219200"/>
            <a:ext cx="8712200" cy="532453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u="sng" dirty="0"/>
              <a:t>Für den Fall des Vorliegens der gesetzlichen Voraussetzungen hat er den Er-lass eines schriftlichen Versäumnisurteils beantragt. Das dem Antrag </a:t>
            </a:r>
            <a:r>
              <a:rPr lang="de-DE" sz="2000" b="0" u="sng" dirty="0" err="1"/>
              <a:t>ent</a:t>
            </a:r>
            <a:r>
              <a:rPr lang="de-DE" sz="2000" b="0" u="sng" dirty="0"/>
              <a:t>-sprechende Versäumnisurteil ist am 23.10.2025 im schriftlichen Verfahren er-lassen, der Beklagten am 10.11. und dem Kläger am 13.11.2025 zugestellt worden. Mit Schriftsatz vom 28.11.2025, bei Gericht am selben Tag </a:t>
            </a:r>
            <a:r>
              <a:rPr lang="de-DE" sz="2000" b="0" u="sng" dirty="0" err="1"/>
              <a:t>einge-gangen</a:t>
            </a:r>
            <a:r>
              <a:rPr lang="de-DE" sz="2000" b="0" u="sng" dirty="0"/>
              <a:t>, hat die Beklagte Einspruch gegen das </a:t>
            </a:r>
            <a:r>
              <a:rPr lang="de-DE" sz="2000" b="0" u="sng" dirty="0" err="1"/>
              <a:t>VersäumnisU</a:t>
            </a:r>
            <a:r>
              <a:rPr lang="de-DE" sz="2000" b="0" u="sng" dirty="0"/>
              <a:t> eingelegt und hilfsweise die Wiedereinsetzung in die versäumte Einspruchsfrist beantragt. </a:t>
            </a:r>
          </a:p>
          <a:p>
            <a:endParaRPr lang="de-DE" sz="1000" b="0" u="sng" dirty="0"/>
          </a:p>
          <a:p>
            <a:r>
              <a:rPr lang="de-DE" sz="2000" dirty="0"/>
              <a:t>Der Kläger beantragt nunmehr,</a:t>
            </a:r>
          </a:p>
          <a:p>
            <a:r>
              <a:rPr lang="de-DE" sz="2000" dirty="0"/>
              <a:t>		(den Einspruch der Beklagten zu verwerfen, hilfsweise) das Ver-		säumnisurteil vom 23.10.2025 aufrecht zu erhalten.</a:t>
            </a:r>
          </a:p>
          <a:p>
            <a:r>
              <a:rPr lang="de-DE" sz="2000" dirty="0"/>
              <a:t>Die Beklagte beantragt,</a:t>
            </a:r>
          </a:p>
          <a:p>
            <a:r>
              <a:rPr lang="de-DE" sz="2000" dirty="0"/>
              <a:t>		das Versäumnisurteil aufzuheben und die Klage abzuweisen.</a:t>
            </a:r>
          </a:p>
          <a:p>
            <a:endParaRPr lang="de-DE" sz="1000" dirty="0"/>
          </a:p>
          <a:p>
            <a:r>
              <a:rPr lang="de-DE" sz="2000" b="0" i="1" dirty="0"/>
              <a:t>Sie behauptet, das vom Kläger monierte Dröhnen sei wagentypspezifisch für ein Fahrzeug der Produktkategorie „Kompaktklasse“.</a:t>
            </a:r>
          </a:p>
          <a:p>
            <a:endParaRPr lang="de-DE" sz="600" b="0" dirty="0"/>
          </a:p>
          <a:p>
            <a:r>
              <a:rPr lang="de-DE" sz="2000" b="0" i="1" dirty="0"/>
              <a:t>Sie meint, dass das Dröhnen – ungeachtet des </a:t>
            </a:r>
            <a:r>
              <a:rPr lang="de-DE" sz="2000" b="0" i="1" dirty="0" err="1"/>
              <a:t>Gewährleistungsausschlus-ses</a:t>
            </a:r>
            <a:r>
              <a:rPr lang="de-DE" sz="2000" b="0" i="1" dirty="0"/>
              <a:t> – kein Mangel des Pkw sei, der zum Rücktritt berechtigen würde.</a:t>
            </a:r>
            <a:r>
              <a:rPr lang="de-DE" sz="2000" b="0" i="1" dirty="0">
                <a:cs typeface="Arial" charset="0"/>
              </a:rPr>
              <a: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8 Becker ./. D&amp;K Automobile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688326757"/>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0003">
                                            <p:txEl>
                                              <p:pRg st="0" end="0"/>
                                            </p:txEl>
                                          </p:spTgt>
                                        </p:tgtEl>
                                        <p:attrNameLst>
                                          <p:attrName>style.visibility</p:attrName>
                                        </p:attrNameLst>
                                      </p:cBhvr>
                                      <p:to>
                                        <p:strVal val="visible"/>
                                      </p:to>
                                    </p:set>
                                    <p:anim calcmode="lin" valueType="num">
                                      <p:cBhvr additive="base">
                                        <p:cTn id="7" dur="500" fill="hold"/>
                                        <p:tgtEl>
                                          <p:spTgt spid="6400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00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40003">
                                            <p:txEl>
                                              <p:pRg st="2" end="2"/>
                                            </p:txEl>
                                          </p:spTgt>
                                        </p:tgtEl>
                                        <p:attrNameLst>
                                          <p:attrName>style.visibility</p:attrName>
                                        </p:attrNameLst>
                                      </p:cBhvr>
                                      <p:to>
                                        <p:strVal val="visible"/>
                                      </p:to>
                                    </p:set>
                                    <p:anim calcmode="lin" valueType="num">
                                      <p:cBhvr additive="base">
                                        <p:cTn id="13" dur="500" fill="hold"/>
                                        <p:tgtEl>
                                          <p:spTgt spid="64000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000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640003">
                                            <p:txEl>
                                              <p:pRg st="3" end="3"/>
                                            </p:txEl>
                                          </p:spTgt>
                                        </p:tgtEl>
                                        <p:attrNameLst>
                                          <p:attrName>style.visibility</p:attrName>
                                        </p:attrNameLst>
                                      </p:cBhvr>
                                      <p:to>
                                        <p:strVal val="visible"/>
                                      </p:to>
                                    </p:set>
                                    <p:anim calcmode="lin" valueType="num">
                                      <p:cBhvr additive="base">
                                        <p:cTn id="17" dur="500" fill="hold"/>
                                        <p:tgtEl>
                                          <p:spTgt spid="64000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4000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640003">
                                            <p:txEl>
                                              <p:pRg st="4" end="4"/>
                                            </p:txEl>
                                          </p:spTgt>
                                        </p:tgtEl>
                                        <p:attrNameLst>
                                          <p:attrName>style.visibility</p:attrName>
                                        </p:attrNameLst>
                                      </p:cBhvr>
                                      <p:to>
                                        <p:strVal val="visible"/>
                                      </p:to>
                                    </p:set>
                                    <p:anim calcmode="lin" valueType="num">
                                      <p:cBhvr additive="base">
                                        <p:cTn id="23" dur="500" fill="hold"/>
                                        <p:tgtEl>
                                          <p:spTgt spid="64000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4000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40003">
                                            <p:txEl>
                                              <p:pRg st="5" end="5"/>
                                            </p:txEl>
                                          </p:spTgt>
                                        </p:tgtEl>
                                        <p:attrNameLst>
                                          <p:attrName>style.visibility</p:attrName>
                                        </p:attrNameLst>
                                      </p:cBhvr>
                                      <p:to>
                                        <p:strVal val="visible"/>
                                      </p:to>
                                    </p:set>
                                    <p:anim calcmode="lin" valueType="num">
                                      <p:cBhvr additive="base">
                                        <p:cTn id="27" dur="500" fill="hold"/>
                                        <p:tgtEl>
                                          <p:spTgt spid="64000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4000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nodeType="clickEffect">
                                  <p:stCondLst>
                                    <p:cond delay="0"/>
                                  </p:stCondLst>
                                  <p:childTnLst>
                                    <p:set>
                                      <p:cBhvr>
                                        <p:cTn id="32" dur="1" fill="hold">
                                          <p:stCondLst>
                                            <p:cond delay="0"/>
                                          </p:stCondLst>
                                        </p:cTn>
                                        <p:tgtEl>
                                          <p:spTgt spid="640003">
                                            <p:txEl>
                                              <p:pRg st="7" end="7"/>
                                            </p:txEl>
                                          </p:spTgt>
                                        </p:tgtEl>
                                        <p:attrNameLst>
                                          <p:attrName>style.visibility</p:attrName>
                                        </p:attrNameLst>
                                      </p:cBhvr>
                                      <p:to>
                                        <p:strVal val="visible"/>
                                      </p:to>
                                    </p:set>
                                    <p:anim calcmode="lin" valueType="num">
                                      <p:cBhvr additive="base">
                                        <p:cTn id="33" dur="500" fill="hold"/>
                                        <p:tgtEl>
                                          <p:spTgt spid="64000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64000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nodeType="clickEffect">
                                  <p:stCondLst>
                                    <p:cond delay="0"/>
                                  </p:stCondLst>
                                  <p:childTnLst>
                                    <p:set>
                                      <p:cBhvr>
                                        <p:cTn id="38" dur="1" fill="hold">
                                          <p:stCondLst>
                                            <p:cond delay="0"/>
                                          </p:stCondLst>
                                        </p:cTn>
                                        <p:tgtEl>
                                          <p:spTgt spid="640003">
                                            <p:txEl>
                                              <p:pRg st="9" end="9"/>
                                            </p:txEl>
                                          </p:spTgt>
                                        </p:tgtEl>
                                        <p:attrNameLst>
                                          <p:attrName>style.visibility</p:attrName>
                                        </p:attrNameLst>
                                      </p:cBhvr>
                                      <p:to>
                                        <p:strVal val="visible"/>
                                      </p:to>
                                    </p:set>
                                    <p:anim calcmode="lin" valueType="num">
                                      <p:cBhvr additive="base">
                                        <p:cTn id="39" dur="500" fill="hold"/>
                                        <p:tgtEl>
                                          <p:spTgt spid="64000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4000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1027" name="Text Box 3"/>
          <p:cNvSpPr txBox="1">
            <a:spLocks noChangeArrowheads="1"/>
          </p:cNvSpPr>
          <p:nvPr/>
        </p:nvSpPr>
        <p:spPr bwMode="auto">
          <a:xfrm>
            <a:off x="142875" y="1279525"/>
            <a:ext cx="8712200" cy="4770537"/>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i="1" dirty="0">
                <a:cs typeface="Arial" charset="0"/>
              </a:rPr>
              <a:t>Auch das Produktionsdatum 12/2023 führe nicht zu einem Mangel,              da für Fahrzeuge, die nach dem 1. Oktober eines Jahres gebaut würden, das darauf folgende Jahr als Baujahr gelte. Sie verweist insoweit auf eine Mitteilung des Verkehrsministeriums in „Der Verkehrsdienst“, Heft 11/1958. Hilfsweise macht die Beklagte geltend, dass sich der Kläger die bereits gefahrene Fahrstrecke von 7.033 km mit einem Betrag von Euro 0,15 pro Kilometer anrechnen lassen müsse.						      </a:t>
            </a:r>
            <a:r>
              <a:rPr lang="de-DE" sz="800" b="0" dirty="0">
                <a:cs typeface="Arial" charset="0"/>
              </a:rPr>
              <a:t>p</a:t>
            </a:r>
          </a:p>
          <a:p>
            <a:endParaRPr lang="de-DE" sz="1000" b="0" i="1" dirty="0">
              <a:cs typeface="Arial" charset="0"/>
            </a:endParaRPr>
          </a:p>
          <a:p>
            <a:r>
              <a:rPr lang="de-DE" sz="2000" b="0" u="sng" dirty="0">
                <a:cs typeface="Arial" charset="0"/>
              </a:rPr>
              <a:t>Ihren Wiedereinsetzungsantrag hat die Beklagte mit einem Versäumnis der Büroangestellten Berg des Prozessbevollmächtigten begründet. Dieser überwache die Führung des Fristenkalenders durch die Büroangestellte in monatlichen Abständen. Wie der Prozessbevollmächtigte anwaltlich versichert, hätten sich seit sieben Jahren keine Beanstandungen ergeben. Zur Glaubhaftmachung hat die Beklagte eine eidesstattliche Versicherung der Büroangestellten Berg des Prozessbevollmächtigten vorgelegt. Bezüglich des Inhalts dieser Erklärung wird auf Blatt 9 </a:t>
            </a:r>
            <a:r>
              <a:rPr lang="de-DE" sz="2000" b="0" u="sng" dirty="0" err="1">
                <a:cs typeface="Arial" charset="0"/>
              </a:rPr>
              <a:t>d.A</a:t>
            </a:r>
            <a:r>
              <a:rPr lang="de-DE" sz="2000" b="0" u="sng" dirty="0">
                <a:cs typeface="Arial" charset="0"/>
              </a:rPr>
              <a:t>. verwiesen. -</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8 Becker ./. D&amp;K Automobile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519202848"/>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1027">
                                            <p:txEl>
                                              <p:pRg st="0" end="0"/>
                                            </p:txEl>
                                          </p:spTgt>
                                        </p:tgtEl>
                                        <p:attrNameLst>
                                          <p:attrName>style.visibility</p:attrName>
                                        </p:attrNameLst>
                                      </p:cBhvr>
                                      <p:to>
                                        <p:strVal val="visible"/>
                                      </p:to>
                                    </p:set>
                                    <p:anim calcmode="lin" valueType="num">
                                      <p:cBhvr additive="base">
                                        <p:cTn id="7" dur="500" fill="hold"/>
                                        <p:tgtEl>
                                          <p:spTgt spid="6410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10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41027">
                                            <p:txEl>
                                              <p:pRg st="2" end="2"/>
                                            </p:txEl>
                                          </p:spTgt>
                                        </p:tgtEl>
                                        <p:attrNameLst>
                                          <p:attrName>style.visibility</p:attrName>
                                        </p:attrNameLst>
                                      </p:cBhvr>
                                      <p:to>
                                        <p:strVal val="visible"/>
                                      </p:to>
                                    </p:set>
                                    <p:anim calcmode="lin" valueType="num">
                                      <p:cBhvr additive="base">
                                        <p:cTn id="13" dur="500" fill="hold"/>
                                        <p:tgtEl>
                                          <p:spTgt spid="64102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102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2050" name="Text Box 2"/>
          <p:cNvSpPr txBox="1">
            <a:spLocks noChangeArrowheads="1"/>
          </p:cNvSpPr>
          <p:nvPr/>
        </p:nvSpPr>
        <p:spPr bwMode="auto">
          <a:xfrm>
            <a:off x="179388" y="1219200"/>
            <a:ext cx="8712200" cy="54864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u="sng" dirty="0"/>
              <a:t>Gutachten zur Vorbereitung der Entscheidungsgründe:</a:t>
            </a:r>
          </a:p>
          <a:p>
            <a:endParaRPr lang="de-DE" sz="2000" b="0" dirty="0"/>
          </a:p>
          <a:p>
            <a:r>
              <a:rPr lang="de-DE" sz="2000" dirty="0"/>
              <a:t>A.	Antragsstation</a:t>
            </a:r>
          </a:p>
          <a:p>
            <a:r>
              <a:rPr lang="de-DE" sz="2000" b="0" dirty="0"/>
              <a:t>	1. 	Es ist bereits ein Versäumnisurteil gegen die Beklagte ergangen,			durch welches diese antragsgemäß zur Rückzahlung des Kaufpreises		von Euro 15.600,- nebst 11 % Zinsen seit dem 12.02.2025 Zug um		Zug gegen Rücknahme des Honda Civic verurteilt wurde.</a:t>
            </a:r>
          </a:p>
          <a:p>
            <a:r>
              <a:rPr lang="de-DE" sz="2000" b="0" dirty="0"/>
              <a:t>	2.	Insofern beantragt der Kläger diesbezüglich, das VU aufrecht zu er-		halten, während die Beklagte im Wege des Einspruches (hilfsweise		durch Wiedereinsetzung) dessen Aufhebung und Klageabweisung		erstrebt.</a:t>
            </a:r>
          </a:p>
          <a:p>
            <a:endParaRPr lang="de-DE" sz="2000" b="0" dirty="0"/>
          </a:p>
          <a:p>
            <a:r>
              <a:rPr lang="de-DE" sz="2000" dirty="0"/>
              <a:t>B.	Zulässigkeit des Einspruches, §§ 338 ff. ZPO</a:t>
            </a:r>
          </a:p>
          <a:p>
            <a:r>
              <a:rPr lang="de-DE" sz="2000" b="0" dirty="0"/>
              <a:t>	I.	Statthaftigkeit</a:t>
            </a:r>
          </a:p>
          <a:p>
            <a:r>
              <a:rPr lang="de-DE" sz="2000" b="0" dirty="0"/>
              <a:t>		(+), da „echtes Versäumnisurteil“ ergangen ist.</a:t>
            </a:r>
          </a:p>
          <a:p>
            <a:r>
              <a:rPr lang="de-DE" sz="2000" b="0" dirty="0"/>
              <a:t>	II.	Form</a:t>
            </a:r>
          </a:p>
          <a:p>
            <a:r>
              <a:rPr lang="de-DE" sz="2000" b="0" dirty="0"/>
              <a:t>		(+), und zwar gemäß § 340 Abs. 1, Abs. 2 ZPO, nicht hingegen </a:t>
            </a:r>
            <a:r>
              <a:rPr lang="de-DE" sz="2000" b="0" dirty="0" err="1"/>
              <a:t>ge</a:t>
            </a:r>
            <a:r>
              <a:rPr lang="de-DE" sz="2000" b="0" dirty="0"/>
              <a:t>-		</a:t>
            </a:r>
            <a:r>
              <a:rPr lang="de-DE" sz="2000" b="0" dirty="0" err="1"/>
              <a:t>mäß</a:t>
            </a:r>
            <a:r>
              <a:rPr lang="de-DE" sz="2000" b="0" dirty="0"/>
              <a:t> § 340 Abs. 3 ZPO (der gehört in die </a:t>
            </a:r>
            <a:r>
              <a:rPr lang="de-DE" sz="2000" b="0" dirty="0" err="1"/>
              <a:t>Begründetheitsprüfung</a:t>
            </a:r>
            <a:r>
              <a:rPr lang="de-DE" sz="2000" b="0" dirty="0"/>
              <a:t>).</a:t>
            </a:r>
            <a:endParaRPr lang="de-DE" sz="1600" b="0" dirty="0"/>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8 Becker ./. D&amp;K Automobile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25232836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2050">
                                            <p:txEl>
                                              <p:pRg st="0" end="0"/>
                                            </p:txEl>
                                          </p:spTgt>
                                        </p:tgtEl>
                                        <p:attrNameLst>
                                          <p:attrName>style.visibility</p:attrName>
                                        </p:attrNameLst>
                                      </p:cBhvr>
                                      <p:to>
                                        <p:strVal val="visible"/>
                                      </p:to>
                                    </p:set>
                                    <p:anim calcmode="lin" valueType="num">
                                      <p:cBhvr additive="base">
                                        <p:cTn id="7" dur="500" fill="hold"/>
                                        <p:tgtEl>
                                          <p:spTgt spid="64205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205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42050">
                                            <p:txEl>
                                              <p:pRg st="2" end="2"/>
                                            </p:txEl>
                                          </p:spTgt>
                                        </p:tgtEl>
                                        <p:attrNameLst>
                                          <p:attrName>style.visibility</p:attrName>
                                        </p:attrNameLst>
                                      </p:cBhvr>
                                      <p:to>
                                        <p:strVal val="visible"/>
                                      </p:to>
                                    </p:set>
                                    <p:anim calcmode="lin" valueType="num">
                                      <p:cBhvr additive="base">
                                        <p:cTn id="13" dur="500" fill="hold"/>
                                        <p:tgtEl>
                                          <p:spTgt spid="64205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205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42050">
                                            <p:txEl>
                                              <p:pRg st="3" end="3"/>
                                            </p:txEl>
                                          </p:spTgt>
                                        </p:tgtEl>
                                        <p:attrNameLst>
                                          <p:attrName>style.visibility</p:attrName>
                                        </p:attrNameLst>
                                      </p:cBhvr>
                                      <p:to>
                                        <p:strVal val="visible"/>
                                      </p:to>
                                    </p:set>
                                    <p:anim calcmode="lin" valueType="num">
                                      <p:cBhvr additive="base">
                                        <p:cTn id="19" dur="500" fill="hold"/>
                                        <p:tgtEl>
                                          <p:spTgt spid="642050">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205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42050">
                                            <p:txEl>
                                              <p:pRg st="4" end="4"/>
                                            </p:txEl>
                                          </p:spTgt>
                                        </p:tgtEl>
                                        <p:attrNameLst>
                                          <p:attrName>style.visibility</p:attrName>
                                        </p:attrNameLst>
                                      </p:cBhvr>
                                      <p:to>
                                        <p:strVal val="visible"/>
                                      </p:to>
                                    </p:set>
                                    <p:anim calcmode="lin" valueType="num">
                                      <p:cBhvr additive="base">
                                        <p:cTn id="25" dur="500" fill="hold"/>
                                        <p:tgtEl>
                                          <p:spTgt spid="642050">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205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642050">
                                            <p:txEl>
                                              <p:pRg st="6" end="6"/>
                                            </p:txEl>
                                          </p:spTgt>
                                        </p:tgtEl>
                                        <p:attrNameLst>
                                          <p:attrName>style.visibility</p:attrName>
                                        </p:attrNameLst>
                                      </p:cBhvr>
                                      <p:to>
                                        <p:strVal val="visible"/>
                                      </p:to>
                                    </p:set>
                                    <p:anim calcmode="lin" valueType="num">
                                      <p:cBhvr additive="base">
                                        <p:cTn id="31" dur="500" fill="hold"/>
                                        <p:tgtEl>
                                          <p:spTgt spid="642050">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205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42050">
                                            <p:txEl>
                                              <p:pRg st="7" end="7"/>
                                            </p:txEl>
                                          </p:spTgt>
                                        </p:tgtEl>
                                        <p:attrNameLst>
                                          <p:attrName>style.visibility</p:attrName>
                                        </p:attrNameLst>
                                      </p:cBhvr>
                                      <p:to>
                                        <p:strVal val="visible"/>
                                      </p:to>
                                    </p:set>
                                    <p:anim calcmode="lin" valueType="num">
                                      <p:cBhvr additive="base">
                                        <p:cTn id="37" dur="500" fill="hold"/>
                                        <p:tgtEl>
                                          <p:spTgt spid="642050">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205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642050">
                                            <p:txEl>
                                              <p:pRg st="8" end="8"/>
                                            </p:txEl>
                                          </p:spTgt>
                                        </p:tgtEl>
                                        <p:attrNameLst>
                                          <p:attrName>style.visibility</p:attrName>
                                        </p:attrNameLst>
                                      </p:cBhvr>
                                      <p:to>
                                        <p:strVal val="visible"/>
                                      </p:to>
                                    </p:set>
                                    <p:anim calcmode="lin" valueType="num">
                                      <p:cBhvr additive="base">
                                        <p:cTn id="43" dur="500" fill="hold"/>
                                        <p:tgtEl>
                                          <p:spTgt spid="642050">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2050">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642050">
                                            <p:txEl>
                                              <p:pRg st="9" end="9"/>
                                            </p:txEl>
                                          </p:spTgt>
                                        </p:tgtEl>
                                        <p:attrNameLst>
                                          <p:attrName>style.visibility</p:attrName>
                                        </p:attrNameLst>
                                      </p:cBhvr>
                                      <p:to>
                                        <p:strVal val="visible"/>
                                      </p:to>
                                    </p:set>
                                    <p:anim calcmode="lin" valueType="num">
                                      <p:cBhvr additive="base">
                                        <p:cTn id="49" dur="500" fill="hold"/>
                                        <p:tgtEl>
                                          <p:spTgt spid="642050">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42050">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642050">
                                            <p:txEl>
                                              <p:pRg st="10" end="10"/>
                                            </p:txEl>
                                          </p:spTgt>
                                        </p:tgtEl>
                                        <p:attrNameLst>
                                          <p:attrName>style.visibility</p:attrName>
                                        </p:attrNameLst>
                                      </p:cBhvr>
                                      <p:to>
                                        <p:strVal val="visible"/>
                                      </p:to>
                                    </p:set>
                                    <p:anim calcmode="lin" valueType="num">
                                      <p:cBhvr additive="base">
                                        <p:cTn id="55" dur="500" fill="hold"/>
                                        <p:tgtEl>
                                          <p:spTgt spid="642050">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42050">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4" name="Text Box 2"/>
          <p:cNvSpPr txBox="1">
            <a:spLocks noChangeArrowheads="1"/>
          </p:cNvSpPr>
          <p:nvPr/>
        </p:nvSpPr>
        <p:spPr bwMode="auto">
          <a:xfrm>
            <a:off x="179388" y="1255713"/>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III.	Frist</a:t>
            </a:r>
          </a:p>
          <a:p>
            <a:r>
              <a:rPr lang="de-DE" sz="2000" b="0" dirty="0"/>
              <a:t>		1.	Bei § 339 Abs. 1 ZPO handelt es sich um eine Notfrist, die				</a:t>
            </a:r>
            <a:r>
              <a:rPr lang="de-DE" sz="2000" b="0" dirty="0" err="1"/>
              <a:t>grds</a:t>
            </a:r>
            <a:r>
              <a:rPr lang="de-DE" sz="2000" b="0" dirty="0"/>
              <a:t>. mit Zustellung des VU beginnt.</a:t>
            </a:r>
          </a:p>
          <a:p>
            <a:r>
              <a:rPr lang="de-DE" sz="2000" b="0" dirty="0"/>
              <a:t>		2.	Beachte aber: Bei VU im schriftlichen Vorverfahren (§ 331 Abs. 3			ZPO) wird eine Verkündung durch die Zustellung ersetzt; erst				durch die letzte Zustellung wird das VU also existent. Dann kann			auch erst jetzt die Frist zu laufen beginnen, § 310 Abs. 3 ZPO.</a:t>
            </a:r>
          </a:p>
          <a:p>
            <a:r>
              <a:rPr lang="de-DE" sz="2000" b="0" dirty="0"/>
              <a:t>		3.	Dennoch war Frist hier verstrichen, da Frist gemäß §§ 222 Abs. 1			ZPO, 187 Abs. 1 BGB am 14.11. begann und gemäß § 188 				Abs. 2 BGB mit Ablauf des 27.11.2025 endete.</a:t>
            </a:r>
          </a:p>
          <a:p>
            <a:r>
              <a:rPr lang="de-DE" sz="2000" b="0" dirty="0"/>
              <a:t>		4.	Wiedereinsetzung in die versäumte Einspruchsfrist?</a:t>
            </a:r>
          </a:p>
          <a:p>
            <a:r>
              <a:rPr lang="de-DE" sz="2000" b="0" dirty="0"/>
              <a:t>			a)	Anwendbar?</a:t>
            </a:r>
          </a:p>
          <a:p>
            <a:r>
              <a:rPr lang="de-DE" sz="2000" b="0" dirty="0"/>
              <a:t>				(+), § 233 ZPO, da Notfrist.</a:t>
            </a:r>
          </a:p>
          <a:p>
            <a:r>
              <a:rPr lang="de-DE" sz="2000" b="0" dirty="0"/>
              <a:t>			b)	Glaubhaftmachung der Partei, dass sie ohne ein Verschulden				an der Einlegung verhindert war?</a:t>
            </a:r>
          </a:p>
          <a:p>
            <a:r>
              <a:rPr lang="de-DE" sz="2000" b="0" dirty="0"/>
              <a:t>				(+), kein zuzurechnendes Verschulden des </a:t>
            </a:r>
            <a:r>
              <a:rPr lang="de-DE" sz="2000" b="0" dirty="0" err="1"/>
              <a:t>Prozessbevollm</a:t>
            </a:r>
            <a:r>
              <a:rPr lang="de-DE" sz="2000" b="0" dirty="0"/>
              <a:t>.,				da dieser ausreichend überwacht hat („typisches </a:t>
            </a:r>
            <a:r>
              <a:rPr lang="de-DE" sz="2000" b="0" dirty="0" err="1"/>
              <a:t>Bürover</a:t>
            </a:r>
            <a:r>
              <a:rPr lang="de-DE" sz="2000" b="0" dirty="0"/>
              <a:t>-				sehen“), § 85 Abs. 2 ZPO.</a:t>
            </a:r>
            <a:endParaRPr lang="de-DE" sz="1600" b="0" dirty="0"/>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8 Becker ./. D&amp;K Automobile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256332122"/>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3074">
                                            <p:txEl>
                                              <p:pRg st="0" end="0"/>
                                            </p:txEl>
                                          </p:spTgt>
                                        </p:tgtEl>
                                        <p:attrNameLst>
                                          <p:attrName>style.visibility</p:attrName>
                                        </p:attrNameLst>
                                      </p:cBhvr>
                                      <p:to>
                                        <p:strVal val="visible"/>
                                      </p:to>
                                    </p:set>
                                    <p:anim calcmode="lin" valueType="num">
                                      <p:cBhvr additive="base">
                                        <p:cTn id="7" dur="500" fill="hold"/>
                                        <p:tgtEl>
                                          <p:spTgt spid="64307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307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43074">
                                            <p:txEl>
                                              <p:pRg st="1" end="1"/>
                                            </p:txEl>
                                          </p:spTgt>
                                        </p:tgtEl>
                                        <p:attrNameLst>
                                          <p:attrName>style.visibility</p:attrName>
                                        </p:attrNameLst>
                                      </p:cBhvr>
                                      <p:to>
                                        <p:strVal val="visible"/>
                                      </p:to>
                                    </p:set>
                                    <p:anim calcmode="lin" valueType="num">
                                      <p:cBhvr additive="base">
                                        <p:cTn id="13" dur="500" fill="hold"/>
                                        <p:tgtEl>
                                          <p:spTgt spid="64307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307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43074">
                                            <p:txEl>
                                              <p:pRg st="2" end="2"/>
                                            </p:txEl>
                                          </p:spTgt>
                                        </p:tgtEl>
                                        <p:attrNameLst>
                                          <p:attrName>style.visibility</p:attrName>
                                        </p:attrNameLst>
                                      </p:cBhvr>
                                      <p:to>
                                        <p:strVal val="visible"/>
                                      </p:to>
                                    </p:set>
                                    <p:anim calcmode="lin" valueType="num">
                                      <p:cBhvr additive="base">
                                        <p:cTn id="19" dur="500" fill="hold"/>
                                        <p:tgtEl>
                                          <p:spTgt spid="64307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307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43074">
                                            <p:txEl>
                                              <p:pRg st="3" end="3"/>
                                            </p:txEl>
                                          </p:spTgt>
                                        </p:tgtEl>
                                        <p:attrNameLst>
                                          <p:attrName>style.visibility</p:attrName>
                                        </p:attrNameLst>
                                      </p:cBhvr>
                                      <p:to>
                                        <p:strVal val="visible"/>
                                      </p:to>
                                    </p:set>
                                    <p:anim calcmode="lin" valueType="num">
                                      <p:cBhvr additive="base">
                                        <p:cTn id="25" dur="500" fill="hold"/>
                                        <p:tgtEl>
                                          <p:spTgt spid="64307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307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643074">
                                            <p:txEl>
                                              <p:pRg st="4" end="4"/>
                                            </p:txEl>
                                          </p:spTgt>
                                        </p:tgtEl>
                                        <p:attrNameLst>
                                          <p:attrName>style.visibility</p:attrName>
                                        </p:attrNameLst>
                                      </p:cBhvr>
                                      <p:to>
                                        <p:strVal val="visible"/>
                                      </p:to>
                                    </p:set>
                                    <p:anim calcmode="lin" valueType="num">
                                      <p:cBhvr additive="base">
                                        <p:cTn id="31" dur="500" fill="hold"/>
                                        <p:tgtEl>
                                          <p:spTgt spid="64307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307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43074">
                                            <p:txEl>
                                              <p:pRg st="5" end="5"/>
                                            </p:txEl>
                                          </p:spTgt>
                                        </p:tgtEl>
                                        <p:attrNameLst>
                                          <p:attrName>style.visibility</p:attrName>
                                        </p:attrNameLst>
                                      </p:cBhvr>
                                      <p:to>
                                        <p:strVal val="visible"/>
                                      </p:to>
                                    </p:set>
                                    <p:anim calcmode="lin" valueType="num">
                                      <p:cBhvr additive="base">
                                        <p:cTn id="37" dur="500" fill="hold"/>
                                        <p:tgtEl>
                                          <p:spTgt spid="64307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307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643074">
                                            <p:txEl>
                                              <p:pRg st="6" end="6"/>
                                            </p:txEl>
                                          </p:spTgt>
                                        </p:tgtEl>
                                        <p:attrNameLst>
                                          <p:attrName>style.visibility</p:attrName>
                                        </p:attrNameLst>
                                      </p:cBhvr>
                                      <p:to>
                                        <p:strVal val="visible"/>
                                      </p:to>
                                    </p:set>
                                    <p:anim calcmode="lin" valueType="num">
                                      <p:cBhvr additive="base">
                                        <p:cTn id="43" dur="500" fill="hold"/>
                                        <p:tgtEl>
                                          <p:spTgt spid="64307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307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643074">
                                            <p:txEl>
                                              <p:pRg st="7" end="7"/>
                                            </p:txEl>
                                          </p:spTgt>
                                        </p:tgtEl>
                                        <p:attrNameLst>
                                          <p:attrName>style.visibility</p:attrName>
                                        </p:attrNameLst>
                                      </p:cBhvr>
                                      <p:to>
                                        <p:strVal val="visible"/>
                                      </p:to>
                                    </p:set>
                                    <p:anim calcmode="lin" valueType="num">
                                      <p:cBhvr additive="base">
                                        <p:cTn id="49" dur="500" fill="hold"/>
                                        <p:tgtEl>
                                          <p:spTgt spid="64307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4307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643074">
                                            <p:txEl>
                                              <p:pRg st="8" end="8"/>
                                            </p:txEl>
                                          </p:spTgt>
                                        </p:tgtEl>
                                        <p:attrNameLst>
                                          <p:attrName>style.visibility</p:attrName>
                                        </p:attrNameLst>
                                      </p:cBhvr>
                                      <p:to>
                                        <p:strVal val="visible"/>
                                      </p:to>
                                    </p:set>
                                    <p:anim calcmode="lin" valueType="num">
                                      <p:cBhvr additive="base">
                                        <p:cTn id="55" dur="500" fill="hold"/>
                                        <p:tgtEl>
                                          <p:spTgt spid="64307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4307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4098" name="Text Box 2"/>
          <p:cNvSpPr txBox="1">
            <a:spLocks noChangeArrowheads="1"/>
          </p:cNvSpPr>
          <p:nvPr/>
        </p:nvSpPr>
        <p:spPr bwMode="auto">
          <a:xfrm>
            <a:off x="179388" y="1268413"/>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c)	Rechtzeitige Nachholung der versäumten Prozess-					</a:t>
            </a:r>
            <a:r>
              <a:rPr lang="de-DE" sz="2000" b="0" dirty="0" err="1"/>
              <a:t>handlung</a:t>
            </a:r>
            <a:r>
              <a:rPr lang="de-DE" sz="2000" b="0" dirty="0"/>
              <a:t>?</a:t>
            </a:r>
          </a:p>
          <a:p>
            <a:r>
              <a:rPr lang="de-DE" sz="2000" b="0" dirty="0"/>
              <a:t>				(+), am 28.11.2025.</a:t>
            </a:r>
          </a:p>
          <a:p>
            <a:r>
              <a:rPr lang="de-DE" sz="2000" b="0" dirty="0"/>
              <a:t>			d)	Entscheidung hierüber ist mit der Entscheidung über die 					nachgeholte Prozesshandlung zu verbinden, § 238 Abs. 1				S.1 ZPO.</a:t>
            </a:r>
          </a:p>
          <a:p>
            <a:r>
              <a:rPr lang="de-DE" sz="2000" b="0" dirty="0"/>
              <a:t>		5.	Also ist der Beklagten antragsgemäß Wiedereinsetzung zu </a:t>
            </a:r>
            <a:r>
              <a:rPr lang="de-DE" sz="2000" b="0" dirty="0" err="1"/>
              <a:t>ge</a:t>
            </a:r>
            <a:r>
              <a:rPr lang="de-DE" sz="2000" b="0" dirty="0"/>
              <a:t>-			währen; die Fristversäumung ist geheilt.</a:t>
            </a:r>
          </a:p>
          <a:p>
            <a:r>
              <a:rPr lang="de-DE" sz="2000" b="0" dirty="0"/>
              <a:t>	IV.	Damit wird der Prozess in die Lage zurückversetzt, in der er sich vor		Eintritt der Säumnis befand, § 342 ZPO.</a:t>
            </a:r>
          </a:p>
          <a:p>
            <a:endParaRPr lang="de-DE" sz="2000" b="0" dirty="0"/>
          </a:p>
          <a:p>
            <a:r>
              <a:rPr lang="de-DE" sz="2000" dirty="0"/>
              <a:t>C.	Zulässigkeit der Klage nach jetzigem Erkenntnisstand</a:t>
            </a:r>
          </a:p>
          <a:p>
            <a:r>
              <a:rPr lang="de-DE" sz="2000" b="0" dirty="0"/>
              <a:t>	(+), keine Probleme.</a:t>
            </a:r>
          </a:p>
          <a:p>
            <a:endParaRPr lang="de-DE" sz="2000" b="0" dirty="0"/>
          </a:p>
          <a:p>
            <a:r>
              <a:rPr lang="de-DE" sz="2000" dirty="0"/>
              <a:t>D.	Begründetheit der Klage nach jetzigem Erkenntnisstand</a:t>
            </a:r>
          </a:p>
          <a:p>
            <a:r>
              <a:rPr lang="de-DE" sz="2000" b="0" dirty="0"/>
              <a:t>	I.	Anspruch aus §§ 346 Abs. 1 </a:t>
            </a:r>
            <a:r>
              <a:rPr lang="de-DE" sz="2000" b="0" dirty="0" err="1"/>
              <a:t>iVm</a:t>
            </a:r>
            <a:r>
              <a:rPr lang="de-DE" sz="2000" b="0" dirty="0"/>
              <a:t> 437 Nr. 2 BGB</a:t>
            </a:r>
          </a:p>
          <a:p>
            <a:r>
              <a:rPr lang="de-DE" sz="2000" b="0" dirty="0"/>
              <a:t>		1.	Wirksamer Kaufvertrag?</a:t>
            </a:r>
          </a:p>
          <a:p>
            <a:r>
              <a:rPr lang="de-DE" sz="2000" b="0" dirty="0"/>
              <a:t>			(+), keine Bedenken, unstreitig, da keine Anfechtung erklärt.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8 Becker ./. D&amp;K Automobile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173360739"/>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4098">
                                            <p:txEl>
                                              <p:pRg st="0" end="0"/>
                                            </p:txEl>
                                          </p:spTgt>
                                        </p:tgtEl>
                                        <p:attrNameLst>
                                          <p:attrName>style.visibility</p:attrName>
                                        </p:attrNameLst>
                                      </p:cBhvr>
                                      <p:to>
                                        <p:strVal val="visible"/>
                                      </p:to>
                                    </p:set>
                                    <p:anim calcmode="lin" valueType="num">
                                      <p:cBhvr additive="base">
                                        <p:cTn id="7" dur="500" fill="hold"/>
                                        <p:tgtEl>
                                          <p:spTgt spid="64409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409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44098">
                                            <p:txEl>
                                              <p:pRg st="1" end="1"/>
                                            </p:txEl>
                                          </p:spTgt>
                                        </p:tgtEl>
                                        <p:attrNameLst>
                                          <p:attrName>style.visibility</p:attrName>
                                        </p:attrNameLst>
                                      </p:cBhvr>
                                      <p:to>
                                        <p:strVal val="visible"/>
                                      </p:to>
                                    </p:set>
                                    <p:anim calcmode="lin" valueType="num">
                                      <p:cBhvr additive="base">
                                        <p:cTn id="13" dur="500" fill="hold"/>
                                        <p:tgtEl>
                                          <p:spTgt spid="64409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409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44098">
                                            <p:txEl>
                                              <p:pRg st="2" end="2"/>
                                            </p:txEl>
                                          </p:spTgt>
                                        </p:tgtEl>
                                        <p:attrNameLst>
                                          <p:attrName>style.visibility</p:attrName>
                                        </p:attrNameLst>
                                      </p:cBhvr>
                                      <p:to>
                                        <p:strVal val="visible"/>
                                      </p:to>
                                    </p:set>
                                    <p:anim calcmode="lin" valueType="num">
                                      <p:cBhvr additive="base">
                                        <p:cTn id="19" dur="500" fill="hold"/>
                                        <p:tgtEl>
                                          <p:spTgt spid="64409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409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44098">
                                            <p:txEl>
                                              <p:pRg st="3" end="3"/>
                                            </p:txEl>
                                          </p:spTgt>
                                        </p:tgtEl>
                                        <p:attrNameLst>
                                          <p:attrName>style.visibility</p:attrName>
                                        </p:attrNameLst>
                                      </p:cBhvr>
                                      <p:to>
                                        <p:strVal val="visible"/>
                                      </p:to>
                                    </p:set>
                                    <p:anim calcmode="lin" valueType="num">
                                      <p:cBhvr additive="base">
                                        <p:cTn id="25" dur="500" fill="hold"/>
                                        <p:tgtEl>
                                          <p:spTgt spid="64409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409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644098">
                                            <p:txEl>
                                              <p:pRg st="4" end="4"/>
                                            </p:txEl>
                                          </p:spTgt>
                                        </p:tgtEl>
                                        <p:attrNameLst>
                                          <p:attrName>style.visibility</p:attrName>
                                        </p:attrNameLst>
                                      </p:cBhvr>
                                      <p:to>
                                        <p:strVal val="visible"/>
                                      </p:to>
                                    </p:set>
                                    <p:anim calcmode="lin" valueType="num">
                                      <p:cBhvr additive="base">
                                        <p:cTn id="31" dur="500" fill="hold"/>
                                        <p:tgtEl>
                                          <p:spTgt spid="64409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409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44098">
                                            <p:txEl>
                                              <p:pRg st="6" end="6"/>
                                            </p:txEl>
                                          </p:spTgt>
                                        </p:tgtEl>
                                        <p:attrNameLst>
                                          <p:attrName>style.visibility</p:attrName>
                                        </p:attrNameLst>
                                      </p:cBhvr>
                                      <p:to>
                                        <p:strVal val="visible"/>
                                      </p:to>
                                    </p:set>
                                    <p:anim calcmode="lin" valueType="num">
                                      <p:cBhvr additive="base">
                                        <p:cTn id="37" dur="500" fill="hold"/>
                                        <p:tgtEl>
                                          <p:spTgt spid="644098">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409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644098">
                                            <p:txEl>
                                              <p:pRg st="7" end="7"/>
                                            </p:txEl>
                                          </p:spTgt>
                                        </p:tgtEl>
                                        <p:attrNameLst>
                                          <p:attrName>style.visibility</p:attrName>
                                        </p:attrNameLst>
                                      </p:cBhvr>
                                      <p:to>
                                        <p:strVal val="visible"/>
                                      </p:to>
                                    </p:set>
                                    <p:anim calcmode="lin" valueType="num">
                                      <p:cBhvr additive="base">
                                        <p:cTn id="43" dur="500" fill="hold"/>
                                        <p:tgtEl>
                                          <p:spTgt spid="644098">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409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644098">
                                            <p:txEl>
                                              <p:pRg st="9" end="9"/>
                                            </p:txEl>
                                          </p:spTgt>
                                        </p:tgtEl>
                                        <p:attrNameLst>
                                          <p:attrName>style.visibility</p:attrName>
                                        </p:attrNameLst>
                                      </p:cBhvr>
                                      <p:to>
                                        <p:strVal val="visible"/>
                                      </p:to>
                                    </p:set>
                                    <p:anim calcmode="lin" valueType="num">
                                      <p:cBhvr additive="base">
                                        <p:cTn id="49" dur="500" fill="hold"/>
                                        <p:tgtEl>
                                          <p:spTgt spid="644098">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44098">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644098">
                                            <p:txEl>
                                              <p:pRg st="10" end="10"/>
                                            </p:txEl>
                                          </p:spTgt>
                                        </p:tgtEl>
                                        <p:attrNameLst>
                                          <p:attrName>style.visibility</p:attrName>
                                        </p:attrNameLst>
                                      </p:cBhvr>
                                      <p:to>
                                        <p:strVal val="visible"/>
                                      </p:to>
                                    </p:set>
                                    <p:anim calcmode="lin" valueType="num">
                                      <p:cBhvr additive="base">
                                        <p:cTn id="55" dur="500" fill="hold"/>
                                        <p:tgtEl>
                                          <p:spTgt spid="644098">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44098">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644098">
                                            <p:txEl>
                                              <p:pRg st="11" end="11"/>
                                            </p:txEl>
                                          </p:spTgt>
                                        </p:tgtEl>
                                        <p:attrNameLst>
                                          <p:attrName>style.visibility</p:attrName>
                                        </p:attrNameLst>
                                      </p:cBhvr>
                                      <p:to>
                                        <p:strVal val="visible"/>
                                      </p:to>
                                    </p:set>
                                    <p:anim calcmode="lin" valueType="num">
                                      <p:cBhvr additive="base">
                                        <p:cTn id="61" dur="500" fill="hold"/>
                                        <p:tgtEl>
                                          <p:spTgt spid="644098">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44098">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644098">
                                            <p:txEl>
                                              <p:pRg st="12" end="12"/>
                                            </p:txEl>
                                          </p:spTgt>
                                        </p:tgtEl>
                                        <p:attrNameLst>
                                          <p:attrName>style.visibility</p:attrName>
                                        </p:attrNameLst>
                                      </p:cBhvr>
                                      <p:to>
                                        <p:strVal val="visible"/>
                                      </p:to>
                                    </p:set>
                                    <p:anim calcmode="lin" valueType="num">
                                      <p:cBhvr additive="base">
                                        <p:cTn id="67" dur="500" fill="hold"/>
                                        <p:tgtEl>
                                          <p:spTgt spid="644098">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44098">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22" name="Text Box 2"/>
          <p:cNvSpPr txBox="1">
            <a:spLocks noChangeArrowheads="1"/>
          </p:cNvSpPr>
          <p:nvPr/>
        </p:nvSpPr>
        <p:spPr bwMode="auto">
          <a:xfrm>
            <a:off x="179388" y="1290638"/>
            <a:ext cx="8712200" cy="338554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2.	Rücktritt des Klägers?</a:t>
            </a:r>
          </a:p>
          <a:p>
            <a:r>
              <a:rPr lang="de-DE" sz="2000" b="0" dirty="0"/>
              <a:t>			a)	Rücktrittserklärung, § 349 BGB</a:t>
            </a:r>
          </a:p>
          <a:p>
            <a:r>
              <a:rPr lang="de-DE" sz="2000" b="0" dirty="0"/>
              <a:t>				(+), mit Schreiben vom 18.06.2025.</a:t>
            </a:r>
          </a:p>
          <a:p>
            <a:r>
              <a:rPr lang="de-DE" sz="2000" b="0" dirty="0"/>
              <a:t>			b)	Rücktrittsgrund, §§ 437 Nr. 2, 323 Abs. 1 BGB?</a:t>
            </a:r>
          </a:p>
          <a:p>
            <a:r>
              <a:rPr lang="de-DE" sz="2000" b="0" dirty="0"/>
              <a:t>				(1)	Mangel des verkauften Fahrzeuges?</a:t>
            </a:r>
          </a:p>
          <a:p>
            <a:r>
              <a:rPr lang="de-DE" sz="2000" b="0" dirty="0"/>
              <a:t>					(a)	Roststellen an den Fahrwerksteilen der Hinter-							</a:t>
            </a:r>
            <a:r>
              <a:rPr lang="de-DE" sz="2000" b="0" dirty="0" err="1"/>
              <a:t>achse</a:t>
            </a:r>
            <a:r>
              <a:rPr lang="de-DE" sz="2000" b="0" dirty="0"/>
              <a:t>?</a:t>
            </a:r>
          </a:p>
          <a:p>
            <a:r>
              <a:rPr lang="de-DE" sz="2000" b="0" dirty="0"/>
              <a:t>						(+), § 434 Abs. 3 S.1 Nr. 1+2 a) (Abweichung von 						gewöhnlicher Beschaffenheit von Neuwagen)</a:t>
            </a:r>
          </a:p>
          <a:p>
            <a:r>
              <a:rPr lang="de-DE" sz="2000" b="0" dirty="0"/>
              <a:t>					(b)	Produktionsdatum 12/2023?</a:t>
            </a:r>
          </a:p>
          <a:p>
            <a:endParaRPr lang="de-DE" sz="2000" b="0" dirty="0"/>
          </a:p>
        </p:txBody>
      </p:sp>
      <p:sp>
        <p:nvSpPr>
          <p:cNvPr id="4" name="Text Box 5"/>
          <p:cNvSpPr txBox="1">
            <a:spLocks noChangeArrowheads="1"/>
          </p:cNvSpPr>
          <p:nvPr/>
        </p:nvSpPr>
        <p:spPr bwMode="auto">
          <a:xfrm>
            <a:off x="3095836" y="4362983"/>
            <a:ext cx="5795752" cy="2462213"/>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r>
              <a:rPr lang="de-DE" sz="2000" dirty="0">
                <a:solidFill>
                  <a:schemeClr val="bg1"/>
                </a:solidFill>
                <a:latin typeface="Arial" charset="0"/>
              </a:rPr>
              <a:t>BGH:</a:t>
            </a:r>
            <a:r>
              <a:rPr lang="de-DE" sz="2000" b="0" dirty="0">
                <a:solidFill>
                  <a:schemeClr val="bg1"/>
                </a:solidFill>
                <a:latin typeface="Arial" charset="0"/>
              </a:rPr>
              <a:t> Ein als fabrikneu verkauftes Fahrzeug ist nur dann mangelfrei, wenn es im Zeitpunkt des Vertragsschlusses unverändert weitergebaut wird, eine Standzeit von maximal 12 Monaten hat und keine lager- oder standzeitbedingten Mängel aufweist. Ob das Fahrzeug kurzzeit- oder tageszugelassen war, ist hingegen nicht bedeutsam (s. BGH VIII ZR 191/15, 29.6.2016)</a:t>
            </a:r>
            <a:endParaRPr lang="de-DE" dirty="0">
              <a:solidFill>
                <a:schemeClr val="bg1"/>
              </a:solidFill>
            </a:endParaRPr>
          </a:p>
        </p:txBody>
      </p:sp>
      <p:sp>
        <p:nvSpPr>
          <p:cNvPr id="5"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8 Becker ./. D&amp;K Automobile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178562729"/>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5122">
                                            <p:txEl>
                                              <p:pRg st="0" end="0"/>
                                            </p:txEl>
                                          </p:spTgt>
                                        </p:tgtEl>
                                        <p:attrNameLst>
                                          <p:attrName>style.visibility</p:attrName>
                                        </p:attrNameLst>
                                      </p:cBhvr>
                                      <p:to>
                                        <p:strVal val="visible"/>
                                      </p:to>
                                    </p:set>
                                    <p:anim calcmode="lin" valueType="num">
                                      <p:cBhvr additive="base">
                                        <p:cTn id="7" dur="500" fill="hold"/>
                                        <p:tgtEl>
                                          <p:spTgt spid="64512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512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45122">
                                            <p:txEl>
                                              <p:pRg st="1" end="1"/>
                                            </p:txEl>
                                          </p:spTgt>
                                        </p:tgtEl>
                                        <p:attrNameLst>
                                          <p:attrName>style.visibility</p:attrName>
                                        </p:attrNameLst>
                                      </p:cBhvr>
                                      <p:to>
                                        <p:strVal val="visible"/>
                                      </p:to>
                                    </p:set>
                                    <p:anim calcmode="lin" valueType="num">
                                      <p:cBhvr additive="base">
                                        <p:cTn id="13" dur="500" fill="hold"/>
                                        <p:tgtEl>
                                          <p:spTgt spid="64512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512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45122">
                                            <p:txEl>
                                              <p:pRg st="2" end="2"/>
                                            </p:txEl>
                                          </p:spTgt>
                                        </p:tgtEl>
                                        <p:attrNameLst>
                                          <p:attrName>style.visibility</p:attrName>
                                        </p:attrNameLst>
                                      </p:cBhvr>
                                      <p:to>
                                        <p:strVal val="visible"/>
                                      </p:to>
                                    </p:set>
                                    <p:anim calcmode="lin" valueType="num">
                                      <p:cBhvr additive="base">
                                        <p:cTn id="19" dur="500" fill="hold"/>
                                        <p:tgtEl>
                                          <p:spTgt spid="64512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512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45122">
                                            <p:txEl>
                                              <p:pRg st="3" end="3"/>
                                            </p:txEl>
                                          </p:spTgt>
                                        </p:tgtEl>
                                        <p:attrNameLst>
                                          <p:attrName>style.visibility</p:attrName>
                                        </p:attrNameLst>
                                      </p:cBhvr>
                                      <p:to>
                                        <p:strVal val="visible"/>
                                      </p:to>
                                    </p:set>
                                    <p:anim calcmode="lin" valueType="num">
                                      <p:cBhvr additive="base">
                                        <p:cTn id="25" dur="500" fill="hold"/>
                                        <p:tgtEl>
                                          <p:spTgt spid="64512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512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645122">
                                            <p:txEl>
                                              <p:pRg st="4" end="4"/>
                                            </p:txEl>
                                          </p:spTgt>
                                        </p:tgtEl>
                                        <p:attrNameLst>
                                          <p:attrName>style.visibility</p:attrName>
                                        </p:attrNameLst>
                                      </p:cBhvr>
                                      <p:to>
                                        <p:strVal val="visible"/>
                                      </p:to>
                                    </p:set>
                                    <p:anim calcmode="lin" valueType="num">
                                      <p:cBhvr additive="base">
                                        <p:cTn id="31" dur="500" fill="hold"/>
                                        <p:tgtEl>
                                          <p:spTgt spid="64512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512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45122">
                                            <p:txEl>
                                              <p:pRg st="5" end="5"/>
                                            </p:txEl>
                                          </p:spTgt>
                                        </p:tgtEl>
                                        <p:attrNameLst>
                                          <p:attrName>style.visibility</p:attrName>
                                        </p:attrNameLst>
                                      </p:cBhvr>
                                      <p:to>
                                        <p:strVal val="visible"/>
                                      </p:to>
                                    </p:set>
                                    <p:anim calcmode="lin" valueType="num">
                                      <p:cBhvr additive="base">
                                        <p:cTn id="37" dur="500" fill="hold"/>
                                        <p:tgtEl>
                                          <p:spTgt spid="64512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512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645122">
                                            <p:txEl>
                                              <p:pRg st="6" end="6"/>
                                            </p:txEl>
                                          </p:spTgt>
                                        </p:tgtEl>
                                        <p:attrNameLst>
                                          <p:attrName>style.visibility</p:attrName>
                                        </p:attrNameLst>
                                      </p:cBhvr>
                                      <p:to>
                                        <p:strVal val="visible"/>
                                      </p:to>
                                    </p:set>
                                    <p:anim calcmode="lin" valueType="num">
                                      <p:cBhvr additive="base">
                                        <p:cTn id="43" dur="500" fill="hold"/>
                                        <p:tgtEl>
                                          <p:spTgt spid="64512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512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45122">
                                            <p:txEl>
                                              <p:pRg st="7" end="7"/>
                                            </p:txEl>
                                          </p:spTgt>
                                        </p:tgtEl>
                                        <p:attrNameLst>
                                          <p:attrName>style.visibility</p:attrName>
                                        </p:attrNameLst>
                                      </p:cBhvr>
                                      <p:to>
                                        <p:strVal val="visible"/>
                                      </p:to>
                                    </p:set>
                                    <p:anim calcmode="lin" valueType="num">
                                      <p:cBhvr additive="base">
                                        <p:cTn id="49" dur="500" fill="hold"/>
                                        <p:tgtEl>
                                          <p:spTgt spid="64512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4512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4"/>
                                        </p:tgtEl>
                                        <p:attrNameLst>
                                          <p:attrName>style.visibility</p:attrName>
                                        </p:attrNameLst>
                                      </p:cBhvr>
                                      <p:to>
                                        <p:strVal val="visible"/>
                                      </p:to>
                                    </p:set>
                                    <p:anim calcmode="lin" valueType="num">
                                      <p:cBhvr additive="base">
                                        <p:cTn id="55" dur="500" fill="hold"/>
                                        <p:tgtEl>
                                          <p:spTgt spid="4"/>
                                        </p:tgtEl>
                                        <p:attrNameLst>
                                          <p:attrName>ppt_x</p:attrName>
                                        </p:attrNameLst>
                                      </p:cBhvr>
                                      <p:tavLst>
                                        <p:tav tm="0">
                                          <p:val>
                                            <p:strVal val="#ppt_x"/>
                                          </p:val>
                                        </p:tav>
                                        <p:tav tm="100000">
                                          <p:val>
                                            <p:strVal val="#ppt_x"/>
                                          </p:val>
                                        </p:tav>
                                      </p:tavLst>
                                    </p:anim>
                                    <p:anim calcmode="lin" valueType="num">
                                      <p:cBhvr additive="base">
                                        <p:cTn id="5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6146" name="Text Box 2"/>
          <p:cNvSpPr txBox="1">
            <a:spLocks noChangeArrowheads="1"/>
          </p:cNvSpPr>
          <p:nvPr/>
        </p:nvSpPr>
        <p:spPr bwMode="auto">
          <a:xfrm>
            <a:off x="179388" y="1255713"/>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danach Mangel (+), da Standzeit von mehr als 12						Monaten (Produktionsdatum 12/23, Verkauf am							12.02.2025).</a:t>
            </a:r>
          </a:p>
          <a:p>
            <a:r>
              <a:rPr lang="de-DE" sz="2000" b="0" dirty="0"/>
              <a:t>					(c)	„Dröhnen“</a:t>
            </a:r>
          </a:p>
          <a:p>
            <a:r>
              <a:rPr lang="de-DE" sz="2000" b="0" dirty="0"/>
              <a:t>						(</a:t>
            </a:r>
            <a:r>
              <a:rPr lang="de-DE" sz="2000" b="0" dirty="0" err="1"/>
              <a:t>aa</a:t>
            </a:r>
            <a:r>
              <a:rPr lang="de-DE" sz="2000" b="0" dirty="0"/>
              <a:t>)	Teilweise wurde die Auffassung vertreten, die							„gewöhnliche“ Beschaffenheit eines </a:t>
            </a:r>
            <a:r>
              <a:rPr lang="de-DE" sz="2000" b="0" dirty="0" err="1"/>
              <a:t>Neuwa</a:t>
            </a:r>
            <a:r>
              <a:rPr lang="de-DE" sz="2000" b="0" dirty="0"/>
              <a:t>-							</a:t>
            </a:r>
            <a:r>
              <a:rPr lang="de-DE" sz="2000" b="0" dirty="0" err="1"/>
              <a:t>gens</a:t>
            </a:r>
            <a:r>
              <a:rPr lang="de-DE" sz="2000" b="0" dirty="0"/>
              <a:t> bestimme sich nach dem Standard der 							Marke / des Modells, nicht der vergleichbaren 							Fahrzeuge (OLG Celle).</a:t>
            </a:r>
          </a:p>
          <a:p>
            <a:r>
              <a:rPr lang="de-DE" sz="2000" b="0" dirty="0"/>
              <a:t>							danach Sachmangel hier wohl (-)</a:t>
            </a:r>
          </a:p>
          <a:p>
            <a:r>
              <a:rPr lang="de-DE" sz="2000" b="0" dirty="0"/>
              <a:t>						(</a:t>
            </a:r>
            <a:r>
              <a:rPr lang="de-DE" sz="2000" b="0" dirty="0" err="1"/>
              <a:t>bb</a:t>
            </a:r>
            <a:r>
              <a:rPr lang="de-DE" sz="2000" b="0" dirty="0"/>
              <a:t>)	Eine solche Sichtweise ist jedoch abzulehnen 							(OLG Köln NJW-RR 91, 1340 f.), da ein Her-							</a:t>
            </a:r>
            <a:r>
              <a:rPr lang="de-DE" sz="2000" b="0" dirty="0" err="1"/>
              <a:t>steller</a:t>
            </a:r>
            <a:r>
              <a:rPr lang="de-DE" sz="2000" b="0" dirty="0"/>
              <a:t> so für Konstruktionsfehler einer </a:t>
            </a:r>
            <a:r>
              <a:rPr lang="de-DE" sz="2000" b="0" dirty="0" err="1"/>
              <a:t>gesam</a:t>
            </a:r>
            <a:r>
              <a:rPr lang="de-DE" sz="2000" b="0" dirty="0"/>
              <a:t>-							</a:t>
            </a:r>
            <a:r>
              <a:rPr lang="de-DE" sz="2000" b="0" dirty="0" err="1"/>
              <a:t>ten</a:t>
            </a:r>
            <a:r>
              <a:rPr lang="de-DE" sz="2000" b="0" dirty="0"/>
              <a:t> Serie nicht nach §§ 434 ff. BGB haftete.</a:t>
            </a:r>
          </a:p>
          <a:p>
            <a:r>
              <a:rPr lang="de-DE" sz="2000" b="0" dirty="0"/>
              <a:t>					(d)	Also Sachmängel (+).</a:t>
            </a:r>
          </a:p>
          <a:p>
            <a:r>
              <a:rPr lang="de-DE" sz="2000" b="0" dirty="0"/>
              <a:t>				(2)	Fristsetzung zur Nacherfüllung oder Entbehrlichkeit</a:t>
            </a:r>
          </a:p>
          <a:p>
            <a:r>
              <a:rPr lang="de-DE" sz="2000" b="0" dirty="0"/>
              <a:t>					(+), schon fraglich, ob nach § 326 Abs. 5 BGB entbehr-					</a:t>
            </a:r>
            <a:r>
              <a:rPr lang="de-DE" sz="2000" b="0" dirty="0" err="1"/>
              <a:t>lich</a:t>
            </a:r>
            <a:r>
              <a:rPr lang="de-DE" sz="2000" b="0" dirty="0"/>
              <a:t>, aber jedenfalls Frist gesetzt, § 323 Abs. 1.</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8 Becker ./. D&amp;K Automobile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929278884"/>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6146">
                                            <p:txEl>
                                              <p:pRg st="0" end="0"/>
                                            </p:txEl>
                                          </p:spTgt>
                                        </p:tgtEl>
                                        <p:attrNameLst>
                                          <p:attrName>style.visibility</p:attrName>
                                        </p:attrNameLst>
                                      </p:cBhvr>
                                      <p:to>
                                        <p:strVal val="visible"/>
                                      </p:to>
                                    </p:set>
                                    <p:anim calcmode="lin" valueType="num">
                                      <p:cBhvr additive="base">
                                        <p:cTn id="7" dur="500" fill="hold"/>
                                        <p:tgtEl>
                                          <p:spTgt spid="64614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614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46146">
                                            <p:txEl>
                                              <p:pRg st="1" end="1"/>
                                            </p:txEl>
                                          </p:spTgt>
                                        </p:tgtEl>
                                        <p:attrNameLst>
                                          <p:attrName>style.visibility</p:attrName>
                                        </p:attrNameLst>
                                      </p:cBhvr>
                                      <p:to>
                                        <p:strVal val="visible"/>
                                      </p:to>
                                    </p:set>
                                    <p:anim calcmode="lin" valueType="num">
                                      <p:cBhvr additive="base">
                                        <p:cTn id="13" dur="500" fill="hold"/>
                                        <p:tgtEl>
                                          <p:spTgt spid="64614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614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6146">
                                            <p:txEl>
                                              <p:pRg st="2" end="2"/>
                                            </p:txEl>
                                          </p:spTgt>
                                        </p:tgtEl>
                                        <p:attrNameLst>
                                          <p:attrName>style.visibility</p:attrName>
                                        </p:attrNameLst>
                                      </p:cBhvr>
                                      <p:to>
                                        <p:strVal val="visible"/>
                                      </p:to>
                                    </p:set>
                                    <p:anim calcmode="lin" valueType="num">
                                      <p:cBhvr additive="base">
                                        <p:cTn id="19" dur="500" fill="hold"/>
                                        <p:tgtEl>
                                          <p:spTgt spid="64614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614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6146">
                                            <p:txEl>
                                              <p:pRg st="3" end="3"/>
                                            </p:txEl>
                                          </p:spTgt>
                                        </p:tgtEl>
                                        <p:attrNameLst>
                                          <p:attrName>style.visibility</p:attrName>
                                        </p:attrNameLst>
                                      </p:cBhvr>
                                      <p:to>
                                        <p:strVal val="visible"/>
                                      </p:to>
                                    </p:set>
                                    <p:anim calcmode="lin" valueType="num">
                                      <p:cBhvr additive="base">
                                        <p:cTn id="25" dur="500" fill="hold"/>
                                        <p:tgtEl>
                                          <p:spTgt spid="64614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614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46146">
                                            <p:txEl>
                                              <p:pRg st="4" end="4"/>
                                            </p:txEl>
                                          </p:spTgt>
                                        </p:tgtEl>
                                        <p:attrNameLst>
                                          <p:attrName>style.visibility</p:attrName>
                                        </p:attrNameLst>
                                      </p:cBhvr>
                                      <p:to>
                                        <p:strVal val="visible"/>
                                      </p:to>
                                    </p:set>
                                    <p:anim calcmode="lin" valueType="num">
                                      <p:cBhvr additive="base">
                                        <p:cTn id="31" dur="500" fill="hold"/>
                                        <p:tgtEl>
                                          <p:spTgt spid="64614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614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46146">
                                            <p:txEl>
                                              <p:pRg st="5" end="5"/>
                                            </p:txEl>
                                          </p:spTgt>
                                        </p:tgtEl>
                                        <p:attrNameLst>
                                          <p:attrName>style.visibility</p:attrName>
                                        </p:attrNameLst>
                                      </p:cBhvr>
                                      <p:to>
                                        <p:strVal val="visible"/>
                                      </p:to>
                                    </p:set>
                                    <p:anim calcmode="lin" valueType="num">
                                      <p:cBhvr additive="base">
                                        <p:cTn id="37" dur="500" fill="hold"/>
                                        <p:tgtEl>
                                          <p:spTgt spid="64614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614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46146">
                                            <p:txEl>
                                              <p:pRg st="6" end="6"/>
                                            </p:txEl>
                                          </p:spTgt>
                                        </p:tgtEl>
                                        <p:attrNameLst>
                                          <p:attrName>style.visibility</p:attrName>
                                        </p:attrNameLst>
                                      </p:cBhvr>
                                      <p:to>
                                        <p:strVal val="visible"/>
                                      </p:to>
                                    </p:set>
                                    <p:anim calcmode="lin" valueType="num">
                                      <p:cBhvr additive="base">
                                        <p:cTn id="43" dur="500" fill="hold"/>
                                        <p:tgtEl>
                                          <p:spTgt spid="64614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614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46146">
                                            <p:txEl>
                                              <p:pRg st="7" end="7"/>
                                            </p:txEl>
                                          </p:spTgt>
                                        </p:tgtEl>
                                        <p:attrNameLst>
                                          <p:attrName>style.visibility</p:attrName>
                                        </p:attrNameLst>
                                      </p:cBhvr>
                                      <p:to>
                                        <p:strVal val="visible"/>
                                      </p:to>
                                    </p:set>
                                    <p:anim calcmode="lin" valueType="num">
                                      <p:cBhvr additive="base">
                                        <p:cTn id="49" dur="500" fill="hold"/>
                                        <p:tgtEl>
                                          <p:spTgt spid="64614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46146">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6146" name="Text Box 2"/>
          <p:cNvSpPr txBox="1">
            <a:spLocks noChangeArrowheads="1"/>
          </p:cNvSpPr>
          <p:nvPr/>
        </p:nvSpPr>
        <p:spPr bwMode="auto">
          <a:xfrm>
            <a:off x="179388" y="1255713"/>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c)	kein Ausschluss des Rücktritts?	</a:t>
            </a:r>
          </a:p>
          <a:p>
            <a:r>
              <a:rPr lang="de-DE" sz="2000" b="0" dirty="0"/>
              <a:t>				(1)	Unerheblichkeit von Mängeln, § 323 Abs. 5 S.2 ?</a:t>
            </a:r>
          </a:p>
          <a:p>
            <a:r>
              <a:rPr lang="de-DE" sz="2000" b="0" dirty="0"/>
              <a:t>					(+), aber nur wegen der Roststellen; das Dröhnen und					das Produktionsdatum sind (im Zweifel) erhebliche,						relevante Mängel.</a:t>
            </a:r>
          </a:p>
          <a:p>
            <a:r>
              <a:rPr lang="de-DE" sz="2000" b="0" dirty="0"/>
              <a:t>				(2)	Vertraglicher Gewährleistungsausschluss gemäß 						Absatz 7 Nr. 1 der NWVB der Beklagten?</a:t>
            </a:r>
          </a:p>
          <a:p>
            <a:r>
              <a:rPr lang="de-DE" sz="2000" b="0" dirty="0"/>
              <a:t>					(a)	Ist der Kläger überhaupt Unternehmer?</a:t>
            </a:r>
          </a:p>
          <a:p>
            <a:r>
              <a:rPr lang="de-DE" sz="2000" b="0" dirty="0"/>
              <a:t>						(+), arg § 13 BGB, da nur bei überwiegend privaten						Zwecken die Verbrauchereigenschaft zu bejahen						ist.</a:t>
            </a:r>
          </a:p>
          <a:p>
            <a:r>
              <a:rPr lang="de-DE" sz="2000" b="0" dirty="0"/>
              <a:t>					(b)	Hält Klausel AGB-Kontrolle stand?</a:t>
            </a:r>
          </a:p>
          <a:p>
            <a:r>
              <a:rPr lang="de-DE" sz="2000" b="0" dirty="0"/>
              <a:t>						(-), zwar gemäß § 309 Nr. 8 b) BGB zulässig, aber						Verstoß gegen § 307 Abs. 1, Abs. 2 Nr. 1 BGB, da						selbst dann Nacherfüllungsrecht der Beklagten, 						wenn die Nacherfüllung unmöglich wäre.</a:t>
            </a:r>
          </a:p>
          <a:p>
            <a:r>
              <a:rPr lang="de-DE" sz="2000" b="0" dirty="0"/>
              <a:t>				=&gt; also ist der Rücktritt nicht ausgeschlossen.</a:t>
            </a:r>
          </a:p>
          <a:p>
            <a:r>
              <a:rPr lang="de-DE" sz="2000" b="0" dirty="0"/>
              <a:t>			d)	Rücktrittsfrist, §§ 438 Abs. 4 S.1, 218 Abs. 1 BGB?</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8 Becker ./. D&amp;K Automobile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25623196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46146">
                                            <p:txEl>
                                              <p:pRg st="0" end="0"/>
                                            </p:txEl>
                                          </p:spTgt>
                                        </p:tgtEl>
                                        <p:attrNameLst>
                                          <p:attrName>style.visibility</p:attrName>
                                        </p:attrNameLst>
                                      </p:cBhvr>
                                      <p:to>
                                        <p:strVal val="visible"/>
                                      </p:to>
                                    </p:set>
                                    <p:anim calcmode="lin" valueType="num">
                                      <p:cBhvr additive="base">
                                        <p:cTn id="7" dur="500" fill="hold"/>
                                        <p:tgtEl>
                                          <p:spTgt spid="64614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614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6146">
                                            <p:txEl>
                                              <p:pRg st="1" end="1"/>
                                            </p:txEl>
                                          </p:spTgt>
                                        </p:tgtEl>
                                        <p:attrNameLst>
                                          <p:attrName>style.visibility</p:attrName>
                                        </p:attrNameLst>
                                      </p:cBhvr>
                                      <p:to>
                                        <p:strVal val="visible"/>
                                      </p:to>
                                    </p:set>
                                    <p:anim calcmode="lin" valueType="num">
                                      <p:cBhvr additive="base">
                                        <p:cTn id="13" dur="500" fill="hold"/>
                                        <p:tgtEl>
                                          <p:spTgt spid="64614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614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6146">
                                            <p:txEl>
                                              <p:pRg st="2" end="2"/>
                                            </p:txEl>
                                          </p:spTgt>
                                        </p:tgtEl>
                                        <p:attrNameLst>
                                          <p:attrName>style.visibility</p:attrName>
                                        </p:attrNameLst>
                                      </p:cBhvr>
                                      <p:to>
                                        <p:strVal val="visible"/>
                                      </p:to>
                                    </p:set>
                                    <p:anim calcmode="lin" valueType="num">
                                      <p:cBhvr additive="base">
                                        <p:cTn id="19" dur="500" fill="hold"/>
                                        <p:tgtEl>
                                          <p:spTgt spid="64614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614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6146">
                                            <p:txEl>
                                              <p:pRg st="3" end="3"/>
                                            </p:txEl>
                                          </p:spTgt>
                                        </p:tgtEl>
                                        <p:attrNameLst>
                                          <p:attrName>style.visibility</p:attrName>
                                        </p:attrNameLst>
                                      </p:cBhvr>
                                      <p:to>
                                        <p:strVal val="visible"/>
                                      </p:to>
                                    </p:set>
                                    <p:anim calcmode="lin" valueType="num">
                                      <p:cBhvr additive="base">
                                        <p:cTn id="25" dur="500" fill="hold"/>
                                        <p:tgtEl>
                                          <p:spTgt spid="64614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614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46146">
                                            <p:txEl>
                                              <p:pRg st="4" end="4"/>
                                            </p:txEl>
                                          </p:spTgt>
                                        </p:tgtEl>
                                        <p:attrNameLst>
                                          <p:attrName>style.visibility</p:attrName>
                                        </p:attrNameLst>
                                      </p:cBhvr>
                                      <p:to>
                                        <p:strVal val="visible"/>
                                      </p:to>
                                    </p:set>
                                    <p:anim calcmode="lin" valueType="num">
                                      <p:cBhvr additive="base">
                                        <p:cTn id="31" dur="500" fill="hold"/>
                                        <p:tgtEl>
                                          <p:spTgt spid="64614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614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46146">
                                            <p:txEl>
                                              <p:pRg st="5" end="5"/>
                                            </p:txEl>
                                          </p:spTgt>
                                        </p:tgtEl>
                                        <p:attrNameLst>
                                          <p:attrName>style.visibility</p:attrName>
                                        </p:attrNameLst>
                                      </p:cBhvr>
                                      <p:to>
                                        <p:strVal val="visible"/>
                                      </p:to>
                                    </p:set>
                                    <p:anim calcmode="lin" valueType="num">
                                      <p:cBhvr additive="base">
                                        <p:cTn id="37" dur="500" fill="hold"/>
                                        <p:tgtEl>
                                          <p:spTgt spid="64614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614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46146">
                                            <p:txEl>
                                              <p:pRg st="6" end="6"/>
                                            </p:txEl>
                                          </p:spTgt>
                                        </p:tgtEl>
                                        <p:attrNameLst>
                                          <p:attrName>style.visibility</p:attrName>
                                        </p:attrNameLst>
                                      </p:cBhvr>
                                      <p:to>
                                        <p:strVal val="visible"/>
                                      </p:to>
                                    </p:set>
                                    <p:anim calcmode="lin" valueType="num">
                                      <p:cBhvr additive="base">
                                        <p:cTn id="43" dur="500" fill="hold"/>
                                        <p:tgtEl>
                                          <p:spTgt spid="64614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614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46146">
                                            <p:txEl>
                                              <p:pRg st="7" end="7"/>
                                            </p:txEl>
                                          </p:spTgt>
                                        </p:tgtEl>
                                        <p:attrNameLst>
                                          <p:attrName>style.visibility</p:attrName>
                                        </p:attrNameLst>
                                      </p:cBhvr>
                                      <p:to>
                                        <p:strVal val="visible"/>
                                      </p:to>
                                    </p:set>
                                    <p:anim calcmode="lin" valueType="num">
                                      <p:cBhvr additive="base">
                                        <p:cTn id="49" dur="500" fill="hold"/>
                                        <p:tgtEl>
                                          <p:spTgt spid="64614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4614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46146">
                                            <p:txEl>
                                              <p:pRg st="8" end="8"/>
                                            </p:txEl>
                                          </p:spTgt>
                                        </p:tgtEl>
                                        <p:attrNameLst>
                                          <p:attrName>style.visibility</p:attrName>
                                        </p:attrNameLst>
                                      </p:cBhvr>
                                      <p:to>
                                        <p:strVal val="visible"/>
                                      </p:to>
                                    </p:set>
                                    <p:anim calcmode="lin" valueType="num">
                                      <p:cBhvr additive="base">
                                        <p:cTn id="55" dur="500" fill="hold"/>
                                        <p:tgtEl>
                                          <p:spTgt spid="64614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4614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646146">
                                            <p:txEl>
                                              <p:pRg st="9" end="9"/>
                                            </p:txEl>
                                          </p:spTgt>
                                        </p:tgtEl>
                                        <p:attrNameLst>
                                          <p:attrName>style.visibility</p:attrName>
                                        </p:attrNameLst>
                                      </p:cBhvr>
                                      <p:to>
                                        <p:strVal val="visible"/>
                                      </p:to>
                                    </p:set>
                                    <p:anim calcmode="lin" valueType="num">
                                      <p:cBhvr additive="base">
                                        <p:cTn id="61" dur="500" fill="hold"/>
                                        <p:tgtEl>
                                          <p:spTgt spid="646146">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46146">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6146" name="Text Box 2"/>
          <p:cNvSpPr txBox="1">
            <a:spLocks noChangeArrowheads="1"/>
          </p:cNvSpPr>
          <p:nvPr/>
        </p:nvSpPr>
        <p:spPr bwMode="auto">
          <a:xfrm>
            <a:off x="179388" y="1255713"/>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 unproblematisch eingehalten.</a:t>
            </a:r>
          </a:p>
          <a:p>
            <a:r>
              <a:rPr lang="de-DE" sz="2000" b="0" dirty="0"/>
              <a:t>			=&gt;	also wirksamer Rücktritt des Klägers.</a:t>
            </a:r>
          </a:p>
          <a:p>
            <a:r>
              <a:rPr lang="de-DE" sz="2000" b="0" dirty="0"/>
              <a:t>		=&gt; 	damit ist der Klaganspruch entstanden; der Zinsanspruch folgt			aus §§ 291 S.1, 288 Abs. 1 BGB, aber nur </a:t>
            </a:r>
            <a:r>
              <a:rPr lang="de-DE" sz="2000" b="0" dirty="0" err="1"/>
              <a:t>iHv</a:t>
            </a:r>
            <a:r>
              <a:rPr lang="de-DE" sz="2000" b="0" dirty="0"/>
              <a:t> 5 Prozentpunkten 			ab Rechtshängigkeit, nicht schon ab 12.02.2025 und das auch 			noch </a:t>
            </a:r>
            <a:r>
              <a:rPr lang="de-DE" sz="2000" b="0" dirty="0" err="1"/>
              <a:t>iHv</a:t>
            </a:r>
            <a:r>
              <a:rPr lang="de-DE" sz="2000" b="0" dirty="0"/>
              <a:t> 11 % (= nicht schlüssig; VU insoweit falsch!).</a:t>
            </a:r>
          </a:p>
          <a:p>
            <a:r>
              <a:rPr lang="de-DE" sz="2000" b="0" dirty="0"/>
              <a:t>		3.	Anspruch erloschen</a:t>
            </a:r>
          </a:p>
          <a:p>
            <a:r>
              <a:rPr lang="de-DE" sz="2000" b="0" dirty="0"/>
              <a:t>			Durch Aufrechnung gemäß §§ 387 ff. BGB?</a:t>
            </a:r>
          </a:p>
          <a:p>
            <a:r>
              <a:rPr lang="de-DE" sz="2000" b="0" dirty="0"/>
              <a:t>			a)	Aufrechnungserklärung, § 388 S.1 BGB?</a:t>
            </a:r>
          </a:p>
          <a:p>
            <a:r>
              <a:rPr lang="de-DE" sz="2000" b="0" dirty="0"/>
              <a:t>				(+)</a:t>
            </a:r>
          </a:p>
          <a:p>
            <a:r>
              <a:rPr lang="de-DE" sz="2000" b="0" dirty="0"/>
              <a:t>			b)	Aufrechnungslage, § 387 BGB?</a:t>
            </a:r>
          </a:p>
          <a:p>
            <a:r>
              <a:rPr lang="de-DE" sz="2000" b="0" dirty="0"/>
              <a:t>				(+), </a:t>
            </a:r>
            <a:r>
              <a:rPr lang="de-DE" sz="2000" b="0" dirty="0" err="1"/>
              <a:t>iHv</a:t>
            </a:r>
            <a:r>
              <a:rPr lang="de-DE" sz="2000" b="0" dirty="0"/>
              <a:t> Euro 1.054,95 aus § 346 Abs. 2 S.1 Nr. 1 BGB, da				der Kläger Nutzungen (</a:t>
            </a:r>
            <a:r>
              <a:rPr lang="de-DE" sz="2000" b="0" dirty="0" err="1"/>
              <a:t>iSd</a:t>
            </a:r>
            <a:r>
              <a:rPr lang="de-DE" sz="2000" b="0" dirty="0"/>
              <a:t> § 100, 2.Var. BGB) gezogen hat,				die er in Natur nicht herausgeben kann; Schätzung auf 15 </a:t>
            </a:r>
            <a:r>
              <a:rPr lang="de-DE" sz="2000" b="0" dirty="0" err="1"/>
              <a:t>ct</a:t>
            </a:r>
            <a:r>
              <a:rPr lang="de-DE" sz="2000" b="0" dirty="0"/>
              <a:t>				pro Kilometer (0,15 x 7.033 = Euro 1.054,95).</a:t>
            </a:r>
          </a:p>
          <a:p>
            <a:r>
              <a:rPr lang="de-DE" sz="2000" b="0" dirty="0"/>
              <a:t>			c)	kein Ausschluss der Aufrechnung</a:t>
            </a:r>
          </a:p>
          <a:p>
            <a:r>
              <a:rPr lang="de-DE" sz="2000" b="0" dirty="0"/>
              <a:t>				(+).</a:t>
            </a:r>
          </a:p>
          <a:p>
            <a:r>
              <a:rPr lang="de-DE" sz="2000" b="0" dirty="0"/>
              <a:t> 	II.	Ergebnis: Anspruch Kl. gegen Bekl. </a:t>
            </a:r>
            <a:r>
              <a:rPr lang="de-DE" sz="2000" b="0" dirty="0" err="1"/>
              <a:t>iHv</a:t>
            </a:r>
            <a:r>
              <a:rPr lang="de-DE" sz="2000" b="0" dirty="0"/>
              <a:t> Euro 14.545,05 begründet.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8 Becker ./. D&amp;K Automobile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32935713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46146">
                                            <p:txEl>
                                              <p:pRg st="0" end="0"/>
                                            </p:txEl>
                                          </p:spTgt>
                                        </p:tgtEl>
                                        <p:attrNameLst>
                                          <p:attrName>style.visibility</p:attrName>
                                        </p:attrNameLst>
                                      </p:cBhvr>
                                      <p:to>
                                        <p:strVal val="visible"/>
                                      </p:to>
                                    </p:set>
                                    <p:anim calcmode="lin" valueType="num">
                                      <p:cBhvr additive="base">
                                        <p:cTn id="7" dur="500" fill="hold"/>
                                        <p:tgtEl>
                                          <p:spTgt spid="64614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614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6146">
                                            <p:txEl>
                                              <p:pRg st="1" end="1"/>
                                            </p:txEl>
                                          </p:spTgt>
                                        </p:tgtEl>
                                        <p:attrNameLst>
                                          <p:attrName>style.visibility</p:attrName>
                                        </p:attrNameLst>
                                      </p:cBhvr>
                                      <p:to>
                                        <p:strVal val="visible"/>
                                      </p:to>
                                    </p:set>
                                    <p:anim calcmode="lin" valueType="num">
                                      <p:cBhvr additive="base">
                                        <p:cTn id="13" dur="500" fill="hold"/>
                                        <p:tgtEl>
                                          <p:spTgt spid="64614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614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6146">
                                            <p:txEl>
                                              <p:pRg st="2" end="2"/>
                                            </p:txEl>
                                          </p:spTgt>
                                        </p:tgtEl>
                                        <p:attrNameLst>
                                          <p:attrName>style.visibility</p:attrName>
                                        </p:attrNameLst>
                                      </p:cBhvr>
                                      <p:to>
                                        <p:strVal val="visible"/>
                                      </p:to>
                                    </p:set>
                                    <p:anim calcmode="lin" valueType="num">
                                      <p:cBhvr additive="base">
                                        <p:cTn id="19" dur="500" fill="hold"/>
                                        <p:tgtEl>
                                          <p:spTgt spid="64614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614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6146">
                                            <p:txEl>
                                              <p:pRg st="3" end="3"/>
                                            </p:txEl>
                                          </p:spTgt>
                                        </p:tgtEl>
                                        <p:attrNameLst>
                                          <p:attrName>style.visibility</p:attrName>
                                        </p:attrNameLst>
                                      </p:cBhvr>
                                      <p:to>
                                        <p:strVal val="visible"/>
                                      </p:to>
                                    </p:set>
                                    <p:anim calcmode="lin" valueType="num">
                                      <p:cBhvr additive="base">
                                        <p:cTn id="25" dur="500" fill="hold"/>
                                        <p:tgtEl>
                                          <p:spTgt spid="64614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614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46146">
                                            <p:txEl>
                                              <p:pRg st="4" end="4"/>
                                            </p:txEl>
                                          </p:spTgt>
                                        </p:tgtEl>
                                        <p:attrNameLst>
                                          <p:attrName>style.visibility</p:attrName>
                                        </p:attrNameLst>
                                      </p:cBhvr>
                                      <p:to>
                                        <p:strVal val="visible"/>
                                      </p:to>
                                    </p:set>
                                    <p:anim calcmode="lin" valueType="num">
                                      <p:cBhvr additive="base">
                                        <p:cTn id="31" dur="500" fill="hold"/>
                                        <p:tgtEl>
                                          <p:spTgt spid="64614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614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46146">
                                            <p:txEl>
                                              <p:pRg st="5" end="5"/>
                                            </p:txEl>
                                          </p:spTgt>
                                        </p:tgtEl>
                                        <p:attrNameLst>
                                          <p:attrName>style.visibility</p:attrName>
                                        </p:attrNameLst>
                                      </p:cBhvr>
                                      <p:to>
                                        <p:strVal val="visible"/>
                                      </p:to>
                                    </p:set>
                                    <p:anim calcmode="lin" valueType="num">
                                      <p:cBhvr additive="base">
                                        <p:cTn id="37" dur="500" fill="hold"/>
                                        <p:tgtEl>
                                          <p:spTgt spid="64614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614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46146">
                                            <p:txEl>
                                              <p:pRg st="6" end="6"/>
                                            </p:txEl>
                                          </p:spTgt>
                                        </p:tgtEl>
                                        <p:attrNameLst>
                                          <p:attrName>style.visibility</p:attrName>
                                        </p:attrNameLst>
                                      </p:cBhvr>
                                      <p:to>
                                        <p:strVal val="visible"/>
                                      </p:to>
                                    </p:set>
                                    <p:anim calcmode="lin" valueType="num">
                                      <p:cBhvr additive="base">
                                        <p:cTn id="43" dur="500" fill="hold"/>
                                        <p:tgtEl>
                                          <p:spTgt spid="64614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614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46146">
                                            <p:txEl>
                                              <p:pRg st="7" end="7"/>
                                            </p:txEl>
                                          </p:spTgt>
                                        </p:tgtEl>
                                        <p:attrNameLst>
                                          <p:attrName>style.visibility</p:attrName>
                                        </p:attrNameLst>
                                      </p:cBhvr>
                                      <p:to>
                                        <p:strVal val="visible"/>
                                      </p:to>
                                    </p:set>
                                    <p:anim calcmode="lin" valueType="num">
                                      <p:cBhvr additive="base">
                                        <p:cTn id="49" dur="500" fill="hold"/>
                                        <p:tgtEl>
                                          <p:spTgt spid="64614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4614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46146">
                                            <p:txEl>
                                              <p:pRg st="8" end="8"/>
                                            </p:txEl>
                                          </p:spTgt>
                                        </p:tgtEl>
                                        <p:attrNameLst>
                                          <p:attrName>style.visibility</p:attrName>
                                        </p:attrNameLst>
                                      </p:cBhvr>
                                      <p:to>
                                        <p:strVal val="visible"/>
                                      </p:to>
                                    </p:set>
                                    <p:anim calcmode="lin" valueType="num">
                                      <p:cBhvr additive="base">
                                        <p:cTn id="55" dur="500" fill="hold"/>
                                        <p:tgtEl>
                                          <p:spTgt spid="64614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4614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646146">
                                            <p:txEl>
                                              <p:pRg st="9" end="9"/>
                                            </p:txEl>
                                          </p:spTgt>
                                        </p:tgtEl>
                                        <p:attrNameLst>
                                          <p:attrName>style.visibility</p:attrName>
                                        </p:attrNameLst>
                                      </p:cBhvr>
                                      <p:to>
                                        <p:strVal val="visible"/>
                                      </p:to>
                                    </p:set>
                                    <p:anim calcmode="lin" valueType="num">
                                      <p:cBhvr additive="base">
                                        <p:cTn id="61" dur="500" fill="hold"/>
                                        <p:tgtEl>
                                          <p:spTgt spid="646146">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46146">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646146">
                                            <p:txEl>
                                              <p:pRg st="10" end="10"/>
                                            </p:txEl>
                                          </p:spTgt>
                                        </p:tgtEl>
                                        <p:attrNameLst>
                                          <p:attrName>style.visibility</p:attrName>
                                        </p:attrNameLst>
                                      </p:cBhvr>
                                      <p:to>
                                        <p:strVal val="visible"/>
                                      </p:to>
                                    </p:set>
                                    <p:anim calcmode="lin" valueType="num">
                                      <p:cBhvr additive="base">
                                        <p:cTn id="67" dur="500" fill="hold"/>
                                        <p:tgtEl>
                                          <p:spTgt spid="646146">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46146">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646146">
                                            <p:txEl>
                                              <p:pRg st="11" end="11"/>
                                            </p:txEl>
                                          </p:spTgt>
                                        </p:tgtEl>
                                        <p:attrNameLst>
                                          <p:attrName>style.visibility</p:attrName>
                                        </p:attrNameLst>
                                      </p:cBhvr>
                                      <p:to>
                                        <p:strVal val="visible"/>
                                      </p:to>
                                    </p:set>
                                    <p:anim calcmode="lin" valueType="num">
                                      <p:cBhvr additive="base">
                                        <p:cTn id="73" dur="500" fill="hold"/>
                                        <p:tgtEl>
                                          <p:spTgt spid="646146">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646146">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9. Woche</a:t>
            </a:r>
          </a:p>
        </p:txBody>
      </p:sp>
      <p:sp>
        <p:nvSpPr>
          <p:cNvPr id="4" name="Text Box 2"/>
          <p:cNvSpPr txBox="1">
            <a:spLocks noChangeArrowheads="1"/>
          </p:cNvSpPr>
          <p:nvPr/>
        </p:nvSpPr>
        <p:spPr bwMode="auto">
          <a:xfrm>
            <a:off x="180280" y="1561430"/>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70338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88277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062163">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24155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26987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1559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36131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0703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spcBef>
                <a:spcPts val="600"/>
              </a:spcBef>
            </a:pPr>
            <a:r>
              <a:rPr lang="de-DE" sz="2400" b="1" dirty="0" err="1">
                <a:solidFill>
                  <a:schemeClr val="tx1">
                    <a:lumMod val="65000"/>
                    <a:lumOff val="35000"/>
                  </a:schemeClr>
                </a:solidFill>
                <a:latin typeface="Frutiger Linotype" pitchFamily="34" charset="0"/>
              </a:rPr>
              <a:t>Kursplan</a:t>
            </a:r>
            <a:r>
              <a:rPr lang="de-DE" sz="2400" b="1" dirty="0">
                <a:solidFill>
                  <a:schemeClr val="tx1">
                    <a:lumMod val="65000"/>
                    <a:lumOff val="35000"/>
                  </a:schemeClr>
                </a:solidFill>
                <a:latin typeface="Frutiger Linotype" pitchFamily="34" charset="0"/>
              </a:rPr>
              <a:t> – Seite 2</a:t>
            </a:r>
          </a:p>
          <a:p>
            <a:pPr>
              <a:spcBef>
                <a:spcPts val="600"/>
              </a:spcBef>
            </a:pPr>
            <a:endParaRPr lang="de-DE" sz="100" dirty="0">
              <a:solidFill>
                <a:schemeClr val="tx1">
                  <a:lumMod val="65000"/>
                  <a:lumOff val="35000"/>
                </a:schemeClr>
              </a:solidFill>
              <a:latin typeface="Frutiger Linotype" pitchFamily="34" charset="0"/>
            </a:endParaRPr>
          </a:p>
          <a:p>
            <a:pPr>
              <a:spcBef>
                <a:spcPts val="600"/>
              </a:spcBef>
            </a:pPr>
            <a:r>
              <a:rPr lang="de-DE" b="0" dirty="0">
                <a:solidFill>
                  <a:schemeClr val="tx1">
                    <a:lumMod val="65000"/>
                    <a:lumOff val="35000"/>
                  </a:schemeClr>
                </a:solidFill>
                <a:latin typeface="Frutiger Linotype" pitchFamily="34" charset="0"/>
              </a:rPr>
              <a:t>	11.	Woche (30.06.2026):	Widerklagen</a:t>
            </a:r>
          </a:p>
          <a:p>
            <a:pPr>
              <a:spcBef>
                <a:spcPts val="600"/>
              </a:spcBef>
            </a:pPr>
            <a:r>
              <a:rPr lang="de-DE" b="0" dirty="0">
                <a:solidFill>
                  <a:schemeClr val="tx1">
                    <a:lumMod val="65000"/>
                    <a:lumOff val="35000"/>
                  </a:schemeClr>
                </a:solidFill>
                <a:latin typeface="Frutiger Linotype" pitchFamily="34" charset="0"/>
              </a:rPr>
              <a:t>	12.	Woche (07.07.2026):	Erledigung und Rücknahme</a:t>
            </a:r>
          </a:p>
          <a:p>
            <a:pPr>
              <a:spcBef>
                <a:spcPts val="600"/>
              </a:spcBef>
            </a:pPr>
            <a:r>
              <a:rPr lang="de-DE" sz="2400" b="0" dirty="0">
                <a:solidFill>
                  <a:schemeClr val="tx1">
                    <a:lumMod val="65000"/>
                    <a:lumOff val="35000"/>
                  </a:schemeClr>
                </a:solidFill>
                <a:latin typeface="Frutiger Linotype" pitchFamily="34" charset="0"/>
              </a:rPr>
              <a:t>	13.	Woche (</a:t>
            </a:r>
            <a:r>
              <a:rPr lang="de-DE" b="0" dirty="0">
                <a:solidFill>
                  <a:schemeClr val="tx1">
                    <a:lumMod val="65000"/>
                    <a:lumOff val="35000"/>
                  </a:schemeClr>
                </a:solidFill>
                <a:latin typeface="Frutiger Linotype" pitchFamily="34" charset="0"/>
              </a:rPr>
              <a:t>14</a:t>
            </a:r>
            <a:r>
              <a:rPr lang="de-DE" sz="2400" b="0" dirty="0">
                <a:solidFill>
                  <a:schemeClr val="tx1">
                    <a:lumMod val="65000"/>
                    <a:lumOff val="35000"/>
                  </a:schemeClr>
                </a:solidFill>
                <a:latin typeface="Frutiger Linotype" pitchFamily="34" charset="0"/>
              </a:rPr>
              <a:t>.07.2026):	Besondere </a:t>
            </a:r>
            <a:r>
              <a:rPr lang="de-DE" b="0" dirty="0">
                <a:solidFill>
                  <a:schemeClr val="tx1">
                    <a:lumMod val="65000"/>
                    <a:lumOff val="35000"/>
                  </a:schemeClr>
                </a:solidFill>
                <a:latin typeface="Frutiger Linotype" pitchFamily="34" charset="0"/>
              </a:rPr>
              <a:t>Prozess</a:t>
            </a:r>
            <a:r>
              <a:rPr lang="de-DE" sz="2400" b="0" dirty="0">
                <a:solidFill>
                  <a:schemeClr val="tx1">
                    <a:lumMod val="65000"/>
                    <a:lumOff val="35000"/>
                  </a:schemeClr>
                </a:solidFill>
                <a:latin typeface="Frutiger Linotype" pitchFamily="34" charset="0"/>
              </a:rPr>
              <a:t>situationen I</a:t>
            </a:r>
          </a:p>
          <a:p>
            <a:pPr>
              <a:spcBef>
                <a:spcPts val="600"/>
              </a:spcBef>
            </a:pPr>
            <a:r>
              <a:rPr lang="de-DE" sz="2400" b="0" dirty="0">
                <a:solidFill>
                  <a:schemeClr val="tx1">
                    <a:lumMod val="65000"/>
                    <a:lumOff val="35000"/>
                  </a:schemeClr>
                </a:solidFill>
                <a:latin typeface="Frutiger Linotype" pitchFamily="34" charset="0"/>
              </a:rPr>
              <a:t>	14.	Woche (</a:t>
            </a:r>
            <a:r>
              <a:rPr lang="de-DE" b="0" dirty="0">
                <a:solidFill>
                  <a:schemeClr val="tx1">
                    <a:lumMod val="65000"/>
                    <a:lumOff val="35000"/>
                  </a:schemeClr>
                </a:solidFill>
                <a:latin typeface="Frutiger Linotype" pitchFamily="34" charset="0"/>
              </a:rPr>
              <a:t>11</a:t>
            </a:r>
            <a:r>
              <a:rPr lang="de-DE" sz="2400" b="0" dirty="0">
                <a:solidFill>
                  <a:schemeClr val="tx1">
                    <a:lumMod val="65000"/>
                    <a:lumOff val="35000"/>
                  </a:schemeClr>
                </a:solidFill>
                <a:latin typeface="Frutiger Linotype" pitchFamily="34" charset="0"/>
              </a:rPr>
              <a:t>.08.2026):	Besondere </a:t>
            </a:r>
            <a:r>
              <a:rPr lang="de-DE" b="0" dirty="0">
                <a:solidFill>
                  <a:schemeClr val="tx1">
                    <a:lumMod val="65000"/>
                    <a:lumOff val="35000"/>
                  </a:schemeClr>
                </a:solidFill>
                <a:latin typeface="Frutiger Linotype" pitchFamily="34" charset="0"/>
              </a:rPr>
              <a:t>Prozess</a:t>
            </a:r>
            <a:r>
              <a:rPr lang="de-DE" sz="2400" b="0" dirty="0">
                <a:solidFill>
                  <a:schemeClr val="tx1">
                    <a:lumMod val="65000"/>
                    <a:lumOff val="35000"/>
                  </a:schemeClr>
                </a:solidFill>
                <a:latin typeface="Frutiger Linotype" pitchFamily="34" charset="0"/>
              </a:rPr>
              <a:t>situationen II</a:t>
            </a:r>
          </a:p>
          <a:p>
            <a:pPr>
              <a:spcBef>
                <a:spcPts val="600"/>
              </a:spcBef>
            </a:pPr>
            <a:r>
              <a:rPr lang="de-DE" sz="2400" b="0" dirty="0">
                <a:solidFill>
                  <a:schemeClr val="tx1">
                    <a:lumMod val="65000"/>
                    <a:lumOff val="35000"/>
                  </a:schemeClr>
                </a:solidFill>
                <a:latin typeface="Frutiger Linotype" pitchFamily="34" charset="0"/>
              </a:rPr>
              <a:t>	15.	Woche	(</a:t>
            </a:r>
            <a:r>
              <a:rPr lang="de-DE" b="0" dirty="0">
                <a:solidFill>
                  <a:schemeClr val="tx1">
                    <a:lumMod val="65000"/>
                    <a:lumOff val="35000"/>
                  </a:schemeClr>
                </a:solidFill>
                <a:latin typeface="Frutiger Linotype" pitchFamily="34" charset="0"/>
              </a:rPr>
              <a:t>18</a:t>
            </a:r>
            <a:r>
              <a:rPr lang="de-DE" sz="2400" b="0" dirty="0">
                <a:solidFill>
                  <a:schemeClr val="tx1">
                    <a:lumMod val="65000"/>
                    <a:lumOff val="35000"/>
                  </a:schemeClr>
                </a:solidFill>
                <a:latin typeface="Frutiger Linotype" pitchFamily="34" charset="0"/>
              </a:rPr>
              <a:t>.08.2026): 	Beweisaufnahme</a:t>
            </a:r>
          </a:p>
          <a:p>
            <a:pPr>
              <a:spcBef>
                <a:spcPts val="600"/>
              </a:spcBef>
            </a:pPr>
            <a:r>
              <a:rPr lang="de-DE" sz="2400" b="0" dirty="0">
                <a:solidFill>
                  <a:schemeClr val="tx1">
                    <a:lumMod val="65000"/>
                    <a:lumOff val="35000"/>
                  </a:schemeClr>
                </a:solidFill>
                <a:latin typeface="Frutiger Linotype" pitchFamily="34" charset="0"/>
              </a:rPr>
              <a:t>	16.	Woche (</a:t>
            </a:r>
            <a:r>
              <a:rPr lang="de-DE" b="0" dirty="0">
                <a:solidFill>
                  <a:schemeClr val="tx1">
                    <a:lumMod val="65000"/>
                    <a:lumOff val="35000"/>
                  </a:schemeClr>
                </a:solidFill>
                <a:latin typeface="Frutiger Linotype" pitchFamily="34" charset="0"/>
              </a:rPr>
              <a:t>25</a:t>
            </a:r>
            <a:r>
              <a:rPr lang="de-DE" sz="2400" b="0" dirty="0">
                <a:solidFill>
                  <a:schemeClr val="tx1">
                    <a:lumMod val="65000"/>
                    <a:lumOff val="35000"/>
                  </a:schemeClr>
                </a:solidFill>
                <a:latin typeface="Frutiger Linotype" pitchFamily="34" charset="0"/>
              </a:rPr>
              <a:t>.08.2026):	Handels- und </a:t>
            </a:r>
            <a:r>
              <a:rPr lang="de-DE" sz="2400" b="0" dirty="0" err="1">
                <a:solidFill>
                  <a:schemeClr val="tx1">
                    <a:lumMod val="65000"/>
                    <a:lumOff val="35000"/>
                  </a:schemeClr>
                </a:solidFill>
                <a:latin typeface="Frutiger Linotype" pitchFamily="34" charset="0"/>
              </a:rPr>
              <a:t>GesellschaftsR</a:t>
            </a:r>
            <a:endParaRPr lang="de-DE" sz="2400" b="0" dirty="0">
              <a:solidFill>
                <a:schemeClr val="tx1">
                  <a:lumMod val="65000"/>
                  <a:lumOff val="35000"/>
                </a:schemeClr>
              </a:solidFill>
              <a:latin typeface="Frutiger Linotype" pitchFamily="34" charset="0"/>
            </a:endParaRPr>
          </a:p>
          <a:p>
            <a:pPr>
              <a:spcBef>
                <a:spcPts val="600"/>
              </a:spcBef>
            </a:pPr>
            <a:r>
              <a:rPr lang="de-DE" sz="2400" b="0" dirty="0">
                <a:solidFill>
                  <a:schemeClr val="tx1">
                    <a:lumMod val="65000"/>
                    <a:lumOff val="35000"/>
                  </a:schemeClr>
                </a:solidFill>
                <a:latin typeface="Frutiger Linotype" pitchFamily="34" charset="0"/>
              </a:rPr>
              <a:t>	17.	Woche (</a:t>
            </a:r>
            <a:r>
              <a:rPr lang="de-DE" b="0" dirty="0">
                <a:solidFill>
                  <a:schemeClr val="tx1">
                    <a:lumMod val="65000"/>
                    <a:lumOff val="35000"/>
                  </a:schemeClr>
                </a:solidFill>
                <a:latin typeface="Frutiger Linotype" pitchFamily="34" charset="0"/>
              </a:rPr>
              <a:t>01</a:t>
            </a:r>
            <a:r>
              <a:rPr lang="de-DE" sz="2400" b="0" dirty="0">
                <a:solidFill>
                  <a:schemeClr val="tx1">
                    <a:lumMod val="65000"/>
                    <a:lumOff val="35000"/>
                  </a:schemeClr>
                </a:solidFill>
                <a:latin typeface="Frutiger Linotype" pitchFamily="34" charset="0"/>
              </a:rPr>
              <a:t>.09.2026):	Überblick Vollstreckungsrecht</a:t>
            </a:r>
          </a:p>
          <a:p>
            <a:pPr>
              <a:spcBef>
                <a:spcPts val="600"/>
              </a:spcBef>
            </a:pPr>
            <a:r>
              <a:rPr lang="de-DE" sz="2400" b="0" dirty="0">
                <a:solidFill>
                  <a:schemeClr val="tx1">
                    <a:lumMod val="65000"/>
                    <a:lumOff val="35000"/>
                  </a:schemeClr>
                </a:solidFill>
                <a:latin typeface="Frutiger Linotype" pitchFamily="34" charset="0"/>
              </a:rPr>
              <a:t>	18.	Woche (</a:t>
            </a:r>
            <a:r>
              <a:rPr lang="de-DE" b="0" dirty="0">
                <a:solidFill>
                  <a:schemeClr val="tx1">
                    <a:lumMod val="65000"/>
                    <a:lumOff val="35000"/>
                  </a:schemeClr>
                </a:solidFill>
                <a:latin typeface="Frutiger Linotype" pitchFamily="34" charset="0"/>
              </a:rPr>
              <a:t>08</a:t>
            </a:r>
            <a:r>
              <a:rPr lang="de-DE" sz="2400" b="0" dirty="0">
                <a:solidFill>
                  <a:schemeClr val="tx1">
                    <a:lumMod val="65000"/>
                    <a:lumOff val="35000"/>
                  </a:schemeClr>
                </a:solidFill>
                <a:latin typeface="Frutiger Linotype" pitchFamily="34" charset="0"/>
              </a:rPr>
              <a:t>.09.2026):	Rechtsbehelfe im </a:t>
            </a:r>
            <a:r>
              <a:rPr lang="de-DE" sz="2400" b="0" dirty="0" err="1">
                <a:solidFill>
                  <a:schemeClr val="tx1">
                    <a:lumMod val="65000"/>
                    <a:lumOff val="35000"/>
                  </a:schemeClr>
                </a:solidFill>
                <a:latin typeface="Frutiger Linotype" pitchFamily="34" charset="0"/>
              </a:rPr>
              <a:t>VollstreckR</a:t>
            </a:r>
            <a:endParaRPr lang="de-DE" sz="2400" b="0" dirty="0">
              <a:solidFill>
                <a:schemeClr val="tx1">
                  <a:lumMod val="65000"/>
                  <a:lumOff val="35000"/>
                </a:schemeClr>
              </a:solidFill>
              <a:latin typeface="Frutiger Linotype" pitchFamily="34" charset="0"/>
            </a:endParaRPr>
          </a:p>
          <a:p>
            <a:pPr>
              <a:spcBef>
                <a:spcPts val="600"/>
              </a:spcBef>
            </a:pPr>
            <a:r>
              <a:rPr lang="de-DE" b="0" dirty="0">
                <a:solidFill>
                  <a:schemeClr val="tx1">
                    <a:lumMod val="65000"/>
                    <a:lumOff val="35000"/>
                  </a:schemeClr>
                </a:solidFill>
                <a:latin typeface="Frutiger Linotype" pitchFamily="34" charset="0"/>
              </a:rPr>
              <a:t>	19.	Woche (15.09.2026):	Vollstreckungsmaßnahmen</a:t>
            </a:r>
          </a:p>
          <a:p>
            <a:pPr>
              <a:spcBef>
                <a:spcPts val="600"/>
              </a:spcBef>
            </a:pPr>
            <a:r>
              <a:rPr lang="de-DE" b="0" dirty="0">
                <a:solidFill>
                  <a:schemeClr val="tx1">
                    <a:lumMod val="65000"/>
                    <a:lumOff val="35000"/>
                  </a:schemeClr>
                </a:solidFill>
                <a:latin typeface="Frutiger Linotype" pitchFamily="34" charset="0"/>
              </a:rPr>
              <a:t>	20.	Woche (22.09.2026):	Vergleich, Vorläufiger RS I</a:t>
            </a:r>
          </a:p>
          <a:p>
            <a:pPr>
              <a:spcBef>
                <a:spcPts val="600"/>
              </a:spcBef>
            </a:pPr>
            <a:r>
              <a:rPr lang="de-DE" b="0" dirty="0">
                <a:solidFill>
                  <a:schemeClr val="tx1">
                    <a:lumMod val="65000"/>
                    <a:lumOff val="35000"/>
                  </a:schemeClr>
                </a:solidFill>
                <a:latin typeface="Frutiger Linotype" pitchFamily="34" charset="0"/>
              </a:rPr>
              <a:t>	21.	Woche (29.09.2026):	Vorläufiger RS II</a:t>
            </a:r>
          </a:p>
        </p:txBody>
      </p:sp>
    </p:spTree>
    <p:extLst>
      <p:ext uri="{BB962C8B-B14F-4D97-AF65-F5344CB8AC3E}">
        <p14:creationId xmlns:p14="http://schemas.microsoft.com/office/powerpoint/2010/main" val="39475558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fade">
                                      <p:cBhvr>
                                        <p:cTn id="10" dur="500"/>
                                        <p:tgtEl>
                                          <p:spTgt spid="4">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fade">
                                      <p:cBhvr>
                                        <p:cTn id="13" dur="500"/>
                                        <p:tgtEl>
                                          <p:spTgt spid="4">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fade">
                                      <p:cBhvr>
                                        <p:cTn id="16" dur="500"/>
                                        <p:tgtEl>
                                          <p:spTgt spid="4">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animEffect transition="in" filter="fade">
                                      <p:cBhvr>
                                        <p:cTn id="19" dur="500"/>
                                        <p:tgtEl>
                                          <p:spTgt spid="4">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fade">
                                      <p:cBhvr>
                                        <p:cTn id="22" dur="500"/>
                                        <p:tgtEl>
                                          <p:spTgt spid="4">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animEffect transition="in" filter="fade">
                                      <p:cBhvr>
                                        <p:cTn id="25" dur="500"/>
                                        <p:tgtEl>
                                          <p:spTgt spid="4">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
                                            <p:txEl>
                                              <p:pRg st="8" end="8"/>
                                            </p:txEl>
                                          </p:spTgt>
                                        </p:tgtEl>
                                        <p:attrNameLst>
                                          <p:attrName>style.visibility</p:attrName>
                                        </p:attrNameLst>
                                      </p:cBhvr>
                                      <p:to>
                                        <p:strVal val="visible"/>
                                      </p:to>
                                    </p:set>
                                    <p:animEffect transition="in" filter="fade">
                                      <p:cBhvr>
                                        <p:cTn id="28" dur="500"/>
                                        <p:tgtEl>
                                          <p:spTgt spid="4">
                                            <p:txEl>
                                              <p:pRg st="8" end="8"/>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4">
                                            <p:txEl>
                                              <p:pRg st="9" end="9"/>
                                            </p:txEl>
                                          </p:spTgt>
                                        </p:tgtEl>
                                        <p:attrNameLst>
                                          <p:attrName>style.visibility</p:attrName>
                                        </p:attrNameLst>
                                      </p:cBhvr>
                                      <p:to>
                                        <p:strVal val="visible"/>
                                      </p:to>
                                    </p:set>
                                    <p:animEffect transition="in" filter="fade">
                                      <p:cBhvr>
                                        <p:cTn id="31" dur="500"/>
                                        <p:tgtEl>
                                          <p:spTgt spid="4">
                                            <p:txEl>
                                              <p:pRg st="9" end="9"/>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4">
                                            <p:txEl>
                                              <p:pRg st="10" end="10"/>
                                            </p:txEl>
                                          </p:spTgt>
                                        </p:tgtEl>
                                        <p:attrNameLst>
                                          <p:attrName>style.visibility</p:attrName>
                                        </p:attrNameLst>
                                      </p:cBhvr>
                                      <p:to>
                                        <p:strVal val="visible"/>
                                      </p:to>
                                    </p:set>
                                    <p:animEffect transition="in" filter="fade">
                                      <p:cBhvr>
                                        <p:cTn id="34" dur="500"/>
                                        <p:tgtEl>
                                          <p:spTgt spid="4">
                                            <p:txEl>
                                              <p:pRg st="10" end="10"/>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4">
                                            <p:txEl>
                                              <p:pRg st="11" end="11"/>
                                            </p:txEl>
                                          </p:spTgt>
                                        </p:tgtEl>
                                        <p:attrNameLst>
                                          <p:attrName>style.visibility</p:attrName>
                                        </p:attrNameLst>
                                      </p:cBhvr>
                                      <p:to>
                                        <p:strVal val="visible"/>
                                      </p:to>
                                    </p:set>
                                    <p:animEffect transition="in" filter="fade">
                                      <p:cBhvr>
                                        <p:cTn id="37" dur="500"/>
                                        <p:tgtEl>
                                          <p:spTgt spid="4">
                                            <p:txEl>
                                              <p:pRg st="11" end="11"/>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4">
                                            <p:txEl>
                                              <p:pRg st="12" end="12"/>
                                            </p:txEl>
                                          </p:spTgt>
                                        </p:tgtEl>
                                        <p:attrNameLst>
                                          <p:attrName>style.visibility</p:attrName>
                                        </p:attrNameLst>
                                      </p:cBhvr>
                                      <p:to>
                                        <p:strVal val="visible"/>
                                      </p:to>
                                    </p:set>
                                    <p:animEffect transition="in" filter="fade">
                                      <p:cBhvr>
                                        <p:cTn id="40" dur="500"/>
                                        <p:tgtEl>
                                          <p:spTgt spid="4">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0242" name="Text Box 2"/>
          <p:cNvSpPr txBox="1">
            <a:spLocks noChangeArrowheads="1"/>
          </p:cNvSpPr>
          <p:nvPr/>
        </p:nvSpPr>
        <p:spPr bwMode="auto">
          <a:xfrm>
            <a:off x="179388" y="1016732"/>
            <a:ext cx="8712200" cy="646330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dirty="0"/>
              <a:t>E.	</a:t>
            </a:r>
            <a:r>
              <a:rPr lang="de-DE" sz="2000" dirty="0" err="1"/>
              <a:t>Tenorierungsstation</a:t>
            </a:r>
            <a:endParaRPr lang="de-DE" sz="2000" dirty="0"/>
          </a:p>
          <a:p>
            <a:r>
              <a:rPr lang="de-DE" sz="2000" b="0" dirty="0"/>
              <a:t>	1.	Das Versäumnisurteil wird mit der Maßgabe aufrecht erhalten, dass		die Beklagte zur Zahlung von Euro 14.545,05 nebst Zinsen </a:t>
            </a:r>
            <a:r>
              <a:rPr lang="de-DE" sz="2000" b="0" dirty="0" err="1"/>
              <a:t>iHv</a:t>
            </a:r>
            <a:r>
              <a:rPr lang="de-DE" sz="2000" b="0" dirty="0"/>
              <a:t> 5 Pro-		zentpunkten über dem Basiszinssatz seit dem 08.10.2025, maximal		11 % absolut, Zug um Zug gegen Rücknahme des Pkw verurteilt wird.		Im Übrigen werden das Versäumnisurteil aufgehoben und die Klage		abgewiesen.</a:t>
            </a:r>
          </a:p>
          <a:p>
            <a:r>
              <a:rPr lang="de-DE" sz="2000" b="0" dirty="0"/>
              <a:t>	2.	Die Beklagte hat die Kosten ihrer Säumnis zu tragen. Die übrigen 			Kosten des Rechtsstreits hat der Kläger zu 6, die Beklagte zu 94 %		zu tragen (§§ 92 Abs. 1 S.1, 344 ZPO).</a:t>
            </a:r>
          </a:p>
          <a:p>
            <a:r>
              <a:rPr lang="de-DE" sz="2000" b="0" dirty="0"/>
              <a:t>	3.	Das Urteil ist vorläufig vollstreckbar, für den Kläger jedoch nur gegen		Sicherheitsleistung in Höhe von 110 % des jeweils zu vollstreckenden		Betrages. Die Vollstreckung aus dem Versäumnisurteil darf nur gegen		Leistung dieser Sicherheit fortgesetzt werden (§§ 709 S.1, S.2, S.3		ZPO). Der Kläger darf die Vollstreckung durch Sicherheitsleistung in		Höhe von 110 % des aufgrund des Urteils vollstreckbaren Betrages		abwenden, wenn nicht die Beklagte vor der Vollstreckung Sicherheit		in Höhe von 110 % des jeweils zu vollstreckenden Betrages leistet		(§§ 708 Nr. 11, 711 S.1, S.2, 709 S.2 ZPO).</a:t>
            </a:r>
          </a:p>
          <a:p>
            <a:endParaRPr lang="de-DE" sz="2000" b="0" dirty="0"/>
          </a:p>
          <a:p>
            <a:endParaRPr lang="de-DE" sz="2000" b="0" dirty="0"/>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8 Becker ./. D&amp;K Automobile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031166126"/>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50242">
                                            <p:txEl>
                                              <p:pRg st="0" end="0"/>
                                            </p:txEl>
                                          </p:spTgt>
                                        </p:tgtEl>
                                        <p:attrNameLst>
                                          <p:attrName>style.visibility</p:attrName>
                                        </p:attrNameLst>
                                      </p:cBhvr>
                                      <p:to>
                                        <p:strVal val="visible"/>
                                      </p:to>
                                    </p:set>
                                    <p:anim calcmode="lin" valueType="num">
                                      <p:cBhvr additive="base">
                                        <p:cTn id="7" dur="500" fill="hold"/>
                                        <p:tgtEl>
                                          <p:spTgt spid="65024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5024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50242">
                                            <p:txEl>
                                              <p:pRg st="1" end="1"/>
                                            </p:txEl>
                                          </p:spTgt>
                                        </p:tgtEl>
                                        <p:attrNameLst>
                                          <p:attrName>style.visibility</p:attrName>
                                        </p:attrNameLst>
                                      </p:cBhvr>
                                      <p:to>
                                        <p:strVal val="visible"/>
                                      </p:to>
                                    </p:set>
                                    <p:anim calcmode="lin" valueType="num">
                                      <p:cBhvr additive="base">
                                        <p:cTn id="13" dur="500" fill="hold"/>
                                        <p:tgtEl>
                                          <p:spTgt spid="65024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5024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50242">
                                            <p:txEl>
                                              <p:pRg st="2" end="2"/>
                                            </p:txEl>
                                          </p:spTgt>
                                        </p:tgtEl>
                                        <p:attrNameLst>
                                          <p:attrName>style.visibility</p:attrName>
                                        </p:attrNameLst>
                                      </p:cBhvr>
                                      <p:to>
                                        <p:strVal val="visible"/>
                                      </p:to>
                                    </p:set>
                                    <p:anim calcmode="lin" valueType="num">
                                      <p:cBhvr additive="base">
                                        <p:cTn id="19" dur="500" fill="hold"/>
                                        <p:tgtEl>
                                          <p:spTgt spid="65024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5024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50242">
                                            <p:txEl>
                                              <p:pRg st="3" end="3"/>
                                            </p:txEl>
                                          </p:spTgt>
                                        </p:tgtEl>
                                        <p:attrNameLst>
                                          <p:attrName>style.visibility</p:attrName>
                                        </p:attrNameLst>
                                      </p:cBhvr>
                                      <p:to>
                                        <p:strVal val="visible"/>
                                      </p:to>
                                    </p:set>
                                    <p:anim calcmode="lin" valueType="num">
                                      <p:cBhvr additive="base">
                                        <p:cTn id="25" dur="500" fill="hold"/>
                                        <p:tgtEl>
                                          <p:spTgt spid="65024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5024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843" name="Text Box 3"/>
          <p:cNvSpPr txBox="1">
            <a:spLocks noChangeArrowheads="1"/>
          </p:cNvSpPr>
          <p:nvPr/>
        </p:nvSpPr>
        <p:spPr bwMode="auto">
          <a:xfrm>
            <a:off x="179388" y="1227138"/>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cs typeface="Arial" charset="0"/>
              </a:rPr>
              <a:t>●	einzig klausurrelevant: das Versäumnisurteil gegen den		säumigen Beklagten (</a:t>
            </a:r>
            <a:r>
              <a:rPr lang="de-DE" dirty="0">
                <a:cs typeface="Arial" charset="0"/>
              </a:rPr>
              <a:t>§ 331 ZPO</a:t>
            </a:r>
            <a:r>
              <a:rPr lang="de-DE" b="0" dirty="0">
                <a:cs typeface="Arial" charset="0"/>
              </a:rPr>
              <a:t>)</a:t>
            </a:r>
          </a:p>
          <a:p>
            <a:endParaRPr lang="de-DE" b="0" dirty="0">
              <a:cs typeface="Arial" charset="0"/>
            </a:endParaRPr>
          </a:p>
          <a:p>
            <a:r>
              <a:rPr lang="de-DE" b="0" dirty="0">
                <a:cs typeface="Arial" charset="0"/>
              </a:rPr>
              <a:t>●	Die </a:t>
            </a:r>
            <a:r>
              <a:rPr lang="de-DE" dirty="0">
                <a:cs typeface="Arial" charset="0"/>
              </a:rPr>
              <a:t>Urteilsklausur</a:t>
            </a:r>
            <a:r>
              <a:rPr lang="de-DE" b="0" dirty="0">
                <a:cs typeface="Arial" charset="0"/>
              </a:rPr>
              <a:t>:</a:t>
            </a:r>
          </a:p>
          <a:p>
            <a:r>
              <a:rPr lang="de-DE" b="0" dirty="0">
                <a:cs typeface="Arial" charset="0"/>
              </a:rPr>
              <a:t>	1.	Versäumnisurteile sind als solche zu überschreiben, 			§ 313b Abs. 1 S.2 ZPO</a:t>
            </a:r>
          </a:p>
          <a:p>
            <a:r>
              <a:rPr lang="de-DE" b="0" dirty="0">
                <a:cs typeface="Arial" charset="0"/>
              </a:rPr>
              <a:t>	2.	Im Tenor ist § 708 Nr. 2 ZPO zu berücksichtigen.</a:t>
            </a:r>
          </a:p>
          <a:p>
            <a:r>
              <a:rPr lang="de-DE" b="0" dirty="0">
                <a:cs typeface="Arial" charset="0"/>
              </a:rPr>
              <a:t>	3.	Im Tatbestand wird die Säumnis üblicherweise vor den			zuletzt gestellten Anträgen in der Prozessgeschichte </a:t>
            </a:r>
            <a:r>
              <a:rPr lang="de-DE" b="0" dirty="0" err="1">
                <a:cs typeface="Arial" charset="0"/>
              </a:rPr>
              <a:t>be</a:t>
            </a:r>
            <a:r>
              <a:rPr lang="de-DE" b="0" dirty="0">
                <a:cs typeface="Arial" charset="0"/>
              </a:rPr>
              <a:t>-		richtet; es fehlt ein Klagabweisungsantrag des Beklagten.</a:t>
            </a:r>
          </a:p>
          <a:p>
            <a:r>
              <a:rPr lang="de-DE" b="0" dirty="0">
                <a:cs typeface="Arial" charset="0"/>
              </a:rPr>
              <a:t>	4.	Die Entscheidungsgründe gliedern sich wie folgt:</a:t>
            </a:r>
          </a:p>
          <a:p>
            <a:r>
              <a:rPr lang="de-DE" b="0" dirty="0">
                <a:cs typeface="Arial" charset="0"/>
              </a:rPr>
              <a:t>		a)	Zulässigkeit der Klage (sonst Abweisung als sog.				„unechtes Versäumnisurteil“)</a:t>
            </a:r>
          </a:p>
          <a:p>
            <a:r>
              <a:rPr lang="de-DE" b="0" dirty="0">
                <a:cs typeface="Arial" charset="0"/>
              </a:rPr>
              <a:t>		b)	Schlüssigkeit der Klage (§ 331 Abs. 1 ZPO; sonst Ab-			</a:t>
            </a:r>
            <a:r>
              <a:rPr lang="de-DE" b="0" dirty="0" err="1">
                <a:cs typeface="Arial" charset="0"/>
              </a:rPr>
              <a:t>weisung</a:t>
            </a:r>
            <a:r>
              <a:rPr lang="de-DE" b="0" dirty="0">
                <a:cs typeface="Arial" charset="0"/>
              </a:rPr>
              <a:t> als „unechtes Versäumnisurteil“)</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 Der Erlass des Versäumnisurteils</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96702100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47843">
                                            <p:txEl>
                                              <p:pRg st="0" end="0"/>
                                            </p:txEl>
                                          </p:spTgt>
                                        </p:tgtEl>
                                        <p:attrNameLst>
                                          <p:attrName>style.visibility</p:attrName>
                                        </p:attrNameLst>
                                      </p:cBhvr>
                                      <p:to>
                                        <p:strVal val="visible"/>
                                      </p:to>
                                    </p:set>
                                    <p:anim calcmode="lin" valueType="num">
                                      <p:cBhvr additive="base">
                                        <p:cTn id="7" dur="500" fill="hold"/>
                                        <p:tgtEl>
                                          <p:spTgt spid="5478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78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47843">
                                            <p:txEl>
                                              <p:pRg st="2" end="2"/>
                                            </p:txEl>
                                          </p:spTgt>
                                        </p:tgtEl>
                                        <p:attrNameLst>
                                          <p:attrName>style.visibility</p:attrName>
                                        </p:attrNameLst>
                                      </p:cBhvr>
                                      <p:to>
                                        <p:strVal val="visible"/>
                                      </p:to>
                                    </p:set>
                                    <p:anim calcmode="lin" valueType="num">
                                      <p:cBhvr additive="base">
                                        <p:cTn id="13" dur="500" fill="hold"/>
                                        <p:tgtEl>
                                          <p:spTgt spid="54784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78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47843">
                                            <p:txEl>
                                              <p:pRg st="3" end="3"/>
                                            </p:txEl>
                                          </p:spTgt>
                                        </p:tgtEl>
                                        <p:attrNameLst>
                                          <p:attrName>style.visibility</p:attrName>
                                        </p:attrNameLst>
                                      </p:cBhvr>
                                      <p:to>
                                        <p:strVal val="visible"/>
                                      </p:to>
                                    </p:set>
                                    <p:anim calcmode="lin" valueType="num">
                                      <p:cBhvr additive="base">
                                        <p:cTn id="19" dur="500" fill="hold"/>
                                        <p:tgtEl>
                                          <p:spTgt spid="54784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78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47843">
                                            <p:txEl>
                                              <p:pRg st="4" end="4"/>
                                            </p:txEl>
                                          </p:spTgt>
                                        </p:tgtEl>
                                        <p:attrNameLst>
                                          <p:attrName>style.visibility</p:attrName>
                                        </p:attrNameLst>
                                      </p:cBhvr>
                                      <p:to>
                                        <p:strVal val="visible"/>
                                      </p:to>
                                    </p:set>
                                    <p:anim calcmode="lin" valueType="num">
                                      <p:cBhvr additive="base">
                                        <p:cTn id="25" dur="500" fill="hold"/>
                                        <p:tgtEl>
                                          <p:spTgt spid="54784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784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47843">
                                            <p:txEl>
                                              <p:pRg st="5" end="5"/>
                                            </p:txEl>
                                          </p:spTgt>
                                        </p:tgtEl>
                                        <p:attrNameLst>
                                          <p:attrName>style.visibility</p:attrName>
                                        </p:attrNameLst>
                                      </p:cBhvr>
                                      <p:to>
                                        <p:strVal val="visible"/>
                                      </p:to>
                                    </p:set>
                                    <p:anim calcmode="lin" valueType="num">
                                      <p:cBhvr additive="base">
                                        <p:cTn id="31" dur="500" fill="hold"/>
                                        <p:tgtEl>
                                          <p:spTgt spid="54784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784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47843">
                                            <p:txEl>
                                              <p:pRg st="6" end="6"/>
                                            </p:txEl>
                                          </p:spTgt>
                                        </p:tgtEl>
                                        <p:attrNameLst>
                                          <p:attrName>style.visibility</p:attrName>
                                        </p:attrNameLst>
                                      </p:cBhvr>
                                      <p:to>
                                        <p:strVal val="visible"/>
                                      </p:to>
                                    </p:set>
                                    <p:anim calcmode="lin" valueType="num">
                                      <p:cBhvr additive="base">
                                        <p:cTn id="37" dur="500" fill="hold"/>
                                        <p:tgtEl>
                                          <p:spTgt spid="54784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4784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47843">
                                            <p:txEl>
                                              <p:pRg st="7" end="7"/>
                                            </p:txEl>
                                          </p:spTgt>
                                        </p:tgtEl>
                                        <p:attrNameLst>
                                          <p:attrName>style.visibility</p:attrName>
                                        </p:attrNameLst>
                                      </p:cBhvr>
                                      <p:to>
                                        <p:strVal val="visible"/>
                                      </p:to>
                                    </p:set>
                                    <p:anim calcmode="lin" valueType="num">
                                      <p:cBhvr additive="base">
                                        <p:cTn id="43" dur="500" fill="hold"/>
                                        <p:tgtEl>
                                          <p:spTgt spid="54784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4784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47843">
                                            <p:txEl>
                                              <p:pRg st="8" end="8"/>
                                            </p:txEl>
                                          </p:spTgt>
                                        </p:tgtEl>
                                        <p:attrNameLst>
                                          <p:attrName>style.visibility</p:attrName>
                                        </p:attrNameLst>
                                      </p:cBhvr>
                                      <p:to>
                                        <p:strVal val="visible"/>
                                      </p:to>
                                    </p:set>
                                    <p:anim calcmode="lin" valueType="num">
                                      <p:cBhvr additive="base">
                                        <p:cTn id="49" dur="500" fill="hold"/>
                                        <p:tgtEl>
                                          <p:spTgt spid="54784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4784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843" name="Text Box 3"/>
          <p:cNvSpPr txBox="1">
            <a:spLocks noChangeArrowheads="1"/>
          </p:cNvSpPr>
          <p:nvPr/>
        </p:nvSpPr>
        <p:spPr bwMode="auto">
          <a:xfrm>
            <a:off x="179388" y="1227138"/>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cs typeface="Arial" charset="0"/>
              </a:rPr>
              <a:t>		c)	Voraussetzungen für den Erlass eines Versäumnisur-			teils (sonst: kein VU)</a:t>
            </a:r>
          </a:p>
          <a:p>
            <a:r>
              <a:rPr lang="de-DE" b="0" dirty="0">
                <a:cs typeface="Arial" charset="0"/>
              </a:rPr>
              <a:t>			</a:t>
            </a:r>
            <a:r>
              <a:rPr lang="de-DE" b="0" dirty="0" err="1">
                <a:cs typeface="Arial" charset="0"/>
              </a:rPr>
              <a:t>aa</a:t>
            </a:r>
            <a:r>
              <a:rPr lang="de-DE" b="0" dirty="0">
                <a:cs typeface="Arial" charset="0"/>
              </a:rPr>
              <a:t>)	Antrag des Klägers</a:t>
            </a:r>
          </a:p>
          <a:p>
            <a:r>
              <a:rPr lang="de-DE" b="0" dirty="0">
                <a:cs typeface="Arial" charset="0"/>
              </a:rPr>
              <a:t>			</a:t>
            </a:r>
            <a:r>
              <a:rPr lang="de-DE" b="0" dirty="0" err="1">
                <a:cs typeface="Arial" charset="0"/>
              </a:rPr>
              <a:t>bb</a:t>
            </a:r>
            <a:r>
              <a:rPr lang="de-DE" b="0" dirty="0">
                <a:cs typeface="Arial" charset="0"/>
              </a:rPr>
              <a:t>)	Säumnis des Beklagten (s. auch § 333 ZPO)</a:t>
            </a:r>
          </a:p>
          <a:p>
            <a:r>
              <a:rPr lang="de-DE" b="0" dirty="0">
                <a:cs typeface="Arial" charset="0"/>
              </a:rPr>
              <a:t>			cc)	Kein Ausschluss nach § 335 ZPO</a:t>
            </a:r>
          </a:p>
          <a:p>
            <a:r>
              <a:rPr lang="de-DE" b="0" dirty="0">
                <a:cs typeface="Arial" charset="0"/>
              </a:rPr>
              <a:t>			</a:t>
            </a:r>
            <a:r>
              <a:rPr lang="de-DE" b="0" dirty="0" err="1">
                <a:cs typeface="Arial" charset="0"/>
              </a:rPr>
              <a:t>dd</a:t>
            </a:r>
            <a:r>
              <a:rPr lang="de-DE" b="0" dirty="0">
                <a:cs typeface="Arial" charset="0"/>
              </a:rPr>
              <a:t>)	Kein Ausschluss nach § 337 ZPO</a:t>
            </a:r>
          </a:p>
          <a:p>
            <a:r>
              <a:rPr lang="de-DE" b="0" dirty="0">
                <a:cs typeface="Arial" charset="0"/>
              </a:rPr>
              <a:t>		d)	Rechtsbehelfsbelehrung nach § 232 S.1 ZPO </a:t>
            </a:r>
            <a:r>
              <a:rPr lang="de-DE" b="0" dirty="0" err="1">
                <a:cs typeface="Arial" charset="0"/>
              </a:rPr>
              <a:t>erfor</a:t>
            </a:r>
            <a:r>
              <a:rPr lang="de-DE" b="0" dirty="0">
                <a:cs typeface="Arial" charset="0"/>
              </a:rPr>
              <a:t>-				</a:t>
            </a:r>
            <a:r>
              <a:rPr lang="de-DE" b="0" dirty="0" err="1">
                <a:cs typeface="Arial" charset="0"/>
              </a:rPr>
              <a:t>derlich</a:t>
            </a:r>
            <a:endParaRPr lang="de-DE" b="0" dirty="0">
              <a:cs typeface="Arial" charset="0"/>
            </a:endParaRPr>
          </a:p>
          <a:p>
            <a:endParaRPr lang="de-DE" b="0" dirty="0">
              <a:cs typeface="Arial" charset="0"/>
            </a:endParaRPr>
          </a:p>
          <a:p>
            <a:r>
              <a:rPr lang="de-DE" b="0" dirty="0">
                <a:cs typeface="Arial" charset="0"/>
              </a:rPr>
              <a:t>●	In der </a:t>
            </a:r>
            <a:r>
              <a:rPr lang="de-DE" dirty="0">
                <a:cs typeface="Arial" charset="0"/>
              </a:rPr>
              <a:t>Anwaltsklausur</a:t>
            </a:r>
            <a:r>
              <a:rPr lang="de-DE" b="0" dirty="0">
                <a:cs typeface="Arial" charset="0"/>
              </a:rPr>
              <a:t>:</a:t>
            </a:r>
          </a:p>
          <a:p>
            <a:r>
              <a:rPr lang="de-DE" b="0" dirty="0">
                <a:cs typeface="Arial" charset="0"/>
              </a:rPr>
              <a:t>	-	Antrag nach § 331 Abs. 3 S.1 ZPO in der Klageschrift</a:t>
            </a:r>
          </a:p>
          <a:p>
            <a:r>
              <a:rPr lang="de-DE" b="0" dirty="0">
                <a:cs typeface="Arial" charset="0"/>
              </a:rPr>
              <a:t>	-	sog. „Flucht in die Säumnis“ kann zweckmäßig sein, um		präkludierten Vortrag in den Prozess einzuführen; </a:t>
            </a:r>
            <a:r>
              <a:rPr lang="de-DE" b="0" dirty="0" err="1">
                <a:cs typeface="Arial" charset="0"/>
              </a:rPr>
              <a:t>abzu</a:t>
            </a:r>
            <a:r>
              <a:rPr lang="de-DE" b="0" dirty="0">
                <a:cs typeface="Arial" charset="0"/>
              </a:rPr>
              <a:t>-		wägen gegen die Nachteile der § 708 Nr. 2 ZPO und			§ 344 ZPO.</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 Der Erlass des Versäumnisurteils</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449517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547843">
                                            <p:txEl>
                                              <p:pRg st="0" end="0"/>
                                            </p:txEl>
                                          </p:spTgt>
                                        </p:tgtEl>
                                        <p:attrNameLst>
                                          <p:attrName>style.visibility</p:attrName>
                                        </p:attrNameLst>
                                      </p:cBhvr>
                                      <p:to>
                                        <p:strVal val="visible"/>
                                      </p:to>
                                    </p:set>
                                    <p:anim calcmode="lin" valueType="num">
                                      <p:cBhvr additive="base">
                                        <p:cTn id="7" dur="500" fill="hold"/>
                                        <p:tgtEl>
                                          <p:spTgt spid="5478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78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47843">
                                            <p:txEl>
                                              <p:pRg st="1" end="1"/>
                                            </p:txEl>
                                          </p:spTgt>
                                        </p:tgtEl>
                                        <p:attrNameLst>
                                          <p:attrName>style.visibility</p:attrName>
                                        </p:attrNameLst>
                                      </p:cBhvr>
                                      <p:to>
                                        <p:strVal val="visible"/>
                                      </p:to>
                                    </p:set>
                                    <p:anim calcmode="lin" valueType="num">
                                      <p:cBhvr additive="base">
                                        <p:cTn id="13" dur="500" fill="hold"/>
                                        <p:tgtEl>
                                          <p:spTgt spid="5478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78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47843">
                                            <p:txEl>
                                              <p:pRg st="2" end="2"/>
                                            </p:txEl>
                                          </p:spTgt>
                                        </p:tgtEl>
                                        <p:attrNameLst>
                                          <p:attrName>style.visibility</p:attrName>
                                        </p:attrNameLst>
                                      </p:cBhvr>
                                      <p:to>
                                        <p:strVal val="visible"/>
                                      </p:to>
                                    </p:set>
                                    <p:anim calcmode="lin" valueType="num">
                                      <p:cBhvr additive="base">
                                        <p:cTn id="19" dur="500" fill="hold"/>
                                        <p:tgtEl>
                                          <p:spTgt spid="5478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78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47843">
                                            <p:txEl>
                                              <p:pRg st="3" end="3"/>
                                            </p:txEl>
                                          </p:spTgt>
                                        </p:tgtEl>
                                        <p:attrNameLst>
                                          <p:attrName>style.visibility</p:attrName>
                                        </p:attrNameLst>
                                      </p:cBhvr>
                                      <p:to>
                                        <p:strVal val="visible"/>
                                      </p:to>
                                    </p:set>
                                    <p:anim calcmode="lin" valueType="num">
                                      <p:cBhvr additive="base">
                                        <p:cTn id="25" dur="500" fill="hold"/>
                                        <p:tgtEl>
                                          <p:spTgt spid="54784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78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47843">
                                            <p:txEl>
                                              <p:pRg st="4" end="4"/>
                                            </p:txEl>
                                          </p:spTgt>
                                        </p:tgtEl>
                                        <p:attrNameLst>
                                          <p:attrName>style.visibility</p:attrName>
                                        </p:attrNameLst>
                                      </p:cBhvr>
                                      <p:to>
                                        <p:strVal val="visible"/>
                                      </p:to>
                                    </p:set>
                                    <p:anim calcmode="lin" valueType="num">
                                      <p:cBhvr additive="base">
                                        <p:cTn id="31" dur="500" fill="hold"/>
                                        <p:tgtEl>
                                          <p:spTgt spid="54784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784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47843">
                                            <p:txEl>
                                              <p:pRg st="5" end="5"/>
                                            </p:txEl>
                                          </p:spTgt>
                                        </p:tgtEl>
                                        <p:attrNameLst>
                                          <p:attrName>style.visibility</p:attrName>
                                        </p:attrNameLst>
                                      </p:cBhvr>
                                      <p:to>
                                        <p:strVal val="visible"/>
                                      </p:to>
                                    </p:set>
                                    <p:anim calcmode="lin" valueType="num">
                                      <p:cBhvr additive="base">
                                        <p:cTn id="37" dur="500" fill="hold"/>
                                        <p:tgtEl>
                                          <p:spTgt spid="54784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4784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47843">
                                            <p:txEl>
                                              <p:pRg st="7" end="7"/>
                                            </p:txEl>
                                          </p:spTgt>
                                        </p:tgtEl>
                                        <p:attrNameLst>
                                          <p:attrName>style.visibility</p:attrName>
                                        </p:attrNameLst>
                                      </p:cBhvr>
                                      <p:to>
                                        <p:strVal val="visible"/>
                                      </p:to>
                                    </p:set>
                                    <p:anim calcmode="lin" valueType="num">
                                      <p:cBhvr additive="base">
                                        <p:cTn id="43" dur="500" fill="hold"/>
                                        <p:tgtEl>
                                          <p:spTgt spid="54784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4784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47843">
                                            <p:txEl>
                                              <p:pRg st="8" end="8"/>
                                            </p:txEl>
                                          </p:spTgt>
                                        </p:tgtEl>
                                        <p:attrNameLst>
                                          <p:attrName>style.visibility</p:attrName>
                                        </p:attrNameLst>
                                      </p:cBhvr>
                                      <p:to>
                                        <p:strVal val="visible"/>
                                      </p:to>
                                    </p:set>
                                    <p:anim calcmode="lin" valueType="num">
                                      <p:cBhvr additive="base">
                                        <p:cTn id="49" dur="500" fill="hold"/>
                                        <p:tgtEl>
                                          <p:spTgt spid="54784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4784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547843">
                                            <p:txEl>
                                              <p:pRg st="9" end="9"/>
                                            </p:txEl>
                                          </p:spTgt>
                                        </p:tgtEl>
                                        <p:attrNameLst>
                                          <p:attrName>style.visibility</p:attrName>
                                        </p:attrNameLst>
                                      </p:cBhvr>
                                      <p:to>
                                        <p:strVal val="visible"/>
                                      </p:to>
                                    </p:set>
                                    <p:anim calcmode="lin" valueType="num">
                                      <p:cBhvr additive="base">
                                        <p:cTn id="55" dur="500" fill="hold"/>
                                        <p:tgtEl>
                                          <p:spTgt spid="54784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4784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843" name="Text Box 3"/>
          <p:cNvSpPr txBox="1">
            <a:spLocks noChangeArrowheads="1"/>
          </p:cNvSpPr>
          <p:nvPr/>
        </p:nvSpPr>
        <p:spPr bwMode="auto">
          <a:xfrm>
            <a:off x="179388" y="1227138"/>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cs typeface="Arial" charset="0"/>
              </a:rPr>
              <a:t>●	In der </a:t>
            </a:r>
            <a:r>
              <a:rPr lang="de-DE" dirty="0">
                <a:cs typeface="Arial" charset="0"/>
              </a:rPr>
              <a:t>Urteilsklausur</a:t>
            </a:r>
            <a:r>
              <a:rPr lang="de-DE" b="0" dirty="0">
                <a:cs typeface="Arial" charset="0"/>
              </a:rPr>
              <a:t>:</a:t>
            </a:r>
          </a:p>
          <a:p>
            <a:r>
              <a:rPr lang="de-DE" b="0" dirty="0">
                <a:cs typeface="Arial" charset="0"/>
              </a:rPr>
              <a:t>	1.	Hier gilt § 313b Abs. 1 S.2 ZPO nicht mehr (anders bei			Säumnis auch im Einspruchstermin, dann § 345 ZPO)</a:t>
            </a:r>
          </a:p>
          <a:p>
            <a:r>
              <a:rPr lang="de-DE" b="0" dirty="0">
                <a:cs typeface="Arial" charset="0"/>
              </a:rPr>
              <a:t>	2.	Im Tenor sind zu beachten:</a:t>
            </a:r>
          </a:p>
          <a:p>
            <a:r>
              <a:rPr lang="de-DE" b="0" dirty="0">
                <a:cs typeface="Arial" charset="0"/>
              </a:rPr>
              <a:t>		- 	wenn Einspruch unzulässig: § 341 Abs. 1 S.2 ZPO</a:t>
            </a:r>
          </a:p>
          <a:p>
            <a:r>
              <a:rPr lang="de-DE" b="0" dirty="0">
                <a:cs typeface="Arial" charset="0"/>
              </a:rPr>
              <a:t>		-	wenn Einspruch zulässig: § 343 S.1 und S.2 ZPO</a:t>
            </a:r>
          </a:p>
          <a:p>
            <a:r>
              <a:rPr lang="de-DE" b="0" dirty="0">
                <a:cs typeface="Arial" charset="0"/>
              </a:rPr>
              <a:t>		-	für die Kosten § 344 ZPO</a:t>
            </a:r>
          </a:p>
          <a:p>
            <a:r>
              <a:rPr lang="de-DE" b="0" dirty="0">
                <a:cs typeface="Arial" charset="0"/>
              </a:rPr>
              <a:t>		-	für die vorläufige Vollstreckbarkeit § 709 S.3 ZPO</a:t>
            </a:r>
          </a:p>
          <a:p>
            <a:r>
              <a:rPr lang="de-DE" b="0" dirty="0">
                <a:cs typeface="Arial" charset="0"/>
              </a:rPr>
              <a:t>	3.	Im Tatbestand werden die Säumnis, der Erlass des			Versäumnisurteils und der Einspruch vor den zuletzt 			gestellten Anträgen berichtet.</a:t>
            </a:r>
          </a:p>
          <a:p>
            <a:r>
              <a:rPr lang="de-DE" b="0" dirty="0">
                <a:cs typeface="Arial" charset="0"/>
              </a:rPr>
              <a:t>	4.	Die Entscheidungsgründe gliedern sich in</a:t>
            </a:r>
          </a:p>
          <a:p>
            <a:r>
              <a:rPr lang="de-DE" b="0" dirty="0">
                <a:cs typeface="Arial" charset="0"/>
              </a:rPr>
              <a:t>		a)	Zulässigkeit des Einspruchs (§§ 338 – 342 ZPO)</a:t>
            </a:r>
          </a:p>
          <a:p>
            <a:r>
              <a:rPr lang="de-DE" b="0" dirty="0">
                <a:cs typeface="Arial" charset="0"/>
              </a:rPr>
              <a:t>		b)	Zulässigkeit der Klage (nach jetzigem Stand, § 342)</a:t>
            </a:r>
          </a:p>
          <a:p>
            <a:r>
              <a:rPr lang="de-DE" b="0" dirty="0">
                <a:cs typeface="Arial" charset="0"/>
              </a:rPr>
              <a:t>		c)	Begründetheit der Klage (nach jetzigem Stand, § 342)</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B. Der Einspruch gegen das VU</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08660482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47843">
                                            <p:txEl>
                                              <p:pRg st="0" end="0"/>
                                            </p:txEl>
                                          </p:spTgt>
                                        </p:tgtEl>
                                        <p:attrNameLst>
                                          <p:attrName>style.visibility</p:attrName>
                                        </p:attrNameLst>
                                      </p:cBhvr>
                                      <p:to>
                                        <p:strVal val="visible"/>
                                      </p:to>
                                    </p:set>
                                    <p:anim calcmode="lin" valueType="num">
                                      <p:cBhvr additive="base">
                                        <p:cTn id="7" dur="500" fill="hold"/>
                                        <p:tgtEl>
                                          <p:spTgt spid="5478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78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47843">
                                            <p:txEl>
                                              <p:pRg st="1" end="1"/>
                                            </p:txEl>
                                          </p:spTgt>
                                        </p:tgtEl>
                                        <p:attrNameLst>
                                          <p:attrName>style.visibility</p:attrName>
                                        </p:attrNameLst>
                                      </p:cBhvr>
                                      <p:to>
                                        <p:strVal val="visible"/>
                                      </p:to>
                                    </p:set>
                                    <p:anim calcmode="lin" valueType="num">
                                      <p:cBhvr additive="base">
                                        <p:cTn id="13" dur="500" fill="hold"/>
                                        <p:tgtEl>
                                          <p:spTgt spid="5478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78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47843">
                                            <p:txEl>
                                              <p:pRg st="2" end="2"/>
                                            </p:txEl>
                                          </p:spTgt>
                                        </p:tgtEl>
                                        <p:attrNameLst>
                                          <p:attrName>style.visibility</p:attrName>
                                        </p:attrNameLst>
                                      </p:cBhvr>
                                      <p:to>
                                        <p:strVal val="visible"/>
                                      </p:to>
                                    </p:set>
                                    <p:anim calcmode="lin" valueType="num">
                                      <p:cBhvr additive="base">
                                        <p:cTn id="19" dur="500" fill="hold"/>
                                        <p:tgtEl>
                                          <p:spTgt spid="5478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78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47843">
                                            <p:txEl>
                                              <p:pRg st="3" end="3"/>
                                            </p:txEl>
                                          </p:spTgt>
                                        </p:tgtEl>
                                        <p:attrNameLst>
                                          <p:attrName>style.visibility</p:attrName>
                                        </p:attrNameLst>
                                      </p:cBhvr>
                                      <p:to>
                                        <p:strVal val="visible"/>
                                      </p:to>
                                    </p:set>
                                    <p:anim calcmode="lin" valueType="num">
                                      <p:cBhvr additive="base">
                                        <p:cTn id="25" dur="500" fill="hold"/>
                                        <p:tgtEl>
                                          <p:spTgt spid="54784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78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47843">
                                            <p:txEl>
                                              <p:pRg st="4" end="4"/>
                                            </p:txEl>
                                          </p:spTgt>
                                        </p:tgtEl>
                                        <p:attrNameLst>
                                          <p:attrName>style.visibility</p:attrName>
                                        </p:attrNameLst>
                                      </p:cBhvr>
                                      <p:to>
                                        <p:strVal val="visible"/>
                                      </p:to>
                                    </p:set>
                                    <p:anim calcmode="lin" valueType="num">
                                      <p:cBhvr additive="base">
                                        <p:cTn id="31" dur="500" fill="hold"/>
                                        <p:tgtEl>
                                          <p:spTgt spid="54784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784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47843">
                                            <p:txEl>
                                              <p:pRg st="5" end="5"/>
                                            </p:txEl>
                                          </p:spTgt>
                                        </p:tgtEl>
                                        <p:attrNameLst>
                                          <p:attrName>style.visibility</p:attrName>
                                        </p:attrNameLst>
                                      </p:cBhvr>
                                      <p:to>
                                        <p:strVal val="visible"/>
                                      </p:to>
                                    </p:set>
                                    <p:anim calcmode="lin" valueType="num">
                                      <p:cBhvr additive="base">
                                        <p:cTn id="37" dur="500" fill="hold"/>
                                        <p:tgtEl>
                                          <p:spTgt spid="54784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4784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47843">
                                            <p:txEl>
                                              <p:pRg st="6" end="6"/>
                                            </p:txEl>
                                          </p:spTgt>
                                        </p:tgtEl>
                                        <p:attrNameLst>
                                          <p:attrName>style.visibility</p:attrName>
                                        </p:attrNameLst>
                                      </p:cBhvr>
                                      <p:to>
                                        <p:strVal val="visible"/>
                                      </p:to>
                                    </p:set>
                                    <p:anim calcmode="lin" valueType="num">
                                      <p:cBhvr additive="base">
                                        <p:cTn id="43" dur="500" fill="hold"/>
                                        <p:tgtEl>
                                          <p:spTgt spid="54784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4784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47843">
                                            <p:txEl>
                                              <p:pRg st="7" end="7"/>
                                            </p:txEl>
                                          </p:spTgt>
                                        </p:tgtEl>
                                        <p:attrNameLst>
                                          <p:attrName>style.visibility</p:attrName>
                                        </p:attrNameLst>
                                      </p:cBhvr>
                                      <p:to>
                                        <p:strVal val="visible"/>
                                      </p:to>
                                    </p:set>
                                    <p:anim calcmode="lin" valueType="num">
                                      <p:cBhvr additive="base">
                                        <p:cTn id="49" dur="500" fill="hold"/>
                                        <p:tgtEl>
                                          <p:spTgt spid="54784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4784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547843">
                                            <p:txEl>
                                              <p:pRg st="8" end="8"/>
                                            </p:txEl>
                                          </p:spTgt>
                                        </p:tgtEl>
                                        <p:attrNameLst>
                                          <p:attrName>style.visibility</p:attrName>
                                        </p:attrNameLst>
                                      </p:cBhvr>
                                      <p:to>
                                        <p:strVal val="visible"/>
                                      </p:to>
                                    </p:set>
                                    <p:anim calcmode="lin" valueType="num">
                                      <p:cBhvr additive="base">
                                        <p:cTn id="55" dur="500" fill="hold"/>
                                        <p:tgtEl>
                                          <p:spTgt spid="54784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4784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547843">
                                            <p:txEl>
                                              <p:pRg st="9" end="9"/>
                                            </p:txEl>
                                          </p:spTgt>
                                        </p:tgtEl>
                                        <p:attrNameLst>
                                          <p:attrName>style.visibility</p:attrName>
                                        </p:attrNameLst>
                                      </p:cBhvr>
                                      <p:to>
                                        <p:strVal val="visible"/>
                                      </p:to>
                                    </p:set>
                                    <p:anim calcmode="lin" valueType="num">
                                      <p:cBhvr additive="base">
                                        <p:cTn id="61" dur="500" fill="hold"/>
                                        <p:tgtEl>
                                          <p:spTgt spid="54784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4784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547843">
                                            <p:txEl>
                                              <p:pRg st="10" end="10"/>
                                            </p:txEl>
                                          </p:spTgt>
                                        </p:tgtEl>
                                        <p:attrNameLst>
                                          <p:attrName>style.visibility</p:attrName>
                                        </p:attrNameLst>
                                      </p:cBhvr>
                                      <p:to>
                                        <p:strVal val="visible"/>
                                      </p:to>
                                    </p:set>
                                    <p:anim calcmode="lin" valueType="num">
                                      <p:cBhvr additive="base">
                                        <p:cTn id="67" dur="500" fill="hold"/>
                                        <p:tgtEl>
                                          <p:spTgt spid="54784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4784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547843">
                                            <p:txEl>
                                              <p:pRg st="11" end="11"/>
                                            </p:txEl>
                                          </p:spTgt>
                                        </p:tgtEl>
                                        <p:attrNameLst>
                                          <p:attrName>style.visibility</p:attrName>
                                        </p:attrNameLst>
                                      </p:cBhvr>
                                      <p:to>
                                        <p:strVal val="visible"/>
                                      </p:to>
                                    </p:set>
                                    <p:anim calcmode="lin" valueType="num">
                                      <p:cBhvr additive="base">
                                        <p:cTn id="73" dur="500" fill="hold"/>
                                        <p:tgtEl>
                                          <p:spTgt spid="54784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4784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843" name="Text Box 3"/>
          <p:cNvSpPr txBox="1">
            <a:spLocks noChangeArrowheads="1"/>
          </p:cNvSpPr>
          <p:nvPr/>
        </p:nvSpPr>
        <p:spPr bwMode="auto">
          <a:xfrm>
            <a:off x="179388" y="1227138"/>
            <a:ext cx="8712200" cy="4431983"/>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cs typeface="Arial" charset="0"/>
              </a:rPr>
              <a:t>●	In der </a:t>
            </a:r>
            <a:r>
              <a:rPr lang="de-DE" dirty="0">
                <a:cs typeface="Arial" charset="0"/>
              </a:rPr>
              <a:t>Anwaltsklausur</a:t>
            </a:r>
            <a:r>
              <a:rPr lang="de-DE" b="0" dirty="0">
                <a:cs typeface="Arial" charset="0"/>
              </a:rPr>
              <a:t>:</a:t>
            </a:r>
          </a:p>
          <a:p>
            <a:r>
              <a:rPr lang="de-DE" b="0" dirty="0">
                <a:cs typeface="Arial" charset="0"/>
              </a:rPr>
              <a:t>	1.	Prozessrechtliches Gutachten wegen der §§ 338 ff. ZPO		vorweg: Zulässigkeit des Einspruchs</a:t>
            </a:r>
          </a:p>
          <a:p>
            <a:r>
              <a:rPr lang="de-DE" b="0" dirty="0">
                <a:cs typeface="Arial" charset="0"/>
              </a:rPr>
              <a:t>	2.	dann Gutachten zu den sachlichen Erfolgsaussichten des		Einspruchs, d.h. Zulässigkeit und Begründetheit der </a:t>
            </a:r>
            <a:r>
              <a:rPr lang="de-DE" b="0" dirty="0" err="1">
                <a:cs typeface="Arial" charset="0"/>
              </a:rPr>
              <a:t>Kla</a:t>
            </a:r>
            <a:r>
              <a:rPr lang="de-DE" b="0" dirty="0">
                <a:cs typeface="Arial" charset="0"/>
              </a:rPr>
              <a:t>-		</a:t>
            </a:r>
            <a:r>
              <a:rPr lang="de-DE" b="0" dirty="0" err="1">
                <a:cs typeface="Arial" charset="0"/>
              </a:rPr>
              <a:t>ge</a:t>
            </a:r>
            <a:r>
              <a:rPr lang="de-DE" b="0" dirty="0">
                <a:cs typeface="Arial" charset="0"/>
              </a:rPr>
              <a:t>.</a:t>
            </a:r>
          </a:p>
          <a:p>
            <a:r>
              <a:rPr lang="de-DE" b="0" dirty="0">
                <a:cs typeface="Arial" charset="0"/>
              </a:rPr>
              <a:t>	3.	Fertigung der Einspruchsschrift innerhalb der Notfrist des		§ 339 Abs. 1 ZPO in der Form des § 340 Abs. 1 – 3 ZPO;		ggf. Antrag auf Wiedereinsetzung in die versäumte Ein-		</a:t>
            </a:r>
            <a:r>
              <a:rPr lang="de-DE" b="0" dirty="0" err="1">
                <a:cs typeface="Arial" charset="0"/>
              </a:rPr>
              <a:t>spruchsfrist</a:t>
            </a:r>
            <a:r>
              <a:rPr lang="de-DE" b="0" dirty="0">
                <a:cs typeface="Arial" charset="0"/>
              </a:rPr>
              <a:t>, §§ 233 ff. ZPO (bei fehlender oder nicht </a:t>
            </a:r>
            <a:r>
              <a:rPr lang="de-DE" b="0" dirty="0" err="1">
                <a:cs typeface="Arial" charset="0"/>
              </a:rPr>
              <a:t>ord</a:t>
            </a:r>
            <a:r>
              <a:rPr lang="de-DE" b="0" dirty="0">
                <a:cs typeface="Arial" charset="0"/>
              </a:rPr>
              <a:t>-		</a:t>
            </a:r>
            <a:r>
              <a:rPr lang="de-DE" b="0" dirty="0" err="1">
                <a:cs typeface="Arial" charset="0"/>
              </a:rPr>
              <a:t>nungsgemäßer</a:t>
            </a:r>
            <a:r>
              <a:rPr lang="de-DE" b="0" dirty="0">
                <a:cs typeface="Arial" charset="0"/>
              </a:rPr>
              <a:t> Rechtsbehelfsbelehrung nach § 232 ZPO		ist Fristversäumung </a:t>
            </a:r>
            <a:r>
              <a:rPr lang="de-DE" b="0" dirty="0" err="1">
                <a:cs typeface="Arial" charset="0"/>
              </a:rPr>
              <a:t>grds</a:t>
            </a:r>
            <a:r>
              <a:rPr lang="de-DE" b="0" dirty="0">
                <a:cs typeface="Arial" charset="0"/>
              </a:rPr>
              <a:t>. unverschuldet, § 233 S.2 ZPO).</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B. Der Einspruch gegen das VU</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821793556"/>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47843">
                                            <p:txEl>
                                              <p:pRg st="0" end="0"/>
                                            </p:txEl>
                                          </p:spTgt>
                                        </p:tgtEl>
                                        <p:attrNameLst>
                                          <p:attrName>style.visibility</p:attrName>
                                        </p:attrNameLst>
                                      </p:cBhvr>
                                      <p:to>
                                        <p:strVal val="visible"/>
                                      </p:to>
                                    </p:set>
                                    <p:anim calcmode="lin" valueType="num">
                                      <p:cBhvr additive="base">
                                        <p:cTn id="7" dur="500" fill="hold"/>
                                        <p:tgtEl>
                                          <p:spTgt spid="5478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78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47843">
                                            <p:txEl>
                                              <p:pRg st="1" end="1"/>
                                            </p:txEl>
                                          </p:spTgt>
                                        </p:tgtEl>
                                        <p:attrNameLst>
                                          <p:attrName>style.visibility</p:attrName>
                                        </p:attrNameLst>
                                      </p:cBhvr>
                                      <p:to>
                                        <p:strVal val="visible"/>
                                      </p:to>
                                    </p:set>
                                    <p:anim calcmode="lin" valueType="num">
                                      <p:cBhvr additive="base">
                                        <p:cTn id="13" dur="500" fill="hold"/>
                                        <p:tgtEl>
                                          <p:spTgt spid="5478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78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47843">
                                            <p:txEl>
                                              <p:pRg st="2" end="2"/>
                                            </p:txEl>
                                          </p:spTgt>
                                        </p:tgtEl>
                                        <p:attrNameLst>
                                          <p:attrName>style.visibility</p:attrName>
                                        </p:attrNameLst>
                                      </p:cBhvr>
                                      <p:to>
                                        <p:strVal val="visible"/>
                                      </p:to>
                                    </p:set>
                                    <p:anim calcmode="lin" valueType="num">
                                      <p:cBhvr additive="base">
                                        <p:cTn id="19" dur="500" fill="hold"/>
                                        <p:tgtEl>
                                          <p:spTgt spid="5478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78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47843">
                                            <p:txEl>
                                              <p:pRg st="3" end="3"/>
                                            </p:txEl>
                                          </p:spTgt>
                                        </p:tgtEl>
                                        <p:attrNameLst>
                                          <p:attrName>style.visibility</p:attrName>
                                        </p:attrNameLst>
                                      </p:cBhvr>
                                      <p:to>
                                        <p:strVal val="visible"/>
                                      </p:to>
                                    </p:set>
                                    <p:anim calcmode="lin" valueType="num">
                                      <p:cBhvr additive="base">
                                        <p:cTn id="25" dur="500" fill="hold"/>
                                        <p:tgtEl>
                                          <p:spTgt spid="54784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784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3508653"/>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r>
              <a:rPr lang="de-DE" dirty="0"/>
              <a:t>Variante 1</a:t>
            </a:r>
          </a:p>
          <a:p>
            <a:endParaRPr lang="de-DE" sz="1200" b="0" dirty="0"/>
          </a:p>
          <a:p>
            <a:pPr algn="ctr"/>
            <a:r>
              <a:rPr lang="de-DE" b="0" u="sng" dirty="0"/>
              <a:t>Versäumnisurteil</a:t>
            </a:r>
          </a:p>
          <a:p>
            <a:endParaRPr lang="de-DE" b="0" dirty="0"/>
          </a:p>
          <a:p>
            <a:r>
              <a:rPr lang="de-DE" b="0" dirty="0"/>
              <a:t>1. 	Der Beklagte wird verurteilt, an den Kläger Euro 10.000,- zu zahlen.</a:t>
            </a:r>
          </a:p>
          <a:p>
            <a:endParaRPr lang="de-DE" b="0" dirty="0"/>
          </a:p>
          <a:p>
            <a:r>
              <a:rPr lang="de-DE" b="0" dirty="0"/>
              <a:t>2.	Der Beklagte hat die Kosten des Rechtsstreits zu tragen.</a:t>
            </a:r>
          </a:p>
          <a:p>
            <a:endParaRPr lang="de-DE" b="0" dirty="0"/>
          </a:p>
          <a:p>
            <a:r>
              <a:rPr lang="de-DE" b="0" dirty="0"/>
              <a:t>3.	Das Urteil ist vorläufig vollstreckbar.</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17 Säumnis I</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520573861"/>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8" end="8"/>
                                            </p:txEl>
                                          </p:spTgt>
                                        </p:tgtEl>
                                        <p:attrNameLst>
                                          <p:attrName>style.visibility</p:attrName>
                                        </p:attrNameLst>
                                      </p:cBhvr>
                                      <p:to>
                                        <p:strVal val="visible"/>
                                      </p:to>
                                    </p:set>
                                    <p:animEffect transition="in" filter="fade">
                                      <p:cBhvr>
                                        <p:cTn id="27" dur="500"/>
                                        <p:tgtEl>
                                          <p:spTgt spid="48537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387798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r>
              <a:rPr lang="de-DE" dirty="0"/>
              <a:t>Variante 2</a:t>
            </a:r>
          </a:p>
          <a:p>
            <a:endParaRPr lang="de-DE" sz="1200" b="0" dirty="0"/>
          </a:p>
          <a:p>
            <a:pPr algn="ctr"/>
            <a:r>
              <a:rPr lang="de-DE" b="0" u="sng" dirty="0"/>
              <a:t>Versäumnis- und Endurteil</a:t>
            </a:r>
          </a:p>
          <a:p>
            <a:pPr algn="ctr"/>
            <a:endParaRPr lang="de-DE" b="0" dirty="0"/>
          </a:p>
          <a:p>
            <a:pPr algn="just"/>
            <a:r>
              <a:rPr lang="de-DE" b="0" dirty="0"/>
              <a:t>1. 	Der Beklagte wird verurteilt, an den Kläger Euro 5.000,- zu zahlen. Im Übrigen wird die Klage abgewiesen.</a:t>
            </a:r>
          </a:p>
          <a:p>
            <a:pPr algn="just"/>
            <a:endParaRPr lang="de-DE" b="0" dirty="0"/>
          </a:p>
          <a:p>
            <a:pPr algn="just"/>
            <a:r>
              <a:rPr lang="de-DE" b="0" dirty="0"/>
              <a:t>2.	Die Kosten des Rechtsstreits werden gegeneinander aufgehoben.</a:t>
            </a:r>
          </a:p>
          <a:p>
            <a:pPr algn="just"/>
            <a:endParaRPr lang="de-DE" b="0" dirty="0"/>
          </a:p>
          <a:p>
            <a:pPr algn="just"/>
            <a:r>
              <a:rPr lang="de-DE" b="0" dirty="0"/>
              <a:t>3.	Das Urteil ist vorläufig vollstreckbar.</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17 Säumnis I</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98918435"/>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8" end="8"/>
                                            </p:txEl>
                                          </p:spTgt>
                                        </p:tgtEl>
                                        <p:attrNameLst>
                                          <p:attrName>style.visibility</p:attrName>
                                        </p:attrNameLst>
                                      </p:cBhvr>
                                      <p:to>
                                        <p:strVal val="visible"/>
                                      </p:to>
                                    </p:set>
                                    <p:animEffect transition="in" filter="fade">
                                      <p:cBhvr>
                                        <p:cTn id="27" dur="500"/>
                                        <p:tgtEl>
                                          <p:spTgt spid="48537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Repetitorium">
  <a:themeElements>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ck Akadem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ck Akadem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ck Akadem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ck Akadem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ck Akadem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ck Akadem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ck Akademi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ck Akadem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ck Akadem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ck Akadem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ck Akadem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ck Akadem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4841</Words>
  <Application>Microsoft Macintosh PowerPoint</Application>
  <PresentationFormat>Bildschirmpräsentation (4:3)</PresentationFormat>
  <Paragraphs>266</Paragraphs>
  <Slides>30</Slides>
  <Notes>0</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30</vt:i4>
      </vt:variant>
    </vt:vector>
  </HeadingPairs>
  <TitlesOfParts>
    <vt:vector size="36" baseType="lpstr">
      <vt:lpstr>Arial</vt:lpstr>
      <vt:lpstr>Frutiger Linotype</vt:lpstr>
      <vt:lpstr>Frutiger LT 57 Cn</vt:lpstr>
      <vt:lpstr>Verdana</vt:lpstr>
      <vt:lpstr>Benutzerdefiniertes Design</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Beck Akademie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Assessorkurs ZPO 1</dc:title>
  <dc:creator>Henning Kiss</dc:creator>
  <cp:lastModifiedBy>Henning Kiss</cp:lastModifiedBy>
  <cp:revision>236</cp:revision>
  <dcterms:created xsi:type="dcterms:W3CDTF">2001-11-01T00:49:16Z</dcterms:created>
  <dcterms:modified xsi:type="dcterms:W3CDTF">2026-06-15T20:36:35Z</dcterms:modified>
</cp:coreProperties>
</file>