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 id="2147483650" r:id="rId2"/>
  </p:sldMasterIdLst>
  <p:notesMasterIdLst>
    <p:notesMasterId r:id="rId35"/>
  </p:notesMasterIdLst>
  <p:sldIdLst>
    <p:sldId id="529" r:id="rId3"/>
    <p:sldId id="576" r:id="rId4"/>
    <p:sldId id="540" r:id="rId5"/>
    <p:sldId id="545" r:id="rId6"/>
    <p:sldId id="546" r:id="rId7"/>
    <p:sldId id="547" r:id="rId8"/>
    <p:sldId id="548" r:id="rId9"/>
    <p:sldId id="518" r:id="rId10"/>
    <p:sldId id="535" r:id="rId11"/>
    <p:sldId id="519" r:id="rId12"/>
    <p:sldId id="495" r:id="rId13"/>
    <p:sldId id="536" r:id="rId14"/>
    <p:sldId id="537" r:id="rId15"/>
    <p:sldId id="538" r:id="rId16"/>
    <p:sldId id="496" r:id="rId17"/>
    <p:sldId id="497" r:id="rId18"/>
    <p:sldId id="498" r:id="rId19"/>
    <p:sldId id="499" r:id="rId20"/>
    <p:sldId id="500" r:id="rId21"/>
    <p:sldId id="501" r:id="rId22"/>
    <p:sldId id="502" r:id="rId23"/>
    <p:sldId id="503" r:id="rId24"/>
    <p:sldId id="504" r:id="rId25"/>
    <p:sldId id="505" r:id="rId26"/>
    <p:sldId id="507" r:id="rId27"/>
    <p:sldId id="508" r:id="rId28"/>
    <p:sldId id="509" r:id="rId29"/>
    <p:sldId id="510" r:id="rId30"/>
    <p:sldId id="512" r:id="rId31"/>
    <p:sldId id="513" r:id="rId32"/>
    <p:sldId id="514" r:id="rId33"/>
    <p:sldId id="515" r:id="rId34"/>
  </p:sldIdLst>
  <p:sldSz cx="9144000" cy="6858000" type="screen4x3"/>
  <p:notesSz cx="6858000" cy="9144000"/>
  <p:defaultTextStyle>
    <a:defPPr>
      <a:defRPr lang="de-DE"/>
    </a:defPPr>
    <a:lvl1pPr algn="l" rtl="0" fontAlgn="base">
      <a:spcBef>
        <a:spcPct val="0"/>
      </a:spcBef>
      <a:spcAft>
        <a:spcPct val="0"/>
      </a:spcAft>
      <a:defRPr sz="2400" b="1" kern="1200">
        <a:solidFill>
          <a:schemeClr val="tx2"/>
        </a:solidFill>
        <a:latin typeface="Verdana" pitchFamily="34" charset="0"/>
        <a:ea typeface="+mn-ea"/>
        <a:cs typeface="+mn-cs"/>
      </a:defRPr>
    </a:lvl1pPr>
    <a:lvl2pPr marL="457200" algn="l" rtl="0" fontAlgn="base">
      <a:spcBef>
        <a:spcPct val="0"/>
      </a:spcBef>
      <a:spcAft>
        <a:spcPct val="0"/>
      </a:spcAft>
      <a:defRPr sz="2400" b="1" kern="1200">
        <a:solidFill>
          <a:schemeClr val="tx2"/>
        </a:solidFill>
        <a:latin typeface="Verdana" pitchFamily="34" charset="0"/>
        <a:ea typeface="+mn-ea"/>
        <a:cs typeface="+mn-cs"/>
      </a:defRPr>
    </a:lvl2pPr>
    <a:lvl3pPr marL="914400" algn="l" rtl="0" fontAlgn="base">
      <a:spcBef>
        <a:spcPct val="0"/>
      </a:spcBef>
      <a:spcAft>
        <a:spcPct val="0"/>
      </a:spcAft>
      <a:defRPr sz="2400" b="1" kern="1200">
        <a:solidFill>
          <a:schemeClr val="tx2"/>
        </a:solidFill>
        <a:latin typeface="Verdana" pitchFamily="34" charset="0"/>
        <a:ea typeface="+mn-ea"/>
        <a:cs typeface="+mn-cs"/>
      </a:defRPr>
    </a:lvl3pPr>
    <a:lvl4pPr marL="1371600" algn="l" rtl="0" fontAlgn="base">
      <a:spcBef>
        <a:spcPct val="0"/>
      </a:spcBef>
      <a:spcAft>
        <a:spcPct val="0"/>
      </a:spcAft>
      <a:defRPr sz="2400" b="1" kern="1200">
        <a:solidFill>
          <a:schemeClr val="tx2"/>
        </a:solidFill>
        <a:latin typeface="Verdana" pitchFamily="34" charset="0"/>
        <a:ea typeface="+mn-ea"/>
        <a:cs typeface="+mn-cs"/>
      </a:defRPr>
    </a:lvl4pPr>
    <a:lvl5pPr marL="1828800" algn="l" rtl="0" fontAlgn="base">
      <a:spcBef>
        <a:spcPct val="0"/>
      </a:spcBef>
      <a:spcAft>
        <a:spcPct val="0"/>
      </a:spcAft>
      <a:defRPr sz="2400" b="1" kern="1200">
        <a:solidFill>
          <a:schemeClr val="tx2"/>
        </a:solidFill>
        <a:latin typeface="Verdana" pitchFamily="34" charset="0"/>
        <a:ea typeface="+mn-ea"/>
        <a:cs typeface="+mn-cs"/>
      </a:defRPr>
    </a:lvl5pPr>
    <a:lvl6pPr marL="2286000" algn="l" defTabSz="914400" rtl="0" eaLnBrk="1" latinLnBrk="0" hangingPunct="1">
      <a:defRPr sz="2400" b="1" kern="1200">
        <a:solidFill>
          <a:schemeClr val="tx2"/>
        </a:solidFill>
        <a:latin typeface="Verdana" pitchFamily="34" charset="0"/>
        <a:ea typeface="+mn-ea"/>
        <a:cs typeface="+mn-cs"/>
      </a:defRPr>
    </a:lvl6pPr>
    <a:lvl7pPr marL="2743200" algn="l" defTabSz="914400" rtl="0" eaLnBrk="1" latinLnBrk="0" hangingPunct="1">
      <a:defRPr sz="2400" b="1" kern="1200">
        <a:solidFill>
          <a:schemeClr val="tx2"/>
        </a:solidFill>
        <a:latin typeface="Verdana" pitchFamily="34" charset="0"/>
        <a:ea typeface="+mn-ea"/>
        <a:cs typeface="+mn-cs"/>
      </a:defRPr>
    </a:lvl7pPr>
    <a:lvl8pPr marL="3200400" algn="l" defTabSz="914400" rtl="0" eaLnBrk="1" latinLnBrk="0" hangingPunct="1">
      <a:defRPr sz="2400" b="1" kern="1200">
        <a:solidFill>
          <a:schemeClr val="tx2"/>
        </a:solidFill>
        <a:latin typeface="Verdana" pitchFamily="34" charset="0"/>
        <a:ea typeface="+mn-ea"/>
        <a:cs typeface="+mn-cs"/>
      </a:defRPr>
    </a:lvl8pPr>
    <a:lvl9pPr marL="3657600" algn="l" defTabSz="914400" rtl="0" eaLnBrk="1" latinLnBrk="0" hangingPunct="1">
      <a:defRPr sz="2400" b="1" kern="1200">
        <a:solidFill>
          <a:schemeClr val="tx2"/>
        </a:solidFill>
        <a:latin typeface="Verdan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7515"/>
    <a:srgbClr val="5A5A5A"/>
    <a:srgbClr val="978CE8"/>
    <a:srgbClr val="000080"/>
    <a:srgbClr val="F60208"/>
    <a:srgbClr val="A8A3ED"/>
    <a:srgbClr val="D1CEF6"/>
    <a:srgbClr val="EBE9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2AFA9A6-CD81-8146-9A96-9AFC118A4915}" v="136" dt="2026-08-10T04:44:11.0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564" autoAdjust="0"/>
    <p:restoredTop sz="92909" autoAdjust="0"/>
  </p:normalViewPr>
  <p:slideViewPr>
    <p:cSldViewPr>
      <p:cViewPr varScale="1">
        <p:scale>
          <a:sx n="107" d="100"/>
          <a:sy n="107" d="100"/>
        </p:scale>
        <p:origin x="2008" y="1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47" d="100"/>
          <a:sy n="47" d="100"/>
        </p:scale>
        <p:origin x="-2448" y="-108"/>
      </p:cViewPr>
      <p:guideLst>
        <p:guide orient="horz" pos="2880"/>
        <p:guide pos="2160"/>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nning Kiss" userId="a0df8af1cba7f864" providerId="LiveId" clId="{1F423280-346F-54D6-925F-8C3FA5DEC067}"/>
    <pc:docChg chg="addSld delSld modSld">
      <pc:chgData name="Henning Kiss" userId="a0df8af1cba7f864" providerId="LiveId" clId="{1F423280-346F-54D6-925F-8C3FA5DEC067}" dt="2026-08-10T04:44:11.048" v="181" actId="20577"/>
      <pc:docMkLst>
        <pc:docMk/>
      </pc:docMkLst>
      <pc:sldChg chg="modSp">
        <pc:chgData name="Henning Kiss" userId="a0df8af1cba7f864" providerId="LiveId" clId="{1F423280-346F-54D6-925F-8C3FA5DEC067}" dt="2026-08-10T04:42:49.194" v="139" actId="20577"/>
        <pc:sldMkLst>
          <pc:docMk/>
          <pc:sldMk cId="3430431080" sldId="496"/>
        </pc:sldMkLst>
        <pc:spChg chg="mod">
          <ac:chgData name="Henning Kiss" userId="a0df8af1cba7f864" providerId="LiveId" clId="{1F423280-346F-54D6-925F-8C3FA5DEC067}" dt="2026-08-10T04:42:49.194" v="139" actId="20577"/>
          <ac:spMkLst>
            <pc:docMk/>
            <pc:sldMk cId="3430431080" sldId="496"/>
            <ac:spMk id="679939" creationId="{00000000-0000-0000-0000-000000000000}"/>
          </ac:spMkLst>
        </pc:spChg>
      </pc:sldChg>
      <pc:sldChg chg="modSp">
        <pc:chgData name="Henning Kiss" userId="a0df8af1cba7f864" providerId="LiveId" clId="{1F423280-346F-54D6-925F-8C3FA5DEC067}" dt="2026-08-10T04:42:57.240" v="141" actId="20577"/>
        <pc:sldMkLst>
          <pc:docMk/>
          <pc:sldMk cId="3157658222" sldId="497"/>
        </pc:sldMkLst>
        <pc:spChg chg="mod">
          <ac:chgData name="Henning Kiss" userId="a0df8af1cba7f864" providerId="LiveId" clId="{1F423280-346F-54D6-925F-8C3FA5DEC067}" dt="2026-08-10T04:42:57.240" v="141" actId="20577"/>
          <ac:spMkLst>
            <pc:docMk/>
            <pc:sldMk cId="3157658222" sldId="497"/>
            <ac:spMk id="715779" creationId="{00000000-0000-0000-0000-000000000000}"/>
          </ac:spMkLst>
        </pc:spChg>
      </pc:sldChg>
      <pc:sldChg chg="modSp">
        <pc:chgData name="Henning Kiss" userId="a0df8af1cba7f864" providerId="LiveId" clId="{1F423280-346F-54D6-925F-8C3FA5DEC067}" dt="2026-08-10T04:43:06.796" v="145" actId="20577"/>
        <pc:sldMkLst>
          <pc:docMk/>
          <pc:sldMk cId="1568314863" sldId="498"/>
        </pc:sldMkLst>
        <pc:spChg chg="mod">
          <ac:chgData name="Henning Kiss" userId="a0df8af1cba7f864" providerId="LiveId" clId="{1F423280-346F-54D6-925F-8C3FA5DEC067}" dt="2026-08-10T04:43:06.796" v="145" actId="20577"/>
          <ac:spMkLst>
            <pc:docMk/>
            <pc:sldMk cId="1568314863" sldId="498"/>
            <ac:spMk id="716803" creationId="{00000000-0000-0000-0000-000000000000}"/>
          </ac:spMkLst>
        </pc:spChg>
      </pc:sldChg>
      <pc:sldChg chg="modSp">
        <pc:chgData name="Henning Kiss" userId="a0df8af1cba7f864" providerId="LiveId" clId="{1F423280-346F-54D6-925F-8C3FA5DEC067}" dt="2026-08-10T04:43:17.001" v="151" actId="20577"/>
        <pc:sldMkLst>
          <pc:docMk/>
          <pc:sldMk cId="3753305319" sldId="500"/>
        </pc:sldMkLst>
        <pc:spChg chg="mod">
          <ac:chgData name="Henning Kiss" userId="a0df8af1cba7f864" providerId="LiveId" clId="{1F423280-346F-54D6-925F-8C3FA5DEC067}" dt="2026-08-10T04:43:17.001" v="151" actId="20577"/>
          <ac:spMkLst>
            <pc:docMk/>
            <pc:sldMk cId="3753305319" sldId="500"/>
            <ac:spMk id="718851" creationId="{00000000-0000-0000-0000-000000000000}"/>
          </ac:spMkLst>
        </pc:spChg>
      </pc:sldChg>
      <pc:sldChg chg="modSp">
        <pc:chgData name="Henning Kiss" userId="a0df8af1cba7f864" providerId="LiveId" clId="{1F423280-346F-54D6-925F-8C3FA5DEC067}" dt="2026-08-10T04:43:38.349" v="163" actId="20577"/>
        <pc:sldMkLst>
          <pc:docMk/>
          <pc:sldMk cId="2683756612" sldId="501"/>
        </pc:sldMkLst>
        <pc:spChg chg="mod">
          <ac:chgData name="Henning Kiss" userId="a0df8af1cba7f864" providerId="LiveId" clId="{1F423280-346F-54D6-925F-8C3FA5DEC067}" dt="2026-08-10T04:43:38.349" v="163" actId="20577"/>
          <ac:spMkLst>
            <pc:docMk/>
            <pc:sldMk cId="2683756612" sldId="501"/>
            <ac:spMk id="719875" creationId="{00000000-0000-0000-0000-000000000000}"/>
          </ac:spMkLst>
        </pc:spChg>
      </pc:sldChg>
      <pc:sldChg chg="modSp">
        <pc:chgData name="Henning Kiss" userId="a0df8af1cba7f864" providerId="LiveId" clId="{1F423280-346F-54D6-925F-8C3FA5DEC067}" dt="2026-08-10T04:43:52.972" v="173" actId="20577"/>
        <pc:sldMkLst>
          <pc:docMk/>
          <pc:sldMk cId="725221736" sldId="502"/>
        </pc:sldMkLst>
        <pc:spChg chg="mod">
          <ac:chgData name="Henning Kiss" userId="a0df8af1cba7f864" providerId="LiveId" clId="{1F423280-346F-54D6-925F-8C3FA5DEC067}" dt="2026-08-10T04:43:52.972" v="173" actId="20577"/>
          <ac:spMkLst>
            <pc:docMk/>
            <pc:sldMk cId="725221736" sldId="502"/>
            <ac:spMk id="720899" creationId="{00000000-0000-0000-0000-000000000000}"/>
          </ac:spMkLst>
        </pc:spChg>
      </pc:sldChg>
      <pc:sldChg chg="modSp">
        <pc:chgData name="Henning Kiss" userId="a0df8af1cba7f864" providerId="LiveId" clId="{1F423280-346F-54D6-925F-8C3FA5DEC067}" dt="2026-08-10T04:44:00.760" v="177" actId="20577"/>
        <pc:sldMkLst>
          <pc:docMk/>
          <pc:sldMk cId="2067039469" sldId="503"/>
        </pc:sldMkLst>
        <pc:spChg chg="mod">
          <ac:chgData name="Henning Kiss" userId="a0df8af1cba7f864" providerId="LiveId" clId="{1F423280-346F-54D6-925F-8C3FA5DEC067}" dt="2026-08-10T04:44:00.760" v="177" actId="20577"/>
          <ac:spMkLst>
            <pc:docMk/>
            <pc:sldMk cId="2067039469" sldId="503"/>
            <ac:spMk id="721923" creationId="{00000000-0000-0000-0000-000000000000}"/>
          </ac:spMkLst>
        </pc:spChg>
      </pc:sldChg>
      <pc:sldChg chg="modSp">
        <pc:chgData name="Henning Kiss" userId="a0df8af1cba7f864" providerId="LiveId" clId="{1F423280-346F-54D6-925F-8C3FA5DEC067}" dt="2026-08-10T04:44:06.280" v="179" actId="20577"/>
        <pc:sldMkLst>
          <pc:docMk/>
          <pc:sldMk cId="1925643067" sldId="504"/>
        </pc:sldMkLst>
        <pc:spChg chg="mod">
          <ac:chgData name="Henning Kiss" userId="a0df8af1cba7f864" providerId="LiveId" clId="{1F423280-346F-54D6-925F-8C3FA5DEC067}" dt="2026-08-10T04:44:06.280" v="179" actId="20577"/>
          <ac:spMkLst>
            <pc:docMk/>
            <pc:sldMk cId="1925643067" sldId="504"/>
            <ac:spMk id="722947" creationId="{00000000-0000-0000-0000-000000000000}"/>
          </ac:spMkLst>
        </pc:spChg>
      </pc:sldChg>
      <pc:sldChg chg="modSp">
        <pc:chgData name="Henning Kiss" userId="a0df8af1cba7f864" providerId="LiveId" clId="{1F423280-346F-54D6-925F-8C3FA5DEC067}" dt="2026-08-10T04:44:11.048" v="181" actId="20577"/>
        <pc:sldMkLst>
          <pc:docMk/>
          <pc:sldMk cId="869491452" sldId="505"/>
        </pc:sldMkLst>
        <pc:spChg chg="mod">
          <ac:chgData name="Henning Kiss" userId="a0df8af1cba7f864" providerId="LiveId" clId="{1F423280-346F-54D6-925F-8C3FA5DEC067}" dt="2026-08-10T04:44:11.048" v="181" actId="20577"/>
          <ac:spMkLst>
            <pc:docMk/>
            <pc:sldMk cId="869491452" sldId="505"/>
            <ac:spMk id="723971" creationId="{00000000-0000-0000-0000-000000000000}"/>
          </ac:spMkLst>
        </pc:spChg>
      </pc:sldChg>
      <pc:sldChg chg="modSp">
        <pc:chgData name="Henning Kiss" userId="a0df8af1cba7f864" providerId="LiveId" clId="{1F423280-346F-54D6-925F-8C3FA5DEC067}" dt="2026-08-10T04:41:40.977" v="137" actId="20577"/>
        <pc:sldMkLst>
          <pc:docMk/>
          <pc:sldMk cId="496424522" sldId="540"/>
        </pc:sldMkLst>
        <pc:spChg chg="mod">
          <ac:chgData name="Henning Kiss" userId="a0df8af1cba7f864" providerId="LiveId" clId="{1F423280-346F-54D6-925F-8C3FA5DEC067}" dt="2026-08-10T04:41:40.977" v="137" actId="20577"/>
          <ac:spMkLst>
            <pc:docMk/>
            <pc:sldMk cId="496424522" sldId="540"/>
            <ac:spMk id="4" creationId="{00000000-0000-0000-0000-000000000000}"/>
          </ac:spMkLst>
        </pc:spChg>
      </pc:sldChg>
      <pc:sldChg chg="modSp add mod">
        <pc:chgData name="Henning Kiss" userId="a0df8af1cba7f864" providerId="LiveId" clId="{1F423280-346F-54D6-925F-8C3FA5DEC067}" dt="2026-08-10T04:41:17.674" v="109" actId="20577"/>
        <pc:sldMkLst>
          <pc:docMk/>
          <pc:sldMk cId="3681117512" sldId="576"/>
        </pc:sldMkLst>
        <pc:spChg chg="mod">
          <ac:chgData name="Henning Kiss" userId="a0df8af1cba7f864" providerId="LiveId" clId="{1F423280-346F-54D6-925F-8C3FA5DEC067}" dt="2026-08-10T04:41:17.674" v="109" actId="20577"/>
          <ac:spMkLst>
            <pc:docMk/>
            <pc:sldMk cId="3681117512" sldId="576"/>
            <ac:spMk id="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70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solidFill>
                  <a:schemeClr val="tx1"/>
                </a:solidFill>
                <a:latin typeface="Arial" charset="0"/>
              </a:defRPr>
            </a:lvl1pPr>
          </a:lstStyle>
          <a:p>
            <a:endParaRPr lang="de-DE"/>
          </a:p>
        </p:txBody>
      </p:sp>
      <p:sp>
        <p:nvSpPr>
          <p:cNvPr id="72707"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solidFill>
                  <a:schemeClr val="tx1"/>
                </a:solidFill>
                <a:latin typeface="Arial" charset="0"/>
              </a:defRPr>
            </a:lvl1pPr>
          </a:lstStyle>
          <a:p>
            <a:endParaRPr lang="de-DE"/>
          </a:p>
        </p:txBody>
      </p:sp>
      <p:sp>
        <p:nvSpPr>
          <p:cNvPr id="7270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270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72710"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solidFill>
                  <a:schemeClr val="tx1"/>
                </a:solidFill>
                <a:latin typeface="Arial" charset="0"/>
              </a:defRPr>
            </a:lvl1pPr>
          </a:lstStyle>
          <a:p>
            <a:endParaRPr lang="de-DE"/>
          </a:p>
        </p:txBody>
      </p:sp>
      <p:sp>
        <p:nvSpPr>
          <p:cNvPr id="72711"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solidFill>
                  <a:schemeClr val="tx1"/>
                </a:solidFill>
                <a:latin typeface="Arial" charset="0"/>
              </a:defRPr>
            </a:lvl1pPr>
          </a:lstStyle>
          <a:p>
            <a:fld id="{CA1B46E7-A699-409A-9A12-0C1F0AEE876B}" type="slidenum">
              <a:rPr lang="de-DE"/>
              <a:pPr/>
              <a:t>‹Nr.›</a:t>
            </a:fld>
            <a:endParaRPr lang="de-DE"/>
          </a:p>
        </p:txBody>
      </p:sp>
    </p:spTree>
    <p:extLst>
      <p:ext uri="{BB962C8B-B14F-4D97-AF65-F5344CB8AC3E}">
        <p14:creationId xmlns:p14="http://schemas.microsoft.com/office/powerpoint/2010/main" val="189079326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a:prstGeom prst="rect">
            <a:avLst/>
          </a:prstGeo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Tree>
    <p:extLst>
      <p:ext uri="{BB962C8B-B14F-4D97-AF65-F5344CB8AC3E}">
        <p14:creationId xmlns:p14="http://schemas.microsoft.com/office/powerpoint/2010/main" val="119568219"/>
      </p:ext>
    </p:extLst>
  </p:cSld>
  <p:clrMapOvr>
    <a:masterClrMapping/>
  </p:clrMapOvr>
  <p:transition>
    <p:comb/>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Inhaltsplatzhalter 2"/>
          <p:cNvSpPr>
            <a:spLocks noGrp="1"/>
          </p:cNvSpPr>
          <p:nvPr>
            <p:ph idx="1"/>
          </p:nvPr>
        </p:nvSpPr>
        <p:spPr>
          <a:xfrm>
            <a:off x="457200" y="1600200"/>
            <a:ext cx="8229600" cy="4525963"/>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99631190"/>
      </p:ext>
    </p:extLst>
  </p:cSld>
  <p:clrMapOvr>
    <a:masterClrMapping/>
  </p:clrMapOvr>
  <p:transition>
    <p:comb/>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Tree>
    <p:extLst>
      <p:ext uri="{BB962C8B-B14F-4D97-AF65-F5344CB8AC3E}">
        <p14:creationId xmlns:p14="http://schemas.microsoft.com/office/powerpoint/2010/main" val="2055263000"/>
      </p:ext>
    </p:extLst>
  </p:cSld>
  <p:clrMapOvr>
    <a:masterClrMapping/>
  </p:clrMapOvr>
  <p:transition>
    <p:comb/>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Inhaltsplatzhalt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234778163"/>
      </p:ext>
    </p:extLst>
  </p:cSld>
  <p:clrMapOvr>
    <a:masterClrMapping/>
  </p:clrMapOvr>
  <p:transition>
    <p:comb/>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545898610"/>
      </p:ext>
    </p:extLst>
  </p:cSld>
  <p:clrMapOvr>
    <a:masterClrMapping/>
  </p:clrMapOvr>
  <p:transition>
    <p:comb/>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Tree>
    <p:extLst>
      <p:ext uri="{BB962C8B-B14F-4D97-AF65-F5344CB8AC3E}">
        <p14:creationId xmlns:p14="http://schemas.microsoft.com/office/powerpoint/2010/main" val="2180321003"/>
      </p:ext>
    </p:extLst>
  </p:cSld>
  <p:clrMapOvr>
    <a:masterClrMapping/>
  </p:clrMapOvr>
  <p:transition>
    <p:comb/>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3766308"/>
      </p:ext>
    </p:extLst>
  </p:cSld>
  <p:clrMapOvr>
    <a:masterClrMapping/>
  </p:clrMapOvr>
  <p:transition>
    <p:comb/>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762873767"/>
      </p:ext>
    </p:extLst>
  </p:cSld>
  <p:clrMapOvr>
    <a:masterClrMapping/>
  </p:clrMapOvr>
  <p:transition>
    <p:comb/>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3439925114"/>
      </p:ext>
    </p:extLst>
  </p:cSld>
  <p:clrMapOvr>
    <a:masterClrMapping/>
  </p:clrMapOvr>
  <p:transition>
    <p:comb/>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Vertikaler Textplatzhalter 2"/>
          <p:cNvSpPr>
            <a:spLocks noGrp="1"/>
          </p:cNvSpPr>
          <p:nvPr>
            <p:ph type="body" orient="vert" idx="1"/>
          </p:nvPr>
        </p:nvSpPr>
        <p:spPr>
          <a:xfrm>
            <a:off x="457200" y="1600200"/>
            <a:ext cx="8229600" cy="4525963"/>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10656768"/>
      </p:ext>
    </p:extLst>
  </p:cSld>
  <p:clrMapOvr>
    <a:masterClrMapping/>
  </p:clrMapOvr>
  <p:transition>
    <p:comb/>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a:prstGeom prst="rect">
            <a:avLst/>
          </a:prstGeo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74638"/>
            <a:ext cx="6019800" cy="5851525"/>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44286011"/>
      </p:ext>
    </p:extLst>
  </p:cSld>
  <p:clrMapOvr>
    <a:masterClrMapping/>
  </p:clrMapOvr>
  <p:transition>
    <p:comb/>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elfolie">
    <p:spTree>
      <p:nvGrpSpPr>
        <p:cNvPr id="1" name=""/>
        <p:cNvGrpSpPr/>
        <p:nvPr/>
      </p:nvGrpSpPr>
      <p:grpSpPr>
        <a:xfrm>
          <a:off x="0" y="0"/>
          <a:ext cx="0" cy="0"/>
          <a:chOff x="0" y="0"/>
          <a:chExt cx="0" cy="0"/>
        </a:xfrm>
      </p:grpSpPr>
      <p:pic>
        <p:nvPicPr>
          <p:cNvPr id="2" name="Grafik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00808"/>
            <a:ext cx="7956376" cy="4068601"/>
          </a:xfrm>
          <a:prstGeom prst="rect">
            <a:avLst/>
          </a:prstGeom>
        </p:spPr>
      </p:pic>
      <p:sp>
        <p:nvSpPr>
          <p:cNvPr id="3" name="Rechteck 2"/>
          <p:cNvSpPr/>
          <p:nvPr userDrawn="1"/>
        </p:nvSpPr>
        <p:spPr>
          <a:xfrm>
            <a:off x="7020272" y="1700808"/>
            <a:ext cx="2123728" cy="4068601"/>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p:cNvSpPr/>
          <p:nvPr userDrawn="1"/>
        </p:nvSpPr>
        <p:spPr>
          <a:xfrm>
            <a:off x="4860032" y="2069232"/>
            <a:ext cx="2123728" cy="2511896"/>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872460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Tree>
    <p:extLst>
      <p:ext uri="{BB962C8B-B14F-4D97-AF65-F5344CB8AC3E}">
        <p14:creationId xmlns:p14="http://schemas.microsoft.com/office/powerpoint/2010/main" val="950490283"/>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5346727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Tree>
    <p:extLst>
      <p:ext uri="{BB962C8B-B14F-4D97-AF65-F5344CB8AC3E}">
        <p14:creationId xmlns:p14="http://schemas.microsoft.com/office/powerpoint/2010/main" val="905909144"/>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215900" y="1296988"/>
            <a:ext cx="4297363" cy="52276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65663" y="1296988"/>
            <a:ext cx="4298950" cy="52276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818065012"/>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05463014"/>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1657195175"/>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902214"/>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4199686652"/>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223972192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145151672"/>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42113" y="44450"/>
            <a:ext cx="2222500" cy="648017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71438" y="44450"/>
            <a:ext cx="6518275" cy="648017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4084997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3" descr="C:\Users\Henning\Desktop\Unbenannt-1.jpg"/>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6552220" y="85153"/>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73" r:id="rId12"/>
  </p:sldLayoutIdLst>
  <p:transition>
    <p:comb/>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7053" name="Rectangle 13"/>
          <p:cNvSpPr>
            <a:spLocks noGrp="1" noChangeArrowheads="1"/>
          </p:cNvSpPr>
          <p:nvPr>
            <p:ph type="title"/>
          </p:nvPr>
        </p:nvSpPr>
        <p:spPr bwMode="auto">
          <a:xfrm>
            <a:off x="71438" y="4445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endParaRPr lang="de-DE"/>
          </a:p>
        </p:txBody>
      </p:sp>
      <p:sp>
        <p:nvSpPr>
          <p:cNvPr id="87049" name="Rectangle 9"/>
          <p:cNvSpPr>
            <a:spLocks noGrp="1" noChangeArrowheads="1"/>
          </p:cNvSpPr>
          <p:nvPr>
            <p:ph type="body" idx="1"/>
          </p:nvPr>
        </p:nvSpPr>
        <p:spPr bwMode="auto">
          <a:xfrm>
            <a:off x="215900" y="1296988"/>
            <a:ext cx="8748713" cy="5227637"/>
          </a:xfrm>
          <a:prstGeom prst="rect">
            <a:avLst/>
          </a:prstGeom>
          <a:noFill/>
          <a:ln>
            <a:noFill/>
          </a:ln>
          <a:effectLst>
            <a:outerShdw dist="35921" dir="2700000" algn="ctr" rotWithShape="0">
              <a:srgbClr val="C9C6F4"/>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de-DE"/>
          </a:p>
          <a:p>
            <a:pPr lvl="0"/>
            <a:endParaRPr lang="de-DE"/>
          </a:p>
        </p:txBody>
      </p:sp>
      <p:pic>
        <p:nvPicPr>
          <p:cNvPr id="6" name="Picture 3" descr="C:\Users\Henning\Desktop\Unbenannt-1.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6552220" y="85153"/>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ransition>
    <p:fade/>
  </p:transition>
  <p:txStyles>
    <p:titleStyle>
      <a:lvl1pPr algn="ctr" rtl="0" fontAlgn="base">
        <a:spcBef>
          <a:spcPct val="0"/>
        </a:spcBef>
        <a:spcAft>
          <a:spcPct val="0"/>
        </a:spcAft>
        <a:defRPr sz="2000">
          <a:solidFill>
            <a:schemeClr val="tx2"/>
          </a:solidFill>
          <a:effectLst>
            <a:outerShdw blurRad="38100" dist="38100" dir="2700000" algn="tl">
              <a:srgbClr val="C0C0C0"/>
            </a:outerShdw>
          </a:effectLst>
          <a:latin typeface="+mj-lt"/>
          <a:ea typeface="+mj-ea"/>
          <a:cs typeface="+mj-cs"/>
        </a:defRPr>
      </a:lvl1pPr>
      <a:lvl2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2pPr>
      <a:lvl3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3pPr>
      <a:lvl4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4pPr>
      <a:lvl5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5pPr>
      <a:lvl6pPr marL="4572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6pPr>
      <a:lvl7pPr marL="9144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7pPr>
      <a:lvl8pPr marL="13716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8pPr>
      <a:lvl9pPr marL="18288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9pPr>
    </p:titleStyle>
    <p:bodyStyle>
      <a:lvl1pPr marL="609600" indent="-609600" algn="l" rtl="0" fontAlgn="base">
        <a:spcBef>
          <a:spcPct val="5000"/>
        </a:spcBef>
        <a:spcAft>
          <a:spcPct val="0"/>
        </a:spcAft>
        <a:defRPr sz="2400">
          <a:solidFill>
            <a:srgbClr val="000080"/>
          </a:solidFill>
          <a:effectLst>
            <a:outerShdw blurRad="38100" dist="38100" dir="2700000" algn="tl">
              <a:srgbClr val="C0C0C0"/>
            </a:outerShdw>
          </a:effectLst>
          <a:latin typeface="+mn-lt"/>
          <a:ea typeface="+mn-ea"/>
          <a:cs typeface="+mn-cs"/>
        </a:defRPr>
      </a:lvl1pPr>
      <a:lvl2pPr marL="990600" indent="-533400" algn="l" rtl="0" fontAlgn="base">
        <a:spcBef>
          <a:spcPct val="5000"/>
        </a:spcBef>
        <a:spcAft>
          <a:spcPct val="0"/>
        </a:spcAft>
        <a:buAutoNum type="alphaLcParenR"/>
        <a:defRPr sz="2800">
          <a:solidFill>
            <a:schemeClr val="tx1"/>
          </a:solidFill>
          <a:latin typeface="+mn-lt"/>
        </a:defRPr>
      </a:lvl2pPr>
      <a:lvl3pPr marL="1371600" indent="-457200" algn="l" rtl="0" fontAlgn="base">
        <a:spcBef>
          <a:spcPct val="20000"/>
        </a:spcBef>
        <a:spcAft>
          <a:spcPct val="0"/>
        </a:spcAft>
        <a:buAutoNum type="alphaLcParenR"/>
        <a:defRPr sz="2400">
          <a:solidFill>
            <a:schemeClr val="tx1"/>
          </a:solidFill>
          <a:latin typeface="Arial" charset="0"/>
        </a:defRPr>
      </a:lvl3pPr>
      <a:lvl4pPr marL="1752600" indent="-381000" algn="l" rtl="0" fontAlgn="base">
        <a:spcBef>
          <a:spcPct val="20000"/>
        </a:spcBef>
        <a:spcAft>
          <a:spcPct val="0"/>
        </a:spcAft>
        <a:buAutoNum type="alphaLcParenR"/>
        <a:defRPr sz="2000">
          <a:solidFill>
            <a:schemeClr val="tx1"/>
          </a:solidFill>
          <a:latin typeface="Arial" charset="0"/>
        </a:defRPr>
      </a:lvl4pPr>
      <a:lvl5pPr marL="2209800" indent="-381000" algn="l" rtl="0" fontAlgn="base">
        <a:spcBef>
          <a:spcPct val="20000"/>
        </a:spcBef>
        <a:spcAft>
          <a:spcPct val="0"/>
        </a:spcAft>
        <a:buAutoNum type="alphaLcParenR"/>
        <a:defRPr sz="2000">
          <a:solidFill>
            <a:schemeClr val="tx1"/>
          </a:solidFill>
          <a:latin typeface="Arial" charset="0"/>
        </a:defRPr>
      </a:lvl5pPr>
      <a:lvl6pPr marL="2667000" indent="-381000" algn="l" rtl="0" fontAlgn="base">
        <a:spcBef>
          <a:spcPct val="20000"/>
        </a:spcBef>
        <a:spcAft>
          <a:spcPct val="0"/>
        </a:spcAft>
        <a:buAutoNum type="alphaLcParenR"/>
        <a:defRPr sz="2000">
          <a:solidFill>
            <a:schemeClr val="tx1"/>
          </a:solidFill>
          <a:latin typeface="Arial" charset="0"/>
        </a:defRPr>
      </a:lvl6pPr>
      <a:lvl7pPr marL="3124200" indent="-381000" algn="l" rtl="0" fontAlgn="base">
        <a:spcBef>
          <a:spcPct val="20000"/>
        </a:spcBef>
        <a:spcAft>
          <a:spcPct val="0"/>
        </a:spcAft>
        <a:buAutoNum type="alphaLcParenR"/>
        <a:defRPr sz="2000">
          <a:solidFill>
            <a:schemeClr val="tx1"/>
          </a:solidFill>
          <a:latin typeface="Arial" charset="0"/>
        </a:defRPr>
      </a:lvl7pPr>
      <a:lvl8pPr marL="3581400" indent="-381000" algn="l" rtl="0" fontAlgn="base">
        <a:spcBef>
          <a:spcPct val="20000"/>
        </a:spcBef>
        <a:spcAft>
          <a:spcPct val="0"/>
        </a:spcAft>
        <a:buAutoNum type="alphaLcParenR"/>
        <a:defRPr sz="2000">
          <a:solidFill>
            <a:schemeClr val="tx1"/>
          </a:solidFill>
          <a:latin typeface="Arial" charset="0"/>
        </a:defRPr>
      </a:lvl8pPr>
      <a:lvl9pPr marL="4038600" indent="-381000" algn="l" rtl="0" fontAlgn="base">
        <a:spcBef>
          <a:spcPct val="20000"/>
        </a:spcBef>
        <a:spcAft>
          <a:spcPct val="0"/>
        </a:spcAft>
        <a:buAutoNum type="alphaLcParenR"/>
        <a:defRPr sz="2000">
          <a:solidFill>
            <a:schemeClr val="tx1"/>
          </a:solidFill>
          <a:latin typeface="Arial"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115414"/>
            <a:ext cx="3888432" cy="1800493"/>
          </a:xfrm>
          <a:prstGeom prst="rect">
            <a:avLst/>
          </a:prstGeom>
          <a:noFill/>
        </p:spPr>
        <p:txBody>
          <a:bodyPr wrap="square" lIns="0" tIns="0" rIns="0" bIns="0" rtlCol="0">
            <a:spAutoFit/>
          </a:bodyPr>
          <a:lstStyle/>
          <a:p>
            <a:r>
              <a:rPr lang="de-DE" sz="3000" dirty="0">
                <a:solidFill>
                  <a:schemeClr val="bg1"/>
                </a:solidFill>
                <a:latin typeface="Frutiger LT 57 Cn" pitchFamily="34" charset="0"/>
              </a:rPr>
              <a:t>Zivilrechtliche </a:t>
            </a:r>
          </a:p>
          <a:p>
            <a:r>
              <a:rPr lang="de-DE" sz="3000" dirty="0" err="1">
                <a:solidFill>
                  <a:schemeClr val="bg1"/>
                </a:solidFill>
                <a:latin typeface="Frutiger LT 57 Cn" pitchFamily="34" charset="0"/>
              </a:rPr>
              <a:t>Assessorklausuren</a:t>
            </a:r>
            <a:endParaRPr lang="de-DE" sz="3000" dirty="0">
              <a:solidFill>
                <a:schemeClr val="bg1"/>
              </a:solidFill>
              <a:latin typeface="Frutiger LT 57 Cn" pitchFamily="34" charset="0"/>
            </a:endParaRPr>
          </a:p>
          <a:p>
            <a:pPr>
              <a:spcBef>
                <a:spcPts val="600"/>
              </a:spcBef>
            </a:pPr>
            <a:r>
              <a:rPr lang="de-DE" sz="2600" dirty="0">
                <a:solidFill>
                  <a:schemeClr val="bg1"/>
                </a:solidFill>
                <a:latin typeface="Frutiger LT 57 Cn" pitchFamily="34" charset="0"/>
              </a:rPr>
              <a:t>Kurs Hamburg</a:t>
            </a:r>
          </a:p>
          <a:p>
            <a:r>
              <a:rPr lang="de-DE" sz="2600" dirty="0">
                <a:solidFill>
                  <a:schemeClr val="bg1"/>
                </a:solidFill>
                <a:latin typeface="Frutiger LT 57 Cn" pitchFamily="34" charset="0"/>
              </a:rPr>
              <a:t>14. Woche</a:t>
            </a:r>
          </a:p>
        </p:txBody>
      </p:sp>
    </p:spTree>
    <p:extLst>
      <p:ext uri="{BB962C8B-B14F-4D97-AF65-F5344CB8AC3E}">
        <p14:creationId xmlns:p14="http://schemas.microsoft.com/office/powerpoint/2010/main" val="32200594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Kurs ZR</a:t>
            </a:r>
          </a:p>
          <a:p>
            <a:r>
              <a:rPr lang="de-DE" sz="2600" dirty="0">
                <a:solidFill>
                  <a:schemeClr val="bg1"/>
                </a:solidFill>
                <a:latin typeface="Frutiger Linotype" pitchFamily="34" charset="0"/>
              </a:rPr>
              <a:t>14. Woche</a:t>
            </a:r>
          </a:p>
        </p:txBody>
      </p:sp>
      <p:sp>
        <p:nvSpPr>
          <p:cNvPr id="4" name="Text Box 2"/>
          <p:cNvSpPr txBox="1">
            <a:spLocks noChangeArrowheads="1"/>
          </p:cNvSpPr>
          <p:nvPr/>
        </p:nvSpPr>
        <p:spPr bwMode="auto">
          <a:xfrm>
            <a:off x="179388" y="1196752"/>
            <a:ext cx="8712200" cy="5724644"/>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170338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marL="188277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marL="2062163">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marL="2241550">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marL="26987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marL="31559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marL="36131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marL="40703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spcBef>
                <a:spcPts val="600"/>
              </a:spcBef>
            </a:pPr>
            <a:r>
              <a:rPr lang="de-DE" sz="2400" b="1" dirty="0" err="1">
                <a:solidFill>
                  <a:schemeClr val="tx1">
                    <a:lumMod val="65000"/>
                    <a:lumOff val="35000"/>
                  </a:schemeClr>
                </a:solidFill>
                <a:latin typeface="Frutiger Linotype" pitchFamily="34" charset="0"/>
              </a:rPr>
              <a:t>Kursplan</a:t>
            </a:r>
            <a:r>
              <a:rPr lang="de-DE" sz="2400" b="1" dirty="0">
                <a:solidFill>
                  <a:schemeClr val="tx1">
                    <a:lumMod val="65000"/>
                    <a:lumOff val="35000"/>
                  </a:schemeClr>
                </a:solidFill>
                <a:latin typeface="Frutiger Linotype" pitchFamily="34" charset="0"/>
              </a:rPr>
              <a:t> – Seite 1</a:t>
            </a:r>
          </a:p>
          <a:p>
            <a:pPr>
              <a:spcBef>
                <a:spcPts val="600"/>
              </a:spcBef>
            </a:pPr>
            <a:r>
              <a:rPr lang="de-DE" sz="2400" b="1" dirty="0">
                <a:solidFill>
                  <a:srgbClr val="F77515"/>
                </a:solidFill>
                <a:latin typeface="Frutiger Linotype" pitchFamily="34" charset="0"/>
              </a:rPr>
              <a:t>	1.-4.Woche (ab </a:t>
            </a:r>
            <a:r>
              <a:rPr lang="de-DE" dirty="0">
                <a:solidFill>
                  <a:srgbClr val="F77515"/>
                </a:solidFill>
                <a:latin typeface="Frutiger Linotype" pitchFamily="34" charset="0"/>
              </a:rPr>
              <a:t>14</a:t>
            </a:r>
            <a:r>
              <a:rPr lang="de-DE" sz="2400" b="1" dirty="0">
                <a:solidFill>
                  <a:srgbClr val="F77515"/>
                </a:solidFill>
                <a:latin typeface="Frutiger Linotype" pitchFamily="34" charset="0"/>
              </a:rPr>
              <a:t>.04.): 	Die 3 Klausurtypen</a:t>
            </a:r>
            <a:endParaRPr lang="de-DE" dirty="0">
              <a:solidFill>
                <a:srgbClr val="F77515"/>
              </a:solidFill>
              <a:latin typeface="Frutiger Linotype" pitchFamily="34" charset="0"/>
            </a:endParaRPr>
          </a:p>
          <a:p>
            <a:pPr>
              <a:spcBef>
                <a:spcPts val="600"/>
              </a:spcBef>
            </a:pPr>
            <a:r>
              <a:rPr lang="de-DE" dirty="0">
                <a:solidFill>
                  <a:srgbClr val="F77515"/>
                </a:solidFill>
                <a:latin typeface="Frutiger Linotype" pitchFamily="34" charset="0"/>
              </a:rPr>
              <a:t>	5.	Woche (12.05.2026):	Die Zulässigkeit von Klagen</a:t>
            </a:r>
          </a:p>
          <a:p>
            <a:pPr>
              <a:spcBef>
                <a:spcPts val="600"/>
              </a:spcBef>
            </a:pPr>
            <a:r>
              <a:rPr lang="de-DE" sz="2400" dirty="0">
                <a:solidFill>
                  <a:srgbClr val="F77515"/>
                </a:solidFill>
                <a:latin typeface="Frutiger Linotype" pitchFamily="34" charset="0"/>
              </a:rPr>
              <a:t>	</a:t>
            </a:r>
            <a:r>
              <a:rPr lang="de-DE" dirty="0">
                <a:solidFill>
                  <a:srgbClr val="F77515"/>
                </a:solidFill>
                <a:latin typeface="Frutiger Linotype" pitchFamily="34" charset="0"/>
              </a:rPr>
              <a:t>6</a:t>
            </a:r>
            <a:r>
              <a:rPr lang="de-DE" sz="2400" dirty="0">
                <a:solidFill>
                  <a:srgbClr val="F77515"/>
                </a:solidFill>
                <a:latin typeface="Frutiger Linotype" pitchFamily="34" charset="0"/>
              </a:rPr>
              <a:t>.	Woche (</a:t>
            </a:r>
            <a:r>
              <a:rPr lang="de-DE" dirty="0">
                <a:solidFill>
                  <a:srgbClr val="F77515"/>
                </a:solidFill>
                <a:latin typeface="Frutiger Linotype" pitchFamily="34" charset="0"/>
              </a:rPr>
              <a:t>19</a:t>
            </a:r>
            <a:r>
              <a:rPr lang="de-DE" sz="2400" dirty="0">
                <a:solidFill>
                  <a:srgbClr val="F77515"/>
                </a:solidFill>
                <a:latin typeface="Frutiger Linotype" pitchFamily="34" charset="0"/>
              </a:rPr>
              <a:t>.05.2026):	Objektive Klagehäufung</a:t>
            </a:r>
            <a:endParaRPr lang="de-DE" dirty="0">
              <a:solidFill>
                <a:srgbClr val="F77515"/>
              </a:solidFill>
              <a:latin typeface="Frutiger Linotype" pitchFamily="34" charset="0"/>
            </a:endParaRPr>
          </a:p>
          <a:p>
            <a:pPr>
              <a:spcBef>
                <a:spcPts val="600"/>
              </a:spcBef>
            </a:pPr>
            <a:r>
              <a:rPr lang="de-DE" sz="2400" dirty="0">
                <a:solidFill>
                  <a:srgbClr val="F77515"/>
                </a:solidFill>
                <a:latin typeface="Frutiger Linotype" pitchFamily="34" charset="0"/>
              </a:rPr>
              <a:t>	</a:t>
            </a:r>
            <a:r>
              <a:rPr lang="de-DE" dirty="0">
                <a:solidFill>
                  <a:srgbClr val="F77515"/>
                </a:solidFill>
                <a:latin typeface="Frutiger Linotype" pitchFamily="34" charset="0"/>
              </a:rPr>
              <a:t>7</a:t>
            </a:r>
            <a:r>
              <a:rPr lang="de-DE" sz="2400" dirty="0">
                <a:solidFill>
                  <a:srgbClr val="F77515"/>
                </a:solidFill>
                <a:latin typeface="Frutiger Linotype" pitchFamily="34" charset="0"/>
              </a:rPr>
              <a:t>. 	Woche	(</a:t>
            </a:r>
            <a:r>
              <a:rPr lang="de-DE" dirty="0">
                <a:solidFill>
                  <a:srgbClr val="F77515"/>
                </a:solidFill>
                <a:latin typeface="Frutiger Linotype" pitchFamily="34" charset="0"/>
              </a:rPr>
              <a:t>02</a:t>
            </a:r>
            <a:r>
              <a:rPr lang="de-DE" sz="2400" dirty="0">
                <a:solidFill>
                  <a:srgbClr val="F77515"/>
                </a:solidFill>
                <a:latin typeface="Frutiger Linotype" pitchFamily="34" charset="0"/>
              </a:rPr>
              <a:t>.06.2026): 	Subjektive Klagehäufung I</a:t>
            </a:r>
          </a:p>
          <a:p>
            <a:pPr>
              <a:spcBef>
                <a:spcPts val="600"/>
              </a:spcBef>
            </a:pPr>
            <a:r>
              <a:rPr lang="de-DE" sz="2400" dirty="0">
                <a:solidFill>
                  <a:srgbClr val="F77515"/>
                </a:solidFill>
                <a:latin typeface="Frutiger Linotype" pitchFamily="34" charset="0"/>
              </a:rPr>
              <a:t>	</a:t>
            </a:r>
            <a:r>
              <a:rPr lang="de-DE" dirty="0">
                <a:solidFill>
                  <a:srgbClr val="F77515"/>
                </a:solidFill>
                <a:latin typeface="Frutiger Linotype" pitchFamily="34" charset="0"/>
              </a:rPr>
              <a:t>8</a:t>
            </a:r>
            <a:r>
              <a:rPr lang="de-DE" sz="2400" dirty="0">
                <a:solidFill>
                  <a:srgbClr val="F77515"/>
                </a:solidFill>
                <a:latin typeface="Frutiger Linotype" pitchFamily="34" charset="0"/>
              </a:rPr>
              <a:t>. 	Woche	(</a:t>
            </a:r>
            <a:r>
              <a:rPr lang="de-DE" dirty="0">
                <a:solidFill>
                  <a:srgbClr val="F77515"/>
                </a:solidFill>
                <a:latin typeface="Frutiger Linotype" pitchFamily="34" charset="0"/>
              </a:rPr>
              <a:t>09</a:t>
            </a:r>
            <a:r>
              <a:rPr lang="de-DE" sz="2400" dirty="0">
                <a:solidFill>
                  <a:srgbClr val="F77515"/>
                </a:solidFill>
                <a:latin typeface="Frutiger Linotype" pitchFamily="34" charset="0"/>
              </a:rPr>
              <a:t>.06.2026): 	Subjektive Klagehäufung II</a:t>
            </a:r>
          </a:p>
          <a:p>
            <a:pPr>
              <a:spcBef>
                <a:spcPts val="600"/>
              </a:spcBef>
            </a:pPr>
            <a:r>
              <a:rPr lang="de-DE" sz="2400" dirty="0">
                <a:solidFill>
                  <a:srgbClr val="F77515"/>
                </a:solidFill>
                <a:latin typeface="Frutiger Linotype" pitchFamily="34" charset="0"/>
              </a:rPr>
              <a:t>	</a:t>
            </a:r>
            <a:r>
              <a:rPr lang="de-DE" dirty="0">
                <a:solidFill>
                  <a:srgbClr val="F77515"/>
                </a:solidFill>
                <a:latin typeface="Frutiger Linotype" pitchFamily="34" charset="0"/>
              </a:rPr>
              <a:t>9</a:t>
            </a:r>
            <a:r>
              <a:rPr lang="de-DE" sz="2400" dirty="0">
                <a:solidFill>
                  <a:srgbClr val="F77515"/>
                </a:solidFill>
                <a:latin typeface="Frutiger Linotype" pitchFamily="34" charset="0"/>
              </a:rPr>
              <a:t>.	Woche (</a:t>
            </a:r>
            <a:r>
              <a:rPr lang="de-DE" dirty="0">
                <a:solidFill>
                  <a:srgbClr val="F77515"/>
                </a:solidFill>
                <a:latin typeface="Frutiger Linotype" pitchFamily="34" charset="0"/>
              </a:rPr>
              <a:t>16</a:t>
            </a:r>
            <a:r>
              <a:rPr lang="de-DE" sz="2400" dirty="0">
                <a:solidFill>
                  <a:srgbClr val="F77515"/>
                </a:solidFill>
                <a:latin typeface="Frutiger Linotype" pitchFamily="34" charset="0"/>
              </a:rPr>
              <a:t>.06.2026):	Säumnis einer Partei</a:t>
            </a:r>
          </a:p>
          <a:p>
            <a:pPr>
              <a:spcBef>
                <a:spcPts val="600"/>
              </a:spcBef>
            </a:pPr>
            <a:r>
              <a:rPr lang="de-DE" sz="2400" dirty="0">
                <a:solidFill>
                  <a:srgbClr val="F77515"/>
                </a:solidFill>
                <a:latin typeface="Frutiger Linotype" pitchFamily="34" charset="0"/>
              </a:rPr>
              <a:t>	</a:t>
            </a:r>
            <a:r>
              <a:rPr lang="de-DE" dirty="0">
                <a:solidFill>
                  <a:srgbClr val="F77515"/>
                </a:solidFill>
                <a:latin typeface="Frutiger Linotype" pitchFamily="34" charset="0"/>
              </a:rPr>
              <a:t>10</a:t>
            </a:r>
            <a:r>
              <a:rPr lang="de-DE" sz="2400" dirty="0">
                <a:solidFill>
                  <a:srgbClr val="F77515"/>
                </a:solidFill>
                <a:latin typeface="Frutiger Linotype" pitchFamily="34" charset="0"/>
              </a:rPr>
              <a:t>.	Woche (</a:t>
            </a:r>
            <a:r>
              <a:rPr lang="de-DE" dirty="0">
                <a:solidFill>
                  <a:srgbClr val="F77515"/>
                </a:solidFill>
                <a:latin typeface="Frutiger Linotype" pitchFamily="34" charset="0"/>
              </a:rPr>
              <a:t>23</a:t>
            </a:r>
            <a:r>
              <a:rPr lang="de-DE" sz="2400" dirty="0">
                <a:solidFill>
                  <a:srgbClr val="F77515"/>
                </a:solidFill>
                <a:latin typeface="Frutiger Linotype" pitchFamily="34" charset="0"/>
              </a:rPr>
              <a:t>.06.2026):	</a:t>
            </a:r>
            <a:r>
              <a:rPr lang="de-DE" dirty="0">
                <a:solidFill>
                  <a:srgbClr val="F77515"/>
                </a:solidFill>
                <a:latin typeface="Frutiger Linotype" pitchFamily="34" charset="0"/>
              </a:rPr>
              <a:t>Anerkenntnis und Verzicht</a:t>
            </a:r>
          </a:p>
          <a:p>
            <a:pPr>
              <a:spcBef>
                <a:spcPts val="600"/>
              </a:spcBef>
            </a:pPr>
            <a:r>
              <a:rPr lang="de-DE" dirty="0">
                <a:solidFill>
                  <a:srgbClr val="F77515"/>
                </a:solidFill>
                <a:latin typeface="Frutiger Linotype" pitchFamily="34" charset="0"/>
              </a:rPr>
              <a:t>	11.	Woche (30.06.2026):	Widerklagen</a:t>
            </a:r>
          </a:p>
          <a:p>
            <a:pPr>
              <a:spcBef>
                <a:spcPts val="600"/>
              </a:spcBef>
            </a:pPr>
            <a:r>
              <a:rPr lang="de-DE" dirty="0">
                <a:solidFill>
                  <a:srgbClr val="F77515"/>
                </a:solidFill>
                <a:latin typeface="Frutiger Linotype" pitchFamily="34" charset="0"/>
              </a:rPr>
              <a:t>	12.	Woche (07.07.2026):	Erledigung und Rücknahme</a:t>
            </a:r>
          </a:p>
          <a:p>
            <a:pPr>
              <a:spcBef>
                <a:spcPts val="600"/>
              </a:spcBef>
            </a:pPr>
            <a:r>
              <a:rPr lang="de-DE" dirty="0">
                <a:solidFill>
                  <a:srgbClr val="F77515"/>
                </a:solidFill>
                <a:latin typeface="Frutiger Linotype" pitchFamily="34" charset="0"/>
              </a:rPr>
              <a:t>	13.	Woche (14.07.2026):	Besondere Prozesssituationen I</a:t>
            </a:r>
          </a:p>
          <a:p>
            <a:pPr>
              <a:spcBef>
                <a:spcPts val="600"/>
              </a:spcBef>
            </a:pPr>
            <a:r>
              <a:rPr lang="de-DE" dirty="0">
                <a:solidFill>
                  <a:srgbClr val="F77515"/>
                </a:solidFill>
                <a:latin typeface="Frutiger Linotype" pitchFamily="34" charset="0"/>
              </a:rPr>
              <a:t>	14. Woche (11.08.2026):	Besondere Prozesssituationen II</a:t>
            </a:r>
          </a:p>
          <a:p>
            <a:pPr>
              <a:spcBef>
                <a:spcPts val="600"/>
              </a:spcBef>
            </a:pPr>
            <a:r>
              <a:rPr lang="de-DE" dirty="0">
                <a:solidFill>
                  <a:srgbClr val="F77515"/>
                </a:solidFill>
                <a:latin typeface="Frutiger Linotype" pitchFamily="34" charset="0"/>
              </a:rPr>
              <a:t>	</a:t>
            </a:r>
            <a:r>
              <a:rPr lang="de-DE" b="0" dirty="0">
                <a:solidFill>
                  <a:schemeClr val="tx1">
                    <a:lumMod val="65000"/>
                    <a:lumOff val="35000"/>
                  </a:schemeClr>
                </a:solidFill>
                <a:latin typeface="Frutiger Linotype" pitchFamily="34" charset="0"/>
              </a:rPr>
              <a:t>15. Woche (18.08.2026):	Beweisaufnahme</a:t>
            </a:r>
          </a:p>
        </p:txBody>
      </p:sp>
    </p:spTree>
    <p:extLst>
      <p:ext uri="{BB962C8B-B14F-4D97-AF65-F5344CB8AC3E}">
        <p14:creationId xmlns:p14="http://schemas.microsoft.com/office/powerpoint/2010/main" val="3681117512"/>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500"/>
                                        <p:tgtEl>
                                          <p:spTgt spid="4">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500"/>
                                        <p:tgtEl>
                                          <p:spTgt spid="4">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fade">
                                      <p:cBhvr>
                                        <p:cTn id="16" dur="500"/>
                                        <p:tgtEl>
                                          <p:spTgt spid="4">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fade">
                                      <p:cBhvr>
                                        <p:cTn id="19" dur="500"/>
                                        <p:tgtEl>
                                          <p:spTgt spid="4">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fade">
                                      <p:cBhvr>
                                        <p:cTn id="22" dur="500"/>
                                        <p:tgtEl>
                                          <p:spTgt spid="4">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animEffect transition="in" filter="fade">
                                      <p:cBhvr>
                                        <p:cTn id="25" dur="500"/>
                                        <p:tgtEl>
                                          <p:spTgt spid="4">
                                            <p:txEl>
                                              <p:pRg st="6" end="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4">
                                            <p:txEl>
                                              <p:pRg st="7" end="7"/>
                                            </p:txEl>
                                          </p:spTgt>
                                        </p:tgtEl>
                                        <p:attrNameLst>
                                          <p:attrName>style.visibility</p:attrName>
                                        </p:attrNameLst>
                                      </p:cBhvr>
                                      <p:to>
                                        <p:strVal val="visible"/>
                                      </p:to>
                                    </p:set>
                                    <p:animEffect transition="in" filter="fade">
                                      <p:cBhvr>
                                        <p:cTn id="28" dur="500"/>
                                        <p:tgtEl>
                                          <p:spTgt spid="4">
                                            <p:txEl>
                                              <p:pRg st="7" end="7"/>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4">
                                            <p:txEl>
                                              <p:pRg st="8" end="8"/>
                                            </p:txEl>
                                          </p:spTgt>
                                        </p:tgtEl>
                                        <p:attrNameLst>
                                          <p:attrName>style.visibility</p:attrName>
                                        </p:attrNameLst>
                                      </p:cBhvr>
                                      <p:to>
                                        <p:strVal val="visible"/>
                                      </p:to>
                                    </p:set>
                                    <p:animEffect transition="in" filter="fade">
                                      <p:cBhvr>
                                        <p:cTn id="31" dur="500"/>
                                        <p:tgtEl>
                                          <p:spTgt spid="4">
                                            <p:txEl>
                                              <p:pRg st="8" end="8"/>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4">
                                            <p:txEl>
                                              <p:pRg st="9" end="9"/>
                                            </p:txEl>
                                          </p:spTgt>
                                        </p:tgtEl>
                                        <p:attrNameLst>
                                          <p:attrName>style.visibility</p:attrName>
                                        </p:attrNameLst>
                                      </p:cBhvr>
                                      <p:to>
                                        <p:strVal val="visible"/>
                                      </p:to>
                                    </p:set>
                                    <p:animEffect transition="in" filter="fade">
                                      <p:cBhvr>
                                        <p:cTn id="34" dur="500"/>
                                        <p:tgtEl>
                                          <p:spTgt spid="4">
                                            <p:txEl>
                                              <p:pRg st="9" end="9"/>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4">
                                            <p:txEl>
                                              <p:pRg st="10" end="10"/>
                                            </p:txEl>
                                          </p:spTgt>
                                        </p:tgtEl>
                                        <p:attrNameLst>
                                          <p:attrName>style.visibility</p:attrName>
                                        </p:attrNameLst>
                                      </p:cBhvr>
                                      <p:to>
                                        <p:strVal val="visible"/>
                                      </p:to>
                                    </p:set>
                                    <p:animEffect transition="in" filter="fade">
                                      <p:cBhvr>
                                        <p:cTn id="37" dur="500"/>
                                        <p:tgtEl>
                                          <p:spTgt spid="4">
                                            <p:txEl>
                                              <p:pRg st="10" end="10"/>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4">
                                            <p:txEl>
                                              <p:pRg st="11" end="11"/>
                                            </p:txEl>
                                          </p:spTgt>
                                        </p:tgtEl>
                                        <p:attrNameLst>
                                          <p:attrName>style.visibility</p:attrName>
                                        </p:attrNameLst>
                                      </p:cBhvr>
                                      <p:to>
                                        <p:strVal val="visible"/>
                                      </p:to>
                                    </p:set>
                                    <p:animEffect transition="in" filter="fade">
                                      <p:cBhvr>
                                        <p:cTn id="40" dur="500"/>
                                        <p:tgtEl>
                                          <p:spTgt spid="4">
                                            <p:txEl>
                                              <p:pRg st="11" end="11"/>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4">
                                            <p:txEl>
                                              <p:pRg st="12" end="12"/>
                                            </p:txEl>
                                          </p:spTgt>
                                        </p:tgtEl>
                                        <p:attrNameLst>
                                          <p:attrName>style.visibility</p:attrName>
                                        </p:attrNameLst>
                                      </p:cBhvr>
                                      <p:to>
                                        <p:strVal val="visible"/>
                                      </p:to>
                                    </p:set>
                                    <p:animEffect transition="in" filter="fade">
                                      <p:cBhvr>
                                        <p:cTn id="43" dur="500"/>
                                        <p:tgtEl>
                                          <p:spTgt spid="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Kurs ZR</a:t>
            </a:r>
          </a:p>
          <a:p>
            <a:r>
              <a:rPr lang="de-DE" sz="2600" dirty="0">
                <a:solidFill>
                  <a:schemeClr val="bg1"/>
                </a:solidFill>
                <a:latin typeface="Frutiger Linotype" pitchFamily="34" charset="0"/>
              </a:rPr>
              <a:t>14. Woche</a:t>
            </a:r>
          </a:p>
        </p:txBody>
      </p:sp>
      <p:sp>
        <p:nvSpPr>
          <p:cNvPr id="4" name="Text Box 2"/>
          <p:cNvSpPr txBox="1">
            <a:spLocks noChangeArrowheads="1"/>
          </p:cNvSpPr>
          <p:nvPr/>
        </p:nvSpPr>
        <p:spPr bwMode="auto">
          <a:xfrm>
            <a:off x="179512" y="1549816"/>
            <a:ext cx="8712200" cy="3139321"/>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170338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marL="188277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marL="2062163">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marL="2241550">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marL="26987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marL="31559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marL="36131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marL="40703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spcBef>
                <a:spcPts val="600"/>
              </a:spcBef>
            </a:pPr>
            <a:r>
              <a:rPr lang="de-DE" sz="2400" b="1" dirty="0" err="1">
                <a:solidFill>
                  <a:schemeClr val="tx1">
                    <a:lumMod val="65000"/>
                    <a:lumOff val="35000"/>
                  </a:schemeClr>
                </a:solidFill>
                <a:latin typeface="Frutiger Linotype" pitchFamily="34" charset="0"/>
              </a:rPr>
              <a:t>Kursplan</a:t>
            </a:r>
            <a:r>
              <a:rPr lang="de-DE" sz="2400" b="1" dirty="0">
                <a:solidFill>
                  <a:schemeClr val="tx1">
                    <a:lumMod val="65000"/>
                    <a:lumOff val="35000"/>
                  </a:schemeClr>
                </a:solidFill>
                <a:latin typeface="Frutiger Linotype" pitchFamily="34" charset="0"/>
              </a:rPr>
              <a:t> – Seite 2</a:t>
            </a:r>
          </a:p>
          <a:p>
            <a:pPr>
              <a:spcBef>
                <a:spcPts val="600"/>
              </a:spcBef>
            </a:pPr>
            <a:endParaRPr lang="de-DE" sz="100" dirty="0">
              <a:solidFill>
                <a:schemeClr val="tx1">
                  <a:lumMod val="65000"/>
                  <a:lumOff val="35000"/>
                </a:schemeClr>
              </a:solidFill>
              <a:latin typeface="Frutiger Linotype" pitchFamily="34" charset="0"/>
            </a:endParaRPr>
          </a:p>
          <a:p>
            <a:pPr>
              <a:spcBef>
                <a:spcPts val="600"/>
              </a:spcBef>
            </a:pPr>
            <a:r>
              <a:rPr lang="de-DE" b="0" dirty="0">
                <a:solidFill>
                  <a:schemeClr val="tx1">
                    <a:lumMod val="65000"/>
                    <a:lumOff val="35000"/>
                  </a:schemeClr>
                </a:solidFill>
                <a:latin typeface="Frutiger Linotype" pitchFamily="34" charset="0"/>
              </a:rPr>
              <a:t>	16.	Woche (25.08.2026):	Handels- und </a:t>
            </a:r>
            <a:r>
              <a:rPr lang="de-DE" b="0" dirty="0" err="1">
                <a:solidFill>
                  <a:schemeClr val="tx1">
                    <a:lumMod val="65000"/>
                    <a:lumOff val="35000"/>
                  </a:schemeClr>
                </a:solidFill>
                <a:latin typeface="Frutiger Linotype" pitchFamily="34" charset="0"/>
              </a:rPr>
              <a:t>GesellschaftsR</a:t>
            </a:r>
            <a:endParaRPr lang="de-DE" b="0" dirty="0">
              <a:solidFill>
                <a:schemeClr val="tx1">
                  <a:lumMod val="65000"/>
                  <a:lumOff val="35000"/>
                </a:schemeClr>
              </a:solidFill>
              <a:latin typeface="Frutiger Linotype" pitchFamily="34" charset="0"/>
            </a:endParaRPr>
          </a:p>
          <a:p>
            <a:pPr>
              <a:spcBef>
                <a:spcPts val="600"/>
              </a:spcBef>
            </a:pPr>
            <a:r>
              <a:rPr lang="de-DE" b="0" dirty="0">
                <a:solidFill>
                  <a:schemeClr val="tx1">
                    <a:lumMod val="65000"/>
                    <a:lumOff val="35000"/>
                  </a:schemeClr>
                </a:solidFill>
                <a:latin typeface="Frutiger Linotype" pitchFamily="34" charset="0"/>
              </a:rPr>
              <a:t>	17.	Woche (01.09.2026):	Überblick Vollstreckungsrecht</a:t>
            </a:r>
          </a:p>
          <a:p>
            <a:pPr>
              <a:spcBef>
                <a:spcPts val="600"/>
              </a:spcBef>
            </a:pPr>
            <a:r>
              <a:rPr lang="de-DE" b="0" dirty="0">
                <a:solidFill>
                  <a:schemeClr val="tx1">
                    <a:lumMod val="65000"/>
                    <a:lumOff val="35000"/>
                  </a:schemeClr>
                </a:solidFill>
                <a:latin typeface="Frutiger Linotype" pitchFamily="34" charset="0"/>
              </a:rPr>
              <a:t>	18.	Woche (08.09.2026):	Rechtsbehelfe im </a:t>
            </a:r>
            <a:r>
              <a:rPr lang="de-DE" b="0" dirty="0" err="1">
                <a:solidFill>
                  <a:schemeClr val="tx1">
                    <a:lumMod val="65000"/>
                    <a:lumOff val="35000"/>
                  </a:schemeClr>
                </a:solidFill>
                <a:latin typeface="Frutiger Linotype" pitchFamily="34" charset="0"/>
              </a:rPr>
              <a:t>VollstreckR</a:t>
            </a:r>
            <a:endParaRPr lang="de-DE" b="0" dirty="0">
              <a:solidFill>
                <a:schemeClr val="tx1">
                  <a:lumMod val="65000"/>
                  <a:lumOff val="35000"/>
                </a:schemeClr>
              </a:solidFill>
              <a:latin typeface="Frutiger Linotype" pitchFamily="34" charset="0"/>
            </a:endParaRPr>
          </a:p>
          <a:p>
            <a:pPr>
              <a:spcBef>
                <a:spcPts val="600"/>
              </a:spcBef>
            </a:pPr>
            <a:r>
              <a:rPr lang="de-DE" b="0" dirty="0">
                <a:solidFill>
                  <a:schemeClr val="tx1">
                    <a:lumMod val="65000"/>
                    <a:lumOff val="35000"/>
                  </a:schemeClr>
                </a:solidFill>
                <a:latin typeface="Frutiger Linotype" pitchFamily="34" charset="0"/>
              </a:rPr>
              <a:t>	19.	Woche (15.09.2026):	Vollstreckungsmaßnahmen</a:t>
            </a:r>
          </a:p>
          <a:p>
            <a:pPr>
              <a:spcBef>
                <a:spcPts val="600"/>
              </a:spcBef>
            </a:pPr>
            <a:r>
              <a:rPr lang="de-DE" b="0" dirty="0">
                <a:solidFill>
                  <a:schemeClr val="tx1">
                    <a:lumMod val="65000"/>
                    <a:lumOff val="35000"/>
                  </a:schemeClr>
                </a:solidFill>
                <a:latin typeface="Frutiger Linotype" pitchFamily="34" charset="0"/>
              </a:rPr>
              <a:t>	20.	Woche (22.09.2026):	Vergleich, Vorläufiger RS I</a:t>
            </a:r>
          </a:p>
          <a:p>
            <a:pPr>
              <a:spcBef>
                <a:spcPts val="600"/>
              </a:spcBef>
            </a:pPr>
            <a:r>
              <a:rPr lang="de-DE" b="0" dirty="0">
                <a:solidFill>
                  <a:schemeClr val="tx1">
                    <a:lumMod val="65000"/>
                    <a:lumOff val="35000"/>
                  </a:schemeClr>
                </a:solidFill>
                <a:latin typeface="Frutiger Linotype" pitchFamily="34" charset="0"/>
              </a:rPr>
              <a:t>	21.	Woche (29.09.2026):	Vorläufiger RS II</a:t>
            </a:r>
          </a:p>
        </p:txBody>
      </p:sp>
    </p:spTree>
    <p:extLst>
      <p:ext uri="{BB962C8B-B14F-4D97-AF65-F5344CB8AC3E}">
        <p14:creationId xmlns:p14="http://schemas.microsoft.com/office/powerpoint/2010/main" val="496424522"/>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5724644"/>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Variante 1</a:t>
            </a:r>
          </a:p>
          <a:p>
            <a:pPr algn="ctr"/>
            <a:endParaRPr lang="de-DE" sz="1200" b="0" u="sng" dirty="0"/>
          </a:p>
          <a:p>
            <a:pPr marL="457200" indent="-457200">
              <a:buAutoNum type="arabicPeriod"/>
            </a:pPr>
            <a:r>
              <a:rPr lang="de-DE" b="0" dirty="0"/>
              <a:t>Die Berufung des Beklagten gegen das Vorbehaltsurteil des Landgerichts... vom..., Az. ..., wird zurückgewiesen.</a:t>
            </a:r>
          </a:p>
          <a:p>
            <a:pPr marL="457200" indent="-457200">
              <a:buAutoNum type="arabicPeriod"/>
            </a:pPr>
            <a:endParaRPr lang="de-DE" sz="1200" b="0" dirty="0"/>
          </a:p>
          <a:p>
            <a:pPr marL="457200" indent="-457200">
              <a:buAutoNum type="arabicPeriod"/>
            </a:pPr>
            <a:r>
              <a:rPr lang="de-DE" b="0" dirty="0"/>
              <a:t>Der Beklagte hat die Kosten des Berufungsverfahrens zu tragen.</a:t>
            </a:r>
          </a:p>
          <a:p>
            <a:endParaRPr lang="de-DE" sz="1200" b="0" dirty="0"/>
          </a:p>
          <a:p>
            <a:pPr marL="457200" indent="-457200">
              <a:buAutoNum type="arabicPeriod" startAt="3"/>
            </a:pPr>
            <a:r>
              <a:rPr lang="de-DE" b="0" dirty="0"/>
              <a:t>Dieses Urteil ist, das mit der Berufung angefochtene Urteil bleibt ohne Sicherheitsleistung vorläufig vollstreckbar. Der Beklagte darf die Vollstreckung durch Sicherheitsleistung in Höhe von 110 % des aufgrund des Urteils vollstreckbaren Betrages abwenden, wenn nicht der Kläger vor der Vollstreckung Sicherheit in Höhe von 110 % des jeweils zu vollstreckenden Betrages leistet.</a:t>
            </a:r>
          </a:p>
          <a:p>
            <a:pPr marL="457200" indent="-457200">
              <a:buAutoNum type="arabicPeriod" startAt="3"/>
            </a:pPr>
            <a:endParaRPr lang="de-DE" sz="1200" b="0" dirty="0"/>
          </a:p>
          <a:p>
            <a:r>
              <a:rPr lang="de-DE" b="0" dirty="0"/>
              <a:t>(4.	Die Revision wird nicht zugelassen.)</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31 Berufung</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69432975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537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537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85379">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8537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5724644"/>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Variante 2</a:t>
            </a:r>
          </a:p>
          <a:p>
            <a:pPr algn="ctr"/>
            <a:endParaRPr lang="de-DE" sz="1200" b="0" u="sng" dirty="0"/>
          </a:p>
          <a:p>
            <a:pPr marL="457200" indent="-457200">
              <a:buAutoNum type="arabicPeriod"/>
            </a:pPr>
            <a:r>
              <a:rPr lang="de-DE" b="0" dirty="0"/>
              <a:t>Auf die Berufung des Beklagten wird das am ... verkündete Urteil des Landgerichts..., Az. ..., dahingehend abgeändert, dass die Klage als in der gewählten Prozessart unstatthaft abgewiesen wird.</a:t>
            </a:r>
          </a:p>
          <a:p>
            <a:pPr marL="457200" indent="-457200">
              <a:buAutoNum type="arabicPeriod"/>
            </a:pPr>
            <a:endParaRPr lang="de-DE" sz="1200" b="0" dirty="0"/>
          </a:p>
          <a:p>
            <a:pPr marL="457200" indent="-457200">
              <a:buAutoNum type="arabicPeriod"/>
            </a:pPr>
            <a:r>
              <a:rPr lang="de-DE" b="0" dirty="0"/>
              <a:t>Der Kläger hat die Kosten des Rechtsstreits zu tragen.</a:t>
            </a:r>
          </a:p>
          <a:p>
            <a:pPr marL="457200" indent="-457200">
              <a:buAutoNum type="arabicPeriod"/>
            </a:pPr>
            <a:endParaRPr lang="de-DE" sz="1200" b="0" dirty="0"/>
          </a:p>
          <a:p>
            <a:pPr marL="457200" indent="-457200">
              <a:buAutoNum type="arabicPeriod"/>
            </a:pPr>
            <a:r>
              <a:rPr lang="de-DE" b="0" dirty="0"/>
              <a:t>Das Urteil ist vorläufig vollstreckbar. Der Kläger darf die Vollstreckung durch Sicherheitsleistung in Höhe von 110 % des aufgrund des Urteils vollstreckbaren Betrages abwenden, wenn nicht die Beklagte vor der Vollstreckung Sicherheit in Höhe von 110 % des jeweils zu vollstreckenden Betrages leistet.</a:t>
            </a:r>
          </a:p>
          <a:p>
            <a:pPr marL="457200" indent="-457200">
              <a:buAutoNum type="arabicPeriod"/>
            </a:pPr>
            <a:endParaRPr lang="de-DE" sz="1200" b="0" dirty="0"/>
          </a:p>
          <a:p>
            <a:pPr marL="0" indent="0"/>
            <a:r>
              <a:rPr lang="de-DE" b="0" dirty="0"/>
              <a:t>(4.	 Die Revision wird nicht zugelassen.)</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31 Berufung</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88336120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485379">
                                            <p:txEl>
                                              <p:pRg st="2" end="2"/>
                                            </p:txEl>
                                          </p:spTgt>
                                        </p:tgtEl>
                                        <p:attrNameLst>
                                          <p:attrName>style.visibility</p:attrName>
                                        </p:attrNameLst>
                                      </p:cBhvr>
                                      <p:to>
                                        <p:strVal val="visible"/>
                                      </p:to>
                                    </p:set>
                                    <p:anim calcmode="lin" valueType="num">
                                      <p:cBhvr additive="base">
                                        <p:cTn id="11" dur="500" fill="hold"/>
                                        <p:tgtEl>
                                          <p:spTgt spid="485379">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8537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85379">
                                            <p:txEl>
                                              <p:pRg st="4" end="4"/>
                                            </p:txEl>
                                          </p:spTgt>
                                        </p:tgtEl>
                                        <p:attrNameLst>
                                          <p:attrName>style.visibility</p:attrName>
                                        </p:attrNameLst>
                                      </p:cBhvr>
                                      <p:to>
                                        <p:strVal val="visible"/>
                                      </p:to>
                                    </p:set>
                                    <p:anim calcmode="lin" valueType="num">
                                      <p:cBhvr additive="base">
                                        <p:cTn id="17" dur="500" fill="hold"/>
                                        <p:tgtEl>
                                          <p:spTgt spid="485379">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8537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85379">
                                            <p:txEl>
                                              <p:pRg st="6" end="6"/>
                                            </p:txEl>
                                          </p:spTgt>
                                        </p:tgtEl>
                                        <p:attrNameLst>
                                          <p:attrName>style.visibility</p:attrName>
                                        </p:attrNameLst>
                                      </p:cBhvr>
                                      <p:to>
                                        <p:strVal val="visible"/>
                                      </p:to>
                                    </p:set>
                                    <p:anim calcmode="lin" valueType="num">
                                      <p:cBhvr additive="base">
                                        <p:cTn id="23" dur="500" fill="hold"/>
                                        <p:tgtEl>
                                          <p:spTgt spid="485379">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8537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485379">
                                            <p:txEl>
                                              <p:pRg st="8" end="8"/>
                                            </p:txEl>
                                          </p:spTgt>
                                        </p:tgtEl>
                                        <p:attrNameLst>
                                          <p:attrName>style.visibility</p:attrName>
                                        </p:attrNameLst>
                                      </p:cBhvr>
                                      <p:to>
                                        <p:strVal val="visible"/>
                                      </p:to>
                                    </p:set>
                                    <p:anim calcmode="lin" valueType="num">
                                      <p:cBhvr additive="base">
                                        <p:cTn id="29" dur="500" fill="hold"/>
                                        <p:tgtEl>
                                          <p:spTgt spid="485379">
                                            <p:txEl>
                                              <p:pRg st="8" end="8"/>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85379">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3693319"/>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Variante 3</a:t>
            </a:r>
          </a:p>
          <a:p>
            <a:pPr algn="ctr"/>
            <a:endParaRPr lang="de-DE" sz="1200" b="0" u="sng" dirty="0"/>
          </a:p>
          <a:p>
            <a:pPr marL="457200" indent="-457200">
              <a:buAutoNum type="arabicPeriod"/>
            </a:pPr>
            <a:r>
              <a:rPr lang="de-DE" b="0" dirty="0"/>
              <a:t>Auf die Berufung des Beklagten wird das Urteil des Landgerichts... vom..., Az. ..., mit dem ihm zugrundeliegenden Verfahren aufgehoben. Der Rechtsstreit wird zur neuen Verhandlung und Entscheidung, auch über die Kosten des Berufungsverfahrens, an das Landgericht... zurückverwiesen.</a:t>
            </a:r>
          </a:p>
          <a:p>
            <a:pPr marL="457200" indent="-457200">
              <a:buAutoNum type="arabicPeriod"/>
            </a:pPr>
            <a:endParaRPr lang="de-DE" sz="1200" b="0" dirty="0"/>
          </a:p>
          <a:p>
            <a:pPr marL="457200" indent="-457200">
              <a:buAutoNum type="arabicPeriod"/>
            </a:pPr>
            <a:r>
              <a:rPr lang="de-DE" b="0" dirty="0"/>
              <a:t>Gerichtskosten für das Berufungsverfahren werden nicht erhoben. </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31 Berufung</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78475027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485379">
                                            <p:txEl>
                                              <p:pRg st="2" end="2"/>
                                            </p:txEl>
                                          </p:spTgt>
                                        </p:tgtEl>
                                        <p:attrNameLst>
                                          <p:attrName>style.visibility</p:attrName>
                                        </p:attrNameLst>
                                      </p:cBhvr>
                                      <p:to>
                                        <p:strVal val="visible"/>
                                      </p:to>
                                    </p:set>
                                    <p:anim calcmode="lin" valueType="num">
                                      <p:cBhvr additive="base">
                                        <p:cTn id="11" dur="500" fill="hold"/>
                                        <p:tgtEl>
                                          <p:spTgt spid="485379">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8537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85379">
                                            <p:txEl>
                                              <p:pRg st="4" end="4"/>
                                            </p:txEl>
                                          </p:spTgt>
                                        </p:tgtEl>
                                        <p:attrNameLst>
                                          <p:attrName>style.visibility</p:attrName>
                                        </p:attrNameLst>
                                      </p:cBhvr>
                                      <p:to>
                                        <p:strVal val="visible"/>
                                      </p:to>
                                    </p:set>
                                    <p:anim calcmode="lin" valueType="num">
                                      <p:cBhvr additive="base">
                                        <p:cTn id="17" dur="500" fill="hold"/>
                                        <p:tgtEl>
                                          <p:spTgt spid="485379">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8537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5539978"/>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Variante 4</a:t>
            </a:r>
          </a:p>
          <a:p>
            <a:pPr algn="ctr"/>
            <a:endParaRPr lang="de-DE" b="0" dirty="0"/>
          </a:p>
          <a:p>
            <a:pPr algn="ctr"/>
            <a:r>
              <a:rPr lang="de-DE" b="0" u="sng" dirty="0"/>
              <a:t>Beschluss</a:t>
            </a:r>
          </a:p>
          <a:p>
            <a:pPr algn="ctr"/>
            <a:endParaRPr lang="de-DE" sz="1200" b="0" u="sng" dirty="0"/>
          </a:p>
          <a:p>
            <a:pPr marL="457200" indent="-457200">
              <a:buAutoNum type="arabicPeriod"/>
            </a:pPr>
            <a:r>
              <a:rPr lang="de-DE" b="0" dirty="0"/>
              <a:t>Die zulässige Berufung wird zurückgewiesen.</a:t>
            </a:r>
          </a:p>
          <a:p>
            <a:pPr marL="457200" indent="-457200">
              <a:buAutoNum type="arabicPeriod"/>
            </a:pPr>
            <a:endParaRPr lang="de-DE" sz="1200" b="0" dirty="0"/>
          </a:p>
          <a:p>
            <a:pPr marL="457200" indent="-457200">
              <a:buAutoNum type="arabicPeriod"/>
            </a:pPr>
            <a:r>
              <a:rPr lang="de-DE" b="0" dirty="0"/>
              <a:t>Der Beklagte hat die Kosten des Berufungsverfahrens zu tragen.</a:t>
            </a:r>
          </a:p>
          <a:p>
            <a:pPr marL="457200" indent="-457200">
              <a:buAutoNum type="arabicPeriod"/>
            </a:pPr>
            <a:endParaRPr lang="de-DE" sz="1200" b="0" dirty="0"/>
          </a:p>
          <a:p>
            <a:pPr marL="457200" indent="-457200">
              <a:buAutoNum type="arabicPeriod"/>
            </a:pPr>
            <a:r>
              <a:rPr lang="de-DE" b="0" dirty="0"/>
              <a:t>Das Urteil des Landgerichts... vom..., Az. ..., bleibt vorläufig vollstreckbar. Der Beklagte darf die Vollstreckung aus dem Urteil des Landgerichts nach wie vor durch Sicherheitsleistung in Höhe von 110 % des aufgrund des Urteils vollstreckbaren Betrages abwenden, wenn nicht der Kläger vor der Vollstreckung Sicherheit in Höhe von 110 % des jeweils zu vollstreckenden Betrages leistet.  </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31 Berufung</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25137992"/>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537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485379">
                                            <p:txEl>
                                              <p:pRg st="4" end="4"/>
                                            </p:txEl>
                                          </p:spTgt>
                                        </p:tgtEl>
                                        <p:attrNameLst>
                                          <p:attrName>style.visibility</p:attrName>
                                        </p:attrNameLst>
                                      </p:cBhvr>
                                      <p:to>
                                        <p:strVal val="visible"/>
                                      </p:to>
                                    </p:set>
                                    <p:anim calcmode="lin" valueType="num">
                                      <p:cBhvr additive="base">
                                        <p:cTn id="15" dur="500" fill="hold"/>
                                        <p:tgtEl>
                                          <p:spTgt spid="485379">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8537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485379">
                                            <p:txEl>
                                              <p:pRg st="6" end="6"/>
                                            </p:txEl>
                                          </p:spTgt>
                                        </p:tgtEl>
                                        <p:attrNameLst>
                                          <p:attrName>style.visibility</p:attrName>
                                        </p:attrNameLst>
                                      </p:cBhvr>
                                      <p:to>
                                        <p:strVal val="visible"/>
                                      </p:to>
                                    </p:set>
                                    <p:anim calcmode="lin" valueType="num">
                                      <p:cBhvr additive="base">
                                        <p:cTn id="21" dur="500" fill="hold"/>
                                        <p:tgtEl>
                                          <p:spTgt spid="485379">
                                            <p:txEl>
                                              <p:pRg st="6" end="6"/>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8537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85379">
                                            <p:txEl>
                                              <p:pRg st="8" end="8"/>
                                            </p:txEl>
                                          </p:spTgt>
                                        </p:tgtEl>
                                        <p:attrNameLst>
                                          <p:attrName>style.visibility</p:attrName>
                                        </p:attrNameLst>
                                      </p:cBhvr>
                                      <p:to>
                                        <p:strVal val="visible"/>
                                      </p:to>
                                    </p:set>
                                    <p:anim calcmode="lin" valueType="num">
                                      <p:cBhvr additive="base">
                                        <p:cTn id="27" dur="500" fill="hold"/>
                                        <p:tgtEl>
                                          <p:spTgt spid="485379">
                                            <p:txEl>
                                              <p:pRg st="8" end="8"/>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85379">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27" name="Text Box 3"/>
          <p:cNvSpPr txBox="1">
            <a:spLocks noChangeArrowheads="1"/>
          </p:cNvSpPr>
          <p:nvPr/>
        </p:nvSpPr>
        <p:spPr bwMode="auto">
          <a:xfrm>
            <a:off x="179388" y="1341438"/>
            <a:ext cx="8712200" cy="5539978"/>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b="0" dirty="0">
                <a:solidFill>
                  <a:schemeClr val="tx1"/>
                </a:solidFill>
                <a:latin typeface="Arial" charset="0"/>
              </a:rPr>
              <a:t>●	</a:t>
            </a:r>
            <a:r>
              <a:rPr lang="de-DE" dirty="0">
                <a:solidFill>
                  <a:schemeClr val="tx1"/>
                </a:solidFill>
                <a:latin typeface="Arial" charset="0"/>
              </a:rPr>
              <a:t>Wo geregelt?</a:t>
            </a:r>
          </a:p>
          <a:p>
            <a:pPr eaLnBrk="1" hangingPunct="1"/>
            <a:r>
              <a:rPr lang="de-DE" b="0" dirty="0">
                <a:solidFill>
                  <a:schemeClr val="tx1"/>
                </a:solidFill>
                <a:latin typeface="Arial" charset="0"/>
              </a:rPr>
              <a:t>	§§ 688 </a:t>
            </a:r>
            <a:r>
              <a:rPr lang="mr-IN" b="0" dirty="0">
                <a:solidFill>
                  <a:schemeClr val="tx1"/>
                </a:solidFill>
                <a:latin typeface="Arial" charset="0"/>
              </a:rPr>
              <a:t>–</a:t>
            </a:r>
            <a:r>
              <a:rPr lang="de-DE" b="0" dirty="0">
                <a:solidFill>
                  <a:schemeClr val="tx1"/>
                </a:solidFill>
                <a:latin typeface="Arial" charset="0"/>
              </a:rPr>
              <a:t> 703d ZPO</a:t>
            </a:r>
          </a:p>
          <a:p>
            <a:pPr eaLnBrk="1" hangingPunct="1"/>
            <a:endParaRPr lang="de-DE" sz="1200" b="0" dirty="0">
              <a:solidFill>
                <a:schemeClr val="tx1"/>
              </a:solidFill>
              <a:latin typeface="Arial" charset="0"/>
            </a:endParaRPr>
          </a:p>
          <a:p>
            <a:pPr eaLnBrk="1" hangingPunct="1"/>
            <a:r>
              <a:rPr lang="de-DE" b="0" dirty="0">
                <a:solidFill>
                  <a:schemeClr val="tx1"/>
                </a:solidFill>
                <a:latin typeface="Arial" charset="0"/>
              </a:rPr>
              <a:t>●	</a:t>
            </a:r>
            <a:r>
              <a:rPr lang="de-DE" dirty="0">
                <a:solidFill>
                  <a:schemeClr val="tx1"/>
                </a:solidFill>
                <a:latin typeface="Arial" charset="0"/>
              </a:rPr>
              <a:t>Wann zweckmäßig?</a:t>
            </a:r>
          </a:p>
          <a:p>
            <a:pPr eaLnBrk="1" hangingPunct="1"/>
            <a:r>
              <a:rPr lang="de-DE" b="0" dirty="0">
                <a:solidFill>
                  <a:schemeClr val="tx1"/>
                </a:solidFill>
                <a:latin typeface="Arial" charset="0"/>
              </a:rPr>
              <a:t>	wenn im Falle einer Geldschuld überwiegend wahrscheinlich 	ist, dass der Anspruch nicht bestritten werden wird.</a:t>
            </a:r>
          </a:p>
          <a:p>
            <a:pPr eaLnBrk="1" hangingPunct="1"/>
            <a:endParaRPr lang="de-DE" sz="1200" b="0" dirty="0">
              <a:solidFill>
                <a:schemeClr val="tx1"/>
              </a:solidFill>
              <a:latin typeface="Arial" charset="0"/>
            </a:endParaRPr>
          </a:p>
          <a:p>
            <a:pPr eaLnBrk="1" hangingPunct="1"/>
            <a:r>
              <a:rPr lang="de-DE" b="0" dirty="0">
                <a:solidFill>
                  <a:schemeClr val="tx1"/>
                </a:solidFill>
                <a:latin typeface="Arial" charset="0"/>
              </a:rPr>
              <a:t>●	</a:t>
            </a:r>
            <a:r>
              <a:rPr lang="de-DE" dirty="0">
                <a:solidFill>
                  <a:schemeClr val="tx1"/>
                </a:solidFill>
                <a:latin typeface="Arial" charset="0"/>
              </a:rPr>
              <a:t>Ablauf</a:t>
            </a:r>
          </a:p>
          <a:p>
            <a:pPr eaLnBrk="1" hangingPunct="1"/>
            <a:r>
              <a:rPr lang="de-DE" b="0" dirty="0">
                <a:solidFill>
                  <a:schemeClr val="tx1"/>
                </a:solidFill>
                <a:latin typeface="Arial" charset="0"/>
              </a:rPr>
              <a:t>	1.	Antrag auf Erlass eines Mahnbescheids per (Online-)			Formular (s. § 703c ZPO)</a:t>
            </a:r>
          </a:p>
          <a:p>
            <a:pPr eaLnBrk="1" hangingPunct="1"/>
            <a:r>
              <a:rPr lang="de-DE" b="0" dirty="0">
                <a:solidFill>
                  <a:schemeClr val="tx1"/>
                </a:solidFill>
                <a:latin typeface="Arial" charset="0"/>
              </a:rPr>
              <a:t>	2.	Wer ist zuständig?</a:t>
            </a:r>
          </a:p>
          <a:p>
            <a:pPr eaLnBrk="1" hangingPunct="1"/>
            <a:r>
              <a:rPr lang="de-DE" b="0" dirty="0">
                <a:solidFill>
                  <a:schemeClr val="tx1"/>
                </a:solidFill>
                <a:latin typeface="Arial" charset="0"/>
              </a:rPr>
              <a:t>		- 	</a:t>
            </a:r>
            <a:r>
              <a:rPr lang="de-DE" dirty="0">
                <a:solidFill>
                  <a:schemeClr val="tx1"/>
                </a:solidFill>
                <a:latin typeface="Arial" charset="0"/>
              </a:rPr>
              <a:t>§ 689 ZPO</a:t>
            </a:r>
            <a:r>
              <a:rPr lang="de-DE" b="0" dirty="0">
                <a:solidFill>
                  <a:schemeClr val="tx1"/>
                </a:solidFill>
                <a:latin typeface="Arial" charset="0"/>
              </a:rPr>
              <a:t>: ausschließlich AG, in dessen Bezirk </a:t>
            </a:r>
            <a:r>
              <a:rPr lang="de-DE" b="0" dirty="0" err="1">
                <a:solidFill>
                  <a:schemeClr val="tx1"/>
                </a:solidFill>
                <a:latin typeface="Arial" charset="0"/>
              </a:rPr>
              <a:t>ASt</a:t>
            </a:r>
            <a:r>
              <a:rPr lang="de-DE" b="0" dirty="0">
                <a:solidFill>
                  <a:schemeClr val="tx1"/>
                </a:solidFill>
                <a:latin typeface="Arial" charset="0"/>
              </a:rPr>
              <a:t>			seinen allg. Gerichtsstand hat </a:t>
            </a:r>
          </a:p>
          <a:p>
            <a:pPr eaLnBrk="1" hangingPunct="1"/>
            <a:r>
              <a:rPr lang="de-DE" b="0" dirty="0">
                <a:solidFill>
                  <a:schemeClr val="tx1"/>
                </a:solidFill>
                <a:latin typeface="Arial" charset="0"/>
              </a:rPr>
              <a:t>		-	</a:t>
            </a:r>
            <a:r>
              <a:rPr lang="de-DE" dirty="0">
                <a:solidFill>
                  <a:schemeClr val="tx1"/>
                </a:solidFill>
                <a:latin typeface="Arial" charset="0"/>
              </a:rPr>
              <a:t>zentrale Mahngerichte</a:t>
            </a:r>
            <a:r>
              <a:rPr lang="de-DE" b="0" dirty="0">
                <a:solidFill>
                  <a:schemeClr val="tx1"/>
                </a:solidFill>
                <a:latin typeface="Arial" charset="0"/>
              </a:rPr>
              <a:t>: AG Wedding (</a:t>
            </a:r>
            <a:r>
              <a:rPr lang="de-DE" b="0" dirty="0" err="1">
                <a:solidFill>
                  <a:schemeClr val="tx1"/>
                </a:solidFill>
                <a:latin typeface="Arial" charset="0"/>
              </a:rPr>
              <a:t>Bln</a:t>
            </a:r>
            <a:r>
              <a:rPr lang="de-DE" b="0" dirty="0">
                <a:solidFill>
                  <a:schemeClr val="tx1"/>
                </a:solidFill>
                <a:latin typeface="Arial" charset="0"/>
              </a:rPr>
              <a:t> + </a:t>
            </a:r>
            <a:r>
              <a:rPr lang="de-DE" b="0" dirty="0" err="1">
                <a:solidFill>
                  <a:schemeClr val="tx1"/>
                </a:solidFill>
                <a:latin typeface="Arial" charset="0"/>
              </a:rPr>
              <a:t>Brb</a:t>
            </a:r>
            <a:r>
              <a:rPr lang="de-DE" b="0" dirty="0">
                <a:solidFill>
                  <a:schemeClr val="tx1"/>
                </a:solidFill>
                <a:latin typeface="Arial" charset="0"/>
              </a:rPr>
              <a:t>), AG			HH-Altona (HH + MV), AG Schleswig (SH), AG Uelzen			(</a:t>
            </a:r>
            <a:r>
              <a:rPr lang="de-DE" b="0" dirty="0" err="1">
                <a:solidFill>
                  <a:schemeClr val="tx1"/>
                </a:solidFill>
                <a:latin typeface="Arial" charset="0"/>
              </a:rPr>
              <a:t>Nds</a:t>
            </a:r>
            <a:r>
              <a:rPr lang="de-DE" b="0" dirty="0">
                <a:solidFill>
                  <a:schemeClr val="tx1"/>
                </a:solidFill>
                <a:latin typeface="Arial" charset="0"/>
              </a:rPr>
              <a:t>), AG Euskirchen + Hagen (NRW)</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Mahnverfahren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534893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15427">
                                            <p:txEl>
                                              <p:pRg st="0" end="0"/>
                                            </p:txEl>
                                          </p:spTgt>
                                        </p:tgtEl>
                                        <p:attrNameLst>
                                          <p:attrName>style.visibility</p:attrName>
                                        </p:attrNameLst>
                                      </p:cBhvr>
                                      <p:to>
                                        <p:strVal val="visible"/>
                                      </p:to>
                                    </p:set>
                                    <p:anim calcmode="lin" valueType="num">
                                      <p:cBhvr additive="base">
                                        <p:cTn id="7" dur="500" fill="hold"/>
                                        <p:tgtEl>
                                          <p:spTgt spid="6154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54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15427">
                                            <p:txEl>
                                              <p:pRg st="1" end="1"/>
                                            </p:txEl>
                                          </p:spTgt>
                                        </p:tgtEl>
                                        <p:attrNameLst>
                                          <p:attrName>style.visibility</p:attrName>
                                        </p:attrNameLst>
                                      </p:cBhvr>
                                      <p:to>
                                        <p:strVal val="visible"/>
                                      </p:to>
                                    </p:set>
                                    <p:anim calcmode="lin" valueType="num">
                                      <p:cBhvr additive="base">
                                        <p:cTn id="13" dur="500" fill="hold"/>
                                        <p:tgtEl>
                                          <p:spTgt spid="61542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54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15427">
                                            <p:txEl>
                                              <p:pRg st="3" end="3"/>
                                            </p:txEl>
                                          </p:spTgt>
                                        </p:tgtEl>
                                        <p:attrNameLst>
                                          <p:attrName>style.visibility</p:attrName>
                                        </p:attrNameLst>
                                      </p:cBhvr>
                                      <p:to>
                                        <p:strVal val="visible"/>
                                      </p:to>
                                    </p:set>
                                    <p:anim calcmode="lin" valueType="num">
                                      <p:cBhvr additive="base">
                                        <p:cTn id="19" dur="500" fill="hold"/>
                                        <p:tgtEl>
                                          <p:spTgt spid="61542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542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15427">
                                            <p:txEl>
                                              <p:pRg st="4" end="4"/>
                                            </p:txEl>
                                          </p:spTgt>
                                        </p:tgtEl>
                                        <p:attrNameLst>
                                          <p:attrName>style.visibility</p:attrName>
                                        </p:attrNameLst>
                                      </p:cBhvr>
                                      <p:to>
                                        <p:strVal val="visible"/>
                                      </p:to>
                                    </p:set>
                                    <p:anim calcmode="lin" valueType="num">
                                      <p:cBhvr additive="base">
                                        <p:cTn id="25" dur="500" fill="hold"/>
                                        <p:tgtEl>
                                          <p:spTgt spid="615427">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1542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15427">
                                            <p:txEl>
                                              <p:pRg st="6" end="6"/>
                                            </p:txEl>
                                          </p:spTgt>
                                        </p:tgtEl>
                                        <p:attrNameLst>
                                          <p:attrName>style.visibility</p:attrName>
                                        </p:attrNameLst>
                                      </p:cBhvr>
                                      <p:to>
                                        <p:strVal val="visible"/>
                                      </p:to>
                                    </p:set>
                                    <p:anim calcmode="lin" valueType="num">
                                      <p:cBhvr additive="base">
                                        <p:cTn id="31" dur="500" fill="hold"/>
                                        <p:tgtEl>
                                          <p:spTgt spid="615427">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1542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15427">
                                            <p:txEl>
                                              <p:pRg st="7" end="7"/>
                                            </p:txEl>
                                          </p:spTgt>
                                        </p:tgtEl>
                                        <p:attrNameLst>
                                          <p:attrName>style.visibility</p:attrName>
                                        </p:attrNameLst>
                                      </p:cBhvr>
                                      <p:to>
                                        <p:strVal val="visible"/>
                                      </p:to>
                                    </p:set>
                                    <p:anim calcmode="lin" valueType="num">
                                      <p:cBhvr additive="base">
                                        <p:cTn id="37" dur="500" fill="hold"/>
                                        <p:tgtEl>
                                          <p:spTgt spid="615427">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15427">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15427">
                                            <p:txEl>
                                              <p:pRg st="8" end="8"/>
                                            </p:txEl>
                                          </p:spTgt>
                                        </p:tgtEl>
                                        <p:attrNameLst>
                                          <p:attrName>style.visibility</p:attrName>
                                        </p:attrNameLst>
                                      </p:cBhvr>
                                      <p:to>
                                        <p:strVal val="visible"/>
                                      </p:to>
                                    </p:set>
                                    <p:anim calcmode="lin" valueType="num">
                                      <p:cBhvr additive="base">
                                        <p:cTn id="43" dur="500" fill="hold"/>
                                        <p:tgtEl>
                                          <p:spTgt spid="615427">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15427">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15427">
                                            <p:txEl>
                                              <p:pRg st="9" end="9"/>
                                            </p:txEl>
                                          </p:spTgt>
                                        </p:tgtEl>
                                        <p:attrNameLst>
                                          <p:attrName>style.visibility</p:attrName>
                                        </p:attrNameLst>
                                      </p:cBhvr>
                                      <p:to>
                                        <p:strVal val="visible"/>
                                      </p:to>
                                    </p:set>
                                    <p:anim calcmode="lin" valueType="num">
                                      <p:cBhvr additive="base">
                                        <p:cTn id="49" dur="500" fill="hold"/>
                                        <p:tgtEl>
                                          <p:spTgt spid="615427">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15427">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615427">
                                            <p:txEl>
                                              <p:pRg st="10" end="10"/>
                                            </p:txEl>
                                          </p:spTgt>
                                        </p:tgtEl>
                                        <p:attrNameLst>
                                          <p:attrName>style.visibility</p:attrName>
                                        </p:attrNameLst>
                                      </p:cBhvr>
                                      <p:to>
                                        <p:strVal val="visible"/>
                                      </p:to>
                                    </p:set>
                                    <p:anim calcmode="lin" valueType="num">
                                      <p:cBhvr additive="base">
                                        <p:cTn id="55" dur="500" fill="hold"/>
                                        <p:tgtEl>
                                          <p:spTgt spid="615427">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15427">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27" name="Text Box 3"/>
          <p:cNvSpPr txBox="1">
            <a:spLocks noChangeArrowheads="1"/>
          </p:cNvSpPr>
          <p:nvPr/>
        </p:nvSpPr>
        <p:spPr bwMode="auto">
          <a:xfrm>
            <a:off x="179388" y="1341438"/>
            <a:ext cx="8712200" cy="5539978"/>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b="0" dirty="0">
                <a:solidFill>
                  <a:schemeClr val="tx1"/>
                </a:solidFill>
                <a:latin typeface="Arial" charset="0"/>
              </a:rPr>
              <a:t>		-	beim AG ist zuständig der Rechtspfleger (§ 20 Abs. 1			Nr. 1 RPflG)</a:t>
            </a:r>
          </a:p>
          <a:p>
            <a:pPr eaLnBrk="1" hangingPunct="1"/>
            <a:r>
              <a:rPr lang="de-DE" b="0" dirty="0">
                <a:solidFill>
                  <a:schemeClr val="tx1"/>
                </a:solidFill>
                <a:latin typeface="Arial" charset="0"/>
              </a:rPr>
              <a:t>	3.	Antrag wird nicht (wirklich) inhaltlich geprüft (s. allerdings		§ 688 Abs. 2 ZPO)</a:t>
            </a:r>
          </a:p>
          <a:p>
            <a:pPr eaLnBrk="1" hangingPunct="1"/>
            <a:r>
              <a:rPr lang="de-DE" b="0" dirty="0">
                <a:solidFill>
                  <a:schemeClr val="tx1"/>
                </a:solidFill>
                <a:latin typeface="Arial" charset="0"/>
              </a:rPr>
              <a:t>	4.	Liegen Voraussetzungen der §§ 688 ff. ZPO vor, stellt			</a:t>
            </a:r>
            <a:r>
              <a:rPr lang="de-DE" b="0" dirty="0" err="1">
                <a:solidFill>
                  <a:schemeClr val="tx1"/>
                </a:solidFill>
                <a:latin typeface="Arial" charset="0"/>
              </a:rPr>
              <a:t>RPfleger</a:t>
            </a:r>
            <a:r>
              <a:rPr lang="de-DE" b="0" dirty="0">
                <a:solidFill>
                  <a:schemeClr val="tx1"/>
                </a:solidFill>
                <a:latin typeface="Arial" charset="0"/>
              </a:rPr>
              <a:t> den Mahnbescheid zu, </a:t>
            </a:r>
            <a:r>
              <a:rPr lang="de-DE" dirty="0">
                <a:solidFill>
                  <a:schemeClr val="tx1"/>
                </a:solidFill>
                <a:latin typeface="Arial" charset="0"/>
              </a:rPr>
              <a:t>§ 693 ZPO</a:t>
            </a:r>
            <a:r>
              <a:rPr lang="de-DE" b="0" dirty="0">
                <a:solidFill>
                  <a:schemeClr val="tx1"/>
                </a:solidFill>
                <a:latin typeface="Arial" charset="0"/>
              </a:rPr>
              <a:t>.</a:t>
            </a:r>
          </a:p>
          <a:p>
            <a:pPr eaLnBrk="1" hangingPunct="1"/>
            <a:r>
              <a:rPr lang="de-DE" b="0" dirty="0">
                <a:solidFill>
                  <a:schemeClr val="tx1"/>
                </a:solidFill>
                <a:latin typeface="Arial" charset="0"/>
              </a:rPr>
              <a:t>	5.	Antragsgegner kann Widerspruch gegen den MB einlegen		binnen 2 Wochen ab Zustellung (s. § 692 Abs. 1 Nr. 3 			ZPO), genauer: vor Fertigung des VB (§ 694 Abs. 1 ZPO)</a:t>
            </a:r>
          </a:p>
          <a:p>
            <a:pPr eaLnBrk="1" hangingPunct="1"/>
            <a:r>
              <a:rPr lang="de-DE" b="0" dirty="0">
                <a:solidFill>
                  <a:schemeClr val="tx1"/>
                </a:solidFill>
                <a:latin typeface="Arial" charset="0"/>
              </a:rPr>
              <a:t>		a)	wenn ja: Abgabe an Streitgericht, wenn eine Seite dies			beantragt, </a:t>
            </a:r>
            <a:r>
              <a:rPr lang="de-DE" dirty="0">
                <a:solidFill>
                  <a:schemeClr val="tx1"/>
                </a:solidFill>
                <a:latin typeface="Arial" charset="0"/>
              </a:rPr>
              <a:t>§ 696 Abs. 1 S.1 ZPO</a:t>
            </a:r>
            <a:r>
              <a:rPr lang="de-DE" b="0" dirty="0">
                <a:solidFill>
                  <a:schemeClr val="tx1"/>
                </a:solidFill>
                <a:latin typeface="Arial" charset="0"/>
              </a:rPr>
              <a:t>. </a:t>
            </a:r>
          </a:p>
          <a:p>
            <a:pPr eaLnBrk="1" hangingPunct="1"/>
            <a:r>
              <a:rPr lang="de-DE" b="0" dirty="0">
                <a:solidFill>
                  <a:schemeClr val="tx1"/>
                </a:solidFill>
                <a:latin typeface="Arial" charset="0"/>
              </a:rPr>
              <a:t>			-	Es schließt sich ein streitiges Verfahren an: </a:t>
            </a:r>
            <a:r>
              <a:rPr lang="de-DE" b="0" dirty="0" err="1">
                <a:solidFill>
                  <a:schemeClr val="tx1"/>
                </a:solidFill>
                <a:latin typeface="Arial" charset="0"/>
              </a:rPr>
              <a:t>ASt</a:t>
            </a:r>
            <a:r>
              <a:rPr lang="de-DE" b="0" dirty="0">
                <a:solidFill>
                  <a:schemeClr val="tx1"/>
                </a:solidFill>
                <a:latin typeface="Arial" charset="0"/>
              </a:rPr>
              <a:t>					wird aufgefordert, den Anspruch zu begründen					(</a:t>
            </a:r>
            <a:r>
              <a:rPr lang="de-DE" dirty="0">
                <a:solidFill>
                  <a:schemeClr val="tx1"/>
                </a:solidFill>
                <a:latin typeface="Arial" charset="0"/>
              </a:rPr>
              <a:t>§ 697 Abs. 1 ZPO</a:t>
            </a:r>
            <a:r>
              <a:rPr lang="de-DE" b="0" dirty="0">
                <a:solidFill>
                  <a:schemeClr val="tx1"/>
                </a:solidFill>
                <a:latin typeface="Arial" charset="0"/>
              </a:rPr>
              <a:t>)</a:t>
            </a:r>
          </a:p>
          <a:p>
            <a:pPr eaLnBrk="1" hangingPunct="1"/>
            <a:r>
              <a:rPr lang="de-DE" b="0" dirty="0">
                <a:solidFill>
                  <a:schemeClr val="tx1"/>
                </a:solidFill>
                <a:latin typeface="Arial" charset="0"/>
              </a:rPr>
              <a:t>			-	dann ist wie bei Klage zu verfahren, </a:t>
            </a:r>
            <a:r>
              <a:rPr lang="de-DE" dirty="0">
                <a:solidFill>
                  <a:schemeClr val="tx1"/>
                </a:solidFill>
                <a:latin typeface="Arial" charset="0"/>
              </a:rPr>
              <a:t>§ 697 Abs. 2</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Mahnverfahren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3217481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15427">
                                            <p:txEl>
                                              <p:pRg st="0" end="0"/>
                                            </p:txEl>
                                          </p:spTgt>
                                        </p:tgtEl>
                                        <p:attrNameLst>
                                          <p:attrName>style.visibility</p:attrName>
                                        </p:attrNameLst>
                                      </p:cBhvr>
                                      <p:to>
                                        <p:strVal val="visible"/>
                                      </p:to>
                                    </p:set>
                                    <p:anim calcmode="lin" valueType="num">
                                      <p:cBhvr additive="base">
                                        <p:cTn id="7" dur="500" fill="hold"/>
                                        <p:tgtEl>
                                          <p:spTgt spid="6154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54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15427">
                                            <p:txEl>
                                              <p:pRg st="1" end="1"/>
                                            </p:txEl>
                                          </p:spTgt>
                                        </p:tgtEl>
                                        <p:attrNameLst>
                                          <p:attrName>style.visibility</p:attrName>
                                        </p:attrNameLst>
                                      </p:cBhvr>
                                      <p:to>
                                        <p:strVal val="visible"/>
                                      </p:to>
                                    </p:set>
                                    <p:anim calcmode="lin" valueType="num">
                                      <p:cBhvr additive="base">
                                        <p:cTn id="13" dur="500" fill="hold"/>
                                        <p:tgtEl>
                                          <p:spTgt spid="61542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54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15427">
                                            <p:txEl>
                                              <p:pRg st="2" end="2"/>
                                            </p:txEl>
                                          </p:spTgt>
                                        </p:tgtEl>
                                        <p:attrNameLst>
                                          <p:attrName>style.visibility</p:attrName>
                                        </p:attrNameLst>
                                      </p:cBhvr>
                                      <p:to>
                                        <p:strVal val="visible"/>
                                      </p:to>
                                    </p:set>
                                    <p:anim calcmode="lin" valueType="num">
                                      <p:cBhvr additive="base">
                                        <p:cTn id="19" dur="500" fill="hold"/>
                                        <p:tgtEl>
                                          <p:spTgt spid="61542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54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15427">
                                            <p:txEl>
                                              <p:pRg st="3" end="3"/>
                                            </p:txEl>
                                          </p:spTgt>
                                        </p:tgtEl>
                                        <p:attrNameLst>
                                          <p:attrName>style.visibility</p:attrName>
                                        </p:attrNameLst>
                                      </p:cBhvr>
                                      <p:to>
                                        <p:strVal val="visible"/>
                                      </p:to>
                                    </p:set>
                                    <p:anim calcmode="lin" valueType="num">
                                      <p:cBhvr additive="base">
                                        <p:cTn id="25" dur="500" fill="hold"/>
                                        <p:tgtEl>
                                          <p:spTgt spid="61542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1542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15427">
                                            <p:txEl>
                                              <p:pRg st="4" end="4"/>
                                            </p:txEl>
                                          </p:spTgt>
                                        </p:tgtEl>
                                        <p:attrNameLst>
                                          <p:attrName>style.visibility</p:attrName>
                                        </p:attrNameLst>
                                      </p:cBhvr>
                                      <p:to>
                                        <p:strVal val="visible"/>
                                      </p:to>
                                    </p:set>
                                    <p:anim calcmode="lin" valueType="num">
                                      <p:cBhvr additive="base">
                                        <p:cTn id="31" dur="500" fill="hold"/>
                                        <p:tgtEl>
                                          <p:spTgt spid="61542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1542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15427">
                                            <p:txEl>
                                              <p:pRg st="5" end="5"/>
                                            </p:txEl>
                                          </p:spTgt>
                                        </p:tgtEl>
                                        <p:attrNameLst>
                                          <p:attrName>style.visibility</p:attrName>
                                        </p:attrNameLst>
                                      </p:cBhvr>
                                      <p:to>
                                        <p:strVal val="visible"/>
                                      </p:to>
                                    </p:set>
                                    <p:anim calcmode="lin" valueType="num">
                                      <p:cBhvr additive="base">
                                        <p:cTn id="37" dur="500" fill="hold"/>
                                        <p:tgtEl>
                                          <p:spTgt spid="61542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1542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15427">
                                            <p:txEl>
                                              <p:pRg st="6" end="6"/>
                                            </p:txEl>
                                          </p:spTgt>
                                        </p:tgtEl>
                                        <p:attrNameLst>
                                          <p:attrName>style.visibility</p:attrName>
                                        </p:attrNameLst>
                                      </p:cBhvr>
                                      <p:to>
                                        <p:strVal val="visible"/>
                                      </p:to>
                                    </p:set>
                                    <p:anim calcmode="lin" valueType="num">
                                      <p:cBhvr additive="base">
                                        <p:cTn id="43" dur="500" fill="hold"/>
                                        <p:tgtEl>
                                          <p:spTgt spid="615427">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1542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27" name="Text Box 3"/>
          <p:cNvSpPr txBox="1">
            <a:spLocks noChangeArrowheads="1"/>
          </p:cNvSpPr>
          <p:nvPr/>
        </p:nvSpPr>
        <p:spPr bwMode="auto">
          <a:xfrm>
            <a:off x="179388" y="1341438"/>
            <a:ext cx="8712200" cy="5539978"/>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b="0" dirty="0">
                <a:solidFill>
                  <a:schemeClr val="tx1"/>
                </a:solidFill>
                <a:latin typeface="Arial" charset="0"/>
              </a:rPr>
              <a:t>		b)	Wird kein Widerspruch eingelegt, so erlässt der 				Rechtspfleger (auf Antrag, der erst nach Ablauf der				2-Wochen-Frist gestellt werden kann!) den					Vollstreckungsbescheid, </a:t>
            </a:r>
            <a:r>
              <a:rPr lang="de-DE" dirty="0">
                <a:solidFill>
                  <a:schemeClr val="tx1"/>
                </a:solidFill>
                <a:latin typeface="Arial" charset="0"/>
              </a:rPr>
              <a:t>§ 699 Abs. 1 ZPO</a:t>
            </a:r>
          </a:p>
          <a:p>
            <a:pPr eaLnBrk="1" hangingPunct="1"/>
            <a:r>
              <a:rPr lang="de-DE" b="0" dirty="0">
                <a:solidFill>
                  <a:schemeClr val="tx1"/>
                </a:solidFill>
                <a:latin typeface="Arial" charset="0"/>
              </a:rPr>
              <a:t>			</a:t>
            </a:r>
            <a:r>
              <a:rPr lang="de-DE" b="0" dirty="0" err="1">
                <a:solidFill>
                  <a:schemeClr val="tx1"/>
                </a:solidFill>
                <a:latin typeface="Arial" charset="0"/>
              </a:rPr>
              <a:t>aa</a:t>
            </a:r>
            <a:r>
              <a:rPr lang="de-DE" b="0" dirty="0">
                <a:solidFill>
                  <a:schemeClr val="tx1"/>
                </a:solidFill>
                <a:latin typeface="Arial" charset="0"/>
              </a:rPr>
              <a:t>)	der VB steht einem für vorläufig vollstreckbar					erklärten VU gleich, </a:t>
            </a:r>
            <a:r>
              <a:rPr lang="de-DE" dirty="0">
                <a:solidFill>
                  <a:schemeClr val="tx1"/>
                </a:solidFill>
                <a:latin typeface="Arial" charset="0"/>
              </a:rPr>
              <a:t>§ 700 Abs. 1 ZPO</a:t>
            </a:r>
          </a:p>
          <a:p>
            <a:pPr eaLnBrk="1" hangingPunct="1"/>
            <a:r>
              <a:rPr lang="de-DE" b="0" dirty="0">
                <a:solidFill>
                  <a:schemeClr val="tx1"/>
                </a:solidFill>
                <a:latin typeface="Arial" charset="0"/>
              </a:rPr>
              <a:t>			</a:t>
            </a:r>
            <a:r>
              <a:rPr lang="de-DE" b="0" dirty="0" err="1">
                <a:solidFill>
                  <a:schemeClr val="tx1"/>
                </a:solidFill>
                <a:latin typeface="Arial" charset="0"/>
              </a:rPr>
              <a:t>bb</a:t>
            </a:r>
            <a:r>
              <a:rPr lang="de-DE" b="0" dirty="0">
                <a:solidFill>
                  <a:schemeClr val="tx1"/>
                </a:solidFill>
                <a:latin typeface="Arial" charset="0"/>
              </a:rPr>
              <a:t>)	also kann der AG Einspruch gegen den VB					einlegen, §§ 700 Abs. 1, 338 ff. ZPO</a:t>
            </a:r>
          </a:p>
          <a:p>
            <a:pPr eaLnBrk="1" hangingPunct="1"/>
            <a:r>
              <a:rPr lang="de-DE" b="0" dirty="0">
                <a:solidFill>
                  <a:schemeClr val="tx1"/>
                </a:solidFill>
                <a:latin typeface="Arial" charset="0"/>
              </a:rPr>
              <a:t>				-	tut er dies, so schließt sich ein streitiges </a:t>
            </a:r>
            <a:r>
              <a:rPr lang="de-DE" b="0" dirty="0" err="1">
                <a:solidFill>
                  <a:schemeClr val="tx1"/>
                </a:solidFill>
                <a:latin typeface="Arial" charset="0"/>
              </a:rPr>
              <a:t>Ver</a:t>
            </a:r>
            <a:r>
              <a:rPr lang="de-DE" b="0" dirty="0">
                <a:solidFill>
                  <a:schemeClr val="tx1"/>
                </a:solidFill>
                <a:latin typeface="Arial" charset="0"/>
              </a:rPr>
              <a:t>-					fahren an, </a:t>
            </a:r>
            <a:r>
              <a:rPr lang="de-DE" dirty="0">
                <a:solidFill>
                  <a:schemeClr val="tx1"/>
                </a:solidFill>
                <a:latin typeface="Arial" charset="0"/>
              </a:rPr>
              <a:t>§§ 700 Abs. 3, Abs. 4 ZPO</a:t>
            </a:r>
          </a:p>
          <a:p>
            <a:pPr eaLnBrk="1" hangingPunct="1"/>
            <a:r>
              <a:rPr lang="de-DE" b="0" dirty="0">
                <a:solidFill>
                  <a:schemeClr val="tx1"/>
                </a:solidFill>
                <a:latin typeface="Arial" charset="0"/>
              </a:rPr>
              <a:t>				-	tut er dies nicht, wird der VB rechtskräftig; aus					ihm findet die ZV statt, </a:t>
            </a:r>
            <a:r>
              <a:rPr lang="de-DE" dirty="0">
                <a:solidFill>
                  <a:schemeClr val="tx1"/>
                </a:solidFill>
                <a:latin typeface="Arial" charset="0"/>
              </a:rPr>
              <a:t>§ 794 Abs. 1 Nr. 4 ZPO</a:t>
            </a:r>
          </a:p>
          <a:p>
            <a:pPr eaLnBrk="1" hangingPunct="1"/>
            <a:r>
              <a:rPr lang="de-DE" b="0" dirty="0">
                <a:solidFill>
                  <a:schemeClr val="tx1"/>
                </a:solidFill>
                <a:latin typeface="Arial" charset="0"/>
              </a:rPr>
              <a:t>				-	Verfahren ist günstiger als Klage, wenn kein					Widerspruch / Einspruch eingelegt wird, s. 						</a:t>
            </a:r>
            <a:r>
              <a:rPr lang="de-DE" dirty="0">
                <a:solidFill>
                  <a:schemeClr val="tx1"/>
                </a:solidFill>
                <a:latin typeface="Arial" charset="0"/>
              </a:rPr>
              <a:t>Nr. 1100 Anlage 1 GKG</a:t>
            </a:r>
            <a:r>
              <a:rPr lang="de-DE" b="0" dirty="0">
                <a:solidFill>
                  <a:schemeClr val="tx1"/>
                </a:solidFill>
                <a:latin typeface="Arial" charset="0"/>
              </a:rPr>
              <a:t>: 0,5 Gebühren.</a:t>
            </a:r>
          </a:p>
        </p:txBody>
      </p:sp>
      <p:sp>
        <p:nvSpPr>
          <p:cNvPr id="6" name="Text Box 8"/>
          <p:cNvSpPr txBox="1">
            <a:spLocks noChangeArrowheads="1"/>
          </p:cNvSpPr>
          <p:nvPr/>
        </p:nvSpPr>
        <p:spPr bwMode="auto">
          <a:xfrm>
            <a:off x="-508" y="260648"/>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Mahnverfahren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4615950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15427">
                                            <p:txEl>
                                              <p:pRg st="0" end="0"/>
                                            </p:txEl>
                                          </p:spTgt>
                                        </p:tgtEl>
                                        <p:attrNameLst>
                                          <p:attrName>style.visibility</p:attrName>
                                        </p:attrNameLst>
                                      </p:cBhvr>
                                      <p:to>
                                        <p:strVal val="visible"/>
                                      </p:to>
                                    </p:set>
                                    <p:anim calcmode="lin" valueType="num">
                                      <p:cBhvr additive="base">
                                        <p:cTn id="7" dur="500" fill="hold"/>
                                        <p:tgtEl>
                                          <p:spTgt spid="6154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54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15427">
                                            <p:txEl>
                                              <p:pRg st="1" end="1"/>
                                            </p:txEl>
                                          </p:spTgt>
                                        </p:tgtEl>
                                        <p:attrNameLst>
                                          <p:attrName>style.visibility</p:attrName>
                                        </p:attrNameLst>
                                      </p:cBhvr>
                                      <p:to>
                                        <p:strVal val="visible"/>
                                      </p:to>
                                    </p:set>
                                    <p:anim calcmode="lin" valueType="num">
                                      <p:cBhvr additive="base">
                                        <p:cTn id="13" dur="500" fill="hold"/>
                                        <p:tgtEl>
                                          <p:spTgt spid="61542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54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15427">
                                            <p:txEl>
                                              <p:pRg st="2" end="2"/>
                                            </p:txEl>
                                          </p:spTgt>
                                        </p:tgtEl>
                                        <p:attrNameLst>
                                          <p:attrName>style.visibility</p:attrName>
                                        </p:attrNameLst>
                                      </p:cBhvr>
                                      <p:to>
                                        <p:strVal val="visible"/>
                                      </p:to>
                                    </p:set>
                                    <p:anim calcmode="lin" valueType="num">
                                      <p:cBhvr additive="base">
                                        <p:cTn id="19" dur="500" fill="hold"/>
                                        <p:tgtEl>
                                          <p:spTgt spid="61542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54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15427">
                                            <p:txEl>
                                              <p:pRg st="3" end="3"/>
                                            </p:txEl>
                                          </p:spTgt>
                                        </p:tgtEl>
                                        <p:attrNameLst>
                                          <p:attrName>style.visibility</p:attrName>
                                        </p:attrNameLst>
                                      </p:cBhvr>
                                      <p:to>
                                        <p:strVal val="visible"/>
                                      </p:to>
                                    </p:set>
                                    <p:anim calcmode="lin" valueType="num">
                                      <p:cBhvr additive="base">
                                        <p:cTn id="25" dur="500" fill="hold"/>
                                        <p:tgtEl>
                                          <p:spTgt spid="61542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1542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15427">
                                            <p:txEl>
                                              <p:pRg st="4" end="4"/>
                                            </p:txEl>
                                          </p:spTgt>
                                        </p:tgtEl>
                                        <p:attrNameLst>
                                          <p:attrName>style.visibility</p:attrName>
                                        </p:attrNameLst>
                                      </p:cBhvr>
                                      <p:to>
                                        <p:strVal val="visible"/>
                                      </p:to>
                                    </p:set>
                                    <p:anim calcmode="lin" valueType="num">
                                      <p:cBhvr additive="base">
                                        <p:cTn id="31" dur="500" fill="hold"/>
                                        <p:tgtEl>
                                          <p:spTgt spid="61542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1542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15427">
                                            <p:txEl>
                                              <p:pRg st="5" end="5"/>
                                            </p:txEl>
                                          </p:spTgt>
                                        </p:tgtEl>
                                        <p:attrNameLst>
                                          <p:attrName>style.visibility</p:attrName>
                                        </p:attrNameLst>
                                      </p:cBhvr>
                                      <p:to>
                                        <p:strVal val="visible"/>
                                      </p:to>
                                    </p:set>
                                    <p:anim calcmode="lin" valueType="num">
                                      <p:cBhvr additive="base">
                                        <p:cTn id="37" dur="500" fill="hold"/>
                                        <p:tgtEl>
                                          <p:spTgt spid="61542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1542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5355312"/>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endParaRPr lang="de-DE" b="0" dirty="0"/>
          </a:p>
          <a:p>
            <a:pPr marL="514350" indent="-514350">
              <a:buAutoNum type="romanUcPeriod"/>
            </a:pPr>
            <a:r>
              <a:rPr lang="de-DE" b="0" dirty="0"/>
              <a:t>Der Beklagte zu 1 wird verurteilt, an die [… Bezeichnung der Ehefrau des K] Euro 300.000,- zu zahlen. Die Klage gegen den Beklagten zu 2. wird als unzulässig abgewiesen.</a:t>
            </a:r>
          </a:p>
          <a:p>
            <a:pPr marL="514350" indent="-514350">
              <a:buAutoNum type="romanUcPeriod"/>
            </a:pPr>
            <a:endParaRPr lang="de-DE" sz="1200" b="0" dirty="0"/>
          </a:p>
          <a:p>
            <a:pPr marL="514350" indent="-514350">
              <a:buAutoNum type="romanUcPeriod"/>
            </a:pPr>
            <a:r>
              <a:rPr lang="de-DE" b="0" dirty="0"/>
              <a:t>Die Gerichtskosten haben der Kläger und der Beklagte zu 1. je zur Hälfte zu tragen. Die außergerichtlichen Kosten des Beklagten zu 2. hat der Kläger, die des Beklagten zu 1. dieser selbst und diejenigen des Klägers dieser und der Beklagte zu 1. je zur Hälfte zu tragen. Im Übrigen findet eine Kostenerstattung nicht statt. </a:t>
            </a:r>
          </a:p>
          <a:p>
            <a:pPr marL="514350" indent="-514350">
              <a:buAutoNum type="romanUcPeriod"/>
            </a:pPr>
            <a:endParaRPr lang="de-DE" sz="1200" b="0" dirty="0"/>
          </a:p>
          <a:p>
            <a:pPr marL="514350" indent="-514350">
              <a:buAutoNum type="romanUcPeriod"/>
            </a:pPr>
            <a:r>
              <a:rPr lang="de-DE" b="0" dirty="0"/>
              <a:t>Das Urteil ist gegen Sicherheitsleistung in Höhe von 110 % des jeweils zu vollstreckenden Betrages vorläufig vollstreckbar. </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32 Mahnverfahren I</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16908112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537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5379">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537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2954655"/>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Teil I</a:t>
            </a:r>
          </a:p>
          <a:p>
            <a:endParaRPr lang="de-DE" b="0" dirty="0"/>
          </a:p>
          <a:p>
            <a:pPr marL="514350" indent="-514350">
              <a:buAutoNum type="romanUcPeriod"/>
            </a:pPr>
            <a:r>
              <a:rPr lang="de-DE" b="0" dirty="0"/>
              <a:t>Die Klage wird abgewiesen.</a:t>
            </a:r>
          </a:p>
          <a:p>
            <a:pPr marL="514350" indent="-514350">
              <a:buAutoNum type="romanUcPeriod"/>
            </a:pPr>
            <a:endParaRPr lang="de-DE" sz="1200" b="0" dirty="0"/>
          </a:p>
          <a:p>
            <a:pPr marL="514350" indent="-514350">
              <a:buAutoNum type="romanUcPeriod"/>
            </a:pPr>
            <a:r>
              <a:rPr lang="de-DE" b="0" dirty="0"/>
              <a:t>Die Kosten des Rechtsstreits hat die Klägerin zu tragen.</a:t>
            </a:r>
          </a:p>
          <a:p>
            <a:pPr marL="514350" indent="-514350">
              <a:buAutoNum type="romanUcPeriod"/>
            </a:pPr>
            <a:endParaRPr lang="de-DE" sz="1200" b="0" dirty="0"/>
          </a:p>
          <a:p>
            <a:pPr marL="514350" indent="-514350">
              <a:buAutoNum type="romanUcPeriod"/>
            </a:pPr>
            <a:r>
              <a:rPr lang="de-DE" b="0" dirty="0"/>
              <a:t>Das Urteil ist gegen Sicherheitsleistung in Höhe von 110 % des jeweils zu vollstreckenden Betrages vorläufig vollstreckbar. </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33 Mahnverfahren II</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21675773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537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537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8537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2954655"/>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Teil II</a:t>
            </a:r>
          </a:p>
          <a:p>
            <a:endParaRPr lang="de-DE" b="0" dirty="0"/>
          </a:p>
          <a:p>
            <a:pPr marL="514350" indent="-514350">
              <a:buAutoNum type="romanUcPeriod"/>
            </a:pPr>
            <a:r>
              <a:rPr lang="de-DE" b="0" dirty="0"/>
              <a:t>Die Klage wird abgewiesen.</a:t>
            </a:r>
          </a:p>
          <a:p>
            <a:pPr marL="514350" indent="-514350">
              <a:buAutoNum type="romanUcPeriod"/>
            </a:pPr>
            <a:endParaRPr lang="de-DE" sz="1200" b="0" dirty="0"/>
          </a:p>
          <a:p>
            <a:pPr marL="514350" indent="-514350">
              <a:buAutoNum type="romanUcPeriod"/>
            </a:pPr>
            <a:r>
              <a:rPr lang="de-DE" b="0" dirty="0"/>
              <a:t>Die Kosten des Rechtsstreits hat die Klägerin (B) zu tragen.</a:t>
            </a:r>
          </a:p>
          <a:p>
            <a:pPr marL="514350" indent="-514350">
              <a:buAutoNum type="romanUcPeriod"/>
            </a:pPr>
            <a:endParaRPr lang="de-DE" sz="1200" b="0" dirty="0"/>
          </a:p>
          <a:p>
            <a:pPr marL="514350" indent="-514350">
              <a:buAutoNum type="romanUcPeriod"/>
            </a:pPr>
            <a:r>
              <a:rPr lang="de-DE" b="0" dirty="0"/>
              <a:t>Das Urteil ist gegen Sicherheitsleistung in Höhe von 110 % des jeweils zu vollstreckenden Betrages vorläufig vollstreckbar.</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33 Mahnverfahren II</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40586127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485379">
                                            <p:txEl>
                                              <p:pRg st="2" end="2"/>
                                            </p:txEl>
                                          </p:spTgt>
                                        </p:tgtEl>
                                        <p:attrNameLst>
                                          <p:attrName>style.visibility</p:attrName>
                                        </p:attrNameLst>
                                      </p:cBhvr>
                                      <p:to>
                                        <p:strVal val="visible"/>
                                      </p:to>
                                    </p:set>
                                    <p:anim calcmode="lin" valueType="num">
                                      <p:cBhvr additive="base">
                                        <p:cTn id="11" dur="500" fill="hold"/>
                                        <p:tgtEl>
                                          <p:spTgt spid="485379">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8537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85379">
                                            <p:txEl>
                                              <p:pRg st="4" end="4"/>
                                            </p:txEl>
                                          </p:spTgt>
                                        </p:tgtEl>
                                        <p:attrNameLst>
                                          <p:attrName>style.visibility</p:attrName>
                                        </p:attrNameLst>
                                      </p:cBhvr>
                                      <p:to>
                                        <p:strVal val="visible"/>
                                      </p:to>
                                    </p:set>
                                    <p:anim calcmode="lin" valueType="num">
                                      <p:cBhvr additive="base">
                                        <p:cTn id="17" dur="500" fill="hold"/>
                                        <p:tgtEl>
                                          <p:spTgt spid="485379">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8537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85379">
                                            <p:txEl>
                                              <p:pRg st="6" end="6"/>
                                            </p:txEl>
                                          </p:spTgt>
                                        </p:tgtEl>
                                        <p:attrNameLst>
                                          <p:attrName>style.visibility</p:attrName>
                                        </p:attrNameLst>
                                      </p:cBhvr>
                                      <p:to>
                                        <p:strVal val="visible"/>
                                      </p:to>
                                    </p:set>
                                    <p:anim calcmode="lin" valueType="num">
                                      <p:cBhvr additive="base">
                                        <p:cTn id="23" dur="500" fill="hold"/>
                                        <p:tgtEl>
                                          <p:spTgt spid="485379">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85379">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2585323"/>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marL="514350" indent="-514350">
              <a:buAutoNum type="romanUcPeriod"/>
            </a:pPr>
            <a:endParaRPr lang="de-DE" b="0" dirty="0"/>
          </a:p>
          <a:p>
            <a:pPr marL="514350" indent="-514350">
              <a:buAutoNum type="romanUcPeriod"/>
            </a:pPr>
            <a:r>
              <a:rPr lang="de-DE" b="0" dirty="0"/>
              <a:t>Die Klage wird abgewiesen.</a:t>
            </a:r>
          </a:p>
          <a:p>
            <a:pPr marL="514350" indent="-514350">
              <a:buAutoNum type="romanUcPeriod"/>
            </a:pPr>
            <a:endParaRPr lang="de-DE" sz="1200" b="0" dirty="0"/>
          </a:p>
          <a:p>
            <a:pPr marL="514350" indent="-514350">
              <a:buAutoNum type="romanUcPeriod"/>
            </a:pPr>
            <a:r>
              <a:rPr lang="de-DE" b="0" dirty="0"/>
              <a:t>Die Kosten des Rechtsstreits hat der Kläger zu tragen.</a:t>
            </a:r>
          </a:p>
          <a:p>
            <a:pPr marL="514350" indent="-514350">
              <a:buAutoNum type="romanUcPeriod"/>
            </a:pPr>
            <a:endParaRPr lang="de-DE" sz="1200" b="0" dirty="0"/>
          </a:p>
          <a:p>
            <a:pPr marL="514350" indent="-514350">
              <a:buAutoNum type="romanUcPeriod"/>
            </a:pPr>
            <a:r>
              <a:rPr lang="de-DE" b="0" dirty="0"/>
              <a:t>Das Urteil ist gegen Sicherheitsleistung in Höhe von 110 % des jeweils zu vollstreckenden Betrages vorläufig vollstreckbar.</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34 Mahnverfahren III</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24441737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85379">
                                            <p:txEl>
                                              <p:pRg st="1" end="1"/>
                                            </p:txEl>
                                          </p:spTgt>
                                        </p:tgtEl>
                                        <p:attrNameLst>
                                          <p:attrName>style.visibility</p:attrName>
                                        </p:attrNameLst>
                                      </p:cBhvr>
                                      <p:to>
                                        <p:strVal val="visible"/>
                                      </p:to>
                                    </p:set>
                                    <p:anim calcmode="lin" valueType="num">
                                      <p:cBhvr additive="base">
                                        <p:cTn id="7" dur="500" fill="hold"/>
                                        <p:tgtEl>
                                          <p:spTgt spid="48537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8537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85379">
                                            <p:txEl>
                                              <p:pRg st="3" end="3"/>
                                            </p:txEl>
                                          </p:spTgt>
                                        </p:tgtEl>
                                        <p:attrNameLst>
                                          <p:attrName>style.visibility</p:attrName>
                                        </p:attrNameLst>
                                      </p:cBhvr>
                                      <p:to>
                                        <p:strVal val="visible"/>
                                      </p:to>
                                    </p:set>
                                    <p:anim calcmode="lin" valueType="num">
                                      <p:cBhvr additive="base">
                                        <p:cTn id="13" dur="500" fill="hold"/>
                                        <p:tgtEl>
                                          <p:spTgt spid="485379">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8537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85379">
                                            <p:txEl>
                                              <p:pRg st="5" end="5"/>
                                            </p:txEl>
                                          </p:spTgt>
                                        </p:tgtEl>
                                        <p:attrNameLst>
                                          <p:attrName>style.visibility</p:attrName>
                                        </p:attrNameLst>
                                      </p:cBhvr>
                                      <p:to>
                                        <p:strVal val="visible"/>
                                      </p:to>
                                    </p:set>
                                    <p:anim calcmode="lin" valueType="num">
                                      <p:cBhvr additive="base">
                                        <p:cTn id="19" dur="500" fill="hold"/>
                                        <p:tgtEl>
                                          <p:spTgt spid="485379">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8537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9939" name="Text Box 3"/>
          <p:cNvSpPr txBox="1">
            <a:spLocks noChangeArrowheads="1"/>
          </p:cNvSpPr>
          <p:nvPr/>
        </p:nvSpPr>
        <p:spPr bwMode="auto">
          <a:xfrm>
            <a:off x="214313" y="1124744"/>
            <a:ext cx="8678862" cy="5721566"/>
          </a:xfrm>
          <a:prstGeom prst="rect">
            <a:avLst/>
          </a:prstGeom>
          <a:noFill/>
          <a:ln w="9525" algn="ctr">
            <a:noFill/>
            <a:miter lim="800000"/>
            <a:headEnd/>
            <a:tailEnd/>
          </a:ln>
          <a:effectLst/>
        </p:spPr>
        <p:txBody>
          <a:bodyPr lIns="0" tIns="0" rIns="0" bIns="0">
            <a:spAutoFit/>
          </a:bodyPr>
          <a:lstStyle>
            <a:lvl1pPr marL="92075">
              <a:defRPr>
                <a:solidFill>
                  <a:schemeClr val="tx1"/>
                </a:solidFill>
                <a:latin typeface="Arial" charset="0"/>
              </a:defRPr>
            </a:lvl1pPr>
            <a:lvl2pPr marL="987425">
              <a:defRPr>
                <a:solidFill>
                  <a:schemeClr val="tx1"/>
                </a:solidFill>
                <a:latin typeface="Arial" charset="0"/>
              </a:defRPr>
            </a:lvl2pPr>
            <a:lvl3pPr marL="1166813">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spcAft>
                <a:spcPct val="30000"/>
              </a:spcAft>
            </a:pPr>
            <a:r>
              <a:rPr lang="de-DE" sz="2200" u="sng" dirty="0">
                <a:cs typeface="Arial" charset="0"/>
              </a:rPr>
              <a:t>Tatbestand</a:t>
            </a:r>
          </a:p>
          <a:p>
            <a:pPr>
              <a:spcAft>
                <a:spcPct val="30000"/>
              </a:spcAft>
            </a:pPr>
            <a:r>
              <a:rPr lang="de-DE" sz="2200" b="0" dirty="0">
                <a:cs typeface="Arial" charset="0"/>
              </a:rPr>
              <a:t>Die Klägerin begehrt von den Beklagten Schadensersatz sowie Zahlung eines Schmerzensgeldes aus einem Reitunfall.</a:t>
            </a:r>
          </a:p>
          <a:p>
            <a:pPr>
              <a:spcAft>
                <a:spcPct val="30000"/>
              </a:spcAft>
            </a:pPr>
            <a:r>
              <a:rPr lang="de-DE" sz="2200" b="0" dirty="0">
                <a:cs typeface="Arial" charset="0"/>
              </a:rPr>
              <a:t>Der Beklagte zu 2., ein Immobilienmakler, war Eigentümer einer Hannoveraner Stute namens Karina, die in einem Reitstall in Burgwedel steht. Bei der Beklagten zu 1. besteht eine Tierhalterhaft-pflichtversicherung für das Tier. Im Dezember 2022 übereignete der Beklagte zu 2. das Pferd an Herrn Bernd </a:t>
            </a:r>
            <a:r>
              <a:rPr lang="de-DE" sz="2200" b="0" dirty="0" err="1">
                <a:cs typeface="Arial" charset="0"/>
              </a:rPr>
              <a:t>Jütlich</a:t>
            </a:r>
            <a:r>
              <a:rPr lang="de-DE" sz="2200" b="0" dirty="0">
                <a:cs typeface="Arial" charset="0"/>
              </a:rPr>
              <a:t> in Hannover zur Absicherung eines ihm gewährten Darlehens. Er kümmerte sich jedoch weiterhin allein um das Tier und verpflegte es auf seine Kosten. Dafür konnte er es unentgeltlich reiten. Zugunsten des Beklagten zu 2. bestand diesbezüglich ein Rückkaufrecht. Einmal die Woche gab er der Tochter seines Bruders Reitunterricht, wofür ihm sein Bruder eine Futterbeteiligung von € 50,00 im Monat zahlte.</a:t>
            </a:r>
          </a:p>
          <a:p>
            <a:pPr>
              <a:spcAft>
                <a:spcPct val="30000"/>
              </a:spcAft>
            </a:pPr>
            <a:r>
              <a:rPr lang="de-DE" sz="2200" b="0" dirty="0">
                <a:cs typeface="Arial" charset="0"/>
              </a:rPr>
              <a:t>Die Klägerin hatte das ehemalige Pferd des Beklagten zu 2. früher mehrfach geritten.→</a:t>
            </a:r>
          </a:p>
        </p:txBody>
      </p:sp>
      <p:sp>
        <p:nvSpPr>
          <p:cNvPr id="5"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13 Mertens ./. </a:t>
            </a:r>
            <a:r>
              <a:rPr lang="de-DE" dirty="0" err="1">
                <a:solidFill>
                  <a:schemeClr val="bg1"/>
                </a:solidFill>
              </a:rPr>
              <a:t>Secura</a:t>
            </a:r>
            <a:r>
              <a:rPr lang="de-DE" dirty="0">
                <a:solidFill>
                  <a:schemeClr val="bg1"/>
                </a:solidFill>
              </a:rPr>
              <a:t> AG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430431080"/>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79939">
                                            <p:txEl>
                                              <p:pRg st="0" end="0"/>
                                            </p:txEl>
                                          </p:spTgt>
                                        </p:tgtEl>
                                        <p:attrNameLst>
                                          <p:attrName>style.visibility</p:attrName>
                                        </p:attrNameLst>
                                      </p:cBhvr>
                                      <p:to>
                                        <p:strVal val="visible"/>
                                      </p:to>
                                    </p:set>
                                    <p:anim calcmode="lin" valueType="num">
                                      <p:cBhvr>
                                        <p:cTn id="7" dur="500" fill="hold"/>
                                        <p:tgtEl>
                                          <p:spTgt spid="679939">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679939">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67993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679939">
                                            <p:txEl>
                                              <p:pRg st="1" end="1"/>
                                            </p:txEl>
                                          </p:spTgt>
                                        </p:tgtEl>
                                        <p:attrNameLst>
                                          <p:attrName>style.visibility</p:attrName>
                                        </p:attrNameLst>
                                      </p:cBhvr>
                                      <p:to>
                                        <p:strVal val="visible"/>
                                      </p:to>
                                    </p:set>
                                    <p:anim calcmode="lin" valueType="num">
                                      <p:cBhvr>
                                        <p:cTn id="14" dur="500" fill="hold"/>
                                        <p:tgtEl>
                                          <p:spTgt spid="679939">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679939">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679939">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679939">
                                            <p:txEl>
                                              <p:pRg st="2" end="2"/>
                                            </p:txEl>
                                          </p:spTgt>
                                        </p:tgtEl>
                                        <p:attrNameLst>
                                          <p:attrName>style.visibility</p:attrName>
                                        </p:attrNameLst>
                                      </p:cBhvr>
                                      <p:to>
                                        <p:strVal val="visible"/>
                                      </p:to>
                                    </p:set>
                                    <p:anim calcmode="lin" valueType="num">
                                      <p:cBhvr>
                                        <p:cTn id="21" dur="500" fill="hold"/>
                                        <p:tgtEl>
                                          <p:spTgt spid="679939">
                                            <p:txEl>
                                              <p:pRg st="2" end="2"/>
                                            </p:txEl>
                                          </p:spTgt>
                                        </p:tgtEl>
                                        <p:attrNameLst>
                                          <p:attrName>ppt_w</p:attrName>
                                        </p:attrNameLst>
                                      </p:cBhvr>
                                      <p:tavLst>
                                        <p:tav tm="0">
                                          <p:val>
                                            <p:strVal val="#ppt_w*0.70"/>
                                          </p:val>
                                        </p:tav>
                                        <p:tav tm="100000">
                                          <p:val>
                                            <p:strVal val="#ppt_w"/>
                                          </p:val>
                                        </p:tav>
                                      </p:tavLst>
                                    </p:anim>
                                    <p:anim calcmode="lin" valueType="num">
                                      <p:cBhvr>
                                        <p:cTn id="22" dur="500" fill="hold"/>
                                        <p:tgtEl>
                                          <p:spTgt spid="679939">
                                            <p:txEl>
                                              <p:pRg st="2" end="2"/>
                                            </p:txEl>
                                          </p:spTgt>
                                        </p:tgtEl>
                                        <p:attrNameLst>
                                          <p:attrName>ppt_h</p:attrName>
                                        </p:attrNameLst>
                                      </p:cBhvr>
                                      <p:tavLst>
                                        <p:tav tm="0">
                                          <p:val>
                                            <p:strVal val="#ppt_h"/>
                                          </p:val>
                                        </p:tav>
                                        <p:tav tm="100000">
                                          <p:val>
                                            <p:strVal val="#ppt_h"/>
                                          </p:val>
                                        </p:tav>
                                      </p:tavLst>
                                    </p:anim>
                                    <p:animEffect transition="in" filter="fade">
                                      <p:cBhvr>
                                        <p:cTn id="23" dur="500"/>
                                        <p:tgtEl>
                                          <p:spTgt spid="679939">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679939">
                                            <p:txEl>
                                              <p:pRg st="3" end="3"/>
                                            </p:txEl>
                                          </p:spTgt>
                                        </p:tgtEl>
                                        <p:attrNameLst>
                                          <p:attrName>style.visibility</p:attrName>
                                        </p:attrNameLst>
                                      </p:cBhvr>
                                      <p:to>
                                        <p:strVal val="visible"/>
                                      </p:to>
                                    </p:set>
                                    <p:anim calcmode="lin" valueType="num">
                                      <p:cBhvr>
                                        <p:cTn id="28" dur="500" fill="hold"/>
                                        <p:tgtEl>
                                          <p:spTgt spid="679939">
                                            <p:txEl>
                                              <p:pRg st="3" end="3"/>
                                            </p:txEl>
                                          </p:spTgt>
                                        </p:tgtEl>
                                        <p:attrNameLst>
                                          <p:attrName>ppt_w</p:attrName>
                                        </p:attrNameLst>
                                      </p:cBhvr>
                                      <p:tavLst>
                                        <p:tav tm="0">
                                          <p:val>
                                            <p:strVal val="#ppt_w*0.70"/>
                                          </p:val>
                                        </p:tav>
                                        <p:tav tm="100000">
                                          <p:val>
                                            <p:strVal val="#ppt_w"/>
                                          </p:val>
                                        </p:tav>
                                      </p:tavLst>
                                    </p:anim>
                                    <p:anim calcmode="lin" valueType="num">
                                      <p:cBhvr>
                                        <p:cTn id="29" dur="500" fill="hold"/>
                                        <p:tgtEl>
                                          <p:spTgt spid="679939">
                                            <p:txEl>
                                              <p:pRg st="3" end="3"/>
                                            </p:txEl>
                                          </p:spTgt>
                                        </p:tgtEl>
                                        <p:attrNameLst>
                                          <p:attrName>ppt_h</p:attrName>
                                        </p:attrNameLst>
                                      </p:cBhvr>
                                      <p:tavLst>
                                        <p:tav tm="0">
                                          <p:val>
                                            <p:strVal val="#ppt_h"/>
                                          </p:val>
                                        </p:tav>
                                        <p:tav tm="100000">
                                          <p:val>
                                            <p:strVal val="#ppt_h"/>
                                          </p:val>
                                        </p:tav>
                                      </p:tavLst>
                                    </p:anim>
                                    <p:animEffect transition="in" filter="fade">
                                      <p:cBhvr>
                                        <p:cTn id="30" dur="500"/>
                                        <p:tgtEl>
                                          <p:spTgt spid="67993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9939"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5779" name="Text Box 3"/>
          <p:cNvSpPr txBox="1">
            <a:spLocks noChangeArrowheads="1"/>
          </p:cNvSpPr>
          <p:nvPr/>
        </p:nvSpPr>
        <p:spPr bwMode="auto">
          <a:xfrm>
            <a:off x="214313" y="1341438"/>
            <a:ext cx="8678862" cy="5468937"/>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defRPr>
                <a:solidFill>
                  <a:schemeClr val="tx1"/>
                </a:solidFill>
                <a:latin typeface="Arial" charset="0"/>
              </a:defRPr>
            </a:lvl1pPr>
            <a:lvl2pPr marL="987425">
              <a:defRPr>
                <a:solidFill>
                  <a:schemeClr val="tx1"/>
                </a:solidFill>
                <a:latin typeface="Arial" charset="0"/>
              </a:defRPr>
            </a:lvl2pPr>
            <a:lvl3pPr marL="1166813">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spcAft>
                <a:spcPct val="30000"/>
              </a:spcAft>
            </a:pPr>
            <a:r>
              <a:rPr lang="de-DE" sz="2200" b="0" dirty="0">
                <a:cs typeface="Arial" charset="0"/>
              </a:rPr>
              <a:t>Am 29.04.2025 gegen 17.00 Uhr wollte die Klägerin das Pferd ihres Lebensgefährten, welches ebenfalls in dem Reitstall in Burgwedel steht, reiten. Das Pferd lahmte jedoch. Der Beklagte zu 2., der eben-falls anwesend war, fragte sie daraufhin, ob sie stattdessen seine Stute Karina reiten wolle. Er fügte hinzu, dass das Pferd unbedingt an diesem Tage noch bewegt werden müsse, er selbst jedoch dazu nicht mehr komme, da er noch das andere Pferd reiten müsse. Die Klägerin sagte zu, da ihr das Pferd bekannt war, sie gerne reiten und zudem auch dem Beklagten zu 2. einen Gefallen tun wollte.</a:t>
            </a:r>
          </a:p>
          <a:p>
            <a:pPr>
              <a:spcAft>
                <a:spcPct val="30000"/>
              </a:spcAft>
            </a:pPr>
            <a:r>
              <a:rPr lang="de-DE" sz="2200" b="0" dirty="0">
                <a:cs typeface="Arial" charset="0"/>
              </a:rPr>
              <a:t>Die Klägerin ritt daraufhin auf dem Pferd Karina zusammen mit dem Beklagten zu 2., der auf seinem Wallach Eddi ritt, sowie dem Zeugen Arndt Scholz, der sein Pferd Donna ritt, in ein nahes Waldgelände in Burgwedel. Da seit Tagen heftiger Regen gefallen war, war der Boden sehr nass. Die drei kamen an eine Stelle, an der sich eine große Pfütze befand, die ca. 3 Meter breit und ca. 30 cm tief war. Auf dem Hinweg passierten alle Pferde die Stelle problemlos.→</a:t>
            </a:r>
          </a:p>
        </p:txBody>
      </p:sp>
      <p:sp>
        <p:nvSpPr>
          <p:cNvPr id="5"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13 Mertens ./. </a:t>
            </a:r>
            <a:r>
              <a:rPr lang="de-DE" dirty="0" err="1">
                <a:solidFill>
                  <a:schemeClr val="bg1"/>
                </a:solidFill>
              </a:rPr>
              <a:t>Secura</a:t>
            </a:r>
            <a:r>
              <a:rPr lang="de-DE" dirty="0">
                <a:solidFill>
                  <a:schemeClr val="bg1"/>
                </a:solidFill>
              </a:rPr>
              <a:t> AG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157658222"/>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15779">
                                            <p:txEl>
                                              <p:pRg st="0" end="0"/>
                                            </p:txEl>
                                          </p:spTgt>
                                        </p:tgtEl>
                                        <p:attrNameLst>
                                          <p:attrName>style.visibility</p:attrName>
                                        </p:attrNameLst>
                                      </p:cBhvr>
                                      <p:to>
                                        <p:strVal val="visible"/>
                                      </p:to>
                                    </p:set>
                                    <p:anim calcmode="lin" valueType="num">
                                      <p:cBhvr>
                                        <p:cTn id="7" dur="500" fill="hold"/>
                                        <p:tgtEl>
                                          <p:spTgt spid="715779">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715779">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715779">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15779">
                                            <p:txEl>
                                              <p:pRg st="1" end="1"/>
                                            </p:txEl>
                                          </p:spTgt>
                                        </p:tgtEl>
                                        <p:attrNameLst>
                                          <p:attrName>style.visibility</p:attrName>
                                        </p:attrNameLst>
                                      </p:cBhvr>
                                      <p:to>
                                        <p:strVal val="visible"/>
                                      </p:to>
                                    </p:set>
                                    <p:anim calcmode="lin" valueType="num">
                                      <p:cBhvr>
                                        <p:cTn id="14" dur="500" fill="hold"/>
                                        <p:tgtEl>
                                          <p:spTgt spid="715779">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715779">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71577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5779"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03" name="Text Box 3"/>
          <p:cNvSpPr txBox="1">
            <a:spLocks noChangeArrowheads="1"/>
          </p:cNvSpPr>
          <p:nvPr/>
        </p:nvSpPr>
        <p:spPr bwMode="auto">
          <a:xfrm>
            <a:off x="214313" y="1341438"/>
            <a:ext cx="8678862" cy="5468937"/>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defRPr>
                <a:solidFill>
                  <a:schemeClr val="tx1"/>
                </a:solidFill>
                <a:latin typeface="Arial" charset="0"/>
              </a:defRPr>
            </a:lvl1pPr>
            <a:lvl2pPr marL="987425">
              <a:defRPr>
                <a:solidFill>
                  <a:schemeClr val="tx1"/>
                </a:solidFill>
                <a:latin typeface="Arial" charset="0"/>
              </a:defRPr>
            </a:lvl2pPr>
            <a:lvl3pPr marL="1166813">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spcAft>
                <a:spcPct val="30000"/>
              </a:spcAft>
            </a:pPr>
            <a:r>
              <a:rPr lang="de-DE" sz="2200" b="0" dirty="0">
                <a:cs typeface="Arial" charset="0"/>
              </a:rPr>
              <a:t>Auf dem Rückweg allerdings weigerte sich das Pferd Donna des Zeugen Scholz, durch die Pfütze zu gehen. Der Zeuge stieg daraufhin ab und führte das Pferd durch die Pfütze hindurch. Nunmehr weigerte sich auch das Pferd Karina, die Stelle zu durchreiten. Die Klägerin stieg daraufhin ebenfalls ab. Auch sie wollte das Pferd durch die Pfütze führen. Der Beklagte zu 2. rief der Klägerin aber zu, dass sie wieder aufsitzen solle. Ein solches Verhalten könne man diesem Pferd nicht durchgehen lassen. Es sei sein Pferd. Er habe der Klägerin das Pferd nicht gegeben, damit sie dann machen könne, was sie wolle. Die Klägerin saß daraufhin wieder auf. In diesem Moment wieherte das Pferd Karina und stieg und buckelte. Die Klägerin fiel herunter und wurde beim Wiederaufsetzen des Pferdes von einer Hufe am Oberschenkel getroffen und erlitt einen Trümmerbruch am rechten Bein.</a:t>
            </a:r>
          </a:p>
          <a:p>
            <a:pPr>
              <a:spcAft>
                <a:spcPct val="30000"/>
              </a:spcAft>
            </a:pPr>
            <a:r>
              <a:rPr lang="de-DE" sz="2200" b="0" dirty="0">
                <a:cs typeface="Arial" charset="0"/>
              </a:rPr>
              <a:t>Die Klägerin wurde stationär bis zum 16.05.2025 behandelt. Noch am 30.04.2025 erfolgte eine Operation.→</a:t>
            </a:r>
          </a:p>
        </p:txBody>
      </p:sp>
      <p:sp>
        <p:nvSpPr>
          <p:cNvPr id="5"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13 Mertens ./. </a:t>
            </a:r>
            <a:r>
              <a:rPr lang="de-DE" dirty="0" err="1">
                <a:solidFill>
                  <a:schemeClr val="bg1"/>
                </a:solidFill>
              </a:rPr>
              <a:t>Secura</a:t>
            </a:r>
            <a:r>
              <a:rPr lang="de-DE" dirty="0">
                <a:solidFill>
                  <a:schemeClr val="bg1"/>
                </a:solidFill>
              </a:rPr>
              <a:t> AG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568314863"/>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16803">
                                            <p:txEl>
                                              <p:pRg st="0" end="0"/>
                                            </p:txEl>
                                          </p:spTgt>
                                        </p:tgtEl>
                                        <p:attrNameLst>
                                          <p:attrName>style.visibility</p:attrName>
                                        </p:attrNameLst>
                                      </p:cBhvr>
                                      <p:to>
                                        <p:strVal val="visible"/>
                                      </p:to>
                                    </p:set>
                                    <p:anim calcmode="lin" valueType="num">
                                      <p:cBhvr>
                                        <p:cTn id="7" dur="500" fill="hold"/>
                                        <p:tgtEl>
                                          <p:spTgt spid="716803">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716803">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716803">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16803">
                                            <p:txEl>
                                              <p:pRg st="1" end="1"/>
                                            </p:txEl>
                                          </p:spTgt>
                                        </p:tgtEl>
                                        <p:attrNameLst>
                                          <p:attrName>style.visibility</p:attrName>
                                        </p:attrNameLst>
                                      </p:cBhvr>
                                      <p:to>
                                        <p:strVal val="visible"/>
                                      </p:to>
                                    </p:set>
                                    <p:anim calcmode="lin" valueType="num">
                                      <p:cBhvr>
                                        <p:cTn id="14" dur="500" fill="hold"/>
                                        <p:tgtEl>
                                          <p:spTgt spid="716803">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716803">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71680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0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827" name="Text Box 3"/>
          <p:cNvSpPr txBox="1">
            <a:spLocks noChangeArrowheads="1"/>
          </p:cNvSpPr>
          <p:nvPr/>
        </p:nvSpPr>
        <p:spPr bwMode="auto">
          <a:xfrm>
            <a:off x="214313" y="1341438"/>
            <a:ext cx="8678862" cy="5518434"/>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defRPr>
                <a:solidFill>
                  <a:schemeClr val="tx1"/>
                </a:solidFill>
                <a:latin typeface="Arial" charset="0"/>
              </a:defRPr>
            </a:lvl1pPr>
            <a:lvl2pPr marL="987425">
              <a:defRPr>
                <a:solidFill>
                  <a:schemeClr val="tx1"/>
                </a:solidFill>
                <a:latin typeface="Arial" charset="0"/>
              </a:defRPr>
            </a:lvl2pPr>
            <a:lvl3pPr marL="1166813">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spcAft>
                <a:spcPct val="30000"/>
              </a:spcAft>
            </a:pPr>
            <a:r>
              <a:rPr lang="de-DE" sz="2200" b="0" dirty="0">
                <a:cs typeface="Arial" charset="0"/>
              </a:rPr>
              <a:t>Dabei wurde eine dynamische Hüftscheibe inklusive Platte, die mit vier Schrauben befestigt wurde, eingesetzt. Das verletzte Bein wurde dadurch um einen Zentimeter kürzer als das andere Bein. Diese Beeinträchtigung wird dauerhaft verbleiben.</a:t>
            </a:r>
          </a:p>
          <a:p>
            <a:pPr>
              <a:spcAft>
                <a:spcPct val="30000"/>
              </a:spcAft>
            </a:pPr>
            <a:r>
              <a:rPr lang="de-DE" sz="2200" b="0" dirty="0">
                <a:cs typeface="Arial" charset="0"/>
              </a:rPr>
              <a:t>Die Klägerin ist bei der AOK Hannover pflichtversichert. Als Zuzahlung für das von ihr in Anspruch genommene Einzelzimmer musste sie einen Betrag von € 476,00 aufwenden, den ihr die Versicherung nicht erstattete. Bei dem Sturz vom Pferd war die Reithose der Klägerin, die sie zwei Tage zuvor zum Preis von € 84,00 angeschafft hatte, zerrissen. Ferner erstattete die Klägerin ihrem Ehemann für 10 aus ärztlicher Sicht notwendige und </a:t>
            </a:r>
            <a:r>
              <a:rPr lang="de-DE" sz="2200" b="0" dirty="0" err="1">
                <a:cs typeface="Arial" charset="0"/>
              </a:rPr>
              <a:t>ange-messene</a:t>
            </a:r>
            <a:r>
              <a:rPr lang="de-DE" sz="2200" b="0" dirty="0">
                <a:cs typeface="Arial" charset="0"/>
              </a:rPr>
              <a:t> Besuche im Krankenhaus Fahrtkosten in Höhe von € 0,20 pro Kilometer, bei einer einfachen Wegstrecke von 10 km also insgesamt € 40,00. Da die Klägerin in dieser Zeit nicht zuhause war, wurde eine Babysitterin für ihre vierjährige Tochter angestellt, die an insgesamt 10 Tagen das Kind vom Kindergarten abholte und…→</a:t>
            </a:r>
          </a:p>
        </p:txBody>
      </p:sp>
      <p:sp>
        <p:nvSpPr>
          <p:cNvPr id="5"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13 Mertens ./. </a:t>
            </a:r>
            <a:r>
              <a:rPr lang="de-DE" dirty="0" err="1">
                <a:solidFill>
                  <a:schemeClr val="bg1"/>
                </a:solidFill>
              </a:rPr>
              <a:t>Secura</a:t>
            </a:r>
            <a:r>
              <a:rPr lang="de-DE" dirty="0">
                <a:solidFill>
                  <a:schemeClr val="bg1"/>
                </a:solidFill>
              </a:rPr>
              <a:t> AG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809312123"/>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17827">
                                            <p:txEl>
                                              <p:pRg st="0" end="0"/>
                                            </p:txEl>
                                          </p:spTgt>
                                        </p:tgtEl>
                                        <p:attrNameLst>
                                          <p:attrName>style.visibility</p:attrName>
                                        </p:attrNameLst>
                                      </p:cBhvr>
                                      <p:to>
                                        <p:strVal val="visible"/>
                                      </p:to>
                                    </p:set>
                                    <p:anim calcmode="lin" valueType="num">
                                      <p:cBhvr>
                                        <p:cTn id="7" dur="500" fill="hold"/>
                                        <p:tgtEl>
                                          <p:spTgt spid="717827">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717827">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717827">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17827">
                                            <p:txEl>
                                              <p:pRg st="1" end="1"/>
                                            </p:txEl>
                                          </p:spTgt>
                                        </p:tgtEl>
                                        <p:attrNameLst>
                                          <p:attrName>style.visibility</p:attrName>
                                        </p:attrNameLst>
                                      </p:cBhvr>
                                      <p:to>
                                        <p:strVal val="visible"/>
                                      </p:to>
                                    </p:set>
                                    <p:anim calcmode="lin" valueType="num">
                                      <p:cBhvr>
                                        <p:cTn id="14" dur="500" fill="hold"/>
                                        <p:tgtEl>
                                          <p:spTgt spid="717827">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717827">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71782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827"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851" name="Text Box 3"/>
          <p:cNvSpPr txBox="1">
            <a:spLocks noChangeArrowheads="1"/>
          </p:cNvSpPr>
          <p:nvPr/>
        </p:nvSpPr>
        <p:spPr bwMode="auto">
          <a:xfrm>
            <a:off x="214313" y="1341438"/>
            <a:ext cx="8678862" cy="5404556"/>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defRPr>
                <a:solidFill>
                  <a:schemeClr val="tx1"/>
                </a:solidFill>
                <a:latin typeface="Arial" charset="0"/>
              </a:defRPr>
            </a:lvl1pPr>
            <a:lvl2pPr marL="987425">
              <a:defRPr>
                <a:solidFill>
                  <a:schemeClr val="tx1"/>
                </a:solidFill>
                <a:latin typeface="Arial" charset="0"/>
              </a:defRPr>
            </a:lvl2pPr>
            <a:lvl3pPr marL="1166813">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spcAft>
                <a:spcPct val="30000"/>
              </a:spcAft>
            </a:pPr>
            <a:r>
              <a:rPr lang="de-DE" sz="2200" b="0" dirty="0">
                <a:cs typeface="Arial" charset="0"/>
              </a:rPr>
              <a:t>… dann vier Stunden bis zur Rückkehr des Ehemannes der Klägerin betreute. Die Klägerin zahlte dem Babysitter bei einem Stundensatz von € 10,00 insgesamt € 400,00. Schließlich wurde die Kl. an zwei Tagen von ihrer Schwester im Krankenhaus besucht. Hierfür </a:t>
            </a:r>
            <a:r>
              <a:rPr lang="de-DE" sz="2200" b="0" dirty="0" err="1">
                <a:cs typeface="Arial" charset="0"/>
              </a:rPr>
              <a:t>erstat</a:t>
            </a:r>
            <a:r>
              <a:rPr lang="de-DE" sz="2200" b="0" dirty="0">
                <a:cs typeface="Arial" charset="0"/>
              </a:rPr>
              <a:t>-tete sie der Schwester für eine Fahrstrecke von insges. 80 km € 16,-.</a:t>
            </a:r>
          </a:p>
          <a:p>
            <a:pPr>
              <a:spcAft>
                <a:spcPct val="30000"/>
              </a:spcAft>
            </a:pPr>
            <a:r>
              <a:rPr lang="de-DE" sz="2200" b="0" dirty="0">
                <a:cs typeface="Arial" charset="0"/>
              </a:rPr>
              <a:t>Mit Schreiben vom 30.05.2025 forderte die Klägerin die Beklagten zu 1. und zu 2. unter Fristsetzung bis zum 23.06.2025 zur Zahlung der genannten Beträge sowie eines Schmerzensgeldes von € 9.500,00, insgesamt also € 10.516,00 auf. Der Beklagte zu 2. verwies auf die Beklagte zu 1. Diese lehnte eine Zahlung ab. 		                </a:t>
            </a:r>
            <a:r>
              <a:rPr lang="de-DE" sz="800" b="0" dirty="0">
                <a:cs typeface="Arial" charset="0"/>
              </a:rPr>
              <a:t>s</a:t>
            </a:r>
          </a:p>
          <a:p>
            <a:pPr>
              <a:spcAft>
                <a:spcPct val="30000"/>
              </a:spcAft>
            </a:pPr>
            <a:r>
              <a:rPr lang="de-DE" sz="2200" b="0" i="1" dirty="0">
                <a:cs typeface="Arial" charset="0"/>
              </a:rPr>
              <a:t>Die Klägerin behauptet, dass der Reitunfall bereits im Zeitpunkt des Aufsitzens auf das Pferd eintrat. Die Zeit, irgendwelche Reitbefehle zu geben, habe sie nicht gehabt. Das Pferd habe gebuckelt und sie, die Klägerin, abgeworfen, weil ein Fuchs quer über den Weg geschossen sei. </a:t>
            </a:r>
            <a:r>
              <a:rPr lang="de-DE" sz="2200" b="0" dirty="0">
                <a:cs typeface="Arial" charset="0"/>
              </a:rPr>
              <a:t>→							     </a:t>
            </a:r>
            <a:r>
              <a:rPr lang="de-DE" sz="800" b="0" dirty="0">
                <a:cs typeface="Arial" charset="0"/>
              </a:rPr>
              <a:t>r</a:t>
            </a:r>
          </a:p>
        </p:txBody>
      </p:sp>
      <p:sp>
        <p:nvSpPr>
          <p:cNvPr id="5"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13 Mertens ./. </a:t>
            </a:r>
            <a:r>
              <a:rPr lang="de-DE" dirty="0" err="1">
                <a:solidFill>
                  <a:schemeClr val="bg1"/>
                </a:solidFill>
              </a:rPr>
              <a:t>Secura</a:t>
            </a:r>
            <a:r>
              <a:rPr lang="de-DE" dirty="0">
                <a:solidFill>
                  <a:schemeClr val="bg1"/>
                </a:solidFill>
              </a:rPr>
              <a:t> AG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753305319"/>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18851">
                                            <p:txEl>
                                              <p:pRg st="0" end="0"/>
                                            </p:txEl>
                                          </p:spTgt>
                                        </p:tgtEl>
                                        <p:attrNameLst>
                                          <p:attrName>style.visibility</p:attrName>
                                        </p:attrNameLst>
                                      </p:cBhvr>
                                      <p:to>
                                        <p:strVal val="visible"/>
                                      </p:to>
                                    </p:set>
                                    <p:anim calcmode="lin" valueType="num">
                                      <p:cBhvr>
                                        <p:cTn id="7" dur="500" fill="hold"/>
                                        <p:tgtEl>
                                          <p:spTgt spid="718851">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718851">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718851">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18851">
                                            <p:txEl>
                                              <p:pRg st="1" end="1"/>
                                            </p:txEl>
                                          </p:spTgt>
                                        </p:tgtEl>
                                        <p:attrNameLst>
                                          <p:attrName>style.visibility</p:attrName>
                                        </p:attrNameLst>
                                      </p:cBhvr>
                                      <p:to>
                                        <p:strVal val="visible"/>
                                      </p:to>
                                    </p:set>
                                    <p:anim calcmode="lin" valueType="num">
                                      <p:cBhvr>
                                        <p:cTn id="14" dur="500" fill="hold"/>
                                        <p:tgtEl>
                                          <p:spTgt spid="718851">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718851">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718851">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718851">
                                            <p:txEl>
                                              <p:pRg st="2" end="2"/>
                                            </p:txEl>
                                          </p:spTgt>
                                        </p:tgtEl>
                                        <p:attrNameLst>
                                          <p:attrName>style.visibility</p:attrName>
                                        </p:attrNameLst>
                                      </p:cBhvr>
                                      <p:to>
                                        <p:strVal val="visible"/>
                                      </p:to>
                                    </p:set>
                                    <p:anim calcmode="lin" valueType="num">
                                      <p:cBhvr>
                                        <p:cTn id="21" dur="500" fill="hold"/>
                                        <p:tgtEl>
                                          <p:spTgt spid="718851">
                                            <p:txEl>
                                              <p:pRg st="2" end="2"/>
                                            </p:txEl>
                                          </p:spTgt>
                                        </p:tgtEl>
                                        <p:attrNameLst>
                                          <p:attrName>ppt_w</p:attrName>
                                        </p:attrNameLst>
                                      </p:cBhvr>
                                      <p:tavLst>
                                        <p:tav tm="0">
                                          <p:val>
                                            <p:strVal val="#ppt_w*0.70"/>
                                          </p:val>
                                        </p:tav>
                                        <p:tav tm="100000">
                                          <p:val>
                                            <p:strVal val="#ppt_w"/>
                                          </p:val>
                                        </p:tav>
                                      </p:tavLst>
                                    </p:anim>
                                    <p:anim calcmode="lin" valueType="num">
                                      <p:cBhvr>
                                        <p:cTn id="22" dur="500" fill="hold"/>
                                        <p:tgtEl>
                                          <p:spTgt spid="718851">
                                            <p:txEl>
                                              <p:pRg st="2" end="2"/>
                                            </p:txEl>
                                          </p:spTgt>
                                        </p:tgtEl>
                                        <p:attrNameLst>
                                          <p:attrName>ppt_h</p:attrName>
                                        </p:attrNameLst>
                                      </p:cBhvr>
                                      <p:tavLst>
                                        <p:tav tm="0">
                                          <p:val>
                                            <p:strVal val="#ppt_h"/>
                                          </p:val>
                                        </p:tav>
                                        <p:tav tm="100000">
                                          <p:val>
                                            <p:strVal val="#ppt_h"/>
                                          </p:val>
                                        </p:tav>
                                      </p:tavLst>
                                    </p:anim>
                                    <p:animEffect transition="in" filter="fade">
                                      <p:cBhvr>
                                        <p:cTn id="23" dur="500"/>
                                        <p:tgtEl>
                                          <p:spTgt spid="71885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851"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9875" name="Text Box 3"/>
          <p:cNvSpPr txBox="1">
            <a:spLocks noChangeArrowheads="1"/>
          </p:cNvSpPr>
          <p:nvPr/>
        </p:nvSpPr>
        <p:spPr bwMode="auto">
          <a:xfrm>
            <a:off x="214313" y="1341438"/>
            <a:ext cx="8678862" cy="5468937"/>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defRPr>
                <a:solidFill>
                  <a:schemeClr val="tx1"/>
                </a:solidFill>
                <a:latin typeface="Arial" charset="0"/>
              </a:defRPr>
            </a:lvl1pPr>
            <a:lvl2pPr marL="987425">
              <a:defRPr>
                <a:solidFill>
                  <a:schemeClr val="tx1"/>
                </a:solidFill>
                <a:latin typeface="Arial" charset="0"/>
              </a:defRPr>
            </a:lvl2pPr>
            <a:lvl3pPr marL="1166813">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spcAft>
                <a:spcPct val="30000"/>
              </a:spcAft>
            </a:pPr>
            <a:r>
              <a:rPr lang="de-DE" sz="2200" b="0" i="1" dirty="0">
                <a:cs typeface="Arial" charset="0"/>
              </a:rPr>
              <a:t>[Sie meint daher, dass ihr die Beklagte zu 1. als Tierhalterhaftpflicht-versicherung und der Beklagte zu 2. als Halter des Pferdes zum Schadensersatz und zur Zahlung von Schmerzensgeld verpflichtet seien. Das Schmerzensgeld von € 9.500,00 sei ob der eingetretenen Verletzungen, der Behandlungszeit und der Verletzungsfolgen angemessen.]							    </a:t>
            </a:r>
            <a:r>
              <a:rPr lang="de-DE" sz="800" b="0" dirty="0">
                <a:cs typeface="Arial" charset="0"/>
              </a:rPr>
              <a:t>p</a:t>
            </a:r>
          </a:p>
          <a:p>
            <a:pPr>
              <a:spcAft>
                <a:spcPct val="30000"/>
              </a:spcAft>
            </a:pPr>
            <a:r>
              <a:rPr lang="de-DE" sz="2200" b="0" u="sng" dirty="0">
                <a:cs typeface="Arial" charset="0"/>
              </a:rPr>
              <a:t>Am 29.08.2025 ist auf Antrag der Klägerin durch das Amtsgericht Uelzen ein Vollstreckungsbescheid (Az.: 25-8976564-0-8) gegen die Beklagte zu 1. wegen der Hauptforderung auf Schadensersatz und Schmerzensgeld aus dem Reitunfall vom 29.04.2025 über € 10.516,00 nebst Kosten in Höhe von € 68,00 sowie laufende Zinsen in Höhe von 5 Prozentpunkten über dem Basiszinssatz seit dem 24.06.2025 erlassen worden, welcher der Beklagten zu 1. am 02.09.2025 zugestellt worden ist. Die Beklagte zu 1. hat hiergegen mit am 08.09.2025 eingegangenem Schreiben Einspruch eingelegt, der sich gegen den Anspruch insgesamt richtet.</a:t>
            </a:r>
            <a:r>
              <a:rPr lang="de-DE" sz="2200" b="0" dirty="0">
                <a:cs typeface="Arial" charset="0"/>
              </a:rPr>
              <a:t>→</a:t>
            </a:r>
          </a:p>
        </p:txBody>
      </p:sp>
      <p:sp>
        <p:nvSpPr>
          <p:cNvPr id="5"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13 Mertens ./. </a:t>
            </a:r>
            <a:r>
              <a:rPr lang="de-DE" dirty="0" err="1">
                <a:solidFill>
                  <a:schemeClr val="bg1"/>
                </a:solidFill>
              </a:rPr>
              <a:t>Secura</a:t>
            </a:r>
            <a:r>
              <a:rPr lang="de-DE" dirty="0">
                <a:solidFill>
                  <a:schemeClr val="bg1"/>
                </a:solidFill>
              </a:rPr>
              <a:t> AG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683756612"/>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19875">
                                            <p:txEl>
                                              <p:pRg st="0" end="0"/>
                                            </p:txEl>
                                          </p:spTgt>
                                        </p:tgtEl>
                                        <p:attrNameLst>
                                          <p:attrName>style.visibility</p:attrName>
                                        </p:attrNameLst>
                                      </p:cBhvr>
                                      <p:to>
                                        <p:strVal val="visible"/>
                                      </p:to>
                                    </p:set>
                                    <p:anim calcmode="lin" valueType="num">
                                      <p:cBhvr>
                                        <p:cTn id="7" dur="500" fill="hold"/>
                                        <p:tgtEl>
                                          <p:spTgt spid="719875">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719875">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719875">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19875">
                                            <p:txEl>
                                              <p:pRg st="1" end="1"/>
                                            </p:txEl>
                                          </p:spTgt>
                                        </p:tgtEl>
                                        <p:attrNameLst>
                                          <p:attrName>style.visibility</p:attrName>
                                        </p:attrNameLst>
                                      </p:cBhvr>
                                      <p:to>
                                        <p:strVal val="visible"/>
                                      </p:to>
                                    </p:set>
                                    <p:anim calcmode="lin" valueType="num">
                                      <p:cBhvr>
                                        <p:cTn id="14" dur="500" fill="hold"/>
                                        <p:tgtEl>
                                          <p:spTgt spid="719875">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719875">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7198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9875"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0899" name="Text Box 3"/>
          <p:cNvSpPr txBox="1">
            <a:spLocks noChangeArrowheads="1"/>
          </p:cNvSpPr>
          <p:nvPr/>
        </p:nvSpPr>
        <p:spPr bwMode="auto">
          <a:xfrm>
            <a:off x="214313" y="1341438"/>
            <a:ext cx="8678862" cy="5368925"/>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defRPr>
                <a:solidFill>
                  <a:schemeClr val="tx1"/>
                </a:solidFill>
                <a:latin typeface="Arial" charset="0"/>
              </a:defRPr>
            </a:lvl1pPr>
            <a:lvl2pPr marL="987425">
              <a:defRPr>
                <a:solidFill>
                  <a:schemeClr val="tx1"/>
                </a:solidFill>
                <a:latin typeface="Arial" charset="0"/>
              </a:defRPr>
            </a:lvl2pPr>
            <a:lvl3pPr marL="1166813">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spcAft>
                <a:spcPct val="30000"/>
              </a:spcAft>
            </a:pPr>
            <a:r>
              <a:rPr lang="de-DE" sz="2200" b="0" u="sng" dirty="0">
                <a:cs typeface="Arial" charset="0"/>
              </a:rPr>
              <a:t>Mit den Beklagten am 29.09.2025 zugestellter Begründung hat die Klägerin beantragt, den Vollstreckungsbescheid des Amtsgerichts Uelzen aufrecht zu erhalten. Darüber hinaus hat sie mit diesem Schriftsatz Klage gegen den Beklagten zu 2 erhoben. Das Gericht hat Termin zur Güteverhandlung nebst anschließender mündlicher Verhandlung auf den 12.12.2025 bestimmt und eine Frist von 3 Wo-</a:t>
            </a:r>
            <a:r>
              <a:rPr lang="de-DE" sz="2200" b="0" u="sng" dirty="0" err="1">
                <a:cs typeface="Arial" charset="0"/>
              </a:rPr>
              <a:t>chen</a:t>
            </a:r>
            <a:r>
              <a:rPr lang="de-DE" sz="2200" b="0" u="sng" dirty="0">
                <a:cs typeface="Arial" charset="0"/>
              </a:rPr>
              <a:t> zur Erwiderung auf die Antragsbegründung gesetzt. Von Seiten der Beklagten zu 1. ist mit Schriftsatz vom 04.10.2025, bei Gericht eingegangen am 06.10.2025, lediglich eine Vertretungsanzeige der Prozessbevollmächtigten sowie die </a:t>
            </a:r>
            <a:r>
              <a:rPr lang="de-DE" sz="2200" b="0" u="sng" dirty="0" err="1">
                <a:cs typeface="Arial" charset="0"/>
              </a:rPr>
              <a:t>Inaussichtstellung</a:t>
            </a:r>
            <a:r>
              <a:rPr lang="de-DE" sz="2200" b="0" u="sng" dirty="0">
                <a:cs typeface="Arial" charset="0"/>
              </a:rPr>
              <a:t> eines Antra-</a:t>
            </a:r>
            <a:r>
              <a:rPr lang="de-DE" sz="2200" b="0" u="sng" dirty="0" err="1">
                <a:cs typeface="Arial" charset="0"/>
              </a:rPr>
              <a:t>ges</a:t>
            </a:r>
            <a:r>
              <a:rPr lang="de-DE" sz="2200" b="0" u="sng" dirty="0">
                <a:cs typeface="Arial" charset="0"/>
              </a:rPr>
              <a:t> gerichtet auf Aufhebung des Vollstreckungsbescheides und Ab-weisung der Klage eingegangen. Eine Begründung ist einem </a:t>
            </a:r>
            <a:r>
              <a:rPr lang="de-DE" sz="2200" b="0" u="sng" dirty="0" err="1">
                <a:cs typeface="Arial" charset="0"/>
              </a:rPr>
              <a:t>geson-derten</a:t>
            </a:r>
            <a:r>
              <a:rPr lang="de-DE" sz="2200" b="0" u="sng" dirty="0">
                <a:cs typeface="Arial" charset="0"/>
              </a:rPr>
              <a:t> Schriftsatz vorbehalten worden. Ein solcher ist jedoch nicht eingegangen. In der mündlichen Verhandlung vom 12.12.2025 sind lediglich die vertretene Klägerin und der vertretene Beklagte zu 2 erschienen.</a:t>
            </a:r>
            <a:r>
              <a:rPr lang="de-DE" sz="2200" b="0" dirty="0">
                <a:cs typeface="Arial" charset="0"/>
              </a:rPr>
              <a:t>→</a:t>
            </a:r>
          </a:p>
        </p:txBody>
      </p:sp>
      <p:sp>
        <p:nvSpPr>
          <p:cNvPr id="5"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13 Mertens ./. </a:t>
            </a:r>
            <a:r>
              <a:rPr lang="de-DE" dirty="0" err="1">
                <a:solidFill>
                  <a:schemeClr val="bg1"/>
                </a:solidFill>
              </a:rPr>
              <a:t>Secura</a:t>
            </a:r>
            <a:r>
              <a:rPr lang="de-DE" dirty="0">
                <a:solidFill>
                  <a:schemeClr val="bg1"/>
                </a:solidFill>
              </a:rPr>
              <a:t> AG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725221736"/>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20899">
                                            <p:txEl>
                                              <p:pRg st="0" end="0"/>
                                            </p:txEl>
                                          </p:spTgt>
                                        </p:tgtEl>
                                        <p:attrNameLst>
                                          <p:attrName>style.visibility</p:attrName>
                                        </p:attrNameLst>
                                      </p:cBhvr>
                                      <p:to>
                                        <p:strVal val="visible"/>
                                      </p:to>
                                    </p:set>
                                    <p:anim calcmode="lin" valueType="num">
                                      <p:cBhvr>
                                        <p:cTn id="7" dur="500" fill="hold"/>
                                        <p:tgtEl>
                                          <p:spTgt spid="720899">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720899">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72089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0899"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1923" name="Text Box 3"/>
          <p:cNvSpPr txBox="1">
            <a:spLocks noChangeArrowheads="1"/>
          </p:cNvSpPr>
          <p:nvPr/>
        </p:nvSpPr>
        <p:spPr bwMode="auto">
          <a:xfrm>
            <a:off x="214313" y="1341438"/>
            <a:ext cx="8678862" cy="5299075"/>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defRPr>
                <a:solidFill>
                  <a:schemeClr val="tx1"/>
                </a:solidFill>
                <a:latin typeface="Arial" charset="0"/>
              </a:defRPr>
            </a:lvl1pPr>
            <a:lvl2pPr marL="987425">
              <a:defRPr>
                <a:solidFill>
                  <a:schemeClr val="tx1"/>
                </a:solidFill>
                <a:latin typeface="Arial" charset="0"/>
              </a:defRPr>
            </a:lvl2pPr>
            <a:lvl3pPr marL="1166813">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spcAft>
                <a:spcPct val="30000"/>
              </a:spcAft>
            </a:pPr>
            <a:r>
              <a:rPr lang="de-DE" sz="2200" b="0" u="sng" dirty="0">
                <a:cs typeface="Arial" charset="0"/>
              </a:rPr>
              <a:t>Für die Beklagte zu 1. ist auch nach nochmaligem Aufruf 15 Minuten später niemand erschienen.</a:t>
            </a:r>
          </a:p>
          <a:p>
            <a:pPr>
              <a:spcAft>
                <a:spcPct val="30000"/>
              </a:spcAft>
            </a:pPr>
            <a:r>
              <a:rPr lang="de-DE" sz="2200" dirty="0">
                <a:cs typeface="Arial" charset="0"/>
              </a:rPr>
              <a:t>Die Klägerin beantragt nunmehr,</a:t>
            </a:r>
          </a:p>
          <a:p>
            <a:pPr>
              <a:spcAft>
                <a:spcPct val="30000"/>
              </a:spcAft>
            </a:pPr>
            <a:r>
              <a:rPr lang="de-DE" sz="2200" dirty="0">
                <a:cs typeface="Arial" charset="0"/>
              </a:rPr>
              <a:t>1. den Einspruch der Beklagten zu 1. gegen den Vollstreckungsbescheid vom 29.08.2025 zu verwerfen und</a:t>
            </a:r>
          </a:p>
          <a:p>
            <a:pPr>
              <a:spcAft>
                <a:spcPct val="30000"/>
              </a:spcAft>
            </a:pPr>
            <a:r>
              <a:rPr lang="de-DE" sz="2200" dirty="0">
                <a:cs typeface="Arial" charset="0"/>
              </a:rPr>
              <a:t>2. den Beklagten zu 2. zur Zahlung von € 10.516,00 nebst Zinsen in Höhe von 5 Prozentpunkten über dem Basiszinssatz seit dem 24.06.2025 zu verurteilen.</a:t>
            </a:r>
          </a:p>
          <a:p>
            <a:pPr>
              <a:spcAft>
                <a:spcPct val="30000"/>
              </a:spcAft>
            </a:pPr>
            <a:r>
              <a:rPr lang="de-DE" sz="2200" dirty="0">
                <a:cs typeface="Arial" charset="0"/>
              </a:rPr>
              <a:t>Die Beklagte zu 1. stellt keinen Antrag.</a:t>
            </a:r>
          </a:p>
          <a:p>
            <a:pPr>
              <a:spcAft>
                <a:spcPct val="30000"/>
              </a:spcAft>
            </a:pPr>
            <a:r>
              <a:rPr lang="de-DE" sz="2200" dirty="0">
                <a:cs typeface="Arial" charset="0"/>
              </a:rPr>
              <a:t>Der Beklagte zu 2. beantragt, die Klage abzuweisen.</a:t>
            </a:r>
          </a:p>
          <a:p>
            <a:pPr>
              <a:spcAft>
                <a:spcPct val="30000"/>
              </a:spcAft>
            </a:pPr>
            <a:r>
              <a:rPr lang="de-DE" sz="2200" b="0" i="1" dirty="0">
                <a:cs typeface="Arial" charset="0"/>
              </a:rPr>
              <a:t>Er behauptet, dass die Klägerin im Zeitpunkt des Reitunfalls bereits aufgesessen gewesen sei und schon einen Reitbefehl gegeben habe. Sie habe dem Pferd mit einer Gerte heftig auf den Hals geschlagen.</a:t>
            </a:r>
            <a:r>
              <a:rPr lang="de-DE" sz="2200" b="0" dirty="0">
                <a:cs typeface="Arial" charset="0"/>
              </a:rPr>
              <a:t>→</a:t>
            </a:r>
          </a:p>
        </p:txBody>
      </p:sp>
      <p:sp>
        <p:nvSpPr>
          <p:cNvPr id="5"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13 Mertens ./. </a:t>
            </a:r>
            <a:r>
              <a:rPr lang="de-DE" dirty="0" err="1">
                <a:solidFill>
                  <a:schemeClr val="bg1"/>
                </a:solidFill>
              </a:rPr>
              <a:t>Secura</a:t>
            </a:r>
            <a:r>
              <a:rPr lang="de-DE" dirty="0">
                <a:solidFill>
                  <a:schemeClr val="bg1"/>
                </a:solidFill>
              </a:rPr>
              <a:t> AG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067039469"/>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21923">
                                            <p:txEl>
                                              <p:pRg st="0" end="0"/>
                                            </p:txEl>
                                          </p:spTgt>
                                        </p:tgtEl>
                                        <p:attrNameLst>
                                          <p:attrName>style.visibility</p:attrName>
                                        </p:attrNameLst>
                                      </p:cBhvr>
                                      <p:to>
                                        <p:strVal val="visible"/>
                                      </p:to>
                                    </p:set>
                                    <p:anim calcmode="lin" valueType="num">
                                      <p:cBhvr>
                                        <p:cTn id="7" dur="500" fill="hold"/>
                                        <p:tgtEl>
                                          <p:spTgt spid="721923">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721923">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721923">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21923">
                                            <p:txEl>
                                              <p:pRg st="1" end="1"/>
                                            </p:txEl>
                                          </p:spTgt>
                                        </p:tgtEl>
                                        <p:attrNameLst>
                                          <p:attrName>style.visibility</p:attrName>
                                        </p:attrNameLst>
                                      </p:cBhvr>
                                      <p:to>
                                        <p:strVal val="visible"/>
                                      </p:to>
                                    </p:set>
                                    <p:anim calcmode="lin" valueType="num">
                                      <p:cBhvr>
                                        <p:cTn id="14" dur="500" fill="hold"/>
                                        <p:tgtEl>
                                          <p:spTgt spid="721923">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721923">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721923">
                                            <p:txEl>
                                              <p:pRg st="1" end="1"/>
                                            </p:txEl>
                                          </p:spTgt>
                                        </p:tgtEl>
                                      </p:cBhvr>
                                    </p:animEffect>
                                  </p:childTnLst>
                                </p:cTn>
                              </p:par>
                              <p:par>
                                <p:cTn id="17" presetID="55" presetClass="entr" presetSubtype="0" fill="hold" grpId="0" nodeType="withEffect">
                                  <p:stCondLst>
                                    <p:cond delay="0"/>
                                  </p:stCondLst>
                                  <p:childTnLst>
                                    <p:set>
                                      <p:cBhvr>
                                        <p:cTn id="18" dur="1" fill="hold">
                                          <p:stCondLst>
                                            <p:cond delay="0"/>
                                          </p:stCondLst>
                                        </p:cTn>
                                        <p:tgtEl>
                                          <p:spTgt spid="721923">
                                            <p:txEl>
                                              <p:pRg st="2" end="2"/>
                                            </p:txEl>
                                          </p:spTgt>
                                        </p:tgtEl>
                                        <p:attrNameLst>
                                          <p:attrName>style.visibility</p:attrName>
                                        </p:attrNameLst>
                                      </p:cBhvr>
                                      <p:to>
                                        <p:strVal val="visible"/>
                                      </p:to>
                                    </p:set>
                                    <p:anim calcmode="lin" valueType="num">
                                      <p:cBhvr>
                                        <p:cTn id="19" dur="500" fill="hold"/>
                                        <p:tgtEl>
                                          <p:spTgt spid="721923">
                                            <p:txEl>
                                              <p:pRg st="2" end="2"/>
                                            </p:txEl>
                                          </p:spTgt>
                                        </p:tgtEl>
                                        <p:attrNameLst>
                                          <p:attrName>ppt_w</p:attrName>
                                        </p:attrNameLst>
                                      </p:cBhvr>
                                      <p:tavLst>
                                        <p:tav tm="0">
                                          <p:val>
                                            <p:strVal val="#ppt_w*0.70"/>
                                          </p:val>
                                        </p:tav>
                                        <p:tav tm="100000">
                                          <p:val>
                                            <p:strVal val="#ppt_w"/>
                                          </p:val>
                                        </p:tav>
                                      </p:tavLst>
                                    </p:anim>
                                    <p:anim calcmode="lin" valueType="num">
                                      <p:cBhvr>
                                        <p:cTn id="20" dur="500" fill="hold"/>
                                        <p:tgtEl>
                                          <p:spTgt spid="721923">
                                            <p:txEl>
                                              <p:pRg st="2" end="2"/>
                                            </p:txEl>
                                          </p:spTgt>
                                        </p:tgtEl>
                                        <p:attrNameLst>
                                          <p:attrName>ppt_h</p:attrName>
                                        </p:attrNameLst>
                                      </p:cBhvr>
                                      <p:tavLst>
                                        <p:tav tm="0">
                                          <p:val>
                                            <p:strVal val="#ppt_h"/>
                                          </p:val>
                                        </p:tav>
                                        <p:tav tm="100000">
                                          <p:val>
                                            <p:strVal val="#ppt_h"/>
                                          </p:val>
                                        </p:tav>
                                      </p:tavLst>
                                    </p:anim>
                                    <p:animEffect transition="in" filter="fade">
                                      <p:cBhvr>
                                        <p:cTn id="21" dur="500"/>
                                        <p:tgtEl>
                                          <p:spTgt spid="721923">
                                            <p:txEl>
                                              <p:pRg st="2" end="2"/>
                                            </p:txEl>
                                          </p:spTgt>
                                        </p:tgtEl>
                                      </p:cBhvr>
                                    </p:animEffect>
                                  </p:childTnLst>
                                </p:cTn>
                              </p:par>
                              <p:par>
                                <p:cTn id="22" presetID="55" presetClass="entr" presetSubtype="0" fill="hold" grpId="0" nodeType="withEffect">
                                  <p:stCondLst>
                                    <p:cond delay="0"/>
                                  </p:stCondLst>
                                  <p:childTnLst>
                                    <p:set>
                                      <p:cBhvr>
                                        <p:cTn id="23" dur="1" fill="hold">
                                          <p:stCondLst>
                                            <p:cond delay="0"/>
                                          </p:stCondLst>
                                        </p:cTn>
                                        <p:tgtEl>
                                          <p:spTgt spid="721923">
                                            <p:txEl>
                                              <p:pRg st="3" end="3"/>
                                            </p:txEl>
                                          </p:spTgt>
                                        </p:tgtEl>
                                        <p:attrNameLst>
                                          <p:attrName>style.visibility</p:attrName>
                                        </p:attrNameLst>
                                      </p:cBhvr>
                                      <p:to>
                                        <p:strVal val="visible"/>
                                      </p:to>
                                    </p:set>
                                    <p:anim calcmode="lin" valueType="num">
                                      <p:cBhvr>
                                        <p:cTn id="24" dur="500" fill="hold"/>
                                        <p:tgtEl>
                                          <p:spTgt spid="721923">
                                            <p:txEl>
                                              <p:pRg st="3" end="3"/>
                                            </p:txEl>
                                          </p:spTgt>
                                        </p:tgtEl>
                                        <p:attrNameLst>
                                          <p:attrName>ppt_w</p:attrName>
                                        </p:attrNameLst>
                                      </p:cBhvr>
                                      <p:tavLst>
                                        <p:tav tm="0">
                                          <p:val>
                                            <p:strVal val="#ppt_w*0.70"/>
                                          </p:val>
                                        </p:tav>
                                        <p:tav tm="100000">
                                          <p:val>
                                            <p:strVal val="#ppt_w"/>
                                          </p:val>
                                        </p:tav>
                                      </p:tavLst>
                                    </p:anim>
                                    <p:anim calcmode="lin" valueType="num">
                                      <p:cBhvr>
                                        <p:cTn id="25" dur="500" fill="hold"/>
                                        <p:tgtEl>
                                          <p:spTgt spid="721923">
                                            <p:txEl>
                                              <p:pRg st="3" end="3"/>
                                            </p:txEl>
                                          </p:spTgt>
                                        </p:tgtEl>
                                        <p:attrNameLst>
                                          <p:attrName>ppt_h</p:attrName>
                                        </p:attrNameLst>
                                      </p:cBhvr>
                                      <p:tavLst>
                                        <p:tav tm="0">
                                          <p:val>
                                            <p:strVal val="#ppt_h"/>
                                          </p:val>
                                        </p:tav>
                                        <p:tav tm="100000">
                                          <p:val>
                                            <p:strVal val="#ppt_h"/>
                                          </p:val>
                                        </p:tav>
                                      </p:tavLst>
                                    </p:anim>
                                    <p:animEffect transition="in" filter="fade">
                                      <p:cBhvr>
                                        <p:cTn id="26" dur="500"/>
                                        <p:tgtEl>
                                          <p:spTgt spid="721923">
                                            <p:txEl>
                                              <p:pRg st="3" end="3"/>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55" presetClass="entr" presetSubtype="0" fill="hold" grpId="0" nodeType="clickEffect">
                                  <p:stCondLst>
                                    <p:cond delay="0"/>
                                  </p:stCondLst>
                                  <p:childTnLst>
                                    <p:set>
                                      <p:cBhvr>
                                        <p:cTn id="30" dur="1" fill="hold">
                                          <p:stCondLst>
                                            <p:cond delay="0"/>
                                          </p:stCondLst>
                                        </p:cTn>
                                        <p:tgtEl>
                                          <p:spTgt spid="721923">
                                            <p:txEl>
                                              <p:pRg st="4" end="4"/>
                                            </p:txEl>
                                          </p:spTgt>
                                        </p:tgtEl>
                                        <p:attrNameLst>
                                          <p:attrName>style.visibility</p:attrName>
                                        </p:attrNameLst>
                                      </p:cBhvr>
                                      <p:to>
                                        <p:strVal val="visible"/>
                                      </p:to>
                                    </p:set>
                                    <p:anim calcmode="lin" valueType="num">
                                      <p:cBhvr>
                                        <p:cTn id="31" dur="500" fill="hold"/>
                                        <p:tgtEl>
                                          <p:spTgt spid="721923">
                                            <p:txEl>
                                              <p:pRg st="4" end="4"/>
                                            </p:txEl>
                                          </p:spTgt>
                                        </p:tgtEl>
                                        <p:attrNameLst>
                                          <p:attrName>ppt_w</p:attrName>
                                        </p:attrNameLst>
                                      </p:cBhvr>
                                      <p:tavLst>
                                        <p:tav tm="0">
                                          <p:val>
                                            <p:strVal val="#ppt_w*0.70"/>
                                          </p:val>
                                        </p:tav>
                                        <p:tav tm="100000">
                                          <p:val>
                                            <p:strVal val="#ppt_w"/>
                                          </p:val>
                                        </p:tav>
                                      </p:tavLst>
                                    </p:anim>
                                    <p:anim calcmode="lin" valueType="num">
                                      <p:cBhvr>
                                        <p:cTn id="32" dur="500" fill="hold"/>
                                        <p:tgtEl>
                                          <p:spTgt spid="721923">
                                            <p:txEl>
                                              <p:pRg st="4" end="4"/>
                                            </p:txEl>
                                          </p:spTgt>
                                        </p:tgtEl>
                                        <p:attrNameLst>
                                          <p:attrName>ppt_h</p:attrName>
                                        </p:attrNameLst>
                                      </p:cBhvr>
                                      <p:tavLst>
                                        <p:tav tm="0">
                                          <p:val>
                                            <p:strVal val="#ppt_h"/>
                                          </p:val>
                                        </p:tav>
                                        <p:tav tm="100000">
                                          <p:val>
                                            <p:strVal val="#ppt_h"/>
                                          </p:val>
                                        </p:tav>
                                      </p:tavLst>
                                    </p:anim>
                                    <p:animEffect transition="in" filter="fade">
                                      <p:cBhvr>
                                        <p:cTn id="33" dur="500"/>
                                        <p:tgtEl>
                                          <p:spTgt spid="721923">
                                            <p:txEl>
                                              <p:pRg st="4" end="4"/>
                                            </p:txEl>
                                          </p:spTgt>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55" presetClass="entr" presetSubtype="0" fill="hold" grpId="0" nodeType="clickEffect">
                                  <p:stCondLst>
                                    <p:cond delay="0"/>
                                  </p:stCondLst>
                                  <p:childTnLst>
                                    <p:set>
                                      <p:cBhvr>
                                        <p:cTn id="37" dur="1" fill="hold">
                                          <p:stCondLst>
                                            <p:cond delay="0"/>
                                          </p:stCondLst>
                                        </p:cTn>
                                        <p:tgtEl>
                                          <p:spTgt spid="721923">
                                            <p:txEl>
                                              <p:pRg st="5" end="5"/>
                                            </p:txEl>
                                          </p:spTgt>
                                        </p:tgtEl>
                                        <p:attrNameLst>
                                          <p:attrName>style.visibility</p:attrName>
                                        </p:attrNameLst>
                                      </p:cBhvr>
                                      <p:to>
                                        <p:strVal val="visible"/>
                                      </p:to>
                                    </p:set>
                                    <p:anim calcmode="lin" valueType="num">
                                      <p:cBhvr>
                                        <p:cTn id="38" dur="500" fill="hold"/>
                                        <p:tgtEl>
                                          <p:spTgt spid="721923">
                                            <p:txEl>
                                              <p:pRg st="5" end="5"/>
                                            </p:txEl>
                                          </p:spTgt>
                                        </p:tgtEl>
                                        <p:attrNameLst>
                                          <p:attrName>ppt_w</p:attrName>
                                        </p:attrNameLst>
                                      </p:cBhvr>
                                      <p:tavLst>
                                        <p:tav tm="0">
                                          <p:val>
                                            <p:strVal val="#ppt_w*0.70"/>
                                          </p:val>
                                        </p:tav>
                                        <p:tav tm="100000">
                                          <p:val>
                                            <p:strVal val="#ppt_w"/>
                                          </p:val>
                                        </p:tav>
                                      </p:tavLst>
                                    </p:anim>
                                    <p:anim calcmode="lin" valueType="num">
                                      <p:cBhvr>
                                        <p:cTn id="39" dur="500" fill="hold"/>
                                        <p:tgtEl>
                                          <p:spTgt spid="721923">
                                            <p:txEl>
                                              <p:pRg st="5" end="5"/>
                                            </p:txEl>
                                          </p:spTgt>
                                        </p:tgtEl>
                                        <p:attrNameLst>
                                          <p:attrName>ppt_h</p:attrName>
                                        </p:attrNameLst>
                                      </p:cBhvr>
                                      <p:tavLst>
                                        <p:tav tm="0">
                                          <p:val>
                                            <p:strVal val="#ppt_h"/>
                                          </p:val>
                                        </p:tav>
                                        <p:tav tm="100000">
                                          <p:val>
                                            <p:strVal val="#ppt_h"/>
                                          </p:val>
                                        </p:tav>
                                      </p:tavLst>
                                    </p:anim>
                                    <p:animEffect transition="in" filter="fade">
                                      <p:cBhvr>
                                        <p:cTn id="40" dur="500"/>
                                        <p:tgtEl>
                                          <p:spTgt spid="721923">
                                            <p:txEl>
                                              <p:pRg st="5" end="5"/>
                                            </p:txEl>
                                          </p:spTgt>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55" presetClass="entr" presetSubtype="0" fill="hold" grpId="0" nodeType="clickEffect">
                                  <p:stCondLst>
                                    <p:cond delay="0"/>
                                  </p:stCondLst>
                                  <p:childTnLst>
                                    <p:set>
                                      <p:cBhvr>
                                        <p:cTn id="44" dur="1" fill="hold">
                                          <p:stCondLst>
                                            <p:cond delay="0"/>
                                          </p:stCondLst>
                                        </p:cTn>
                                        <p:tgtEl>
                                          <p:spTgt spid="721923">
                                            <p:txEl>
                                              <p:pRg st="6" end="6"/>
                                            </p:txEl>
                                          </p:spTgt>
                                        </p:tgtEl>
                                        <p:attrNameLst>
                                          <p:attrName>style.visibility</p:attrName>
                                        </p:attrNameLst>
                                      </p:cBhvr>
                                      <p:to>
                                        <p:strVal val="visible"/>
                                      </p:to>
                                    </p:set>
                                    <p:anim calcmode="lin" valueType="num">
                                      <p:cBhvr>
                                        <p:cTn id="45" dur="500" fill="hold"/>
                                        <p:tgtEl>
                                          <p:spTgt spid="721923">
                                            <p:txEl>
                                              <p:pRg st="6" end="6"/>
                                            </p:txEl>
                                          </p:spTgt>
                                        </p:tgtEl>
                                        <p:attrNameLst>
                                          <p:attrName>ppt_w</p:attrName>
                                        </p:attrNameLst>
                                      </p:cBhvr>
                                      <p:tavLst>
                                        <p:tav tm="0">
                                          <p:val>
                                            <p:strVal val="#ppt_w*0.70"/>
                                          </p:val>
                                        </p:tav>
                                        <p:tav tm="100000">
                                          <p:val>
                                            <p:strVal val="#ppt_w"/>
                                          </p:val>
                                        </p:tav>
                                      </p:tavLst>
                                    </p:anim>
                                    <p:anim calcmode="lin" valueType="num">
                                      <p:cBhvr>
                                        <p:cTn id="46" dur="500" fill="hold"/>
                                        <p:tgtEl>
                                          <p:spTgt spid="721923">
                                            <p:txEl>
                                              <p:pRg st="6" end="6"/>
                                            </p:txEl>
                                          </p:spTgt>
                                        </p:tgtEl>
                                        <p:attrNameLst>
                                          <p:attrName>ppt_h</p:attrName>
                                        </p:attrNameLst>
                                      </p:cBhvr>
                                      <p:tavLst>
                                        <p:tav tm="0">
                                          <p:val>
                                            <p:strVal val="#ppt_h"/>
                                          </p:val>
                                        </p:tav>
                                        <p:tav tm="100000">
                                          <p:val>
                                            <p:strVal val="#ppt_h"/>
                                          </p:val>
                                        </p:tav>
                                      </p:tavLst>
                                    </p:anim>
                                    <p:animEffect transition="in" filter="fade">
                                      <p:cBhvr>
                                        <p:cTn id="47" dur="500"/>
                                        <p:tgtEl>
                                          <p:spTgt spid="72192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192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2947" name="Text Box 3"/>
          <p:cNvSpPr txBox="1">
            <a:spLocks noChangeArrowheads="1"/>
          </p:cNvSpPr>
          <p:nvPr/>
        </p:nvSpPr>
        <p:spPr bwMode="auto">
          <a:xfrm>
            <a:off x="214313" y="1341438"/>
            <a:ext cx="8678862" cy="5468937"/>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defRPr>
                <a:solidFill>
                  <a:schemeClr val="tx1"/>
                </a:solidFill>
                <a:latin typeface="Arial" charset="0"/>
              </a:defRPr>
            </a:lvl1pPr>
            <a:lvl2pPr marL="987425">
              <a:defRPr>
                <a:solidFill>
                  <a:schemeClr val="tx1"/>
                </a:solidFill>
                <a:latin typeface="Arial" charset="0"/>
              </a:defRPr>
            </a:lvl2pPr>
            <a:lvl3pPr marL="1166813">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spcAft>
                <a:spcPct val="30000"/>
              </a:spcAft>
            </a:pPr>
            <a:r>
              <a:rPr lang="de-DE" sz="2200" b="0" i="1" dirty="0">
                <a:cs typeface="Arial" charset="0"/>
              </a:rPr>
              <a:t>Dabei sei ihr bewusst gewesen, dass das Pferd nach solch einem Schlag „ausflippen“ werde. Einen Fuchs habe er, der Beklagten zu 2., nicht wahrgenommen.</a:t>
            </a:r>
          </a:p>
          <a:p>
            <a:pPr>
              <a:spcAft>
                <a:spcPct val="30000"/>
              </a:spcAft>
            </a:pPr>
            <a:r>
              <a:rPr lang="de-DE" sz="2200" b="0" i="1" dirty="0">
                <a:cs typeface="Arial" charset="0"/>
              </a:rPr>
              <a:t>[Der Beklagte zu 2. meint, dass die Klage gegen ihn bereits unzulässig sei. Das Gericht sei örtlich nicht zuständig. Er sei infolge der Übereignung des Pferdes im Dezember 2022 auch nicht mehr Halter des Tieres. Die Klägerin falle als Reiterin in persönlicher Hinsicht aus dem Schutzbereich der Haftungsnorm. Auch der Reitunfall selbst falle aus dem Schutzbereich der Haftungsnorm, da die Klägerin im Zeitpunkt der Verletzung schon vom Pferd gefallen war. Darüber hinaus hafte der Beklagte zu 2. nach leihvertraglichen Grundsätzen allenfalls für Vorsatz und grobe Fahrlässigkeit. Es sei auch davon auszugehen, dass die Parteien einen stillschweigenden Haftungsausschluss vereinbart hätten. Eine Tierhalterhaftung scheitere daran, dass es sich nicht um ein Haus-, sondern um ein Nutztier handele.</a:t>
            </a:r>
            <a:r>
              <a:rPr lang="de-DE" sz="2200" b="0" dirty="0">
                <a:cs typeface="Arial" charset="0"/>
              </a:rPr>
              <a:t>→</a:t>
            </a:r>
          </a:p>
        </p:txBody>
      </p:sp>
      <p:sp>
        <p:nvSpPr>
          <p:cNvPr id="5"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13 Mertens ./. </a:t>
            </a:r>
            <a:r>
              <a:rPr lang="de-DE" dirty="0" err="1">
                <a:solidFill>
                  <a:schemeClr val="bg1"/>
                </a:solidFill>
              </a:rPr>
              <a:t>Secura</a:t>
            </a:r>
            <a:r>
              <a:rPr lang="de-DE" dirty="0">
                <a:solidFill>
                  <a:schemeClr val="bg1"/>
                </a:solidFill>
              </a:rPr>
              <a:t> AG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925643067"/>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22947">
                                            <p:txEl>
                                              <p:pRg st="0" end="0"/>
                                            </p:txEl>
                                          </p:spTgt>
                                        </p:tgtEl>
                                        <p:attrNameLst>
                                          <p:attrName>style.visibility</p:attrName>
                                        </p:attrNameLst>
                                      </p:cBhvr>
                                      <p:to>
                                        <p:strVal val="visible"/>
                                      </p:to>
                                    </p:set>
                                    <p:anim calcmode="lin" valueType="num">
                                      <p:cBhvr>
                                        <p:cTn id="7" dur="500" fill="hold"/>
                                        <p:tgtEl>
                                          <p:spTgt spid="722947">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722947">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722947">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22947">
                                            <p:txEl>
                                              <p:pRg st="1" end="1"/>
                                            </p:txEl>
                                          </p:spTgt>
                                        </p:tgtEl>
                                        <p:attrNameLst>
                                          <p:attrName>style.visibility</p:attrName>
                                        </p:attrNameLst>
                                      </p:cBhvr>
                                      <p:to>
                                        <p:strVal val="visible"/>
                                      </p:to>
                                    </p:set>
                                    <p:anim calcmode="lin" valueType="num">
                                      <p:cBhvr>
                                        <p:cTn id="14" dur="500" fill="hold"/>
                                        <p:tgtEl>
                                          <p:spTgt spid="722947">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722947">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72294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2947"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3971" name="Text Box 3"/>
          <p:cNvSpPr txBox="1">
            <a:spLocks noChangeArrowheads="1"/>
          </p:cNvSpPr>
          <p:nvPr/>
        </p:nvSpPr>
        <p:spPr bwMode="auto">
          <a:xfrm>
            <a:off x="214313" y="1341438"/>
            <a:ext cx="8678862" cy="3124200"/>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defRPr>
                <a:solidFill>
                  <a:schemeClr val="tx1"/>
                </a:solidFill>
                <a:latin typeface="Arial" charset="0"/>
              </a:defRPr>
            </a:lvl1pPr>
            <a:lvl2pPr marL="987425">
              <a:defRPr>
                <a:solidFill>
                  <a:schemeClr val="tx1"/>
                </a:solidFill>
                <a:latin typeface="Arial" charset="0"/>
              </a:defRPr>
            </a:lvl2pPr>
            <a:lvl3pPr marL="1166813">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spcAft>
                <a:spcPct val="30000"/>
              </a:spcAft>
            </a:pPr>
            <a:r>
              <a:rPr lang="de-DE" sz="2200" b="0" i="1" dirty="0">
                <a:cs typeface="Arial" charset="0"/>
              </a:rPr>
              <a:t>Der Klägerin stehe der Anspruch auch der Höhe nach nicht zu. Sie habe keinen Anspruch auf Erstattung des Einzelzimmerzuschlages. Auch die geltend gemachten Fahrt- und </a:t>
            </a:r>
            <a:r>
              <a:rPr lang="de-DE" sz="2200" b="0" i="1" dirty="0" err="1">
                <a:cs typeface="Arial" charset="0"/>
              </a:rPr>
              <a:t>Babysitterkosten</a:t>
            </a:r>
            <a:r>
              <a:rPr lang="de-DE" sz="2200" b="0" i="1" dirty="0">
                <a:cs typeface="Arial" charset="0"/>
              </a:rPr>
              <a:t> seien nicht ersatzfähig.]</a:t>
            </a:r>
          </a:p>
          <a:p>
            <a:pPr>
              <a:spcAft>
                <a:spcPct val="30000"/>
              </a:spcAft>
            </a:pPr>
            <a:r>
              <a:rPr lang="de-DE" sz="2200" b="0" u="sng" dirty="0">
                <a:cs typeface="Arial" charset="0"/>
              </a:rPr>
              <a:t>Das Gericht hat zu den Umständen des Reitunfalles, insbesondere zu der Frage eines Gerteneinsatzes durch die Klägerin, Beweis erhoben durch Vernehmung des Zeugen Arndt Scholz. Bezüglich des Ergebnisses der Beweisaufnahme wird auf das Sitzungsprotokoll vom 12.12.2025 Bezug genommen. ---</a:t>
            </a:r>
            <a:endParaRPr lang="de-DE" sz="2200" b="0" dirty="0">
              <a:cs typeface="Arial" charset="0"/>
            </a:endParaRPr>
          </a:p>
        </p:txBody>
      </p:sp>
      <p:sp>
        <p:nvSpPr>
          <p:cNvPr id="5"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13 Mertens ./. </a:t>
            </a:r>
            <a:r>
              <a:rPr lang="de-DE" dirty="0" err="1">
                <a:solidFill>
                  <a:schemeClr val="bg1"/>
                </a:solidFill>
              </a:rPr>
              <a:t>Secura</a:t>
            </a:r>
            <a:r>
              <a:rPr lang="de-DE" dirty="0">
                <a:solidFill>
                  <a:schemeClr val="bg1"/>
                </a:solidFill>
              </a:rPr>
              <a:t> AG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869491452"/>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23971">
                                            <p:txEl>
                                              <p:pRg st="0" end="0"/>
                                            </p:txEl>
                                          </p:spTgt>
                                        </p:tgtEl>
                                        <p:attrNameLst>
                                          <p:attrName>style.visibility</p:attrName>
                                        </p:attrNameLst>
                                      </p:cBhvr>
                                      <p:to>
                                        <p:strVal val="visible"/>
                                      </p:to>
                                    </p:set>
                                    <p:anim calcmode="lin" valueType="num">
                                      <p:cBhvr>
                                        <p:cTn id="7" dur="500" fill="hold"/>
                                        <p:tgtEl>
                                          <p:spTgt spid="723971">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723971">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723971">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23971">
                                            <p:txEl>
                                              <p:pRg st="1" end="1"/>
                                            </p:txEl>
                                          </p:spTgt>
                                        </p:tgtEl>
                                        <p:attrNameLst>
                                          <p:attrName>style.visibility</p:attrName>
                                        </p:attrNameLst>
                                      </p:cBhvr>
                                      <p:to>
                                        <p:strVal val="visible"/>
                                      </p:to>
                                    </p:set>
                                    <p:anim calcmode="lin" valueType="num">
                                      <p:cBhvr>
                                        <p:cTn id="14" dur="500" fill="hold"/>
                                        <p:tgtEl>
                                          <p:spTgt spid="723971">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723971">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72397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3971"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2467" name="Text Box 3"/>
          <p:cNvSpPr txBox="1">
            <a:spLocks noChangeArrowheads="1"/>
          </p:cNvSpPr>
          <p:nvPr/>
        </p:nvSpPr>
        <p:spPr bwMode="auto">
          <a:xfrm>
            <a:off x="214313" y="1232756"/>
            <a:ext cx="8678862" cy="5416868"/>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tabLst>
                <a:tab pos="441325" algn="l"/>
                <a:tab pos="898525" algn="l"/>
                <a:tab pos="1249363" algn="l"/>
                <a:tab pos="1616075" algn="l"/>
                <a:tab pos="1965325" algn="l"/>
                <a:tab pos="2332038" algn="l"/>
                <a:tab pos="2773363" algn="l"/>
              </a:tabLst>
              <a:defRPr>
                <a:solidFill>
                  <a:schemeClr val="tx1"/>
                </a:solidFill>
                <a:latin typeface="Arial" charset="0"/>
              </a:defRPr>
            </a:lvl1pPr>
            <a:lvl2pPr marL="987425">
              <a:tabLst>
                <a:tab pos="441325" algn="l"/>
                <a:tab pos="898525" algn="l"/>
                <a:tab pos="1249363" algn="l"/>
                <a:tab pos="1616075" algn="l"/>
                <a:tab pos="1965325" algn="l"/>
                <a:tab pos="2332038" algn="l"/>
                <a:tab pos="2773363" algn="l"/>
              </a:tabLst>
              <a:defRPr>
                <a:solidFill>
                  <a:schemeClr val="tx1"/>
                </a:solidFill>
                <a:latin typeface="Arial" charset="0"/>
              </a:defRPr>
            </a:lvl2pPr>
            <a:lvl3pPr marL="1166813">
              <a:tabLst>
                <a:tab pos="441325" algn="l"/>
                <a:tab pos="898525" algn="l"/>
                <a:tab pos="1249363" algn="l"/>
                <a:tab pos="1616075" algn="l"/>
                <a:tab pos="1965325" algn="l"/>
                <a:tab pos="2332038" algn="l"/>
                <a:tab pos="2773363" algn="l"/>
              </a:tabLst>
              <a:defRPr>
                <a:solidFill>
                  <a:schemeClr val="tx1"/>
                </a:solidFill>
                <a:latin typeface="Arial" charset="0"/>
              </a:defRPr>
            </a:lvl3pPr>
            <a:lvl4pPr>
              <a:tabLst>
                <a:tab pos="441325" algn="l"/>
                <a:tab pos="898525" algn="l"/>
                <a:tab pos="1249363" algn="l"/>
                <a:tab pos="1616075" algn="l"/>
                <a:tab pos="1965325" algn="l"/>
                <a:tab pos="2332038" algn="l"/>
                <a:tab pos="2773363" algn="l"/>
              </a:tabLst>
              <a:defRPr>
                <a:solidFill>
                  <a:schemeClr val="tx1"/>
                </a:solidFill>
                <a:latin typeface="Arial" charset="0"/>
              </a:defRPr>
            </a:lvl4pPr>
            <a:lvl5pPr>
              <a:tabLst>
                <a:tab pos="441325" algn="l"/>
                <a:tab pos="898525" algn="l"/>
                <a:tab pos="1249363" algn="l"/>
                <a:tab pos="1616075" algn="l"/>
                <a:tab pos="1965325" algn="l"/>
                <a:tab pos="2332038" algn="l"/>
                <a:tab pos="2773363" algn="l"/>
              </a:tabLst>
              <a:defRPr>
                <a:solidFill>
                  <a:schemeClr val="tx1"/>
                </a:solidFill>
                <a:latin typeface="Arial" charset="0"/>
              </a:defRPr>
            </a:lvl5pPr>
            <a:lvl6pPr fontAlgn="base">
              <a:spcBef>
                <a:spcPct val="0"/>
              </a:spcBef>
              <a:spcAft>
                <a:spcPct val="0"/>
              </a:spcAft>
              <a:tabLst>
                <a:tab pos="441325" algn="l"/>
                <a:tab pos="898525" algn="l"/>
                <a:tab pos="1249363" algn="l"/>
                <a:tab pos="1616075" algn="l"/>
                <a:tab pos="1965325" algn="l"/>
                <a:tab pos="2332038" algn="l"/>
                <a:tab pos="2773363" algn="l"/>
              </a:tabLst>
              <a:defRPr>
                <a:solidFill>
                  <a:schemeClr val="tx1"/>
                </a:solidFill>
                <a:latin typeface="Arial" charset="0"/>
              </a:defRPr>
            </a:lvl6pPr>
            <a:lvl7pPr fontAlgn="base">
              <a:spcBef>
                <a:spcPct val="0"/>
              </a:spcBef>
              <a:spcAft>
                <a:spcPct val="0"/>
              </a:spcAft>
              <a:tabLst>
                <a:tab pos="441325" algn="l"/>
                <a:tab pos="898525" algn="l"/>
                <a:tab pos="1249363" algn="l"/>
                <a:tab pos="1616075" algn="l"/>
                <a:tab pos="1965325" algn="l"/>
                <a:tab pos="2332038" algn="l"/>
                <a:tab pos="2773363" algn="l"/>
              </a:tabLst>
              <a:defRPr>
                <a:solidFill>
                  <a:schemeClr val="tx1"/>
                </a:solidFill>
                <a:latin typeface="Arial" charset="0"/>
              </a:defRPr>
            </a:lvl7pPr>
            <a:lvl8pPr fontAlgn="base">
              <a:spcBef>
                <a:spcPct val="0"/>
              </a:spcBef>
              <a:spcAft>
                <a:spcPct val="0"/>
              </a:spcAft>
              <a:tabLst>
                <a:tab pos="441325" algn="l"/>
                <a:tab pos="898525" algn="l"/>
                <a:tab pos="1249363" algn="l"/>
                <a:tab pos="1616075" algn="l"/>
                <a:tab pos="1965325" algn="l"/>
                <a:tab pos="2332038" algn="l"/>
                <a:tab pos="2773363" algn="l"/>
              </a:tabLst>
              <a:defRPr>
                <a:solidFill>
                  <a:schemeClr val="tx1"/>
                </a:solidFill>
                <a:latin typeface="Arial" charset="0"/>
              </a:defRPr>
            </a:lvl8pPr>
            <a:lvl9pPr fontAlgn="base">
              <a:spcBef>
                <a:spcPct val="0"/>
              </a:spcBef>
              <a:spcAft>
                <a:spcPct val="0"/>
              </a:spcAft>
              <a:tabLst>
                <a:tab pos="441325" algn="l"/>
                <a:tab pos="898525" algn="l"/>
                <a:tab pos="1249363" algn="l"/>
                <a:tab pos="1616075" algn="l"/>
                <a:tab pos="1965325" algn="l"/>
                <a:tab pos="2332038" algn="l"/>
                <a:tab pos="2773363" algn="l"/>
              </a:tabLst>
              <a:defRPr>
                <a:solidFill>
                  <a:schemeClr val="tx1"/>
                </a:solidFill>
                <a:latin typeface="Arial" charset="0"/>
              </a:defRPr>
            </a:lvl9pPr>
          </a:lstStyle>
          <a:p>
            <a:pPr>
              <a:spcAft>
                <a:spcPts val="0"/>
              </a:spcAft>
            </a:pPr>
            <a:r>
              <a:rPr lang="de-DE" sz="2200" dirty="0">
                <a:cs typeface="Arial" charset="0"/>
              </a:rPr>
              <a:t>A.	Klage gegen die Beklagte zu 1.</a:t>
            </a:r>
          </a:p>
          <a:p>
            <a:pPr>
              <a:spcAft>
                <a:spcPts val="0"/>
              </a:spcAft>
            </a:pPr>
            <a:r>
              <a:rPr lang="de-DE" sz="2200" b="0" dirty="0">
                <a:cs typeface="Arial" charset="0"/>
              </a:rPr>
              <a:t>	I.	Zulässigkeit des Einspruchs gegen den VB</a:t>
            </a:r>
          </a:p>
          <a:p>
            <a:pPr>
              <a:spcAft>
                <a:spcPts val="0"/>
              </a:spcAft>
            </a:pPr>
            <a:r>
              <a:rPr lang="de-DE" sz="2200" b="0" dirty="0">
                <a:cs typeface="Arial" charset="0"/>
              </a:rPr>
              <a:t>		(+), §§ 700 Abs. 1 </a:t>
            </a:r>
            <a:r>
              <a:rPr lang="de-DE" sz="2200" b="0" dirty="0" err="1">
                <a:cs typeface="Arial" charset="0"/>
              </a:rPr>
              <a:t>iVm</a:t>
            </a:r>
            <a:r>
              <a:rPr lang="de-DE" sz="2200" b="0" dirty="0">
                <a:cs typeface="Arial" charset="0"/>
              </a:rPr>
              <a:t> 338 ff. ZPO (statthaft, form- und frist-		gerecht; Verstoß gegen § 340 Abs. 3 ZPO führt nicht zur </a:t>
            </a:r>
            <a:r>
              <a:rPr lang="de-DE" sz="2200" b="0" dirty="0" err="1">
                <a:cs typeface="Arial" charset="0"/>
              </a:rPr>
              <a:t>Un</a:t>
            </a:r>
            <a:r>
              <a:rPr lang="de-DE" sz="2200" b="0" dirty="0">
                <a:cs typeface="Arial" charset="0"/>
              </a:rPr>
              <a:t>-		</a:t>
            </a:r>
            <a:r>
              <a:rPr lang="de-DE" sz="2200" b="0" dirty="0" err="1">
                <a:cs typeface="Arial" charset="0"/>
              </a:rPr>
              <a:t>zulässigkeit</a:t>
            </a:r>
            <a:r>
              <a:rPr lang="de-DE" sz="2200" b="0" dirty="0">
                <a:cs typeface="Arial" charset="0"/>
              </a:rPr>
              <a:t>, sondern allenfalls zur Präklusion, s. Abs. 3 S.3)</a:t>
            </a:r>
          </a:p>
          <a:p>
            <a:pPr>
              <a:spcAft>
                <a:spcPts val="0"/>
              </a:spcAft>
            </a:pPr>
            <a:r>
              <a:rPr lang="de-DE" sz="2200" b="0" dirty="0">
                <a:cs typeface="Arial" charset="0"/>
              </a:rPr>
              <a:t>	II.	Zulässigkeit der Klage gegen die Beklagte zu 1.</a:t>
            </a:r>
          </a:p>
          <a:p>
            <a:pPr>
              <a:spcAft>
                <a:spcPts val="0"/>
              </a:spcAft>
            </a:pPr>
            <a:r>
              <a:rPr lang="de-DE" sz="2200" b="0" dirty="0">
                <a:cs typeface="Arial" charset="0"/>
              </a:rPr>
              <a:t>		(+), </a:t>
            </a:r>
            <a:r>
              <a:rPr lang="de-DE" sz="2200" b="0" dirty="0" err="1">
                <a:cs typeface="Arial" charset="0"/>
              </a:rPr>
              <a:t>vAw</a:t>
            </a:r>
            <a:r>
              <a:rPr lang="de-DE" sz="2200" b="0" dirty="0">
                <a:cs typeface="Arial" charset="0"/>
              </a:rPr>
              <a:t> zu prüfen, aber unproblematisch zu bejahen.</a:t>
            </a:r>
          </a:p>
          <a:p>
            <a:pPr>
              <a:spcAft>
                <a:spcPts val="0"/>
              </a:spcAft>
            </a:pPr>
            <a:r>
              <a:rPr lang="de-DE" sz="2200" b="0" dirty="0">
                <a:cs typeface="Arial" charset="0"/>
              </a:rPr>
              <a:t>	III.	Schlüssigkeit der Klage?</a:t>
            </a:r>
          </a:p>
          <a:p>
            <a:pPr>
              <a:spcAft>
                <a:spcPts val="0"/>
              </a:spcAft>
            </a:pPr>
            <a:r>
              <a:rPr lang="de-DE" sz="2200" b="0" dirty="0">
                <a:cs typeface="Arial" charset="0"/>
              </a:rPr>
              <a:t>		1.	Darf/muss diese überhaupt geprüft werden?</a:t>
            </a:r>
          </a:p>
          <a:p>
            <a:pPr>
              <a:spcAft>
                <a:spcPts val="0"/>
              </a:spcAft>
            </a:pPr>
            <a:r>
              <a:rPr lang="de-DE" sz="2200" b="0" dirty="0">
                <a:cs typeface="Arial" charset="0"/>
              </a:rPr>
              <a:t>			(+), §§ 700 Abs. 6, 345 ZPO; anders als beim zweiten VU			muss hier (erstmals) die Schlüssigkeit geprüft werden.</a:t>
            </a:r>
          </a:p>
          <a:p>
            <a:pPr>
              <a:spcAft>
                <a:spcPts val="0"/>
              </a:spcAft>
            </a:pPr>
            <a:r>
              <a:rPr lang="de-DE" sz="2200" b="0" dirty="0">
                <a:cs typeface="Arial" charset="0"/>
              </a:rPr>
              <a:t>		2.	Ist die Klage gegen die Beklagte zu 1. schlüssig?</a:t>
            </a:r>
          </a:p>
          <a:p>
            <a:pPr>
              <a:spcAft>
                <a:spcPts val="0"/>
              </a:spcAft>
            </a:pPr>
            <a:r>
              <a:rPr lang="de-DE" sz="2200" b="0" dirty="0">
                <a:cs typeface="Arial" charset="0"/>
              </a:rPr>
              <a:t>			(-), ein Direktanspruch gegen den Versicherer ist nur in den			Fällen des § 115 VVG vorgesehen; hier nicht ersichtlich.</a:t>
            </a:r>
            <a:endParaRPr lang="de-DE" sz="1000" dirty="0">
              <a:cs typeface="Arial" charset="0"/>
            </a:endParaRPr>
          </a:p>
          <a:p>
            <a:pPr>
              <a:spcAft>
                <a:spcPts val="0"/>
              </a:spcAft>
            </a:pPr>
            <a:r>
              <a:rPr lang="de-DE" sz="2200" dirty="0">
                <a:cs typeface="Arial" charset="0"/>
              </a:rPr>
              <a:t>B.	Klage gegen den Beklagten zu 2.</a:t>
            </a:r>
          </a:p>
          <a:p>
            <a:pPr>
              <a:spcAft>
                <a:spcPts val="0"/>
              </a:spcAft>
            </a:pPr>
            <a:r>
              <a:rPr lang="de-DE" sz="2200" b="0" dirty="0">
                <a:cs typeface="Arial" charset="0"/>
              </a:rPr>
              <a:t>	I.	Zulässigkeit der Parteierweiterung auf den Beklagten zu 2.?</a:t>
            </a:r>
          </a:p>
        </p:txBody>
      </p:sp>
      <p:sp>
        <p:nvSpPr>
          <p:cNvPr id="5"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13 Mertens ./. </a:t>
            </a:r>
            <a:r>
              <a:rPr lang="de-DE" dirty="0" err="1">
                <a:solidFill>
                  <a:schemeClr val="bg1"/>
                </a:solidFill>
              </a:rPr>
              <a:t>Secura</a:t>
            </a:r>
            <a:r>
              <a:rPr lang="de-DE" dirty="0">
                <a:solidFill>
                  <a:schemeClr val="bg1"/>
                </a:solidFill>
              </a:rPr>
              <a:t> AG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382801742"/>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02467">
                                            <p:txEl>
                                              <p:pRg st="0" end="0"/>
                                            </p:txEl>
                                          </p:spTgt>
                                        </p:tgtEl>
                                        <p:attrNameLst>
                                          <p:attrName>style.visibility</p:attrName>
                                        </p:attrNameLst>
                                      </p:cBhvr>
                                      <p:to>
                                        <p:strVal val="visible"/>
                                      </p:to>
                                    </p:set>
                                    <p:anim calcmode="lin" valueType="num">
                                      <p:cBhvr>
                                        <p:cTn id="7" dur="500" fill="hold"/>
                                        <p:tgtEl>
                                          <p:spTgt spid="702467">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702467">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702467">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02467">
                                            <p:txEl>
                                              <p:pRg st="1" end="1"/>
                                            </p:txEl>
                                          </p:spTgt>
                                        </p:tgtEl>
                                        <p:attrNameLst>
                                          <p:attrName>style.visibility</p:attrName>
                                        </p:attrNameLst>
                                      </p:cBhvr>
                                      <p:to>
                                        <p:strVal val="visible"/>
                                      </p:to>
                                    </p:set>
                                    <p:anim calcmode="lin" valueType="num">
                                      <p:cBhvr>
                                        <p:cTn id="14" dur="500" fill="hold"/>
                                        <p:tgtEl>
                                          <p:spTgt spid="702467">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702467">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702467">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702467">
                                            <p:txEl>
                                              <p:pRg st="2" end="2"/>
                                            </p:txEl>
                                          </p:spTgt>
                                        </p:tgtEl>
                                        <p:attrNameLst>
                                          <p:attrName>style.visibility</p:attrName>
                                        </p:attrNameLst>
                                      </p:cBhvr>
                                      <p:to>
                                        <p:strVal val="visible"/>
                                      </p:to>
                                    </p:set>
                                    <p:anim calcmode="lin" valueType="num">
                                      <p:cBhvr>
                                        <p:cTn id="21" dur="500" fill="hold"/>
                                        <p:tgtEl>
                                          <p:spTgt spid="702467">
                                            <p:txEl>
                                              <p:pRg st="2" end="2"/>
                                            </p:txEl>
                                          </p:spTgt>
                                        </p:tgtEl>
                                        <p:attrNameLst>
                                          <p:attrName>ppt_w</p:attrName>
                                        </p:attrNameLst>
                                      </p:cBhvr>
                                      <p:tavLst>
                                        <p:tav tm="0">
                                          <p:val>
                                            <p:strVal val="#ppt_w*0.70"/>
                                          </p:val>
                                        </p:tav>
                                        <p:tav tm="100000">
                                          <p:val>
                                            <p:strVal val="#ppt_w"/>
                                          </p:val>
                                        </p:tav>
                                      </p:tavLst>
                                    </p:anim>
                                    <p:anim calcmode="lin" valueType="num">
                                      <p:cBhvr>
                                        <p:cTn id="22" dur="500" fill="hold"/>
                                        <p:tgtEl>
                                          <p:spTgt spid="702467">
                                            <p:txEl>
                                              <p:pRg st="2" end="2"/>
                                            </p:txEl>
                                          </p:spTgt>
                                        </p:tgtEl>
                                        <p:attrNameLst>
                                          <p:attrName>ppt_h</p:attrName>
                                        </p:attrNameLst>
                                      </p:cBhvr>
                                      <p:tavLst>
                                        <p:tav tm="0">
                                          <p:val>
                                            <p:strVal val="#ppt_h"/>
                                          </p:val>
                                        </p:tav>
                                        <p:tav tm="100000">
                                          <p:val>
                                            <p:strVal val="#ppt_h"/>
                                          </p:val>
                                        </p:tav>
                                      </p:tavLst>
                                    </p:anim>
                                    <p:animEffect transition="in" filter="fade">
                                      <p:cBhvr>
                                        <p:cTn id="23" dur="500"/>
                                        <p:tgtEl>
                                          <p:spTgt spid="702467">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702467">
                                            <p:txEl>
                                              <p:pRg st="3" end="3"/>
                                            </p:txEl>
                                          </p:spTgt>
                                        </p:tgtEl>
                                        <p:attrNameLst>
                                          <p:attrName>style.visibility</p:attrName>
                                        </p:attrNameLst>
                                      </p:cBhvr>
                                      <p:to>
                                        <p:strVal val="visible"/>
                                      </p:to>
                                    </p:set>
                                    <p:anim calcmode="lin" valueType="num">
                                      <p:cBhvr>
                                        <p:cTn id="28" dur="500" fill="hold"/>
                                        <p:tgtEl>
                                          <p:spTgt spid="702467">
                                            <p:txEl>
                                              <p:pRg st="3" end="3"/>
                                            </p:txEl>
                                          </p:spTgt>
                                        </p:tgtEl>
                                        <p:attrNameLst>
                                          <p:attrName>ppt_w</p:attrName>
                                        </p:attrNameLst>
                                      </p:cBhvr>
                                      <p:tavLst>
                                        <p:tav tm="0">
                                          <p:val>
                                            <p:strVal val="#ppt_w*0.70"/>
                                          </p:val>
                                        </p:tav>
                                        <p:tav tm="100000">
                                          <p:val>
                                            <p:strVal val="#ppt_w"/>
                                          </p:val>
                                        </p:tav>
                                      </p:tavLst>
                                    </p:anim>
                                    <p:anim calcmode="lin" valueType="num">
                                      <p:cBhvr>
                                        <p:cTn id="29" dur="500" fill="hold"/>
                                        <p:tgtEl>
                                          <p:spTgt spid="702467">
                                            <p:txEl>
                                              <p:pRg st="3" end="3"/>
                                            </p:txEl>
                                          </p:spTgt>
                                        </p:tgtEl>
                                        <p:attrNameLst>
                                          <p:attrName>ppt_h</p:attrName>
                                        </p:attrNameLst>
                                      </p:cBhvr>
                                      <p:tavLst>
                                        <p:tav tm="0">
                                          <p:val>
                                            <p:strVal val="#ppt_h"/>
                                          </p:val>
                                        </p:tav>
                                        <p:tav tm="100000">
                                          <p:val>
                                            <p:strVal val="#ppt_h"/>
                                          </p:val>
                                        </p:tav>
                                      </p:tavLst>
                                    </p:anim>
                                    <p:animEffect transition="in" filter="fade">
                                      <p:cBhvr>
                                        <p:cTn id="30" dur="500"/>
                                        <p:tgtEl>
                                          <p:spTgt spid="702467">
                                            <p:txEl>
                                              <p:pRg st="3" end="3"/>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702467">
                                            <p:txEl>
                                              <p:pRg st="4" end="4"/>
                                            </p:txEl>
                                          </p:spTgt>
                                        </p:tgtEl>
                                        <p:attrNameLst>
                                          <p:attrName>style.visibility</p:attrName>
                                        </p:attrNameLst>
                                      </p:cBhvr>
                                      <p:to>
                                        <p:strVal val="visible"/>
                                      </p:to>
                                    </p:set>
                                    <p:anim calcmode="lin" valueType="num">
                                      <p:cBhvr>
                                        <p:cTn id="35" dur="500" fill="hold"/>
                                        <p:tgtEl>
                                          <p:spTgt spid="702467">
                                            <p:txEl>
                                              <p:pRg st="4" end="4"/>
                                            </p:txEl>
                                          </p:spTgt>
                                        </p:tgtEl>
                                        <p:attrNameLst>
                                          <p:attrName>ppt_w</p:attrName>
                                        </p:attrNameLst>
                                      </p:cBhvr>
                                      <p:tavLst>
                                        <p:tav tm="0">
                                          <p:val>
                                            <p:strVal val="#ppt_w*0.70"/>
                                          </p:val>
                                        </p:tav>
                                        <p:tav tm="100000">
                                          <p:val>
                                            <p:strVal val="#ppt_w"/>
                                          </p:val>
                                        </p:tav>
                                      </p:tavLst>
                                    </p:anim>
                                    <p:anim calcmode="lin" valueType="num">
                                      <p:cBhvr>
                                        <p:cTn id="36" dur="500" fill="hold"/>
                                        <p:tgtEl>
                                          <p:spTgt spid="702467">
                                            <p:txEl>
                                              <p:pRg st="4" end="4"/>
                                            </p:txEl>
                                          </p:spTgt>
                                        </p:tgtEl>
                                        <p:attrNameLst>
                                          <p:attrName>ppt_h</p:attrName>
                                        </p:attrNameLst>
                                      </p:cBhvr>
                                      <p:tavLst>
                                        <p:tav tm="0">
                                          <p:val>
                                            <p:strVal val="#ppt_h"/>
                                          </p:val>
                                        </p:tav>
                                        <p:tav tm="100000">
                                          <p:val>
                                            <p:strVal val="#ppt_h"/>
                                          </p:val>
                                        </p:tav>
                                      </p:tavLst>
                                    </p:anim>
                                    <p:animEffect transition="in" filter="fade">
                                      <p:cBhvr>
                                        <p:cTn id="37" dur="500"/>
                                        <p:tgtEl>
                                          <p:spTgt spid="702467">
                                            <p:txEl>
                                              <p:pRg st="4" end="4"/>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702467">
                                            <p:txEl>
                                              <p:pRg st="5" end="5"/>
                                            </p:txEl>
                                          </p:spTgt>
                                        </p:tgtEl>
                                        <p:attrNameLst>
                                          <p:attrName>style.visibility</p:attrName>
                                        </p:attrNameLst>
                                      </p:cBhvr>
                                      <p:to>
                                        <p:strVal val="visible"/>
                                      </p:to>
                                    </p:set>
                                    <p:anim calcmode="lin" valueType="num">
                                      <p:cBhvr>
                                        <p:cTn id="42" dur="500" fill="hold"/>
                                        <p:tgtEl>
                                          <p:spTgt spid="702467">
                                            <p:txEl>
                                              <p:pRg st="5" end="5"/>
                                            </p:txEl>
                                          </p:spTgt>
                                        </p:tgtEl>
                                        <p:attrNameLst>
                                          <p:attrName>ppt_w</p:attrName>
                                        </p:attrNameLst>
                                      </p:cBhvr>
                                      <p:tavLst>
                                        <p:tav tm="0">
                                          <p:val>
                                            <p:strVal val="#ppt_w*0.70"/>
                                          </p:val>
                                        </p:tav>
                                        <p:tav tm="100000">
                                          <p:val>
                                            <p:strVal val="#ppt_w"/>
                                          </p:val>
                                        </p:tav>
                                      </p:tavLst>
                                    </p:anim>
                                    <p:anim calcmode="lin" valueType="num">
                                      <p:cBhvr>
                                        <p:cTn id="43" dur="500" fill="hold"/>
                                        <p:tgtEl>
                                          <p:spTgt spid="702467">
                                            <p:txEl>
                                              <p:pRg st="5" end="5"/>
                                            </p:txEl>
                                          </p:spTgt>
                                        </p:tgtEl>
                                        <p:attrNameLst>
                                          <p:attrName>ppt_h</p:attrName>
                                        </p:attrNameLst>
                                      </p:cBhvr>
                                      <p:tavLst>
                                        <p:tav tm="0">
                                          <p:val>
                                            <p:strVal val="#ppt_h"/>
                                          </p:val>
                                        </p:tav>
                                        <p:tav tm="100000">
                                          <p:val>
                                            <p:strVal val="#ppt_h"/>
                                          </p:val>
                                        </p:tav>
                                      </p:tavLst>
                                    </p:anim>
                                    <p:animEffect transition="in" filter="fade">
                                      <p:cBhvr>
                                        <p:cTn id="44" dur="500"/>
                                        <p:tgtEl>
                                          <p:spTgt spid="702467">
                                            <p:txEl>
                                              <p:pRg st="5" end="5"/>
                                            </p:txEl>
                                          </p:spTgt>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702467">
                                            <p:txEl>
                                              <p:pRg st="6" end="6"/>
                                            </p:txEl>
                                          </p:spTgt>
                                        </p:tgtEl>
                                        <p:attrNameLst>
                                          <p:attrName>style.visibility</p:attrName>
                                        </p:attrNameLst>
                                      </p:cBhvr>
                                      <p:to>
                                        <p:strVal val="visible"/>
                                      </p:to>
                                    </p:set>
                                    <p:anim calcmode="lin" valueType="num">
                                      <p:cBhvr>
                                        <p:cTn id="49" dur="500" fill="hold"/>
                                        <p:tgtEl>
                                          <p:spTgt spid="702467">
                                            <p:txEl>
                                              <p:pRg st="6" end="6"/>
                                            </p:txEl>
                                          </p:spTgt>
                                        </p:tgtEl>
                                        <p:attrNameLst>
                                          <p:attrName>ppt_w</p:attrName>
                                        </p:attrNameLst>
                                      </p:cBhvr>
                                      <p:tavLst>
                                        <p:tav tm="0">
                                          <p:val>
                                            <p:strVal val="#ppt_w*0.70"/>
                                          </p:val>
                                        </p:tav>
                                        <p:tav tm="100000">
                                          <p:val>
                                            <p:strVal val="#ppt_w"/>
                                          </p:val>
                                        </p:tav>
                                      </p:tavLst>
                                    </p:anim>
                                    <p:anim calcmode="lin" valueType="num">
                                      <p:cBhvr>
                                        <p:cTn id="50" dur="500" fill="hold"/>
                                        <p:tgtEl>
                                          <p:spTgt spid="702467">
                                            <p:txEl>
                                              <p:pRg st="6" end="6"/>
                                            </p:txEl>
                                          </p:spTgt>
                                        </p:tgtEl>
                                        <p:attrNameLst>
                                          <p:attrName>ppt_h</p:attrName>
                                        </p:attrNameLst>
                                      </p:cBhvr>
                                      <p:tavLst>
                                        <p:tav tm="0">
                                          <p:val>
                                            <p:strVal val="#ppt_h"/>
                                          </p:val>
                                        </p:tav>
                                        <p:tav tm="100000">
                                          <p:val>
                                            <p:strVal val="#ppt_h"/>
                                          </p:val>
                                        </p:tav>
                                      </p:tavLst>
                                    </p:anim>
                                    <p:animEffect transition="in" filter="fade">
                                      <p:cBhvr>
                                        <p:cTn id="51" dur="500"/>
                                        <p:tgtEl>
                                          <p:spTgt spid="702467">
                                            <p:txEl>
                                              <p:pRg st="6" end="6"/>
                                            </p:txEl>
                                          </p:spTgt>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702467">
                                            <p:txEl>
                                              <p:pRg st="7" end="7"/>
                                            </p:txEl>
                                          </p:spTgt>
                                        </p:tgtEl>
                                        <p:attrNameLst>
                                          <p:attrName>style.visibility</p:attrName>
                                        </p:attrNameLst>
                                      </p:cBhvr>
                                      <p:to>
                                        <p:strVal val="visible"/>
                                      </p:to>
                                    </p:set>
                                    <p:anim calcmode="lin" valueType="num">
                                      <p:cBhvr>
                                        <p:cTn id="56" dur="500" fill="hold"/>
                                        <p:tgtEl>
                                          <p:spTgt spid="702467">
                                            <p:txEl>
                                              <p:pRg st="7" end="7"/>
                                            </p:txEl>
                                          </p:spTgt>
                                        </p:tgtEl>
                                        <p:attrNameLst>
                                          <p:attrName>ppt_w</p:attrName>
                                        </p:attrNameLst>
                                      </p:cBhvr>
                                      <p:tavLst>
                                        <p:tav tm="0">
                                          <p:val>
                                            <p:strVal val="#ppt_w*0.70"/>
                                          </p:val>
                                        </p:tav>
                                        <p:tav tm="100000">
                                          <p:val>
                                            <p:strVal val="#ppt_w"/>
                                          </p:val>
                                        </p:tav>
                                      </p:tavLst>
                                    </p:anim>
                                    <p:anim calcmode="lin" valueType="num">
                                      <p:cBhvr>
                                        <p:cTn id="57" dur="500" fill="hold"/>
                                        <p:tgtEl>
                                          <p:spTgt spid="702467">
                                            <p:txEl>
                                              <p:pRg st="7" end="7"/>
                                            </p:txEl>
                                          </p:spTgt>
                                        </p:tgtEl>
                                        <p:attrNameLst>
                                          <p:attrName>ppt_h</p:attrName>
                                        </p:attrNameLst>
                                      </p:cBhvr>
                                      <p:tavLst>
                                        <p:tav tm="0">
                                          <p:val>
                                            <p:strVal val="#ppt_h"/>
                                          </p:val>
                                        </p:tav>
                                        <p:tav tm="100000">
                                          <p:val>
                                            <p:strVal val="#ppt_h"/>
                                          </p:val>
                                        </p:tav>
                                      </p:tavLst>
                                    </p:anim>
                                    <p:animEffect transition="in" filter="fade">
                                      <p:cBhvr>
                                        <p:cTn id="58" dur="500"/>
                                        <p:tgtEl>
                                          <p:spTgt spid="702467">
                                            <p:txEl>
                                              <p:pRg st="7" end="7"/>
                                            </p:txEl>
                                          </p:spTgt>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55" presetClass="entr" presetSubtype="0" fill="hold" grpId="0" nodeType="clickEffect">
                                  <p:stCondLst>
                                    <p:cond delay="0"/>
                                  </p:stCondLst>
                                  <p:childTnLst>
                                    <p:set>
                                      <p:cBhvr>
                                        <p:cTn id="62" dur="1" fill="hold">
                                          <p:stCondLst>
                                            <p:cond delay="0"/>
                                          </p:stCondLst>
                                        </p:cTn>
                                        <p:tgtEl>
                                          <p:spTgt spid="702467">
                                            <p:txEl>
                                              <p:pRg st="8" end="8"/>
                                            </p:txEl>
                                          </p:spTgt>
                                        </p:tgtEl>
                                        <p:attrNameLst>
                                          <p:attrName>style.visibility</p:attrName>
                                        </p:attrNameLst>
                                      </p:cBhvr>
                                      <p:to>
                                        <p:strVal val="visible"/>
                                      </p:to>
                                    </p:set>
                                    <p:anim calcmode="lin" valueType="num">
                                      <p:cBhvr>
                                        <p:cTn id="63" dur="500" fill="hold"/>
                                        <p:tgtEl>
                                          <p:spTgt spid="702467">
                                            <p:txEl>
                                              <p:pRg st="8" end="8"/>
                                            </p:txEl>
                                          </p:spTgt>
                                        </p:tgtEl>
                                        <p:attrNameLst>
                                          <p:attrName>ppt_w</p:attrName>
                                        </p:attrNameLst>
                                      </p:cBhvr>
                                      <p:tavLst>
                                        <p:tav tm="0">
                                          <p:val>
                                            <p:strVal val="#ppt_w*0.70"/>
                                          </p:val>
                                        </p:tav>
                                        <p:tav tm="100000">
                                          <p:val>
                                            <p:strVal val="#ppt_w"/>
                                          </p:val>
                                        </p:tav>
                                      </p:tavLst>
                                    </p:anim>
                                    <p:anim calcmode="lin" valueType="num">
                                      <p:cBhvr>
                                        <p:cTn id="64" dur="500" fill="hold"/>
                                        <p:tgtEl>
                                          <p:spTgt spid="702467">
                                            <p:txEl>
                                              <p:pRg st="8" end="8"/>
                                            </p:txEl>
                                          </p:spTgt>
                                        </p:tgtEl>
                                        <p:attrNameLst>
                                          <p:attrName>ppt_h</p:attrName>
                                        </p:attrNameLst>
                                      </p:cBhvr>
                                      <p:tavLst>
                                        <p:tav tm="0">
                                          <p:val>
                                            <p:strVal val="#ppt_h"/>
                                          </p:val>
                                        </p:tav>
                                        <p:tav tm="100000">
                                          <p:val>
                                            <p:strVal val="#ppt_h"/>
                                          </p:val>
                                        </p:tav>
                                      </p:tavLst>
                                    </p:anim>
                                    <p:animEffect transition="in" filter="fade">
                                      <p:cBhvr>
                                        <p:cTn id="65" dur="500"/>
                                        <p:tgtEl>
                                          <p:spTgt spid="702467">
                                            <p:txEl>
                                              <p:pRg st="8" end="8"/>
                                            </p:txEl>
                                          </p:spTgt>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55" presetClass="entr" presetSubtype="0" fill="hold" grpId="0" nodeType="clickEffect">
                                  <p:stCondLst>
                                    <p:cond delay="0"/>
                                  </p:stCondLst>
                                  <p:childTnLst>
                                    <p:set>
                                      <p:cBhvr>
                                        <p:cTn id="69" dur="1" fill="hold">
                                          <p:stCondLst>
                                            <p:cond delay="0"/>
                                          </p:stCondLst>
                                        </p:cTn>
                                        <p:tgtEl>
                                          <p:spTgt spid="702467">
                                            <p:txEl>
                                              <p:pRg st="9" end="9"/>
                                            </p:txEl>
                                          </p:spTgt>
                                        </p:tgtEl>
                                        <p:attrNameLst>
                                          <p:attrName>style.visibility</p:attrName>
                                        </p:attrNameLst>
                                      </p:cBhvr>
                                      <p:to>
                                        <p:strVal val="visible"/>
                                      </p:to>
                                    </p:set>
                                    <p:anim calcmode="lin" valueType="num">
                                      <p:cBhvr>
                                        <p:cTn id="70" dur="500" fill="hold"/>
                                        <p:tgtEl>
                                          <p:spTgt spid="702467">
                                            <p:txEl>
                                              <p:pRg st="9" end="9"/>
                                            </p:txEl>
                                          </p:spTgt>
                                        </p:tgtEl>
                                        <p:attrNameLst>
                                          <p:attrName>ppt_w</p:attrName>
                                        </p:attrNameLst>
                                      </p:cBhvr>
                                      <p:tavLst>
                                        <p:tav tm="0">
                                          <p:val>
                                            <p:strVal val="#ppt_w*0.70"/>
                                          </p:val>
                                        </p:tav>
                                        <p:tav tm="100000">
                                          <p:val>
                                            <p:strVal val="#ppt_w"/>
                                          </p:val>
                                        </p:tav>
                                      </p:tavLst>
                                    </p:anim>
                                    <p:anim calcmode="lin" valueType="num">
                                      <p:cBhvr>
                                        <p:cTn id="71" dur="500" fill="hold"/>
                                        <p:tgtEl>
                                          <p:spTgt spid="702467">
                                            <p:txEl>
                                              <p:pRg st="9" end="9"/>
                                            </p:txEl>
                                          </p:spTgt>
                                        </p:tgtEl>
                                        <p:attrNameLst>
                                          <p:attrName>ppt_h</p:attrName>
                                        </p:attrNameLst>
                                      </p:cBhvr>
                                      <p:tavLst>
                                        <p:tav tm="0">
                                          <p:val>
                                            <p:strVal val="#ppt_h"/>
                                          </p:val>
                                        </p:tav>
                                        <p:tav tm="100000">
                                          <p:val>
                                            <p:strVal val="#ppt_h"/>
                                          </p:val>
                                        </p:tav>
                                      </p:tavLst>
                                    </p:anim>
                                    <p:animEffect transition="in" filter="fade">
                                      <p:cBhvr>
                                        <p:cTn id="72" dur="500"/>
                                        <p:tgtEl>
                                          <p:spTgt spid="702467">
                                            <p:txEl>
                                              <p:pRg st="9" end="9"/>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5" presetClass="entr" presetSubtype="0" fill="hold" grpId="0" nodeType="clickEffect">
                                  <p:stCondLst>
                                    <p:cond delay="0"/>
                                  </p:stCondLst>
                                  <p:childTnLst>
                                    <p:set>
                                      <p:cBhvr>
                                        <p:cTn id="76" dur="1" fill="hold">
                                          <p:stCondLst>
                                            <p:cond delay="0"/>
                                          </p:stCondLst>
                                        </p:cTn>
                                        <p:tgtEl>
                                          <p:spTgt spid="702467">
                                            <p:txEl>
                                              <p:pRg st="10" end="10"/>
                                            </p:txEl>
                                          </p:spTgt>
                                        </p:tgtEl>
                                        <p:attrNameLst>
                                          <p:attrName>style.visibility</p:attrName>
                                        </p:attrNameLst>
                                      </p:cBhvr>
                                      <p:to>
                                        <p:strVal val="visible"/>
                                      </p:to>
                                    </p:set>
                                    <p:anim calcmode="lin" valueType="num">
                                      <p:cBhvr>
                                        <p:cTn id="77" dur="500" fill="hold"/>
                                        <p:tgtEl>
                                          <p:spTgt spid="702467">
                                            <p:txEl>
                                              <p:pRg st="10" end="10"/>
                                            </p:txEl>
                                          </p:spTgt>
                                        </p:tgtEl>
                                        <p:attrNameLst>
                                          <p:attrName>ppt_w</p:attrName>
                                        </p:attrNameLst>
                                      </p:cBhvr>
                                      <p:tavLst>
                                        <p:tav tm="0">
                                          <p:val>
                                            <p:strVal val="#ppt_w*0.70"/>
                                          </p:val>
                                        </p:tav>
                                        <p:tav tm="100000">
                                          <p:val>
                                            <p:strVal val="#ppt_w"/>
                                          </p:val>
                                        </p:tav>
                                      </p:tavLst>
                                    </p:anim>
                                    <p:anim calcmode="lin" valueType="num">
                                      <p:cBhvr>
                                        <p:cTn id="78" dur="500" fill="hold"/>
                                        <p:tgtEl>
                                          <p:spTgt spid="702467">
                                            <p:txEl>
                                              <p:pRg st="10" end="10"/>
                                            </p:txEl>
                                          </p:spTgt>
                                        </p:tgtEl>
                                        <p:attrNameLst>
                                          <p:attrName>ppt_h</p:attrName>
                                        </p:attrNameLst>
                                      </p:cBhvr>
                                      <p:tavLst>
                                        <p:tav tm="0">
                                          <p:val>
                                            <p:strVal val="#ppt_h"/>
                                          </p:val>
                                        </p:tav>
                                        <p:tav tm="100000">
                                          <p:val>
                                            <p:strVal val="#ppt_h"/>
                                          </p:val>
                                        </p:tav>
                                      </p:tavLst>
                                    </p:anim>
                                    <p:animEffect transition="in" filter="fade">
                                      <p:cBhvr>
                                        <p:cTn id="79" dur="500"/>
                                        <p:tgtEl>
                                          <p:spTgt spid="702467">
                                            <p:txEl>
                                              <p:pRg st="10" end="10"/>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55" presetClass="entr" presetSubtype="0" fill="hold" grpId="0" nodeType="clickEffect">
                                  <p:stCondLst>
                                    <p:cond delay="0"/>
                                  </p:stCondLst>
                                  <p:childTnLst>
                                    <p:set>
                                      <p:cBhvr>
                                        <p:cTn id="83" dur="1" fill="hold">
                                          <p:stCondLst>
                                            <p:cond delay="0"/>
                                          </p:stCondLst>
                                        </p:cTn>
                                        <p:tgtEl>
                                          <p:spTgt spid="702467">
                                            <p:txEl>
                                              <p:pRg st="11" end="11"/>
                                            </p:txEl>
                                          </p:spTgt>
                                        </p:tgtEl>
                                        <p:attrNameLst>
                                          <p:attrName>style.visibility</p:attrName>
                                        </p:attrNameLst>
                                      </p:cBhvr>
                                      <p:to>
                                        <p:strVal val="visible"/>
                                      </p:to>
                                    </p:set>
                                    <p:anim calcmode="lin" valueType="num">
                                      <p:cBhvr>
                                        <p:cTn id="84" dur="500" fill="hold"/>
                                        <p:tgtEl>
                                          <p:spTgt spid="702467">
                                            <p:txEl>
                                              <p:pRg st="11" end="11"/>
                                            </p:txEl>
                                          </p:spTgt>
                                        </p:tgtEl>
                                        <p:attrNameLst>
                                          <p:attrName>ppt_w</p:attrName>
                                        </p:attrNameLst>
                                      </p:cBhvr>
                                      <p:tavLst>
                                        <p:tav tm="0">
                                          <p:val>
                                            <p:strVal val="#ppt_w*0.70"/>
                                          </p:val>
                                        </p:tav>
                                        <p:tav tm="100000">
                                          <p:val>
                                            <p:strVal val="#ppt_w"/>
                                          </p:val>
                                        </p:tav>
                                      </p:tavLst>
                                    </p:anim>
                                    <p:anim calcmode="lin" valueType="num">
                                      <p:cBhvr>
                                        <p:cTn id="85" dur="500" fill="hold"/>
                                        <p:tgtEl>
                                          <p:spTgt spid="702467">
                                            <p:txEl>
                                              <p:pRg st="11" end="11"/>
                                            </p:txEl>
                                          </p:spTgt>
                                        </p:tgtEl>
                                        <p:attrNameLst>
                                          <p:attrName>ppt_h</p:attrName>
                                        </p:attrNameLst>
                                      </p:cBhvr>
                                      <p:tavLst>
                                        <p:tav tm="0">
                                          <p:val>
                                            <p:strVal val="#ppt_h"/>
                                          </p:val>
                                        </p:tav>
                                        <p:tav tm="100000">
                                          <p:val>
                                            <p:strVal val="#ppt_h"/>
                                          </p:val>
                                        </p:tav>
                                      </p:tavLst>
                                    </p:anim>
                                    <p:animEffect transition="in" filter="fade">
                                      <p:cBhvr>
                                        <p:cTn id="86" dur="500"/>
                                        <p:tgtEl>
                                          <p:spTgt spid="702467">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2467"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4995" name="Text Box 3"/>
          <p:cNvSpPr txBox="1">
            <a:spLocks noChangeArrowheads="1"/>
          </p:cNvSpPr>
          <p:nvPr/>
        </p:nvSpPr>
        <p:spPr bwMode="auto">
          <a:xfrm>
            <a:off x="214313" y="1341438"/>
            <a:ext cx="8678862" cy="5416868"/>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tabLst>
                <a:tab pos="441325" algn="l"/>
                <a:tab pos="898525" algn="l"/>
                <a:tab pos="1249363" algn="l"/>
                <a:tab pos="1616075" algn="l"/>
                <a:tab pos="1965325" algn="l"/>
                <a:tab pos="2332038" algn="l"/>
                <a:tab pos="2773363" algn="l"/>
              </a:tabLst>
              <a:defRPr>
                <a:solidFill>
                  <a:schemeClr val="tx1"/>
                </a:solidFill>
                <a:latin typeface="Arial" charset="0"/>
              </a:defRPr>
            </a:lvl1pPr>
            <a:lvl2pPr marL="987425">
              <a:tabLst>
                <a:tab pos="441325" algn="l"/>
                <a:tab pos="898525" algn="l"/>
                <a:tab pos="1249363" algn="l"/>
                <a:tab pos="1616075" algn="l"/>
                <a:tab pos="1965325" algn="l"/>
                <a:tab pos="2332038" algn="l"/>
                <a:tab pos="2773363" algn="l"/>
              </a:tabLst>
              <a:defRPr>
                <a:solidFill>
                  <a:schemeClr val="tx1"/>
                </a:solidFill>
                <a:latin typeface="Arial" charset="0"/>
              </a:defRPr>
            </a:lvl2pPr>
            <a:lvl3pPr marL="1166813">
              <a:tabLst>
                <a:tab pos="441325" algn="l"/>
                <a:tab pos="898525" algn="l"/>
                <a:tab pos="1249363" algn="l"/>
                <a:tab pos="1616075" algn="l"/>
                <a:tab pos="1965325" algn="l"/>
                <a:tab pos="2332038" algn="l"/>
                <a:tab pos="2773363" algn="l"/>
              </a:tabLst>
              <a:defRPr>
                <a:solidFill>
                  <a:schemeClr val="tx1"/>
                </a:solidFill>
                <a:latin typeface="Arial" charset="0"/>
              </a:defRPr>
            </a:lvl3pPr>
            <a:lvl4pPr>
              <a:tabLst>
                <a:tab pos="441325" algn="l"/>
                <a:tab pos="898525" algn="l"/>
                <a:tab pos="1249363" algn="l"/>
                <a:tab pos="1616075" algn="l"/>
                <a:tab pos="1965325" algn="l"/>
                <a:tab pos="2332038" algn="l"/>
                <a:tab pos="2773363" algn="l"/>
              </a:tabLst>
              <a:defRPr>
                <a:solidFill>
                  <a:schemeClr val="tx1"/>
                </a:solidFill>
                <a:latin typeface="Arial" charset="0"/>
              </a:defRPr>
            </a:lvl4pPr>
            <a:lvl5pPr>
              <a:tabLst>
                <a:tab pos="441325" algn="l"/>
                <a:tab pos="898525" algn="l"/>
                <a:tab pos="1249363" algn="l"/>
                <a:tab pos="1616075" algn="l"/>
                <a:tab pos="1965325" algn="l"/>
                <a:tab pos="2332038" algn="l"/>
                <a:tab pos="2773363" algn="l"/>
              </a:tabLst>
              <a:defRPr>
                <a:solidFill>
                  <a:schemeClr val="tx1"/>
                </a:solidFill>
                <a:latin typeface="Arial" charset="0"/>
              </a:defRPr>
            </a:lvl5pPr>
            <a:lvl6pPr fontAlgn="base">
              <a:spcBef>
                <a:spcPct val="0"/>
              </a:spcBef>
              <a:spcAft>
                <a:spcPct val="0"/>
              </a:spcAft>
              <a:tabLst>
                <a:tab pos="441325" algn="l"/>
                <a:tab pos="898525" algn="l"/>
                <a:tab pos="1249363" algn="l"/>
                <a:tab pos="1616075" algn="l"/>
                <a:tab pos="1965325" algn="l"/>
                <a:tab pos="2332038" algn="l"/>
                <a:tab pos="2773363" algn="l"/>
              </a:tabLst>
              <a:defRPr>
                <a:solidFill>
                  <a:schemeClr val="tx1"/>
                </a:solidFill>
                <a:latin typeface="Arial" charset="0"/>
              </a:defRPr>
            </a:lvl6pPr>
            <a:lvl7pPr fontAlgn="base">
              <a:spcBef>
                <a:spcPct val="0"/>
              </a:spcBef>
              <a:spcAft>
                <a:spcPct val="0"/>
              </a:spcAft>
              <a:tabLst>
                <a:tab pos="441325" algn="l"/>
                <a:tab pos="898525" algn="l"/>
                <a:tab pos="1249363" algn="l"/>
                <a:tab pos="1616075" algn="l"/>
                <a:tab pos="1965325" algn="l"/>
                <a:tab pos="2332038" algn="l"/>
                <a:tab pos="2773363" algn="l"/>
              </a:tabLst>
              <a:defRPr>
                <a:solidFill>
                  <a:schemeClr val="tx1"/>
                </a:solidFill>
                <a:latin typeface="Arial" charset="0"/>
              </a:defRPr>
            </a:lvl7pPr>
            <a:lvl8pPr fontAlgn="base">
              <a:spcBef>
                <a:spcPct val="0"/>
              </a:spcBef>
              <a:spcAft>
                <a:spcPct val="0"/>
              </a:spcAft>
              <a:tabLst>
                <a:tab pos="441325" algn="l"/>
                <a:tab pos="898525" algn="l"/>
                <a:tab pos="1249363" algn="l"/>
                <a:tab pos="1616075" algn="l"/>
                <a:tab pos="1965325" algn="l"/>
                <a:tab pos="2332038" algn="l"/>
                <a:tab pos="2773363" algn="l"/>
              </a:tabLst>
              <a:defRPr>
                <a:solidFill>
                  <a:schemeClr val="tx1"/>
                </a:solidFill>
                <a:latin typeface="Arial" charset="0"/>
              </a:defRPr>
            </a:lvl8pPr>
            <a:lvl9pPr fontAlgn="base">
              <a:spcBef>
                <a:spcPct val="0"/>
              </a:spcBef>
              <a:spcAft>
                <a:spcPct val="0"/>
              </a:spcAft>
              <a:tabLst>
                <a:tab pos="441325" algn="l"/>
                <a:tab pos="898525" algn="l"/>
                <a:tab pos="1249363" algn="l"/>
                <a:tab pos="1616075" algn="l"/>
                <a:tab pos="1965325" algn="l"/>
                <a:tab pos="2332038" algn="l"/>
                <a:tab pos="2773363" algn="l"/>
              </a:tabLst>
              <a:defRPr>
                <a:solidFill>
                  <a:schemeClr val="tx1"/>
                </a:solidFill>
                <a:latin typeface="Arial" charset="0"/>
              </a:defRPr>
            </a:lvl9pPr>
          </a:lstStyle>
          <a:p>
            <a:pPr>
              <a:spcAft>
                <a:spcPts val="0"/>
              </a:spcAft>
            </a:pPr>
            <a:r>
              <a:rPr lang="de-DE" sz="2200" b="0" dirty="0">
                <a:cs typeface="Arial" charset="0"/>
              </a:rPr>
              <a:t>		</a:t>
            </a:r>
            <a:r>
              <a:rPr lang="de-DE" sz="2200" dirty="0">
                <a:cs typeface="Arial" charset="0"/>
              </a:rPr>
              <a:t>BGH:</a:t>
            </a:r>
            <a:r>
              <a:rPr lang="de-DE" sz="2200" b="0" dirty="0">
                <a:cs typeface="Arial" charset="0"/>
              </a:rPr>
              <a:t>	gewillkürte Parteierweiterung auf Beklagtenseite steht				einer Klageänderung gleich (sog. </a:t>
            </a:r>
            <a:r>
              <a:rPr lang="de-DE" sz="2200" b="0" dirty="0" err="1">
                <a:cs typeface="Arial" charset="0"/>
              </a:rPr>
              <a:t>Klageänderungstheo</a:t>
            </a:r>
            <a:r>
              <a:rPr lang="de-DE" sz="2200" b="0" dirty="0">
                <a:cs typeface="Arial" charset="0"/>
              </a:rPr>
              <a:t>-				</a:t>
            </a:r>
            <a:r>
              <a:rPr lang="de-DE" sz="2200" b="0" dirty="0" err="1">
                <a:cs typeface="Arial" charset="0"/>
              </a:rPr>
              <a:t>rie</a:t>
            </a:r>
            <a:r>
              <a:rPr lang="de-DE" sz="2200" b="0" dirty="0">
                <a:cs typeface="Arial" charset="0"/>
              </a:rPr>
              <a:t>), so dass die §§ 263 ff. ZPO analog gelten (bei </a:t>
            </a:r>
            <a:r>
              <a:rPr lang="de-DE" sz="2200" b="0" dirty="0" err="1">
                <a:cs typeface="Arial" charset="0"/>
              </a:rPr>
              <a:t>Un</a:t>
            </a:r>
            <a:r>
              <a:rPr lang="de-DE" sz="2200" b="0" dirty="0">
                <a:cs typeface="Arial" charset="0"/>
              </a:rPr>
              <a:t>-				</a:t>
            </a:r>
            <a:r>
              <a:rPr lang="de-DE" sz="2200" b="0" dirty="0" err="1">
                <a:cs typeface="Arial" charset="0"/>
              </a:rPr>
              <a:t>zulässigkeit</a:t>
            </a:r>
            <a:r>
              <a:rPr lang="de-DE" sz="2200" b="0" dirty="0">
                <a:cs typeface="Arial" charset="0"/>
              </a:rPr>
              <a:t> also Klagabweisung)</a:t>
            </a:r>
          </a:p>
          <a:p>
            <a:pPr>
              <a:spcAft>
                <a:spcPts val="0"/>
              </a:spcAft>
            </a:pPr>
            <a:r>
              <a:rPr lang="de-DE" sz="2200" b="0" dirty="0">
                <a:cs typeface="Arial" charset="0"/>
              </a:rPr>
              <a:t>		</a:t>
            </a:r>
            <a:r>
              <a:rPr lang="de-DE" sz="2200" dirty="0" err="1">
                <a:cs typeface="Arial" charset="0"/>
              </a:rPr>
              <a:t>hL</a:t>
            </a:r>
            <a:r>
              <a:rPr lang="de-DE" sz="2200" dirty="0">
                <a:cs typeface="Arial" charset="0"/>
              </a:rPr>
              <a:t>:</a:t>
            </a:r>
            <a:r>
              <a:rPr lang="de-DE" sz="2200" b="0" dirty="0">
                <a:cs typeface="Arial" charset="0"/>
              </a:rPr>
              <a:t>	gewillkürte Parteierweiterung ist lediglich nachträgliche 				Begründung von Streitgenossenschaft </a:t>
            </a:r>
            <a:r>
              <a:rPr lang="de-DE" sz="2200" b="0" dirty="0" err="1">
                <a:cs typeface="Arial" charset="0"/>
              </a:rPr>
              <a:t>iSd</a:t>
            </a:r>
            <a:r>
              <a:rPr lang="de-DE" sz="2200" b="0" dirty="0">
                <a:cs typeface="Arial" charset="0"/>
              </a:rPr>
              <a:t> §§ 59 ff. ZPO				(bei Unzulässigkeit lediglich Trennung, § 145 ZPO).</a:t>
            </a:r>
          </a:p>
          <a:p>
            <a:pPr>
              <a:spcAft>
                <a:spcPts val="0"/>
              </a:spcAft>
            </a:pPr>
            <a:r>
              <a:rPr lang="de-DE" sz="2200" b="0" dirty="0">
                <a:cs typeface="Arial" charset="0"/>
              </a:rPr>
              <a:t>		hier:	nach beiden Ansichten (+), da Erweiterung sachdienlich				</a:t>
            </a:r>
            <a:r>
              <a:rPr lang="de-DE" sz="2200" b="0" dirty="0" err="1">
                <a:cs typeface="Arial" charset="0"/>
              </a:rPr>
              <a:t>iSd</a:t>
            </a:r>
            <a:r>
              <a:rPr lang="de-DE" sz="2200" b="0" dirty="0">
                <a:cs typeface="Arial" charset="0"/>
              </a:rPr>
              <a:t> § 263, 2. </a:t>
            </a:r>
            <a:r>
              <a:rPr lang="de-DE" sz="2200" b="0" dirty="0" err="1">
                <a:cs typeface="Arial" charset="0"/>
              </a:rPr>
              <a:t>Var</a:t>
            </a:r>
            <a:r>
              <a:rPr lang="de-DE" sz="2200" b="0" dirty="0">
                <a:cs typeface="Arial" charset="0"/>
              </a:rPr>
              <a:t>. ZPO (BGH) und Beklagte gemäß 					§ 60 ZPO Streitgenossen sind; außerdem § 267 ZPO.</a:t>
            </a:r>
          </a:p>
          <a:p>
            <a:pPr>
              <a:spcAft>
                <a:spcPts val="0"/>
              </a:spcAft>
            </a:pPr>
            <a:r>
              <a:rPr lang="de-DE" sz="2200" b="0" dirty="0">
                <a:cs typeface="Arial" charset="0"/>
              </a:rPr>
              <a:t>		=&gt;		also gewillkürte Parteierweiterung zulässig.</a:t>
            </a:r>
          </a:p>
          <a:p>
            <a:pPr>
              <a:spcAft>
                <a:spcPts val="0"/>
              </a:spcAft>
            </a:pPr>
            <a:r>
              <a:rPr lang="de-DE" sz="2200" b="0" dirty="0">
                <a:cs typeface="Arial" charset="0"/>
              </a:rPr>
              <a:t>	II.	(Weitere) Zulässigkeit der Klage</a:t>
            </a:r>
          </a:p>
          <a:p>
            <a:pPr>
              <a:spcAft>
                <a:spcPts val="0"/>
              </a:spcAft>
            </a:pPr>
            <a:r>
              <a:rPr lang="de-DE" sz="2200" b="0" dirty="0">
                <a:cs typeface="Arial" charset="0"/>
              </a:rPr>
              <a:t>		(+), Zuständigkeit des LG Hannover ergibt sich sachlich aus		§§ 23 Nr. 1, 71 Abs. 1 GVG und örtlich aus § 32 ZPO.</a:t>
            </a:r>
          </a:p>
          <a:p>
            <a:pPr>
              <a:spcAft>
                <a:spcPts val="0"/>
              </a:spcAft>
            </a:pPr>
            <a:r>
              <a:rPr lang="de-DE" sz="2200" b="0" dirty="0">
                <a:cs typeface="Arial" charset="0"/>
              </a:rPr>
              <a:t>	III.	Begründetheit der Klage gegen den Beklagten zu 2.</a:t>
            </a:r>
          </a:p>
          <a:p>
            <a:pPr>
              <a:spcAft>
                <a:spcPts val="0"/>
              </a:spcAft>
            </a:pPr>
            <a:r>
              <a:rPr lang="de-DE" sz="2200" b="0" dirty="0">
                <a:cs typeface="Arial" charset="0"/>
              </a:rPr>
              <a:t>		1.	Anspruch aus § 280 Abs. 1 </a:t>
            </a:r>
            <a:r>
              <a:rPr lang="de-DE" sz="2200" b="0" dirty="0" err="1">
                <a:cs typeface="Arial" charset="0"/>
              </a:rPr>
              <a:t>iVm</a:t>
            </a:r>
            <a:r>
              <a:rPr lang="de-DE" sz="2200" b="0" dirty="0">
                <a:cs typeface="Arial" charset="0"/>
              </a:rPr>
              <a:t> § 598 BGB</a:t>
            </a:r>
          </a:p>
        </p:txBody>
      </p:sp>
      <p:sp>
        <p:nvSpPr>
          <p:cNvPr id="5"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13 Mertens ./. </a:t>
            </a:r>
            <a:r>
              <a:rPr lang="de-DE" dirty="0" err="1">
                <a:solidFill>
                  <a:schemeClr val="bg1"/>
                </a:solidFill>
              </a:rPr>
              <a:t>Secura</a:t>
            </a:r>
            <a:r>
              <a:rPr lang="de-DE" dirty="0">
                <a:solidFill>
                  <a:schemeClr val="bg1"/>
                </a:solidFill>
              </a:rPr>
              <a:t> AG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920172511"/>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24995">
                                            <p:txEl>
                                              <p:pRg st="0" end="0"/>
                                            </p:txEl>
                                          </p:spTgt>
                                        </p:tgtEl>
                                        <p:attrNameLst>
                                          <p:attrName>style.visibility</p:attrName>
                                        </p:attrNameLst>
                                      </p:cBhvr>
                                      <p:to>
                                        <p:strVal val="visible"/>
                                      </p:to>
                                    </p:set>
                                    <p:anim calcmode="lin" valueType="num">
                                      <p:cBhvr>
                                        <p:cTn id="7" dur="500" fill="hold"/>
                                        <p:tgtEl>
                                          <p:spTgt spid="724995">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724995">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72499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24995">
                                            <p:txEl>
                                              <p:pRg st="1" end="1"/>
                                            </p:txEl>
                                          </p:spTgt>
                                        </p:tgtEl>
                                        <p:attrNameLst>
                                          <p:attrName>style.visibility</p:attrName>
                                        </p:attrNameLst>
                                      </p:cBhvr>
                                      <p:to>
                                        <p:strVal val="visible"/>
                                      </p:to>
                                    </p:set>
                                    <p:anim calcmode="lin" valueType="num">
                                      <p:cBhvr>
                                        <p:cTn id="14" dur="500" fill="hold"/>
                                        <p:tgtEl>
                                          <p:spTgt spid="724995">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724995">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724995">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724995">
                                            <p:txEl>
                                              <p:pRg st="2" end="2"/>
                                            </p:txEl>
                                          </p:spTgt>
                                        </p:tgtEl>
                                        <p:attrNameLst>
                                          <p:attrName>style.visibility</p:attrName>
                                        </p:attrNameLst>
                                      </p:cBhvr>
                                      <p:to>
                                        <p:strVal val="visible"/>
                                      </p:to>
                                    </p:set>
                                    <p:anim calcmode="lin" valueType="num">
                                      <p:cBhvr>
                                        <p:cTn id="21" dur="500" fill="hold"/>
                                        <p:tgtEl>
                                          <p:spTgt spid="724995">
                                            <p:txEl>
                                              <p:pRg st="2" end="2"/>
                                            </p:txEl>
                                          </p:spTgt>
                                        </p:tgtEl>
                                        <p:attrNameLst>
                                          <p:attrName>ppt_w</p:attrName>
                                        </p:attrNameLst>
                                      </p:cBhvr>
                                      <p:tavLst>
                                        <p:tav tm="0">
                                          <p:val>
                                            <p:strVal val="#ppt_w*0.70"/>
                                          </p:val>
                                        </p:tav>
                                        <p:tav tm="100000">
                                          <p:val>
                                            <p:strVal val="#ppt_w"/>
                                          </p:val>
                                        </p:tav>
                                      </p:tavLst>
                                    </p:anim>
                                    <p:anim calcmode="lin" valueType="num">
                                      <p:cBhvr>
                                        <p:cTn id="22" dur="500" fill="hold"/>
                                        <p:tgtEl>
                                          <p:spTgt spid="724995">
                                            <p:txEl>
                                              <p:pRg st="2" end="2"/>
                                            </p:txEl>
                                          </p:spTgt>
                                        </p:tgtEl>
                                        <p:attrNameLst>
                                          <p:attrName>ppt_h</p:attrName>
                                        </p:attrNameLst>
                                      </p:cBhvr>
                                      <p:tavLst>
                                        <p:tav tm="0">
                                          <p:val>
                                            <p:strVal val="#ppt_h"/>
                                          </p:val>
                                        </p:tav>
                                        <p:tav tm="100000">
                                          <p:val>
                                            <p:strVal val="#ppt_h"/>
                                          </p:val>
                                        </p:tav>
                                      </p:tavLst>
                                    </p:anim>
                                    <p:animEffect transition="in" filter="fade">
                                      <p:cBhvr>
                                        <p:cTn id="23" dur="500"/>
                                        <p:tgtEl>
                                          <p:spTgt spid="724995">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724995">
                                            <p:txEl>
                                              <p:pRg st="3" end="3"/>
                                            </p:txEl>
                                          </p:spTgt>
                                        </p:tgtEl>
                                        <p:attrNameLst>
                                          <p:attrName>style.visibility</p:attrName>
                                        </p:attrNameLst>
                                      </p:cBhvr>
                                      <p:to>
                                        <p:strVal val="visible"/>
                                      </p:to>
                                    </p:set>
                                    <p:anim calcmode="lin" valueType="num">
                                      <p:cBhvr>
                                        <p:cTn id="28" dur="500" fill="hold"/>
                                        <p:tgtEl>
                                          <p:spTgt spid="724995">
                                            <p:txEl>
                                              <p:pRg st="3" end="3"/>
                                            </p:txEl>
                                          </p:spTgt>
                                        </p:tgtEl>
                                        <p:attrNameLst>
                                          <p:attrName>ppt_w</p:attrName>
                                        </p:attrNameLst>
                                      </p:cBhvr>
                                      <p:tavLst>
                                        <p:tav tm="0">
                                          <p:val>
                                            <p:strVal val="#ppt_w*0.70"/>
                                          </p:val>
                                        </p:tav>
                                        <p:tav tm="100000">
                                          <p:val>
                                            <p:strVal val="#ppt_w"/>
                                          </p:val>
                                        </p:tav>
                                      </p:tavLst>
                                    </p:anim>
                                    <p:anim calcmode="lin" valueType="num">
                                      <p:cBhvr>
                                        <p:cTn id="29" dur="500" fill="hold"/>
                                        <p:tgtEl>
                                          <p:spTgt spid="724995">
                                            <p:txEl>
                                              <p:pRg st="3" end="3"/>
                                            </p:txEl>
                                          </p:spTgt>
                                        </p:tgtEl>
                                        <p:attrNameLst>
                                          <p:attrName>ppt_h</p:attrName>
                                        </p:attrNameLst>
                                      </p:cBhvr>
                                      <p:tavLst>
                                        <p:tav tm="0">
                                          <p:val>
                                            <p:strVal val="#ppt_h"/>
                                          </p:val>
                                        </p:tav>
                                        <p:tav tm="100000">
                                          <p:val>
                                            <p:strVal val="#ppt_h"/>
                                          </p:val>
                                        </p:tav>
                                      </p:tavLst>
                                    </p:anim>
                                    <p:animEffect transition="in" filter="fade">
                                      <p:cBhvr>
                                        <p:cTn id="30" dur="500"/>
                                        <p:tgtEl>
                                          <p:spTgt spid="724995">
                                            <p:txEl>
                                              <p:pRg st="3" end="3"/>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724995">
                                            <p:txEl>
                                              <p:pRg st="4" end="4"/>
                                            </p:txEl>
                                          </p:spTgt>
                                        </p:tgtEl>
                                        <p:attrNameLst>
                                          <p:attrName>style.visibility</p:attrName>
                                        </p:attrNameLst>
                                      </p:cBhvr>
                                      <p:to>
                                        <p:strVal val="visible"/>
                                      </p:to>
                                    </p:set>
                                    <p:anim calcmode="lin" valueType="num">
                                      <p:cBhvr>
                                        <p:cTn id="35" dur="500" fill="hold"/>
                                        <p:tgtEl>
                                          <p:spTgt spid="724995">
                                            <p:txEl>
                                              <p:pRg st="4" end="4"/>
                                            </p:txEl>
                                          </p:spTgt>
                                        </p:tgtEl>
                                        <p:attrNameLst>
                                          <p:attrName>ppt_w</p:attrName>
                                        </p:attrNameLst>
                                      </p:cBhvr>
                                      <p:tavLst>
                                        <p:tav tm="0">
                                          <p:val>
                                            <p:strVal val="#ppt_w*0.70"/>
                                          </p:val>
                                        </p:tav>
                                        <p:tav tm="100000">
                                          <p:val>
                                            <p:strVal val="#ppt_w"/>
                                          </p:val>
                                        </p:tav>
                                      </p:tavLst>
                                    </p:anim>
                                    <p:anim calcmode="lin" valueType="num">
                                      <p:cBhvr>
                                        <p:cTn id="36" dur="500" fill="hold"/>
                                        <p:tgtEl>
                                          <p:spTgt spid="724995">
                                            <p:txEl>
                                              <p:pRg st="4" end="4"/>
                                            </p:txEl>
                                          </p:spTgt>
                                        </p:tgtEl>
                                        <p:attrNameLst>
                                          <p:attrName>ppt_h</p:attrName>
                                        </p:attrNameLst>
                                      </p:cBhvr>
                                      <p:tavLst>
                                        <p:tav tm="0">
                                          <p:val>
                                            <p:strVal val="#ppt_h"/>
                                          </p:val>
                                        </p:tav>
                                        <p:tav tm="100000">
                                          <p:val>
                                            <p:strVal val="#ppt_h"/>
                                          </p:val>
                                        </p:tav>
                                      </p:tavLst>
                                    </p:anim>
                                    <p:animEffect transition="in" filter="fade">
                                      <p:cBhvr>
                                        <p:cTn id="37" dur="500"/>
                                        <p:tgtEl>
                                          <p:spTgt spid="72499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724995">
                                            <p:txEl>
                                              <p:pRg st="5" end="5"/>
                                            </p:txEl>
                                          </p:spTgt>
                                        </p:tgtEl>
                                        <p:attrNameLst>
                                          <p:attrName>style.visibility</p:attrName>
                                        </p:attrNameLst>
                                      </p:cBhvr>
                                      <p:to>
                                        <p:strVal val="visible"/>
                                      </p:to>
                                    </p:set>
                                    <p:anim calcmode="lin" valueType="num">
                                      <p:cBhvr>
                                        <p:cTn id="42" dur="500" fill="hold"/>
                                        <p:tgtEl>
                                          <p:spTgt spid="724995">
                                            <p:txEl>
                                              <p:pRg st="5" end="5"/>
                                            </p:txEl>
                                          </p:spTgt>
                                        </p:tgtEl>
                                        <p:attrNameLst>
                                          <p:attrName>ppt_w</p:attrName>
                                        </p:attrNameLst>
                                      </p:cBhvr>
                                      <p:tavLst>
                                        <p:tav tm="0">
                                          <p:val>
                                            <p:strVal val="#ppt_w*0.70"/>
                                          </p:val>
                                        </p:tav>
                                        <p:tav tm="100000">
                                          <p:val>
                                            <p:strVal val="#ppt_w"/>
                                          </p:val>
                                        </p:tav>
                                      </p:tavLst>
                                    </p:anim>
                                    <p:anim calcmode="lin" valueType="num">
                                      <p:cBhvr>
                                        <p:cTn id="43" dur="500" fill="hold"/>
                                        <p:tgtEl>
                                          <p:spTgt spid="724995">
                                            <p:txEl>
                                              <p:pRg st="5" end="5"/>
                                            </p:txEl>
                                          </p:spTgt>
                                        </p:tgtEl>
                                        <p:attrNameLst>
                                          <p:attrName>ppt_h</p:attrName>
                                        </p:attrNameLst>
                                      </p:cBhvr>
                                      <p:tavLst>
                                        <p:tav tm="0">
                                          <p:val>
                                            <p:strVal val="#ppt_h"/>
                                          </p:val>
                                        </p:tav>
                                        <p:tav tm="100000">
                                          <p:val>
                                            <p:strVal val="#ppt_h"/>
                                          </p:val>
                                        </p:tav>
                                      </p:tavLst>
                                    </p:anim>
                                    <p:animEffect transition="in" filter="fade">
                                      <p:cBhvr>
                                        <p:cTn id="44" dur="500"/>
                                        <p:tgtEl>
                                          <p:spTgt spid="724995">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724995">
                                            <p:txEl>
                                              <p:pRg st="6" end="6"/>
                                            </p:txEl>
                                          </p:spTgt>
                                        </p:tgtEl>
                                        <p:attrNameLst>
                                          <p:attrName>style.visibility</p:attrName>
                                        </p:attrNameLst>
                                      </p:cBhvr>
                                      <p:to>
                                        <p:strVal val="visible"/>
                                      </p:to>
                                    </p:set>
                                    <p:anim calcmode="lin" valueType="num">
                                      <p:cBhvr>
                                        <p:cTn id="49" dur="500" fill="hold"/>
                                        <p:tgtEl>
                                          <p:spTgt spid="724995">
                                            <p:txEl>
                                              <p:pRg st="6" end="6"/>
                                            </p:txEl>
                                          </p:spTgt>
                                        </p:tgtEl>
                                        <p:attrNameLst>
                                          <p:attrName>ppt_w</p:attrName>
                                        </p:attrNameLst>
                                      </p:cBhvr>
                                      <p:tavLst>
                                        <p:tav tm="0">
                                          <p:val>
                                            <p:strVal val="#ppt_w*0.70"/>
                                          </p:val>
                                        </p:tav>
                                        <p:tav tm="100000">
                                          <p:val>
                                            <p:strVal val="#ppt_w"/>
                                          </p:val>
                                        </p:tav>
                                      </p:tavLst>
                                    </p:anim>
                                    <p:anim calcmode="lin" valueType="num">
                                      <p:cBhvr>
                                        <p:cTn id="50" dur="500" fill="hold"/>
                                        <p:tgtEl>
                                          <p:spTgt spid="724995">
                                            <p:txEl>
                                              <p:pRg st="6" end="6"/>
                                            </p:txEl>
                                          </p:spTgt>
                                        </p:tgtEl>
                                        <p:attrNameLst>
                                          <p:attrName>ppt_h</p:attrName>
                                        </p:attrNameLst>
                                      </p:cBhvr>
                                      <p:tavLst>
                                        <p:tav tm="0">
                                          <p:val>
                                            <p:strVal val="#ppt_h"/>
                                          </p:val>
                                        </p:tav>
                                        <p:tav tm="100000">
                                          <p:val>
                                            <p:strVal val="#ppt_h"/>
                                          </p:val>
                                        </p:tav>
                                      </p:tavLst>
                                    </p:anim>
                                    <p:animEffect transition="in" filter="fade">
                                      <p:cBhvr>
                                        <p:cTn id="51" dur="500"/>
                                        <p:tgtEl>
                                          <p:spTgt spid="724995">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724995">
                                            <p:txEl>
                                              <p:pRg st="7" end="7"/>
                                            </p:txEl>
                                          </p:spTgt>
                                        </p:tgtEl>
                                        <p:attrNameLst>
                                          <p:attrName>style.visibility</p:attrName>
                                        </p:attrNameLst>
                                      </p:cBhvr>
                                      <p:to>
                                        <p:strVal val="visible"/>
                                      </p:to>
                                    </p:set>
                                    <p:anim calcmode="lin" valueType="num">
                                      <p:cBhvr>
                                        <p:cTn id="56" dur="500" fill="hold"/>
                                        <p:tgtEl>
                                          <p:spTgt spid="724995">
                                            <p:txEl>
                                              <p:pRg st="7" end="7"/>
                                            </p:txEl>
                                          </p:spTgt>
                                        </p:tgtEl>
                                        <p:attrNameLst>
                                          <p:attrName>ppt_w</p:attrName>
                                        </p:attrNameLst>
                                      </p:cBhvr>
                                      <p:tavLst>
                                        <p:tav tm="0">
                                          <p:val>
                                            <p:strVal val="#ppt_w*0.70"/>
                                          </p:val>
                                        </p:tav>
                                        <p:tav tm="100000">
                                          <p:val>
                                            <p:strVal val="#ppt_w"/>
                                          </p:val>
                                        </p:tav>
                                      </p:tavLst>
                                    </p:anim>
                                    <p:anim calcmode="lin" valueType="num">
                                      <p:cBhvr>
                                        <p:cTn id="57" dur="500" fill="hold"/>
                                        <p:tgtEl>
                                          <p:spTgt spid="724995">
                                            <p:txEl>
                                              <p:pRg st="7" end="7"/>
                                            </p:txEl>
                                          </p:spTgt>
                                        </p:tgtEl>
                                        <p:attrNameLst>
                                          <p:attrName>ppt_h</p:attrName>
                                        </p:attrNameLst>
                                      </p:cBhvr>
                                      <p:tavLst>
                                        <p:tav tm="0">
                                          <p:val>
                                            <p:strVal val="#ppt_h"/>
                                          </p:val>
                                        </p:tav>
                                        <p:tav tm="100000">
                                          <p:val>
                                            <p:strVal val="#ppt_h"/>
                                          </p:val>
                                        </p:tav>
                                      </p:tavLst>
                                    </p:anim>
                                    <p:animEffect transition="in" filter="fade">
                                      <p:cBhvr>
                                        <p:cTn id="58" dur="500"/>
                                        <p:tgtEl>
                                          <p:spTgt spid="72499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4995"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6019" name="Text Box 3"/>
          <p:cNvSpPr txBox="1">
            <a:spLocks noChangeArrowheads="1"/>
          </p:cNvSpPr>
          <p:nvPr/>
        </p:nvSpPr>
        <p:spPr bwMode="auto">
          <a:xfrm>
            <a:off x="214313" y="1341438"/>
            <a:ext cx="8678862" cy="5416868"/>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tabLst>
                <a:tab pos="441325" algn="l"/>
                <a:tab pos="898525" algn="l"/>
                <a:tab pos="1249363" algn="l"/>
                <a:tab pos="1616075" algn="l"/>
                <a:tab pos="1965325" algn="l"/>
                <a:tab pos="2332038" algn="l"/>
                <a:tab pos="2773363" algn="l"/>
              </a:tabLst>
              <a:defRPr>
                <a:solidFill>
                  <a:schemeClr val="tx1"/>
                </a:solidFill>
                <a:latin typeface="Arial" charset="0"/>
              </a:defRPr>
            </a:lvl1pPr>
            <a:lvl2pPr marL="987425">
              <a:tabLst>
                <a:tab pos="441325" algn="l"/>
                <a:tab pos="898525" algn="l"/>
                <a:tab pos="1249363" algn="l"/>
                <a:tab pos="1616075" algn="l"/>
                <a:tab pos="1965325" algn="l"/>
                <a:tab pos="2332038" algn="l"/>
                <a:tab pos="2773363" algn="l"/>
              </a:tabLst>
              <a:defRPr>
                <a:solidFill>
                  <a:schemeClr val="tx1"/>
                </a:solidFill>
                <a:latin typeface="Arial" charset="0"/>
              </a:defRPr>
            </a:lvl2pPr>
            <a:lvl3pPr marL="1166813">
              <a:tabLst>
                <a:tab pos="441325" algn="l"/>
                <a:tab pos="898525" algn="l"/>
                <a:tab pos="1249363" algn="l"/>
                <a:tab pos="1616075" algn="l"/>
                <a:tab pos="1965325" algn="l"/>
                <a:tab pos="2332038" algn="l"/>
                <a:tab pos="2773363" algn="l"/>
              </a:tabLst>
              <a:defRPr>
                <a:solidFill>
                  <a:schemeClr val="tx1"/>
                </a:solidFill>
                <a:latin typeface="Arial" charset="0"/>
              </a:defRPr>
            </a:lvl3pPr>
            <a:lvl4pPr>
              <a:tabLst>
                <a:tab pos="441325" algn="l"/>
                <a:tab pos="898525" algn="l"/>
                <a:tab pos="1249363" algn="l"/>
                <a:tab pos="1616075" algn="l"/>
                <a:tab pos="1965325" algn="l"/>
                <a:tab pos="2332038" algn="l"/>
                <a:tab pos="2773363" algn="l"/>
              </a:tabLst>
              <a:defRPr>
                <a:solidFill>
                  <a:schemeClr val="tx1"/>
                </a:solidFill>
                <a:latin typeface="Arial" charset="0"/>
              </a:defRPr>
            </a:lvl4pPr>
            <a:lvl5pPr>
              <a:tabLst>
                <a:tab pos="441325" algn="l"/>
                <a:tab pos="898525" algn="l"/>
                <a:tab pos="1249363" algn="l"/>
                <a:tab pos="1616075" algn="l"/>
                <a:tab pos="1965325" algn="l"/>
                <a:tab pos="2332038" algn="l"/>
                <a:tab pos="2773363" algn="l"/>
              </a:tabLst>
              <a:defRPr>
                <a:solidFill>
                  <a:schemeClr val="tx1"/>
                </a:solidFill>
                <a:latin typeface="Arial" charset="0"/>
              </a:defRPr>
            </a:lvl5pPr>
            <a:lvl6pPr fontAlgn="base">
              <a:spcBef>
                <a:spcPct val="0"/>
              </a:spcBef>
              <a:spcAft>
                <a:spcPct val="0"/>
              </a:spcAft>
              <a:tabLst>
                <a:tab pos="441325" algn="l"/>
                <a:tab pos="898525" algn="l"/>
                <a:tab pos="1249363" algn="l"/>
                <a:tab pos="1616075" algn="l"/>
                <a:tab pos="1965325" algn="l"/>
                <a:tab pos="2332038" algn="l"/>
                <a:tab pos="2773363" algn="l"/>
              </a:tabLst>
              <a:defRPr>
                <a:solidFill>
                  <a:schemeClr val="tx1"/>
                </a:solidFill>
                <a:latin typeface="Arial" charset="0"/>
              </a:defRPr>
            </a:lvl6pPr>
            <a:lvl7pPr fontAlgn="base">
              <a:spcBef>
                <a:spcPct val="0"/>
              </a:spcBef>
              <a:spcAft>
                <a:spcPct val="0"/>
              </a:spcAft>
              <a:tabLst>
                <a:tab pos="441325" algn="l"/>
                <a:tab pos="898525" algn="l"/>
                <a:tab pos="1249363" algn="l"/>
                <a:tab pos="1616075" algn="l"/>
                <a:tab pos="1965325" algn="l"/>
                <a:tab pos="2332038" algn="l"/>
                <a:tab pos="2773363" algn="l"/>
              </a:tabLst>
              <a:defRPr>
                <a:solidFill>
                  <a:schemeClr val="tx1"/>
                </a:solidFill>
                <a:latin typeface="Arial" charset="0"/>
              </a:defRPr>
            </a:lvl7pPr>
            <a:lvl8pPr fontAlgn="base">
              <a:spcBef>
                <a:spcPct val="0"/>
              </a:spcBef>
              <a:spcAft>
                <a:spcPct val="0"/>
              </a:spcAft>
              <a:tabLst>
                <a:tab pos="441325" algn="l"/>
                <a:tab pos="898525" algn="l"/>
                <a:tab pos="1249363" algn="l"/>
                <a:tab pos="1616075" algn="l"/>
                <a:tab pos="1965325" algn="l"/>
                <a:tab pos="2332038" algn="l"/>
                <a:tab pos="2773363" algn="l"/>
              </a:tabLst>
              <a:defRPr>
                <a:solidFill>
                  <a:schemeClr val="tx1"/>
                </a:solidFill>
                <a:latin typeface="Arial" charset="0"/>
              </a:defRPr>
            </a:lvl8pPr>
            <a:lvl9pPr fontAlgn="base">
              <a:spcBef>
                <a:spcPct val="0"/>
              </a:spcBef>
              <a:spcAft>
                <a:spcPct val="0"/>
              </a:spcAft>
              <a:tabLst>
                <a:tab pos="441325" algn="l"/>
                <a:tab pos="898525" algn="l"/>
                <a:tab pos="1249363" algn="l"/>
                <a:tab pos="1616075" algn="l"/>
                <a:tab pos="1965325" algn="l"/>
                <a:tab pos="2332038" algn="l"/>
                <a:tab pos="2773363" algn="l"/>
              </a:tabLst>
              <a:defRPr>
                <a:solidFill>
                  <a:schemeClr val="tx1"/>
                </a:solidFill>
                <a:latin typeface="Arial" charset="0"/>
              </a:defRPr>
            </a:lvl9pPr>
          </a:lstStyle>
          <a:p>
            <a:pPr>
              <a:spcAft>
                <a:spcPts val="0"/>
              </a:spcAft>
            </a:pPr>
            <a:r>
              <a:rPr lang="de-DE" sz="2200" b="0" dirty="0">
                <a:cs typeface="Arial" charset="0"/>
              </a:rPr>
              <a:t>			(-), nach übereinstimmendem Sachvortrag beiderseits kein			Rechtsbindungswille, sondern bloße Gefälligkeit im außer-			rechtlichen Bereich, daher keine Willenserklärungen.</a:t>
            </a:r>
          </a:p>
          <a:p>
            <a:pPr>
              <a:spcAft>
                <a:spcPts val="0"/>
              </a:spcAft>
            </a:pPr>
            <a:r>
              <a:rPr lang="de-DE" sz="2200" b="0" dirty="0">
                <a:cs typeface="Arial" charset="0"/>
              </a:rPr>
              <a:t>		2.	Anspruch aus § 833 S.1 BGB</a:t>
            </a:r>
          </a:p>
          <a:p>
            <a:pPr>
              <a:spcAft>
                <a:spcPts val="0"/>
              </a:spcAft>
            </a:pPr>
            <a:r>
              <a:rPr lang="de-DE" sz="2200" b="0" dirty="0">
                <a:cs typeface="Arial" charset="0"/>
              </a:rPr>
              <a:t>			a)	Haftungsbegründender Tatbestand</a:t>
            </a:r>
          </a:p>
          <a:p>
            <a:pPr>
              <a:spcAft>
                <a:spcPts val="0"/>
              </a:spcAft>
            </a:pPr>
            <a:r>
              <a:rPr lang="de-DE" sz="2200" b="0" dirty="0">
                <a:cs typeface="Arial" charset="0"/>
              </a:rPr>
              <a:t>				</a:t>
            </a:r>
            <a:r>
              <a:rPr lang="de-DE" sz="2200" b="0" dirty="0" err="1">
                <a:cs typeface="Arial" charset="0"/>
              </a:rPr>
              <a:t>aa</a:t>
            </a:r>
            <a:r>
              <a:rPr lang="de-DE" sz="2200" b="0" dirty="0">
                <a:cs typeface="Arial" charset="0"/>
              </a:rPr>
              <a:t>)	Erfolg eingetreten</a:t>
            </a:r>
          </a:p>
          <a:p>
            <a:pPr>
              <a:spcAft>
                <a:spcPts val="0"/>
              </a:spcAft>
            </a:pPr>
            <a:r>
              <a:rPr lang="de-DE" sz="2200" b="0" dirty="0">
                <a:cs typeface="Arial" charset="0"/>
              </a:rPr>
              <a:t>						(+), Körperverletzung, Gesundheitsbeschädigung.</a:t>
            </a:r>
          </a:p>
          <a:p>
            <a:pPr>
              <a:spcAft>
                <a:spcPts val="0"/>
              </a:spcAft>
            </a:pPr>
            <a:r>
              <a:rPr lang="de-DE" sz="2200" b="0" dirty="0">
                <a:cs typeface="Arial" charset="0"/>
              </a:rPr>
              <a:t>				</a:t>
            </a:r>
            <a:r>
              <a:rPr lang="de-DE" sz="2200" b="0" dirty="0" err="1">
                <a:cs typeface="Arial" charset="0"/>
              </a:rPr>
              <a:t>bb</a:t>
            </a:r>
            <a:r>
              <a:rPr lang="de-DE" sz="2200" b="0" dirty="0">
                <a:cs typeface="Arial" charset="0"/>
              </a:rPr>
              <a:t>)	„durch ein Tier“?</a:t>
            </a:r>
          </a:p>
          <a:p>
            <a:pPr>
              <a:spcAft>
                <a:spcPts val="0"/>
              </a:spcAft>
            </a:pPr>
            <a:r>
              <a:rPr lang="de-DE" sz="2200" b="0" dirty="0">
                <a:cs typeface="Arial" charset="0"/>
              </a:rPr>
              <a:t>						(1)	Realisierung einer typischen Tiergefahr?</a:t>
            </a:r>
          </a:p>
          <a:p>
            <a:pPr>
              <a:spcAft>
                <a:spcPts val="0"/>
              </a:spcAft>
            </a:pPr>
            <a:r>
              <a:rPr lang="de-DE" sz="2200" b="0" dirty="0">
                <a:cs typeface="Arial" charset="0"/>
              </a:rPr>
              <a:t>							(+), typisch unberechenbares Tierverhalten								(selbst bei Gertenschlag, da dies allenfalls </a:t>
            </a:r>
            <a:r>
              <a:rPr lang="de-DE" sz="2200" b="0" dirty="0" err="1">
                <a:cs typeface="Arial" charset="0"/>
              </a:rPr>
              <a:t>iRv</a:t>
            </a:r>
            <a:r>
              <a:rPr lang="de-DE" sz="2200" b="0" dirty="0">
                <a:cs typeface="Arial" charset="0"/>
              </a:rPr>
              <a:t>							§ 254 BGB berücksichtigt würde).</a:t>
            </a:r>
          </a:p>
          <a:p>
            <a:pPr>
              <a:spcAft>
                <a:spcPts val="0"/>
              </a:spcAft>
            </a:pPr>
            <a:r>
              <a:rPr lang="de-DE" sz="2200" b="0" dirty="0">
                <a:cs typeface="Arial" charset="0"/>
              </a:rPr>
              <a:t>						(2)	Lehre vom Schutzzweck der Norm?</a:t>
            </a:r>
          </a:p>
          <a:p>
            <a:pPr>
              <a:spcAft>
                <a:spcPts val="0"/>
              </a:spcAft>
            </a:pPr>
            <a:r>
              <a:rPr lang="de-DE" sz="2200" b="0" dirty="0">
                <a:cs typeface="Arial" charset="0"/>
              </a:rPr>
              <a:t>							(a) Fällt der Reiter generell aus dem </a:t>
            </a:r>
            <a:r>
              <a:rPr lang="de-DE" sz="2200" b="0" dirty="0" err="1">
                <a:cs typeface="Arial" charset="0"/>
              </a:rPr>
              <a:t>SchutzB</a:t>
            </a:r>
            <a:r>
              <a:rPr lang="de-DE" sz="2200" b="0" dirty="0">
                <a:cs typeface="Arial" charset="0"/>
              </a:rPr>
              <a:t>?</a:t>
            </a:r>
          </a:p>
          <a:p>
            <a:pPr>
              <a:spcAft>
                <a:spcPts val="0"/>
              </a:spcAft>
            </a:pPr>
            <a:r>
              <a:rPr lang="de-DE" sz="2200" b="0" dirty="0">
                <a:cs typeface="Arial" charset="0"/>
              </a:rPr>
              <a:t>							      (-), typischer Anwendungsfall des § 833							            so dass Gegenteil im Gesetz stehen muss.</a:t>
            </a:r>
          </a:p>
        </p:txBody>
      </p:sp>
      <p:sp>
        <p:nvSpPr>
          <p:cNvPr id="5"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13 Mertens ./. </a:t>
            </a:r>
            <a:r>
              <a:rPr lang="de-DE" dirty="0" err="1">
                <a:solidFill>
                  <a:schemeClr val="bg1"/>
                </a:solidFill>
              </a:rPr>
              <a:t>Secura</a:t>
            </a:r>
            <a:r>
              <a:rPr lang="de-DE" dirty="0">
                <a:solidFill>
                  <a:schemeClr val="bg1"/>
                </a:solidFill>
              </a:rPr>
              <a:t> AG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71005587"/>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26019">
                                            <p:txEl>
                                              <p:pRg st="0" end="0"/>
                                            </p:txEl>
                                          </p:spTgt>
                                        </p:tgtEl>
                                        <p:attrNameLst>
                                          <p:attrName>style.visibility</p:attrName>
                                        </p:attrNameLst>
                                      </p:cBhvr>
                                      <p:to>
                                        <p:strVal val="visible"/>
                                      </p:to>
                                    </p:set>
                                    <p:anim calcmode="lin" valueType="num">
                                      <p:cBhvr>
                                        <p:cTn id="7" dur="500" fill="hold"/>
                                        <p:tgtEl>
                                          <p:spTgt spid="726019">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726019">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726019">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26019">
                                            <p:txEl>
                                              <p:pRg st="1" end="1"/>
                                            </p:txEl>
                                          </p:spTgt>
                                        </p:tgtEl>
                                        <p:attrNameLst>
                                          <p:attrName>style.visibility</p:attrName>
                                        </p:attrNameLst>
                                      </p:cBhvr>
                                      <p:to>
                                        <p:strVal val="visible"/>
                                      </p:to>
                                    </p:set>
                                    <p:anim calcmode="lin" valueType="num">
                                      <p:cBhvr>
                                        <p:cTn id="14" dur="500" fill="hold"/>
                                        <p:tgtEl>
                                          <p:spTgt spid="726019">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726019">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726019">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726019">
                                            <p:txEl>
                                              <p:pRg st="2" end="2"/>
                                            </p:txEl>
                                          </p:spTgt>
                                        </p:tgtEl>
                                        <p:attrNameLst>
                                          <p:attrName>style.visibility</p:attrName>
                                        </p:attrNameLst>
                                      </p:cBhvr>
                                      <p:to>
                                        <p:strVal val="visible"/>
                                      </p:to>
                                    </p:set>
                                    <p:anim calcmode="lin" valueType="num">
                                      <p:cBhvr>
                                        <p:cTn id="21" dur="500" fill="hold"/>
                                        <p:tgtEl>
                                          <p:spTgt spid="726019">
                                            <p:txEl>
                                              <p:pRg st="2" end="2"/>
                                            </p:txEl>
                                          </p:spTgt>
                                        </p:tgtEl>
                                        <p:attrNameLst>
                                          <p:attrName>ppt_w</p:attrName>
                                        </p:attrNameLst>
                                      </p:cBhvr>
                                      <p:tavLst>
                                        <p:tav tm="0">
                                          <p:val>
                                            <p:strVal val="#ppt_w*0.70"/>
                                          </p:val>
                                        </p:tav>
                                        <p:tav tm="100000">
                                          <p:val>
                                            <p:strVal val="#ppt_w"/>
                                          </p:val>
                                        </p:tav>
                                      </p:tavLst>
                                    </p:anim>
                                    <p:anim calcmode="lin" valueType="num">
                                      <p:cBhvr>
                                        <p:cTn id="22" dur="500" fill="hold"/>
                                        <p:tgtEl>
                                          <p:spTgt spid="726019">
                                            <p:txEl>
                                              <p:pRg st="2" end="2"/>
                                            </p:txEl>
                                          </p:spTgt>
                                        </p:tgtEl>
                                        <p:attrNameLst>
                                          <p:attrName>ppt_h</p:attrName>
                                        </p:attrNameLst>
                                      </p:cBhvr>
                                      <p:tavLst>
                                        <p:tav tm="0">
                                          <p:val>
                                            <p:strVal val="#ppt_h"/>
                                          </p:val>
                                        </p:tav>
                                        <p:tav tm="100000">
                                          <p:val>
                                            <p:strVal val="#ppt_h"/>
                                          </p:val>
                                        </p:tav>
                                      </p:tavLst>
                                    </p:anim>
                                    <p:animEffect transition="in" filter="fade">
                                      <p:cBhvr>
                                        <p:cTn id="23" dur="500"/>
                                        <p:tgtEl>
                                          <p:spTgt spid="726019">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726019">
                                            <p:txEl>
                                              <p:pRg st="3" end="3"/>
                                            </p:txEl>
                                          </p:spTgt>
                                        </p:tgtEl>
                                        <p:attrNameLst>
                                          <p:attrName>style.visibility</p:attrName>
                                        </p:attrNameLst>
                                      </p:cBhvr>
                                      <p:to>
                                        <p:strVal val="visible"/>
                                      </p:to>
                                    </p:set>
                                    <p:anim calcmode="lin" valueType="num">
                                      <p:cBhvr>
                                        <p:cTn id="28" dur="500" fill="hold"/>
                                        <p:tgtEl>
                                          <p:spTgt spid="726019">
                                            <p:txEl>
                                              <p:pRg st="3" end="3"/>
                                            </p:txEl>
                                          </p:spTgt>
                                        </p:tgtEl>
                                        <p:attrNameLst>
                                          <p:attrName>ppt_w</p:attrName>
                                        </p:attrNameLst>
                                      </p:cBhvr>
                                      <p:tavLst>
                                        <p:tav tm="0">
                                          <p:val>
                                            <p:strVal val="#ppt_w*0.70"/>
                                          </p:val>
                                        </p:tav>
                                        <p:tav tm="100000">
                                          <p:val>
                                            <p:strVal val="#ppt_w"/>
                                          </p:val>
                                        </p:tav>
                                      </p:tavLst>
                                    </p:anim>
                                    <p:anim calcmode="lin" valueType="num">
                                      <p:cBhvr>
                                        <p:cTn id="29" dur="500" fill="hold"/>
                                        <p:tgtEl>
                                          <p:spTgt spid="726019">
                                            <p:txEl>
                                              <p:pRg st="3" end="3"/>
                                            </p:txEl>
                                          </p:spTgt>
                                        </p:tgtEl>
                                        <p:attrNameLst>
                                          <p:attrName>ppt_h</p:attrName>
                                        </p:attrNameLst>
                                      </p:cBhvr>
                                      <p:tavLst>
                                        <p:tav tm="0">
                                          <p:val>
                                            <p:strVal val="#ppt_h"/>
                                          </p:val>
                                        </p:tav>
                                        <p:tav tm="100000">
                                          <p:val>
                                            <p:strVal val="#ppt_h"/>
                                          </p:val>
                                        </p:tav>
                                      </p:tavLst>
                                    </p:anim>
                                    <p:animEffect transition="in" filter="fade">
                                      <p:cBhvr>
                                        <p:cTn id="30" dur="500"/>
                                        <p:tgtEl>
                                          <p:spTgt spid="726019">
                                            <p:txEl>
                                              <p:pRg st="3" end="3"/>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726019">
                                            <p:txEl>
                                              <p:pRg st="4" end="4"/>
                                            </p:txEl>
                                          </p:spTgt>
                                        </p:tgtEl>
                                        <p:attrNameLst>
                                          <p:attrName>style.visibility</p:attrName>
                                        </p:attrNameLst>
                                      </p:cBhvr>
                                      <p:to>
                                        <p:strVal val="visible"/>
                                      </p:to>
                                    </p:set>
                                    <p:anim calcmode="lin" valueType="num">
                                      <p:cBhvr>
                                        <p:cTn id="35" dur="500" fill="hold"/>
                                        <p:tgtEl>
                                          <p:spTgt spid="726019">
                                            <p:txEl>
                                              <p:pRg st="4" end="4"/>
                                            </p:txEl>
                                          </p:spTgt>
                                        </p:tgtEl>
                                        <p:attrNameLst>
                                          <p:attrName>ppt_w</p:attrName>
                                        </p:attrNameLst>
                                      </p:cBhvr>
                                      <p:tavLst>
                                        <p:tav tm="0">
                                          <p:val>
                                            <p:strVal val="#ppt_w*0.70"/>
                                          </p:val>
                                        </p:tav>
                                        <p:tav tm="100000">
                                          <p:val>
                                            <p:strVal val="#ppt_w"/>
                                          </p:val>
                                        </p:tav>
                                      </p:tavLst>
                                    </p:anim>
                                    <p:anim calcmode="lin" valueType="num">
                                      <p:cBhvr>
                                        <p:cTn id="36" dur="500" fill="hold"/>
                                        <p:tgtEl>
                                          <p:spTgt spid="726019">
                                            <p:txEl>
                                              <p:pRg st="4" end="4"/>
                                            </p:txEl>
                                          </p:spTgt>
                                        </p:tgtEl>
                                        <p:attrNameLst>
                                          <p:attrName>ppt_h</p:attrName>
                                        </p:attrNameLst>
                                      </p:cBhvr>
                                      <p:tavLst>
                                        <p:tav tm="0">
                                          <p:val>
                                            <p:strVal val="#ppt_h"/>
                                          </p:val>
                                        </p:tav>
                                        <p:tav tm="100000">
                                          <p:val>
                                            <p:strVal val="#ppt_h"/>
                                          </p:val>
                                        </p:tav>
                                      </p:tavLst>
                                    </p:anim>
                                    <p:animEffect transition="in" filter="fade">
                                      <p:cBhvr>
                                        <p:cTn id="37" dur="500"/>
                                        <p:tgtEl>
                                          <p:spTgt spid="726019">
                                            <p:txEl>
                                              <p:pRg st="4" end="4"/>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726019">
                                            <p:txEl>
                                              <p:pRg st="5" end="5"/>
                                            </p:txEl>
                                          </p:spTgt>
                                        </p:tgtEl>
                                        <p:attrNameLst>
                                          <p:attrName>style.visibility</p:attrName>
                                        </p:attrNameLst>
                                      </p:cBhvr>
                                      <p:to>
                                        <p:strVal val="visible"/>
                                      </p:to>
                                    </p:set>
                                    <p:anim calcmode="lin" valueType="num">
                                      <p:cBhvr>
                                        <p:cTn id="42" dur="500" fill="hold"/>
                                        <p:tgtEl>
                                          <p:spTgt spid="726019">
                                            <p:txEl>
                                              <p:pRg st="5" end="5"/>
                                            </p:txEl>
                                          </p:spTgt>
                                        </p:tgtEl>
                                        <p:attrNameLst>
                                          <p:attrName>ppt_w</p:attrName>
                                        </p:attrNameLst>
                                      </p:cBhvr>
                                      <p:tavLst>
                                        <p:tav tm="0">
                                          <p:val>
                                            <p:strVal val="#ppt_w*0.70"/>
                                          </p:val>
                                        </p:tav>
                                        <p:tav tm="100000">
                                          <p:val>
                                            <p:strVal val="#ppt_w"/>
                                          </p:val>
                                        </p:tav>
                                      </p:tavLst>
                                    </p:anim>
                                    <p:anim calcmode="lin" valueType="num">
                                      <p:cBhvr>
                                        <p:cTn id="43" dur="500" fill="hold"/>
                                        <p:tgtEl>
                                          <p:spTgt spid="726019">
                                            <p:txEl>
                                              <p:pRg st="5" end="5"/>
                                            </p:txEl>
                                          </p:spTgt>
                                        </p:tgtEl>
                                        <p:attrNameLst>
                                          <p:attrName>ppt_h</p:attrName>
                                        </p:attrNameLst>
                                      </p:cBhvr>
                                      <p:tavLst>
                                        <p:tav tm="0">
                                          <p:val>
                                            <p:strVal val="#ppt_h"/>
                                          </p:val>
                                        </p:tav>
                                        <p:tav tm="100000">
                                          <p:val>
                                            <p:strVal val="#ppt_h"/>
                                          </p:val>
                                        </p:tav>
                                      </p:tavLst>
                                    </p:anim>
                                    <p:animEffect transition="in" filter="fade">
                                      <p:cBhvr>
                                        <p:cTn id="44" dur="500"/>
                                        <p:tgtEl>
                                          <p:spTgt spid="726019">
                                            <p:txEl>
                                              <p:pRg st="5" end="5"/>
                                            </p:txEl>
                                          </p:spTgt>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726019">
                                            <p:txEl>
                                              <p:pRg st="6" end="6"/>
                                            </p:txEl>
                                          </p:spTgt>
                                        </p:tgtEl>
                                        <p:attrNameLst>
                                          <p:attrName>style.visibility</p:attrName>
                                        </p:attrNameLst>
                                      </p:cBhvr>
                                      <p:to>
                                        <p:strVal val="visible"/>
                                      </p:to>
                                    </p:set>
                                    <p:anim calcmode="lin" valueType="num">
                                      <p:cBhvr>
                                        <p:cTn id="49" dur="500" fill="hold"/>
                                        <p:tgtEl>
                                          <p:spTgt spid="726019">
                                            <p:txEl>
                                              <p:pRg st="6" end="6"/>
                                            </p:txEl>
                                          </p:spTgt>
                                        </p:tgtEl>
                                        <p:attrNameLst>
                                          <p:attrName>ppt_w</p:attrName>
                                        </p:attrNameLst>
                                      </p:cBhvr>
                                      <p:tavLst>
                                        <p:tav tm="0">
                                          <p:val>
                                            <p:strVal val="#ppt_w*0.70"/>
                                          </p:val>
                                        </p:tav>
                                        <p:tav tm="100000">
                                          <p:val>
                                            <p:strVal val="#ppt_w"/>
                                          </p:val>
                                        </p:tav>
                                      </p:tavLst>
                                    </p:anim>
                                    <p:anim calcmode="lin" valueType="num">
                                      <p:cBhvr>
                                        <p:cTn id="50" dur="500" fill="hold"/>
                                        <p:tgtEl>
                                          <p:spTgt spid="726019">
                                            <p:txEl>
                                              <p:pRg st="6" end="6"/>
                                            </p:txEl>
                                          </p:spTgt>
                                        </p:tgtEl>
                                        <p:attrNameLst>
                                          <p:attrName>ppt_h</p:attrName>
                                        </p:attrNameLst>
                                      </p:cBhvr>
                                      <p:tavLst>
                                        <p:tav tm="0">
                                          <p:val>
                                            <p:strVal val="#ppt_h"/>
                                          </p:val>
                                        </p:tav>
                                        <p:tav tm="100000">
                                          <p:val>
                                            <p:strVal val="#ppt_h"/>
                                          </p:val>
                                        </p:tav>
                                      </p:tavLst>
                                    </p:anim>
                                    <p:animEffect transition="in" filter="fade">
                                      <p:cBhvr>
                                        <p:cTn id="51" dur="500"/>
                                        <p:tgtEl>
                                          <p:spTgt spid="726019">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726019">
                                            <p:txEl>
                                              <p:pRg st="7" end="7"/>
                                            </p:txEl>
                                          </p:spTgt>
                                        </p:tgtEl>
                                        <p:attrNameLst>
                                          <p:attrName>style.visibility</p:attrName>
                                        </p:attrNameLst>
                                      </p:cBhvr>
                                      <p:to>
                                        <p:strVal val="visible"/>
                                      </p:to>
                                    </p:set>
                                    <p:anim calcmode="lin" valueType="num">
                                      <p:cBhvr>
                                        <p:cTn id="56" dur="500" fill="hold"/>
                                        <p:tgtEl>
                                          <p:spTgt spid="726019">
                                            <p:txEl>
                                              <p:pRg st="7" end="7"/>
                                            </p:txEl>
                                          </p:spTgt>
                                        </p:tgtEl>
                                        <p:attrNameLst>
                                          <p:attrName>ppt_w</p:attrName>
                                        </p:attrNameLst>
                                      </p:cBhvr>
                                      <p:tavLst>
                                        <p:tav tm="0">
                                          <p:val>
                                            <p:strVal val="#ppt_w*0.70"/>
                                          </p:val>
                                        </p:tav>
                                        <p:tav tm="100000">
                                          <p:val>
                                            <p:strVal val="#ppt_w"/>
                                          </p:val>
                                        </p:tav>
                                      </p:tavLst>
                                    </p:anim>
                                    <p:anim calcmode="lin" valueType="num">
                                      <p:cBhvr>
                                        <p:cTn id="57" dur="500" fill="hold"/>
                                        <p:tgtEl>
                                          <p:spTgt spid="726019">
                                            <p:txEl>
                                              <p:pRg st="7" end="7"/>
                                            </p:txEl>
                                          </p:spTgt>
                                        </p:tgtEl>
                                        <p:attrNameLst>
                                          <p:attrName>ppt_h</p:attrName>
                                        </p:attrNameLst>
                                      </p:cBhvr>
                                      <p:tavLst>
                                        <p:tav tm="0">
                                          <p:val>
                                            <p:strVal val="#ppt_h"/>
                                          </p:val>
                                        </p:tav>
                                        <p:tav tm="100000">
                                          <p:val>
                                            <p:strVal val="#ppt_h"/>
                                          </p:val>
                                        </p:tav>
                                      </p:tavLst>
                                    </p:anim>
                                    <p:animEffect transition="in" filter="fade">
                                      <p:cBhvr>
                                        <p:cTn id="58" dur="500"/>
                                        <p:tgtEl>
                                          <p:spTgt spid="726019">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grpId="0" nodeType="clickEffect">
                                  <p:stCondLst>
                                    <p:cond delay="0"/>
                                  </p:stCondLst>
                                  <p:childTnLst>
                                    <p:set>
                                      <p:cBhvr>
                                        <p:cTn id="62" dur="1" fill="hold">
                                          <p:stCondLst>
                                            <p:cond delay="0"/>
                                          </p:stCondLst>
                                        </p:cTn>
                                        <p:tgtEl>
                                          <p:spTgt spid="726019">
                                            <p:txEl>
                                              <p:pRg st="8" end="8"/>
                                            </p:txEl>
                                          </p:spTgt>
                                        </p:tgtEl>
                                        <p:attrNameLst>
                                          <p:attrName>style.visibility</p:attrName>
                                        </p:attrNameLst>
                                      </p:cBhvr>
                                      <p:to>
                                        <p:strVal val="visible"/>
                                      </p:to>
                                    </p:set>
                                    <p:anim calcmode="lin" valueType="num">
                                      <p:cBhvr>
                                        <p:cTn id="63" dur="500" fill="hold"/>
                                        <p:tgtEl>
                                          <p:spTgt spid="726019">
                                            <p:txEl>
                                              <p:pRg st="8" end="8"/>
                                            </p:txEl>
                                          </p:spTgt>
                                        </p:tgtEl>
                                        <p:attrNameLst>
                                          <p:attrName>ppt_w</p:attrName>
                                        </p:attrNameLst>
                                      </p:cBhvr>
                                      <p:tavLst>
                                        <p:tav tm="0">
                                          <p:val>
                                            <p:strVal val="#ppt_w*0.70"/>
                                          </p:val>
                                        </p:tav>
                                        <p:tav tm="100000">
                                          <p:val>
                                            <p:strVal val="#ppt_w"/>
                                          </p:val>
                                        </p:tav>
                                      </p:tavLst>
                                    </p:anim>
                                    <p:anim calcmode="lin" valueType="num">
                                      <p:cBhvr>
                                        <p:cTn id="64" dur="500" fill="hold"/>
                                        <p:tgtEl>
                                          <p:spTgt spid="726019">
                                            <p:txEl>
                                              <p:pRg st="8" end="8"/>
                                            </p:txEl>
                                          </p:spTgt>
                                        </p:tgtEl>
                                        <p:attrNameLst>
                                          <p:attrName>ppt_h</p:attrName>
                                        </p:attrNameLst>
                                      </p:cBhvr>
                                      <p:tavLst>
                                        <p:tav tm="0">
                                          <p:val>
                                            <p:strVal val="#ppt_h"/>
                                          </p:val>
                                        </p:tav>
                                        <p:tav tm="100000">
                                          <p:val>
                                            <p:strVal val="#ppt_h"/>
                                          </p:val>
                                        </p:tav>
                                      </p:tavLst>
                                    </p:anim>
                                    <p:animEffect transition="in" filter="fade">
                                      <p:cBhvr>
                                        <p:cTn id="65" dur="500"/>
                                        <p:tgtEl>
                                          <p:spTgt spid="726019">
                                            <p:txEl>
                                              <p:pRg st="8" end="8"/>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5" presetClass="entr" presetSubtype="0" fill="hold" grpId="0" nodeType="clickEffect">
                                  <p:stCondLst>
                                    <p:cond delay="0"/>
                                  </p:stCondLst>
                                  <p:childTnLst>
                                    <p:set>
                                      <p:cBhvr>
                                        <p:cTn id="69" dur="1" fill="hold">
                                          <p:stCondLst>
                                            <p:cond delay="0"/>
                                          </p:stCondLst>
                                        </p:cTn>
                                        <p:tgtEl>
                                          <p:spTgt spid="726019">
                                            <p:txEl>
                                              <p:pRg st="9" end="9"/>
                                            </p:txEl>
                                          </p:spTgt>
                                        </p:tgtEl>
                                        <p:attrNameLst>
                                          <p:attrName>style.visibility</p:attrName>
                                        </p:attrNameLst>
                                      </p:cBhvr>
                                      <p:to>
                                        <p:strVal val="visible"/>
                                      </p:to>
                                    </p:set>
                                    <p:anim calcmode="lin" valueType="num">
                                      <p:cBhvr>
                                        <p:cTn id="70" dur="500" fill="hold"/>
                                        <p:tgtEl>
                                          <p:spTgt spid="726019">
                                            <p:txEl>
                                              <p:pRg st="9" end="9"/>
                                            </p:txEl>
                                          </p:spTgt>
                                        </p:tgtEl>
                                        <p:attrNameLst>
                                          <p:attrName>ppt_w</p:attrName>
                                        </p:attrNameLst>
                                      </p:cBhvr>
                                      <p:tavLst>
                                        <p:tav tm="0">
                                          <p:val>
                                            <p:strVal val="#ppt_w*0.70"/>
                                          </p:val>
                                        </p:tav>
                                        <p:tav tm="100000">
                                          <p:val>
                                            <p:strVal val="#ppt_w"/>
                                          </p:val>
                                        </p:tav>
                                      </p:tavLst>
                                    </p:anim>
                                    <p:anim calcmode="lin" valueType="num">
                                      <p:cBhvr>
                                        <p:cTn id="71" dur="500" fill="hold"/>
                                        <p:tgtEl>
                                          <p:spTgt spid="726019">
                                            <p:txEl>
                                              <p:pRg st="9" end="9"/>
                                            </p:txEl>
                                          </p:spTgt>
                                        </p:tgtEl>
                                        <p:attrNameLst>
                                          <p:attrName>ppt_h</p:attrName>
                                        </p:attrNameLst>
                                      </p:cBhvr>
                                      <p:tavLst>
                                        <p:tav tm="0">
                                          <p:val>
                                            <p:strVal val="#ppt_h"/>
                                          </p:val>
                                        </p:tav>
                                        <p:tav tm="100000">
                                          <p:val>
                                            <p:strVal val="#ppt_h"/>
                                          </p:val>
                                        </p:tav>
                                      </p:tavLst>
                                    </p:anim>
                                    <p:animEffect transition="in" filter="fade">
                                      <p:cBhvr>
                                        <p:cTn id="72" dur="500"/>
                                        <p:tgtEl>
                                          <p:spTgt spid="726019">
                                            <p:txEl>
                                              <p:pRg st="9" end="9"/>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5" presetClass="entr" presetSubtype="0" fill="hold" grpId="0" nodeType="clickEffect">
                                  <p:stCondLst>
                                    <p:cond delay="0"/>
                                  </p:stCondLst>
                                  <p:childTnLst>
                                    <p:set>
                                      <p:cBhvr>
                                        <p:cTn id="76" dur="1" fill="hold">
                                          <p:stCondLst>
                                            <p:cond delay="0"/>
                                          </p:stCondLst>
                                        </p:cTn>
                                        <p:tgtEl>
                                          <p:spTgt spid="726019">
                                            <p:txEl>
                                              <p:pRg st="10" end="10"/>
                                            </p:txEl>
                                          </p:spTgt>
                                        </p:tgtEl>
                                        <p:attrNameLst>
                                          <p:attrName>style.visibility</p:attrName>
                                        </p:attrNameLst>
                                      </p:cBhvr>
                                      <p:to>
                                        <p:strVal val="visible"/>
                                      </p:to>
                                    </p:set>
                                    <p:anim calcmode="lin" valueType="num">
                                      <p:cBhvr>
                                        <p:cTn id="77" dur="500" fill="hold"/>
                                        <p:tgtEl>
                                          <p:spTgt spid="726019">
                                            <p:txEl>
                                              <p:pRg st="10" end="10"/>
                                            </p:txEl>
                                          </p:spTgt>
                                        </p:tgtEl>
                                        <p:attrNameLst>
                                          <p:attrName>ppt_w</p:attrName>
                                        </p:attrNameLst>
                                      </p:cBhvr>
                                      <p:tavLst>
                                        <p:tav tm="0">
                                          <p:val>
                                            <p:strVal val="#ppt_w*0.70"/>
                                          </p:val>
                                        </p:tav>
                                        <p:tav tm="100000">
                                          <p:val>
                                            <p:strVal val="#ppt_w"/>
                                          </p:val>
                                        </p:tav>
                                      </p:tavLst>
                                    </p:anim>
                                    <p:anim calcmode="lin" valueType="num">
                                      <p:cBhvr>
                                        <p:cTn id="78" dur="500" fill="hold"/>
                                        <p:tgtEl>
                                          <p:spTgt spid="726019">
                                            <p:txEl>
                                              <p:pRg st="10" end="10"/>
                                            </p:txEl>
                                          </p:spTgt>
                                        </p:tgtEl>
                                        <p:attrNameLst>
                                          <p:attrName>ppt_h</p:attrName>
                                        </p:attrNameLst>
                                      </p:cBhvr>
                                      <p:tavLst>
                                        <p:tav tm="0">
                                          <p:val>
                                            <p:strVal val="#ppt_h"/>
                                          </p:val>
                                        </p:tav>
                                        <p:tav tm="100000">
                                          <p:val>
                                            <p:strVal val="#ppt_h"/>
                                          </p:val>
                                        </p:tav>
                                      </p:tavLst>
                                    </p:anim>
                                    <p:animEffect transition="in" filter="fade">
                                      <p:cBhvr>
                                        <p:cTn id="79" dur="500"/>
                                        <p:tgtEl>
                                          <p:spTgt spid="72601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6019"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43" name="Text Box 3"/>
          <p:cNvSpPr txBox="1">
            <a:spLocks noChangeArrowheads="1"/>
          </p:cNvSpPr>
          <p:nvPr/>
        </p:nvSpPr>
        <p:spPr bwMode="auto">
          <a:xfrm>
            <a:off x="214313" y="1341438"/>
            <a:ext cx="8678862" cy="5416868"/>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1pPr>
            <a:lvl2pPr marL="987425">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2pPr>
            <a:lvl3pPr marL="1166813">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3pPr>
            <a:lvl4pPr>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4pPr>
            <a:lvl5pPr>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5pPr>
            <a:lvl6pPr fontAlgn="base">
              <a:spcBef>
                <a:spcPct val="0"/>
              </a:spcBef>
              <a:spcAft>
                <a:spcPct val="0"/>
              </a:spcAft>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6pPr>
            <a:lvl7pPr fontAlgn="base">
              <a:spcBef>
                <a:spcPct val="0"/>
              </a:spcBef>
              <a:spcAft>
                <a:spcPct val="0"/>
              </a:spcAft>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7pPr>
            <a:lvl8pPr fontAlgn="base">
              <a:spcBef>
                <a:spcPct val="0"/>
              </a:spcBef>
              <a:spcAft>
                <a:spcPct val="0"/>
              </a:spcAft>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8pPr>
            <a:lvl9pPr fontAlgn="base">
              <a:spcBef>
                <a:spcPct val="0"/>
              </a:spcBef>
              <a:spcAft>
                <a:spcPct val="0"/>
              </a:spcAft>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9pPr>
          </a:lstStyle>
          <a:p>
            <a:pPr>
              <a:spcAft>
                <a:spcPts val="0"/>
              </a:spcAft>
            </a:pPr>
            <a:r>
              <a:rPr lang="de-DE" sz="2200" b="0" dirty="0">
                <a:cs typeface="Arial" charset="0"/>
              </a:rPr>
              <a:t>							(b)	Hier besonderes Risiko übernommen?</a:t>
            </a:r>
          </a:p>
          <a:p>
            <a:pPr>
              <a:spcAft>
                <a:spcPts val="0"/>
              </a:spcAft>
            </a:pPr>
            <a:r>
              <a:rPr lang="de-DE" sz="2200" b="0" dirty="0">
                <a:cs typeface="Arial" charset="0"/>
              </a:rPr>
              <a:t>								(-), keine Anhaltspunkte für generell </a:t>
            </a:r>
            <a:r>
              <a:rPr lang="de-DE" sz="2200" b="0" dirty="0" err="1">
                <a:cs typeface="Arial" charset="0"/>
              </a:rPr>
              <a:t>be</a:t>
            </a:r>
            <a:r>
              <a:rPr lang="de-DE" sz="2200" b="0" dirty="0">
                <a:cs typeface="Arial" charset="0"/>
              </a:rPr>
              <a:t>-									sonders gefährliche Reitsituation.</a:t>
            </a:r>
          </a:p>
          <a:p>
            <a:pPr>
              <a:spcAft>
                <a:spcPts val="0"/>
              </a:spcAft>
            </a:pPr>
            <a:r>
              <a:rPr lang="de-DE" sz="2200" b="0" dirty="0">
                <a:cs typeface="Arial" charset="0"/>
              </a:rPr>
              <a:t>							(c)	Ausnahme bei „Reiten in vorwiegend </a:t>
            </a:r>
            <a:r>
              <a:rPr lang="de-DE" sz="2200" b="0" dirty="0" err="1">
                <a:cs typeface="Arial" charset="0"/>
              </a:rPr>
              <a:t>eige</a:t>
            </a:r>
            <a:r>
              <a:rPr lang="de-DE" sz="2200" b="0" dirty="0">
                <a:cs typeface="Arial" charset="0"/>
              </a:rPr>
              <a:t>-								</a:t>
            </a:r>
            <a:r>
              <a:rPr lang="de-DE" sz="2200" b="0" dirty="0" err="1">
                <a:cs typeface="Arial" charset="0"/>
              </a:rPr>
              <a:t>nem</a:t>
            </a:r>
            <a:r>
              <a:rPr lang="de-DE" sz="2200" b="0" dirty="0">
                <a:cs typeface="Arial" charset="0"/>
              </a:rPr>
              <a:t> Interesse“?</a:t>
            </a:r>
          </a:p>
          <a:p>
            <a:pPr>
              <a:spcAft>
                <a:spcPts val="0"/>
              </a:spcAft>
            </a:pPr>
            <a:r>
              <a:rPr lang="de-DE" sz="2200" b="0" dirty="0">
                <a:cs typeface="Arial" charset="0"/>
              </a:rPr>
              <a:t>								(-), hier einigermaßen gleichgewichtige In-								</a:t>
            </a:r>
            <a:r>
              <a:rPr lang="de-DE" sz="2200" b="0" dirty="0" err="1">
                <a:cs typeface="Arial" charset="0"/>
              </a:rPr>
              <a:t>teressen</a:t>
            </a:r>
            <a:r>
              <a:rPr lang="de-DE" sz="2200" b="0" dirty="0">
                <a:cs typeface="Arial" charset="0"/>
              </a:rPr>
              <a:t> gegeben, also Zurechnung (+).</a:t>
            </a:r>
          </a:p>
          <a:p>
            <a:pPr>
              <a:spcAft>
                <a:spcPts val="0"/>
              </a:spcAft>
            </a:pPr>
            <a:r>
              <a:rPr lang="de-DE" sz="2200" b="0" dirty="0">
                <a:cs typeface="Arial" charset="0"/>
              </a:rPr>
              <a:t>				cc)	Verschulden erforderlich?</a:t>
            </a:r>
          </a:p>
          <a:p>
            <a:pPr>
              <a:spcAft>
                <a:spcPts val="0"/>
              </a:spcAft>
            </a:pPr>
            <a:r>
              <a:rPr lang="de-DE" sz="2200" b="0" dirty="0">
                <a:cs typeface="Arial" charset="0"/>
              </a:rPr>
              <a:t>						(1)	</a:t>
            </a:r>
            <a:r>
              <a:rPr lang="de-DE" sz="2200" b="0" dirty="0" err="1">
                <a:cs typeface="Arial" charset="0"/>
              </a:rPr>
              <a:t>grds</a:t>
            </a:r>
            <a:r>
              <a:rPr lang="de-DE" sz="2200" b="0" dirty="0">
                <a:cs typeface="Arial" charset="0"/>
              </a:rPr>
              <a:t>. (-), § 833 S.1 ist Gefährdungshaftung.</a:t>
            </a:r>
          </a:p>
          <a:p>
            <a:pPr>
              <a:spcAft>
                <a:spcPts val="0"/>
              </a:spcAft>
            </a:pPr>
            <a:r>
              <a:rPr lang="de-DE" sz="2200" b="0" dirty="0">
                <a:cs typeface="Arial" charset="0"/>
              </a:rPr>
              <a:t>						(2)	Ausnahme gemäß § 833 S.2?</a:t>
            </a:r>
          </a:p>
          <a:p>
            <a:pPr>
              <a:spcAft>
                <a:spcPts val="0"/>
              </a:spcAft>
            </a:pPr>
            <a:r>
              <a:rPr lang="de-DE" sz="2200" b="0" dirty="0">
                <a:cs typeface="Arial" charset="0"/>
              </a:rPr>
              <a:t>							(-), Pferd war kein Haus-Nutztier; </a:t>
            </a:r>
            <a:r>
              <a:rPr lang="de-DE" sz="2200" b="0" dirty="0" err="1">
                <a:cs typeface="Arial" charset="0"/>
              </a:rPr>
              <a:t>gelegentli</a:t>
            </a:r>
            <a:r>
              <a:rPr lang="de-DE" sz="2200" b="0" dirty="0">
                <a:cs typeface="Arial" charset="0"/>
              </a:rPr>
              <a:t>-							</a:t>
            </a:r>
            <a:r>
              <a:rPr lang="de-DE" sz="2200" b="0" dirty="0" err="1">
                <a:cs typeface="Arial" charset="0"/>
              </a:rPr>
              <a:t>cher</a:t>
            </a:r>
            <a:r>
              <a:rPr lang="de-DE" sz="2200" b="0" dirty="0">
                <a:cs typeface="Arial" charset="0"/>
              </a:rPr>
              <a:t> Reitunterricht reicht nicht.</a:t>
            </a:r>
          </a:p>
          <a:p>
            <a:pPr>
              <a:spcAft>
                <a:spcPts val="0"/>
              </a:spcAft>
            </a:pPr>
            <a:r>
              <a:rPr lang="de-DE" sz="2200" b="0" dirty="0">
                <a:cs typeface="Arial" charset="0"/>
              </a:rPr>
              <a:t>						(3)	Ausnahme analog § 599 BGB?</a:t>
            </a:r>
          </a:p>
          <a:p>
            <a:pPr>
              <a:spcAft>
                <a:spcPts val="0"/>
              </a:spcAft>
            </a:pPr>
            <a:r>
              <a:rPr lang="de-DE" sz="2200" b="0" dirty="0">
                <a:cs typeface="Arial" charset="0"/>
              </a:rPr>
              <a:t>							(-), weder direkt (s.o.) noch analog, da keine							Rechtfertigung außerhalb von Leihverträgen.</a:t>
            </a:r>
          </a:p>
          <a:p>
            <a:pPr>
              <a:spcAft>
                <a:spcPts val="0"/>
              </a:spcAft>
            </a:pPr>
            <a:r>
              <a:rPr lang="de-DE" sz="2200" b="0" dirty="0">
                <a:cs typeface="Arial" charset="0"/>
              </a:rPr>
              <a:t>				</a:t>
            </a:r>
            <a:r>
              <a:rPr lang="de-DE" sz="2200" b="0" dirty="0" err="1">
                <a:cs typeface="Arial" charset="0"/>
              </a:rPr>
              <a:t>dd</a:t>
            </a:r>
            <a:r>
              <a:rPr lang="de-DE" sz="2200" b="0" dirty="0">
                <a:cs typeface="Arial" charset="0"/>
              </a:rPr>
              <a:t>)	(stillschweigender) Haftungsausschluss?</a:t>
            </a:r>
          </a:p>
        </p:txBody>
      </p:sp>
      <p:sp>
        <p:nvSpPr>
          <p:cNvPr id="5"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13 Mertens ./. </a:t>
            </a:r>
            <a:r>
              <a:rPr lang="de-DE" dirty="0" err="1">
                <a:solidFill>
                  <a:schemeClr val="bg1"/>
                </a:solidFill>
              </a:rPr>
              <a:t>Secura</a:t>
            </a:r>
            <a:r>
              <a:rPr lang="de-DE" dirty="0">
                <a:solidFill>
                  <a:schemeClr val="bg1"/>
                </a:solidFill>
              </a:rPr>
              <a:t> AG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465247607"/>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27043">
                                            <p:txEl>
                                              <p:pRg st="0" end="0"/>
                                            </p:txEl>
                                          </p:spTgt>
                                        </p:tgtEl>
                                        <p:attrNameLst>
                                          <p:attrName>style.visibility</p:attrName>
                                        </p:attrNameLst>
                                      </p:cBhvr>
                                      <p:to>
                                        <p:strVal val="visible"/>
                                      </p:to>
                                    </p:set>
                                    <p:anim calcmode="lin" valueType="num">
                                      <p:cBhvr>
                                        <p:cTn id="7" dur="500" fill="hold"/>
                                        <p:tgtEl>
                                          <p:spTgt spid="727043">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727043">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727043">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27043">
                                            <p:txEl>
                                              <p:pRg st="1" end="1"/>
                                            </p:txEl>
                                          </p:spTgt>
                                        </p:tgtEl>
                                        <p:attrNameLst>
                                          <p:attrName>style.visibility</p:attrName>
                                        </p:attrNameLst>
                                      </p:cBhvr>
                                      <p:to>
                                        <p:strVal val="visible"/>
                                      </p:to>
                                    </p:set>
                                    <p:anim calcmode="lin" valueType="num">
                                      <p:cBhvr>
                                        <p:cTn id="14" dur="500" fill="hold"/>
                                        <p:tgtEl>
                                          <p:spTgt spid="727043">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727043">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727043">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727043">
                                            <p:txEl>
                                              <p:pRg st="2" end="2"/>
                                            </p:txEl>
                                          </p:spTgt>
                                        </p:tgtEl>
                                        <p:attrNameLst>
                                          <p:attrName>style.visibility</p:attrName>
                                        </p:attrNameLst>
                                      </p:cBhvr>
                                      <p:to>
                                        <p:strVal val="visible"/>
                                      </p:to>
                                    </p:set>
                                    <p:anim calcmode="lin" valueType="num">
                                      <p:cBhvr>
                                        <p:cTn id="21" dur="500" fill="hold"/>
                                        <p:tgtEl>
                                          <p:spTgt spid="727043">
                                            <p:txEl>
                                              <p:pRg st="2" end="2"/>
                                            </p:txEl>
                                          </p:spTgt>
                                        </p:tgtEl>
                                        <p:attrNameLst>
                                          <p:attrName>ppt_w</p:attrName>
                                        </p:attrNameLst>
                                      </p:cBhvr>
                                      <p:tavLst>
                                        <p:tav tm="0">
                                          <p:val>
                                            <p:strVal val="#ppt_w*0.70"/>
                                          </p:val>
                                        </p:tav>
                                        <p:tav tm="100000">
                                          <p:val>
                                            <p:strVal val="#ppt_w"/>
                                          </p:val>
                                        </p:tav>
                                      </p:tavLst>
                                    </p:anim>
                                    <p:anim calcmode="lin" valueType="num">
                                      <p:cBhvr>
                                        <p:cTn id="22" dur="500" fill="hold"/>
                                        <p:tgtEl>
                                          <p:spTgt spid="727043">
                                            <p:txEl>
                                              <p:pRg st="2" end="2"/>
                                            </p:txEl>
                                          </p:spTgt>
                                        </p:tgtEl>
                                        <p:attrNameLst>
                                          <p:attrName>ppt_h</p:attrName>
                                        </p:attrNameLst>
                                      </p:cBhvr>
                                      <p:tavLst>
                                        <p:tav tm="0">
                                          <p:val>
                                            <p:strVal val="#ppt_h"/>
                                          </p:val>
                                        </p:tav>
                                        <p:tav tm="100000">
                                          <p:val>
                                            <p:strVal val="#ppt_h"/>
                                          </p:val>
                                        </p:tav>
                                      </p:tavLst>
                                    </p:anim>
                                    <p:animEffect transition="in" filter="fade">
                                      <p:cBhvr>
                                        <p:cTn id="23" dur="500"/>
                                        <p:tgtEl>
                                          <p:spTgt spid="72704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727043">
                                            <p:txEl>
                                              <p:pRg st="3" end="3"/>
                                            </p:txEl>
                                          </p:spTgt>
                                        </p:tgtEl>
                                        <p:attrNameLst>
                                          <p:attrName>style.visibility</p:attrName>
                                        </p:attrNameLst>
                                      </p:cBhvr>
                                      <p:to>
                                        <p:strVal val="visible"/>
                                      </p:to>
                                    </p:set>
                                    <p:anim calcmode="lin" valueType="num">
                                      <p:cBhvr>
                                        <p:cTn id="28" dur="500" fill="hold"/>
                                        <p:tgtEl>
                                          <p:spTgt spid="727043">
                                            <p:txEl>
                                              <p:pRg st="3" end="3"/>
                                            </p:txEl>
                                          </p:spTgt>
                                        </p:tgtEl>
                                        <p:attrNameLst>
                                          <p:attrName>ppt_w</p:attrName>
                                        </p:attrNameLst>
                                      </p:cBhvr>
                                      <p:tavLst>
                                        <p:tav tm="0">
                                          <p:val>
                                            <p:strVal val="#ppt_w*0.70"/>
                                          </p:val>
                                        </p:tav>
                                        <p:tav tm="100000">
                                          <p:val>
                                            <p:strVal val="#ppt_w"/>
                                          </p:val>
                                        </p:tav>
                                      </p:tavLst>
                                    </p:anim>
                                    <p:anim calcmode="lin" valueType="num">
                                      <p:cBhvr>
                                        <p:cTn id="29" dur="500" fill="hold"/>
                                        <p:tgtEl>
                                          <p:spTgt spid="727043">
                                            <p:txEl>
                                              <p:pRg st="3" end="3"/>
                                            </p:txEl>
                                          </p:spTgt>
                                        </p:tgtEl>
                                        <p:attrNameLst>
                                          <p:attrName>ppt_h</p:attrName>
                                        </p:attrNameLst>
                                      </p:cBhvr>
                                      <p:tavLst>
                                        <p:tav tm="0">
                                          <p:val>
                                            <p:strVal val="#ppt_h"/>
                                          </p:val>
                                        </p:tav>
                                        <p:tav tm="100000">
                                          <p:val>
                                            <p:strVal val="#ppt_h"/>
                                          </p:val>
                                        </p:tav>
                                      </p:tavLst>
                                    </p:anim>
                                    <p:animEffect transition="in" filter="fade">
                                      <p:cBhvr>
                                        <p:cTn id="30" dur="500"/>
                                        <p:tgtEl>
                                          <p:spTgt spid="72704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727043">
                                            <p:txEl>
                                              <p:pRg st="4" end="4"/>
                                            </p:txEl>
                                          </p:spTgt>
                                        </p:tgtEl>
                                        <p:attrNameLst>
                                          <p:attrName>style.visibility</p:attrName>
                                        </p:attrNameLst>
                                      </p:cBhvr>
                                      <p:to>
                                        <p:strVal val="visible"/>
                                      </p:to>
                                    </p:set>
                                    <p:anim calcmode="lin" valueType="num">
                                      <p:cBhvr>
                                        <p:cTn id="35" dur="500" fill="hold"/>
                                        <p:tgtEl>
                                          <p:spTgt spid="727043">
                                            <p:txEl>
                                              <p:pRg st="4" end="4"/>
                                            </p:txEl>
                                          </p:spTgt>
                                        </p:tgtEl>
                                        <p:attrNameLst>
                                          <p:attrName>ppt_w</p:attrName>
                                        </p:attrNameLst>
                                      </p:cBhvr>
                                      <p:tavLst>
                                        <p:tav tm="0">
                                          <p:val>
                                            <p:strVal val="#ppt_w*0.70"/>
                                          </p:val>
                                        </p:tav>
                                        <p:tav tm="100000">
                                          <p:val>
                                            <p:strVal val="#ppt_w"/>
                                          </p:val>
                                        </p:tav>
                                      </p:tavLst>
                                    </p:anim>
                                    <p:anim calcmode="lin" valueType="num">
                                      <p:cBhvr>
                                        <p:cTn id="36" dur="500" fill="hold"/>
                                        <p:tgtEl>
                                          <p:spTgt spid="727043">
                                            <p:txEl>
                                              <p:pRg st="4" end="4"/>
                                            </p:txEl>
                                          </p:spTgt>
                                        </p:tgtEl>
                                        <p:attrNameLst>
                                          <p:attrName>ppt_h</p:attrName>
                                        </p:attrNameLst>
                                      </p:cBhvr>
                                      <p:tavLst>
                                        <p:tav tm="0">
                                          <p:val>
                                            <p:strVal val="#ppt_h"/>
                                          </p:val>
                                        </p:tav>
                                        <p:tav tm="100000">
                                          <p:val>
                                            <p:strVal val="#ppt_h"/>
                                          </p:val>
                                        </p:tav>
                                      </p:tavLst>
                                    </p:anim>
                                    <p:animEffect transition="in" filter="fade">
                                      <p:cBhvr>
                                        <p:cTn id="37" dur="500"/>
                                        <p:tgtEl>
                                          <p:spTgt spid="72704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727043">
                                            <p:txEl>
                                              <p:pRg st="5" end="5"/>
                                            </p:txEl>
                                          </p:spTgt>
                                        </p:tgtEl>
                                        <p:attrNameLst>
                                          <p:attrName>style.visibility</p:attrName>
                                        </p:attrNameLst>
                                      </p:cBhvr>
                                      <p:to>
                                        <p:strVal val="visible"/>
                                      </p:to>
                                    </p:set>
                                    <p:anim calcmode="lin" valueType="num">
                                      <p:cBhvr>
                                        <p:cTn id="42" dur="500" fill="hold"/>
                                        <p:tgtEl>
                                          <p:spTgt spid="727043">
                                            <p:txEl>
                                              <p:pRg st="5" end="5"/>
                                            </p:txEl>
                                          </p:spTgt>
                                        </p:tgtEl>
                                        <p:attrNameLst>
                                          <p:attrName>ppt_w</p:attrName>
                                        </p:attrNameLst>
                                      </p:cBhvr>
                                      <p:tavLst>
                                        <p:tav tm="0">
                                          <p:val>
                                            <p:strVal val="#ppt_w*0.70"/>
                                          </p:val>
                                        </p:tav>
                                        <p:tav tm="100000">
                                          <p:val>
                                            <p:strVal val="#ppt_w"/>
                                          </p:val>
                                        </p:tav>
                                      </p:tavLst>
                                    </p:anim>
                                    <p:anim calcmode="lin" valueType="num">
                                      <p:cBhvr>
                                        <p:cTn id="43" dur="500" fill="hold"/>
                                        <p:tgtEl>
                                          <p:spTgt spid="727043">
                                            <p:txEl>
                                              <p:pRg st="5" end="5"/>
                                            </p:txEl>
                                          </p:spTgt>
                                        </p:tgtEl>
                                        <p:attrNameLst>
                                          <p:attrName>ppt_h</p:attrName>
                                        </p:attrNameLst>
                                      </p:cBhvr>
                                      <p:tavLst>
                                        <p:tav tm="0">
                                          <p:val>
                                            <p:strVal val="#ppt_h"/>
                                          </p:val>
                                        </p:tav>
                                        <p:tav tm="100000">
                                          <p:val>
                                            <p:strVal val="#ppt_h"/>
                                          </p:val>
                                        </p:tav>
                                      </p:tavLst>
                                    </p:anim>
                                    <p:animEffect transition="in" filter="fade">
                                      <p:cBhvr>
                                        <p:cTn id="44" dur="500"/>
                                        <p:tgtEl>
                                          <p:spTgt spid="72704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727043">
                                            <p:txEl>
                                              <p:pRg st="6" end="6"/>
                                            </p:txEl>
                                          </p:spTgt>
                                        </p:tgtEl>
                                        <p:attrNameLst>
                                          <p:attrName>style.visibility</p:attrName>
                                        </p:attrNameLst>
                                      </p:cBhvr>
                                      <p:to>
                                        <p:strVal val="visible"/>
                                      </p:to>
                                    </p:set>
                                    <p:anim calcmode="lin" valueType="num">
                                      <p:cBhvr>
                                        <p:cTn id="49" dur="500" fill="hold"/>
                                        <p:tgtEl>
                                          <p:spTgt spid="727043">
                                            <p:txEl>
                                              <p:pRg st="6" end="6"/>
                                            </p:txEl>
                                          </p:spTgt>
                                        </p:tgtEl>
                                        <p:attrNameLst>
                                          <p:attrName>ppt_w</p:attrName>
                                        </p:attrNameLst>
                                      </p:cBhvr>
                                      <p:tavLst>
                                        <p:tav tm="0">
                                          <p:val>
                                            <p:strVal val="#ppt_w*0.70"/>
                                          </p:val>
                                        </p:tav>
                                        <p:tav tm="100000">
                                          <p:val>
                                            <p:strVal val="#ppt_w"/>
                                          </p:val>
                                        </p:tav>
                                      </p:tavLst>
                                    </p:anim>
                                    <p:anim calcmode="lin" valueType="num">
                                      <p:cBhvr>
                                        <p:cTn id="50" dur="500" fill="hold"/>
                                        <p:tgtEl>
                                          <p:spTgt spid="727043">
                                            <p:txEl>
                                              <p:pRg st="6" end="6"/>
                                            </p:txEl>
                                          </p:spTgt>
                                        </p:tgtEl>
                                        <p:attrNameLst>
                                          <p:attrName>ppt_h</p:attrName>
                                        </p:attrNameLst>
                                      </p:cBhvr>
                                      <p:tavLst>
                                        <p:tav tm="0">
                                          <p:val>
                                            <p:strVal val="#ppt_h"/>
                                          </p:val>
                                        </p:tav>
                                        <p:tav tm="100000">
                                          <p:val>
                                            <p:strVal val="#ppt_h"/>
                                          </p:val>
                                        </p:tav>
                                      </p:tavLst>
                                    </p:anim>
                                    <p:animEffect transition="in" filter="fade">
                                      <p:cBhvr>
                                        <p:cTn id="51" dur="500"/>
                                        <p:tgtEl>
                                          <p:spTgt spid="727043">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727043">
                                            <p:txEl>
                                              <p:pRg st="7" end="7"/>
                                            </p:txEl>
                                          </p:spTgt>
                                        </p:tgtEl>
                                        <p:attrNameLst>
                                          <p:attrName>style.visibility</p:attrName>
                                        </p:attrNameLst>
                                      </p:cBhvr>
                                      <p:to>
                                        <p:strVal val="visible"/>
                                      </p:to>
                                    </p:set>
                                    <p:anim calcmode="lin" valueType="num">
                                      <p:cBhvr>
                                        <p:cTn id="56" dur="500" fill="hold"/>
                                        <p:tgtEl>
                                          <p:spTgt spid="727043">
                                            <p:txEl>
                                              <p:pRg st="7" end="7"/>
                                            </p:txEl>
                                          </p:spTgt>
                                        </p:tgtEl>
                                        <p:attrNameLst>
                                          <p:attrName>ppt_w</p:attrName>
                                        </p:attrNameLst>
                                      </p:cBhvr>
                                      <p:tavLst>
                                        <p:tav tm="0">
                                          <p:val>
                                            <p:strVal val="#ppt_w*0.70"/>
                                          </p:val>
                                        </p:tav>
                                        <p:tav tm="100000">
                                          <p:val>
                                            <p:strVal val="#ppt_w"/>
                                          </p:val>
                                        </p:tav>
                                      </p:tavLst>
                                    </p:anim>
                                    <p:anim calcmode="lin" valueType="num">
                                      <p:cBhvr>
                                        <p:cTn id="57" dur="500" fill="hold"/>
                                        <p:tgtEl>
                                          <p:spTgt spid="727043">
                                            <p:txEl>
                                              <p:pRg st="7" end="7"/>
                                            </p:txEl>
                                          </p:spTgt>
                                        </p:tgtEl>
                                        <p:attrNameLst>
                                          <p:attrName>ppt_h</p:attrName>
                                        </p:attrNameLst>
                                      </p:cBhvr>
                                      <p:tavLst>
                                        <p:tav tm="0">
                                          <p:val>
                                            <p:strVal val="#ppt_h"/>
                                          </p:val>
                                        </p:tav>
                                        <p:tav tm="100000">
                                          <p:val>
                                            <p:strVal val="#ppt_h"/>
                                          </p:val>
                                        </p:tav>
                                      </p:tavLst>
                                    </p:anim>
                                    <p:animEffect transition="in" filter="fade">
                                      <p:cBhvr>
                                        <p:cTn id="58" dur="500"/>
                                        <p:tgtEl>
                                          <p:spTgt spid="727043">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grpId="0" nodeType="clickEffect">
                                  <p:stCondLst>
                                    <p:cond delay="0"/>
                                  </p:stCondLst>
                                  <p:childTnLst>
                                    <p:set>
                                      <p:cBhvr>
                                        <p:cTn id="62" dur="1" fill="hold">
                                          <p:stCondLst>
                                            <p:cond delay="0"/>
                                          </p:stCondLst>
                                        </p:cTn>
                                        <p:tgtEl>
                                          <p:spTgt spid="727043">
                                            <p:txEl>
                                              <p:pRg st="8" end="8"/>
                                            </p:txEl>
                                          </p:spTgt>
                                        </p:tgtEl>
                                        <p:attrNameLst>
                                          <p:attrName>style.visibility</p:attrName>
                                        </p:attrNameLst>
                                      </p:cBhvr>
                                      <p:to>
                                        <p:strVal val="visible"/>
                                      </p:to>
                                    </p:set>
                                    <p:anim calcmode="lin" valueType="num">
                                      <p:cBhvr>
                                        <p:cTn id="63" dur="500" fill="hold"/>
                                        <p:tgtEl>
                                          <p:spTgt spid="727043">
                                            <p:txEl>
                                              <p:pRg st="8" end="8"/>
                                            </p:txEl>
                                          </p:spTgt>
                                        </p:tgtEl>
                                        <p:attrNameLst>
                                          <p:attrName>ppt_w</p:attrName>
                                        </p:attrNameLst>
                                      </p:cBhvr>
                                      <p:tavLst>
                                        <p:tav tm="0">
                                          <p:val>
                                            <p:strVal val="#ppt_w*0.70"/>
                                          </p:val>
                                        </p:tav>
                                        <p:tav tm="100000">
                                          <p:val>
                                            <p:strVal val="#ppt_w"/>
                                          </p:val>
                                        </p:tav>
                                      </p:tavLst>
                                    </p:anim>
                                    <p:anim calcmode="lin" valueType="num">
                                      <p:cBhvr>
                                        <p:cTn id="64" dur="500" fill="hold"/>
                                        <p:tgtEl>
                                          <p:spTgt spid="727043">
                                            <p:txEl>
                                              <p:pRg st="8" end="8"/>
                                            </p:txEl>
                                          </p:spTgt>
                                        </p:tgtEl>
                                        <p:attrNameLst>
                                          <p:attrName>ppt_h</p:attrName>
                                        </p:attrNameLst>
                                      </p:cBhvr>
                                      <p:tavLst>
                                        <p:tav tm="0">
                                          <p:val>
                                            <p:strVal val="#ppt_h"/>
                                          </p:val>
                                        </p:tav>
                                        <p:tav tm="100000">
                                          <p:val>
                                            <p:strVal val="#ppt_h"/>
                                          </p:val>
                                        </p:tav>
                                      </p:tavLst>
                                    </p:anim>
                                    <p:animEffect transition="in" filter="fade">
                                      <p:cBhvr>
                                        <p:cTn id="65" dur="500"/>
                                        <p:tgtEl>
                                          <p:spTgt spid="727043">
                                            <p:txEl>
                                              <p:pRg st="8" end="8"/>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5" presetClass="entr" presetSubtype="0" fill="hold" grpId="0" nodeType="clickEffect">
                                  <p:stCondLst>
                                    <p:cond delay="0"/>
                                  </p:stCondLst>
                                  <p:childTnLst>
                                    <p:set>
                                      <p:cBhvr>
                                        <p:cTn id="69" dur="1" fill="hold">
                                          <p:stCondLst>
                                            <p:cond delay="0"/>
                                          </p:stCondLst>
                                        </p:cTn>
                                        <p:tgtEl>
                                          <p:spTgt spid="727043">
                                            <p:txEl>
                                              <p:pRg st="9" end="9"/>
                                            </p:txEl>
                                          </p:spTgt>
                                        </p:tgtEl>
                                        <p:attrNameLst>
                                          <p:attrName>style.visibility</p:attrName>
                                        </p:attrNameLst>
                                      </p:cBhvr>
                                      <p:to>
                                        <p:strVal val="visible"/>
                                      </p:to>
                                    </p:set>
                                    <p:anim calcmode="lin" valueType="num">
                                      <p:cBhvr>
                                        <p:cTn id="70" dur="500" fill="hold"/>
                                        <p:tgtEl>
                                          <p:spTgt spid="727043">
                                            <p:txEl>
                                              <p:pRg st="9" end="9"/>
                                            </p:txEl>
                                          </p:spTgt>
                                        </p:tgtEl>
                                        <p:attrNameLst>
                                          <p:attrName>ppt_w</p:attrName>
                                        </p:attrNameLst>
                                      </p:cBhvr>
                                      <p:tavLst>
                                        <p:tav tm="0">
                                          <p:val>
                                            <p:strVal val="#ppt_w*0.70"/>
                                          </p:val>
                                        </p:tav>
                                        <p:tav tm="100000">
                                          <p:val>
                                            <p:strVal val="#ppt_w"/>
                                          </p:val>
                                        </p:tav>
                                      </p:tavLst>
                                    </p:anim>
                                    <p:anim calcmode="lin" valueType="num">
                                      <p:cBhvr>
                                        <p:cTn id="71" dur="500" fill="hold"/>
                                        <p:tgtEl>
                                          <p:spTgt spid="727043">
                                            <p:txEl>
                                              <p:pRg st="9" end="9"/>
                                            </p:txEl>
                                          </p:spTgt>
                                        </p:tgtEl>
                                        <p:attrNameLst>
                                          <p:attrName>ppt_h</p:attrName>
                                        </p:attrNameLst>
                                      </p:cBhvr>
                                      <p:tavLst>
                                        <p:tav tm="0">
                                          <p:val>
                                            <p:strVal val="#ppt_h"/>
                                          </p:val>
                                        </p:tav>
                                        <p:tav tm="100000">
                                          <p:val>
                                            <p:strVal val="#ppt_h"/>
                                          </p:val>
                                        </p:tav>
                                      </p:tavLst>
                                    </p:anim>
                                    <p:animEffect transition="in" filter="fade">
                                      <p:cBhvr>
                                        <p:cTn id="72" dur="500"/>
                                        <p:tgtEl>
                                          <p:spTgt spid="727043">
                                            <p:txEl>
                                              <p:pRg st="9" end="9"/>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5" presetClass="entr" presetSubtype="0" fill="hold" grpId="0" nodeType="clickEffect">
                                  <p:stCondLst>
                                    <p:cond delay="0"/>
                                  </p:stCondLst>
                                  <p:childTnLst>
                                    <p:set>
                                      <p:cBhvr>
                                        <p:cTn id="76" dur="1" fill="hold">
                                          <p:stCondLst>
                                            <p:cond delay="0"/>
                                          </p:stCondLst>
                                        </p:cTn>
                                        <p:tgtEl>
                                          <p:spTgt spid="727043">
                                            <p:txEl>
                                              <p:pRg st="10" end="10"/>
                                            </p:txEl>
                                          </p:spTgt>
                                        </p:tgtEl>
                                        <p:attrNameLst>
                                          <p:attrName>style.visibility</p:attrName>
                                        </p:attrNameLst>
                                      </p:cBhvr>
                                      <p:to>
                                        <p:strVal val="visible"/>
                                      </p:to>
                                    </p:set>
                                    <p:anim calcmode="lin" valueType="num">
                                      <p:cBhvr>
                                        <p:cTn id="77" dur="500" fill="hold"/>
                                        <p:tgtEl>
                                          <p:spTgt spid="727043">
                                            <p:txEl>
                                              <p:pRg st="10" end="10"/>
                                            </p:txEl>
                                          </p:spTgt>
                                        </p:tgtEl>
                                        <p:attrNameLst>
                                          <p:attrName>ppt_w</p:attrName>
                                        </p:attrNameLst>
                                      </p:cBhvr>
                                      <p:tavLst>
                                        <p:tav tm="0">
                                          <p:val>
                                            <p:strVal val="#ppt_w*0.70"/>
                                          </p:val>
                                        </p:tav>
                                        <p:tav tm="100000">
                                          <p:val>
                                            <p:strVal val="#ppt_w"/>
                                          </p:val>
                                        </p:tav>
                                      </p:tavLst>
                                    </p:anim>
                                    <p:anim calcmode="lin" valueType="num">
                                      <p:cBhvr>
                                        <p:cTn id="78" dur="500" fill="hold"/>
                                        <p:tgtEl>
                                          <p:spTgt spid="727043">
                                            <p:txEl>
                                              <p:pRg st="10" end="10"/>
                                            </p:txEl>
                                          </p:spTgt>
                                        </p:tgtEl>
                                        <p:attrNameLst>
                                          <p:attrName>ppt_h</p:attrName>
                                        </p:attrNameLst>
                                      </p:cBhvr>
                                      <p:tavLst>
                                        <p:tav tm="0">
                                          <p:val>
                                            <p:strVal val="#ppt_h"/>
                                          </p:val>
                                        </p:tav>
                                        <p:tav tm="100000">
                                          <p:val>
                                            <p:strVal val="#ppt_h"/>
                                          </p:val>
                                        </p:tav>
                                      </p:tavLst>
                                    </p:anim>
                                    <p:animEffect transition="in" filter="fade">
                                      <p:cBhvr>
                                        <p:cTn id="79" dur="500"/>
                                        <p:tgtEl>
                                          <p:spTgt spid="72704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4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9091" name="Text Box 3"/>
          <p:cNvSpPr txBox="1">
            <a:spLocks noChangeArrowheads="1"/>
          </p:cNvSpPr>
          <p:nvPr/>
        </p:nvSpPr>
        <p:spPr bwMode="auto">
          <a:xfrm>
            <a:off x="214313" y="1341438"/>
            <a:ext cx="8678862" cy="5416868"/>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1pPr>
            <a:lvl2pPr marL="987425">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2pPr>
            <a:lvl3pPr marL="1166813">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3pPr>
            <a:lvl4pPr>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4pPr>
            <a:lvl5pPr>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5pPr>
            <a:lvl6pPr fontAlgn="base">
              <a:spcBef>
                <a:spcPct val="0"/>
              </a:spcBef>
              <a:spcAft>
                <a:spcPct val="0"/>
              </a:spcAft>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6pPr>
            <a:lvl7pPr fontAlgn="base">
              <a:spcBef>
                <a:spcPct val="0"/>
              </a:spcBef>
              <a:spcAft>
                <a:spcPct val="0"/>
              </a:spcAft>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7pPr>
            <a:lvl8pPr fontAlgn="base">
              <a:spcBef>
                <a:spcPct val="0"/>
              </a:spcBef>
              <a:spcAft>
                <a:spcPct val="0"/>
              </a:spcAft>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8pPr>
            <a:lvl9pPr fontAlgn="base">
              <a:spcBef>
                <a:spcPct val="0"/>
              </a:spcBef>
              <a:spcAft>
                <a:spcPct val="0"/>
              </a:spcAft>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9pPr>
          </a:lstStyle>
          <a:p>
            <a:pPr>
              <a:spcAft>
                <a:spcPts val="0"/>
              </a:spcAft>
            </a:pPr>
            <a:r>
              <a:rPr lang="de-DE" sz="2200" b="0" dirty="0">
                <a:cs typeface="Arial" charset="0"/>
              </a:rPr>
              <a:t>						(-), kein Erfordernis; Verweigerung eines Haftungs-						</a:t>
            </a:r>
            <a:r>
              <a:rPr lang="de-DE" sz="2200" b="0" dirty="0" err="1">
                <a:cs typeface="Arial" charset="0"/>
              </a:rPr>
              <a:t>verzichts</a:t>
            </a:r>
            <a:r>
              <a:rPr lang="de-DE" sz="2200" b="0" dirty="0">
                <a:cs typeface="Arial" charset="0"/>
              </a:rPr>
              <a:t> wäre nicht treuwidrig gemäß § 242 BGB.</a:t>
            </a:r>
          </a:p>
          <a:p>
            <a:pPr>
              <a:spcAft>
                <a:spcPts val="0"/>
              </a:spcAft>
            </a:pPr>
            <a:r>
              <a:rPr lang="de-DE" sz="2200" b="0" dirty="0">
                <a:cs typeface="Arial" charset="0"/>
              </a:rPr>
              <a:t>				</a:t>
            </a:r>
            <a:r>
              <a:rPr lang="de-DE" sz="2200" b="0" dirty="0" err="1">
                <a:cs typeface="Arial" charset="0"/>
              </a:rPr>
              <a:t>ee</a:t>
            </a:r>
            <a:r>
              <a:rPr lang="de-DE" sz="2200" b="0" dirty="0">
                <a:cs typeface="Arial" charset="0"/>
              </a:rPr>
              <a:t>)	Beklagter zu 2. = Halter?</a:t>
            </a:r>
          </a:p>
          <a:p>
            <a:pPr>
              <a:spcAft>
                <a:spcPts val="0"/>
              </a:spcAft>
            </a:pPr>
            <a:r>
              <a:rPr lang="de-DE" sz="2200" b="0" dirty="0">
                <a:cs typeface="Arial" charset="0"/>
              </a:rPr>
              <a:t>						(+), muss nicht Eigentümer sein.</a:t>
            </a:r>
          </a:p>
          <a:p>
            <a:pPr>
              <a:spcAft>
                <a:spcPts val="0"/>
              </a:spcAft>
            </a:pPr>
            <a:r>
              <a:rPr lang="de-DE" sz="2200" b="0" dirty="0">
                <a:cs typeface="Arial" charset="0"/>
              </a:rPr>
              <a:t>				=&gt;		also haftungsbegründender Tatbestand erfüllt.</a:t>
            </a:r>
          </a:p>
          <a:p>
            <a:pPr>
              <a:spcAft>
                <a:spcPts val="0"/>
              </a:spcAft>
            </a:pPr>
            <a:r>
              <a:rPr lang="de-DE" sz="2200" b="0" dirty="0">
                <a:cs typeface="Arial" charset="0"/>
              </a:rPr>
              <a:t>			b)	Haftungsausfüllender Tatbestand</a:t>
            </a:r>
          </a:p>
          <a:p>
            <a:pPr>
              <a:spcAft>
                <a:spcPts val="0"/>
              </a:spcAft>
            </a:pPr>
            <a:r>
              <a:rPr lang="de-DE" sz="2200" b="0" dirty="0">
                <a:cs typeface="Arial" charset="0"/>
              </a:rPr>
              <a:t>				kausale und ersatzfähige Schäden der Klägerin?</a:t>
            </a:r>
          </a:p>
          <a:p>
            <a:pPr>
              <a:spcAft>
                <a:spcPts val="0"/>
              </a:spcAft>
            </a:pPr>
            <a:r>
              <a:rPr lang="de-DE" sz="2200" b="0" dirty="0">
                <a:cs typeface="Arial" charset="0"/>
              </a:rPr>
              <a:t>				</a:t>
            </a:r>
            <a:r>
              <a:rPr lang="de-DE" sz="2200" b="0" dirty="0" err="1">
                <a:cs typeface="Arial" charset="0"/>
              </a:rPr>
              <a:t>aa</a:t>
            </a:r>
            <a:r>
              <a:rPr lang="de-DE" sz="2200" b="0" dirty="0">
                <a:cs typeface="Arial" charset="0"/>
              </a:rPr>
              <a:t>)	Schmerzensgeld?</a:t>
            </a:r>
          </a:p>
          <a:p>
            <a:pPr>
              <a:spcAft>
                <a:spcPts val="0"/>
              </a:spcAft>
            </a:pPr>
            <a:r>
              <a:rPr lang="de-DE" sz="2200" b="0" dirty="0">
                <a:cs typeface="Arial" charset="0"/>
              </a:rPr>
              <a:t>						(+), § 253 Abs. 2 BGB, </a:t>
            </a:r>
            <a:r>
              <a:rPr lang="de-DE" sz="2200" b="0" dirty="0" err="1">
                <a:cs typeface="Arial" charset="0"/>
              </a:rPr>
              <a:t>iHv</a:t>
            </a:r>
            <a:r>
              <a:rPr lang="de-DE" sz="2200" b="0" dirty="0">
                <a:cs typeface="Arial" charset="0"/>
              </a:rPr>
              <a:t> Euro 9.500,- </a:t>
            </a:r>
            <a:r>
              <a:rPr lang="de-DE" sz="2200" b="0" dirty="0" err="1">
                <a:cs typeface="Arial" charset="0"/>
              </a:rPr>
              <a:t>angemes</a:t>
            </a:r>
            <a:r>
              <a:rPr lang="de-DE" sz="2200" b="0" dirty="0">
                <a:cs typeface="Arial" charset="0"/>
              </a:rPr>
              <a:t>-						</a:t>
            </a:r>
            <a:r>
              <a:rPr lang="de-DE" sz="2200" b="0" dirty="0" err="1">
                <a:cs typeface="Arial" charset="0"/>
              </a:rPr>
              <a:t>sen</a:t>
            </a:r>
            <a:r>
              <a:rPr lang="de-DE" sz="2200" b="0" dirty="0">
                <a:cs typeface="Arial" charset="0"/>
              </a:rPr>
              <a:t> (s. </a:t>
            </a:r>
            <a:r>
              <a:rPr lang="de-DE" sz="2200" b="0" dirty="0" err="1">
                <a:cs typeface="Arial" charset="0"/>
              </a:rPr>
              <a:t>Bearbeitervermerk</a:t>
            </a:r>
            <a:r>
              <a:rPr lang="de-DE" sz="2200" b="0" dirty="0">
                <a:cs typeface="Arial" charset="0"/>
              </a:rPr>
              <a:t>).</a:t>
            </a:r>
          </a:p>
          <a:p>
            <a:pPr>
              <a:spcAft>
                <a:spcPts val="0"/>
              </a:spcAft>
            </a:pPr>
            <a:r>
              <a:rPr lang="de-DE" sz="2200" b="0" dirty="0">
                <a:cs typeface="Arial" charset="0"/>
              </a:rPr>
              <a:t>				</a:t>
            </a:r>
            <a:r>
              <a:rPr lang="de-DE" sz="2200" b="0" dirty="0" err="1">
                <a:cs typeface="Arial" charset="0"/>
              </a:rPr>
              <a:t>bb</a:t>
            </a:r>
            <a:r>
              <a:rPr lang="de-DE" sz="2200" b="0" dirty="0">
                <a:cs typeface="Arial" charset="0"/>
              </a:rPr>
              <a:t>)	Reithose, Euro 84,-?</a:t>
            </a:r>
          </a:p>
          <a:p>
            <a:pPr>
              <a:spcAft>
                <a:spcPts val="0"/>
              </a:spcAft>
            </a:pPr>
            <a:r>
              <a:rPr lang="de-DE" sz="2200" b="0" dirty="0">
                <a:cs typeface="Arial" charset="0"/>
              </a:rPr>
              <a:t>						(+), kein Abzug „neu für alt“, da Reithose erst </a:t>
            </a:r>
            <a:r>
              <a:rPr lang="de-DE" sz="2200" b="0" dirty="0" err="1">
                <a:cs typeface="Arial" charset="0"/>
              </a:rPr>
              <a:t>we</a:t>
            </a:r>
            <a:r>
              <a:rPr lang="de-DE" sz="2200" b="0" dirty="0">
                <a:cs typeface="Arial" charset="0"/>
              </a:rPr>
              <a:t>-						</a:t>
            </a:r>
            <a:r>
              <a:rPr lang="de-DE" sz="2200" b="0" dirty="0" err="1">
                <a:cs typeface="Arial" charset="0"/>
              </a:rPr>
              <a:t>nige</a:t>
            </a:r>
            <a:r>
              <a:rPr lang="de-DE" sz="2200" b="0" dirty="0">
                <a:cs typeface="Arial" charset="0"/>
              </a:rPr>
              <a:t> Tage alt war (§ 249 Abs. 2 S.1 BGB).</a:t>
            </a:r>
          </a:p>
          <a:p>
            <a:pPr>
              <a:spcAft>
                <a:spcPts val="0"/>
              </a:spcAft>
            </a:pPr>
            <a:r>
              <a:rPr lang="de-DE" sz="2200" b="0" dirty="0">
                <a:cs typeface="Arial" charset="0"/>
              </a:rPr>
              <a:t>				cc)	</a:t>
            </a:r>
            <a:r>
              <a:rPr lang="de-DE" sz="2200" b="0" dirty="0" err="1">
                <a:cs typeface="Arial" charset="0"/>
              </a:rPr>
              <a:t>Babysitterkosten</a:t>
            </a:r>
            <a:r>
              <a:rPr lang="de-DE" sz="2200" b="0" dirty="0">
                <a:cs typeface="Arial" charset="0"/>
              </a:rPr>
              <a:t>, Euro 400,-?</a:t>
            </a:r>
          </a:p>
          <a:p>
            <a:pPr>
              <a:spcAft>
                <a:spcPts val="0"/>
              </a:spcAft>
            </a:pPr>
            <a:r>
              <a:rPr lang="de-DE" sz="2200" b="0" dirty="0">
                <a:cs typeface="Arial" charset="0"/>
              </a:rPr>
              <a:t>						(+), da zur </a:t>
            </a:r>
            <a:r>
              <a:rPr lang="de-DE" sz="2200" b="0" dirty="0" err="1">
                <a:cs typeface="Arial" charset="0"/>
              </a:rPr>
              <a:t>NatRestitution</a:t>
            </a:r>
            <a:r>
              <a:rPr lang="de-DE" sz="2200" b="0" dirty="0">
                <a:cs typeface="Arial" charset="0"/>
              </a:rPr>
              <a:t> erforderlich, § 249 Abs. 2</a:t>
            </a:r>
          </a:p>
          <a:p>
            <a:pPr>
              <a:spcAft>
                <a:spcPts val="0"/>
              </a:spcAft>
            </a:pPr>
            <a:r>
              <a:rPr lang="de-DE" sz="2200" b="0" dirty="0">
                <a:cs typeface="Arial" charset="0"/>
              </a:rPr>
              <a:t>				</a:t>
            </a:r>
            <a:r>
              <a:rPr lang="de-DE" sz="2200" b="0" dirty="0" err="1">
                <a:cs typeface="Arial" charset="0"/>
              </a:rPr>
              <a:t>dd</a:t>
            </a:r>
            <a:r>
              <a:rPr lang="de-DE" sz="2200" b="0" dirty="0">
                <a:cs typeface="Arial" charset="0"/>
              </a:rPr>
              <a:t>)	Fahrtkosten des Ehemannes, Euro 40,-?</a:t>
            </a:r>
          </a:p>
        </p:txBody>
      </p:sp>
      <p:sp>
        <p:nvSpPr>
          <p:cNvPr id="5"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13 Mertens ./. </a:t>
            </a:r>
            <a:r>
              <a:rPr lang="de-DE" dirty="0" err="1">
                <a:solidFill>
                  <a:schemeClr val="bg1"/>
                </a:solidFill>
              </a:rPr>
              <a:t>Secura</a:t>
            </a:r>
            <a:r>
              <a:rPr lang="de-DE" dirty="0">
                <a:solidFill>
                  <a:schemeClr val="bg1"/>
                </a:solidFill>
              </a:rPr>
              <a:t> AG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071644781"/>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29091">
                                            <p:txEl>
                                              <p:pRg st="0" end="0"/>
                                            </p:txEl>
                                          </p:spTgt>
                                        </p:tgtEl>
                                        <p:attrNameLst>
                                          <p:attrName>style.visibility</p:attrName>
                                        </p:attrNameLst>
                                      </p:cBhvr>
                                      <p:to>
                                        <p:strVal val="visible"/>
                                      </p:to>
                                    </p:set>
                                    <p:anim calcmode="lin" valueType="num">
                                      <p:cBhvr>
                                        <p:cTn id="7" dur="500" fill="hold"/>
                                        <p:tgtEl>
                                          <p:spTgt spid="729091">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729091">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72909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29091">
                                            <p:txEl>
                                              <p:pRg st="1" end="1"/>
                                            </p:txEl>
                                          </p:spTgt>
                                        </p:tgtEl>
                                        <p:attrNameLst>
                                          <p:attrName>style.visibility</p:attrName>
                                        </p:attrNameLst>
                                      </p:cBhvr>
                                      <p:to>
                                        <p:strVal val="visible"/>
                                      </p:to>
                                    </p:set>
                                    <p:anim calcmode="lin" valueType="num">
                                      <p:cBhvr>
                                        <p:cTn id="14" dur="500" fill="hold"/>
                                        <p:tgtEl>
                                          <p:spTgt spid="729091">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729091">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729091">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729091">
                                            <p:txEl>
                                              <p:pRg st="2" end="2"/>
                                            </p:txEl>
                                          </p:spTgt>
                                        </p:tgtEl>
                                        <p:attrNameLst>
                                          <p:attrName>style.visibility</p:attrName>
                                        </p:attrNameLst>
                                      </p:cBhvr>
                                      <p:to>
                                        <p:strVal val="visible"/>
                                      </p:to>
                                    </p:set>
                                    <p:anim calcmode="lin" valueType="num">
                                      <p:cBhvr>
                                        <p:cTn id="21" dur="500" fill="hold"/>
                                        <p:tgtEl>
                                          <p:spTgt spid="729091">
                                            <p:txEl>
                                              <p:pRg st="2" end="2"/>
                                            </p:txEl>
                                          </p:spTgt>
                                        </p:tgtEl>
                                        <p:attrNameLst>
                                          <p:attrName>ppt_w</p:attrName>
                                        </p:attrNameLst>
                                      </p:cBhvr>
                                      <p:tavLst>
                                        <p:tav tm="0">
                                          <p:val>
                                            <p:strVal val="#ppt_w*0.70"/>
                                          </p:val>
                                        </p:tav>
                                        <p:tav tm="100000">
                                          <p:val>
                                            <p:strVal val="#ppt_w"/>
                                          </p:val>
                                        </p:tav>
                                      </p:tavLst>
                                    </p:anim>
                                    <p:anim calcmode="lin" valueType="num">
                                      <p:cBhvr>
                                        <p:cTn id="22" dur="500" fill="hold"/>
                                        <p:tgtEl>
                                          <p:spTgt spid="729091">
                                            <p:txEl>
                                              <p:pRg st="2" end="2"/>
                                            </p:txEl>
                                          </p:spTgt>
                                        </p:tgtEl>
                                        <p:attrNameLst>
                                          <p:attrName>ppt_h</p:attrName>
                                        </p:attrNameLst>
                                      </p:cBhvr>
                                      <p:tavLst>
                                        <p:tav tm="0">
                                          <p:val>
                                            <p:strVal val="#ppt_h"/>
                                          </p:val>
                                        </p:tav>
                                        <p:tav tm="100000">
                                          <p:val>
                                            <p:strVal val="#ppt_h"/>
                                          </p:val>
                                        </p:tav>
                                      </p:tavLst>
                                    </p:anim>
                                    <p:animEffect transition="in" filter="fade">
                                      <p:cBhvr>
                                        <p:cTn id="23" dur="500"/>
                                        <p:tgtEl>
                                          <p:spTgt spid="729091">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729091">
                                            <p:txEl>
                                              <p:pRg st="3" end="3"/>
                                            </p:txEl>
                                          </p:spTgt>
                                        </p:tgtEl>
                                        <p:attrNameLst>
                                          <p:attrName>style.visibility</p:attrName>
                                        </p:attrNameLst>
                                      </p:cBhvr>
                                      <p:to>
                                        <p:strVal val="visible"/>
                                      </p:to>
                                    </p:set>
                                    <p:anim calcmode="lin" valueType="num">
                                      <p:cBhvr>
                                        <p:cTn id="28" dur="500" fill="hold"/>
                                        <p:tgtEl>
                                          <p:spTgt spid="729091">
                                            <p:txEl>
                                              <p:pRg st="3" end="3"/>
                                            </p:txEl>
                                          </p:spTgt>
                                        </p:tgtEl>
                                        <p:attrNameLst>
                                          <p:attrName>ppt_w</p:attrName>
                                        </p:attrNameLst>
                                      </p:cBhvr>
                                      <p:tavLst>
                                        <p:tav tm="0">
                                          <p:val>
                                            <p:strVal val="#ppt_w*0.70"/>
                                          </p:val>
                                        </p:tav>
                                        <p:tav tm="100000">
                                          <p:val>
                                            <p:strVal val="#ppt_w"/>
                                          </p:val>
                                        </p:tav>
                                      </p:tavLst>
                                    </p:anim>
                                    <p:anim calcmode="lin" valueType="num">
                                      <p:cBhvr>
                                        <p:cTn id="29" dur="500" fill="hold"/>
                                        <p:tgtEl>
                                          <p:spTgt spid="729091">
                                            <p:txEl>
                                              <p:pRg st="3" end="3"/>
                                            </p:txEl>
                                          </p:spTgt>
                                        </p:tgtEl>
                                        <p:attrNameLst>
                                          <p:attrName>ppt_h</p:attrName>
                                        </p:attrNameLst>
                                      </p:cBhvr>
                                      <p:tavLst>
                                        <p:tav tm="0">
                                          <p:val>
                                            <p:strVal val="#ppt_h"/>
                                          </p:val>
                                        </p:tav>
                                        <p:tav tm="100000">
                                          <p:val>
                                            <p:strVal val="#ppt_h"/>
                                          </p:val>
                                        </p:tav>
                                      </p:tavLst>
                                    </p:anim>
                                    <p:animEffect transition="in" filter="fade">
                                      <p:cBhvr>
                                        <p:cTn id="30" dur="500"/>
                                        <p:tgtEl>
                                          <p:spTgt spid="729091">
                                            <p:txEl>
                                              <p:pRg st="3" end="3"/>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729091">
                                            <p:txEl>
                                              <p:pRg st="4" end="4"/>
                                            </p:txEl>
                                          </p:spTgt>
                                        </p:tgtEl>
                                        <p:attrNameLst>
                                          <p:attrName>style.visibility</p:attrName>
                                        </p:attrNameLst>
                                      </p:cBhvr>
                                      <p:to>
                                        <p:strVal val="visible"/>
                                      </p:to>
                                    </p:set>
                                    <p:anim calcmode="lin" valueType="num">
                                      <p:cBhvr>
                                        <p:cTn id="35" dur="500" fill="hold"/>
                                        <p:tgtEl>
                                          <p:spTgt spid="729091">
                                            <p:txEl>
                                              <p:pRg st="4" end="4"/>
                                            </p:txEl>
                                          </p:spTgt>
                                        </p:tgtEl>
                                        <p:attrNameLst>
                                          <p:attrName>ppt_w</p:attrName>
                                        </p:attrNameLst>
                                      </p:cBhvr>
                                      <p:tavLst>
                                        <p:tav tm="0">
                                          <p:val>
                                            <p:strVal val="#ppt_w*0.70"/>
                                          </p:val>
                                        </p:tav>
                                        <p:tav tm="100000">
                                          <p:val>
                                            <p:strVal val="#ppt_w"/>
                                          </p:val>
                                        </p:tav>
                                      </p:tavLst>
                                    </p:anim>
                                    <p:anim calcmode="lin" valueType="num">
                                      <p:cBhvr>
                                        <p:cTn id="36" dur="500" fill="hold"/>
                                        <p:tgtEl>
                                          <p:spTgt spid="729091">
                                            <p:txEl>
                                              <p:pRg st="4" end="4"/>
                                            </p:txEl>
                                          </p:spTgt>
                                        </p:tgtEl>
                                        <p:attrNameLst>
                                          <p:attrName>ppt_h</p:attrName>
                                        </p:attrNameLst>
                                      </p:cBhvr>
                                      <p:tavLst>
                                        <p:tav tm="0">
                                          <p:val>
                                            <p:strVal val="#ppt_h"/>
                                          </p:val>
                                        </p:tav>
                                        <p:tav tm="100000">
                                          <p:val>
                                            <p:strVal val="#ppt_h"/>
                                          </p:val>
                                        </p:tav>
                                      </p:tavLst>
                                    </p:anim>
                                    <p:animEffect transition="in" filter="fade">
                                      <p:cBhvr>
                                        <p:cTn id="37" dur="500"/>
                                        <p:tgtEl>
                                          <p:spTgt spid="729091">
                                            <p:txEl>
                                              <p:pRg st="4" end="4"/>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729091">
                                            <p:txEl>
                                              <p:pRg st="5" end="5"/>
                                            </p:txEl>
                                          </p:spTgt>
                                        </p:tgtEl>
                                        <p:attrNameLst>
                                          <p:attrName>style.visibility</p:attrName>
                                        </p:attrNameLst>
                                      </p:cBhvr>
                                      <p:to>
                                        <p:strVal val="visible"/>
                                      </p:to>
                                    </p:set>
                                    <p:anim calcmode="lin" valueType="num">
                                      <p:cBhvr>
                                        <p:cTn id="42" dur="500" fill="hold"/>
                                        <p:tgtEl>
                                          <p:spTgt spid="729091">
                                            <p:txEl>
                                              <p:pRg st="5" end="5"/>
                                            </p:txEl>
                                          </p:spTgt>
                                        </p:tgtEl>
                                        <p:attrNameLst>
                                          <p:attrName>ppt_w</p:attrName>
                                        </p:attrNameLst>
                                      </p:cBhvr>
                                      <p:tavLst>
                                        <p:tav tm="0">
                                          <p:val>
                                            <p:strVal val="#ppt_w*0.70"/>
                                          </p:val>
                                        </p:tav>
                                        <p:tav tm="100000">
                                          <p:val>
                                            <p:strVal val="#ppt_w"/>
                                          </p:val>
                                        </p:tav>
                                      </p:tavLst>
                                    </p:anim>
                                    <p:anim calcmode="lin" valueType="num">
                                      <p:cBhvr>
                                        <p:cTn id="43" dur="500" fill="hold"/>
                                        <p:tgtEl>
                                          <p:spTgt spid="729091">
                                            <p:txEl>
                                              <p:pRg st="5" end="5"/>
                                            </p:txEl>
                                          </p:spTgt>
                                        </p:tgtEl>
                                        <p:attrNameLst>
                                          <p:attrName>ppt_h</p:attrName>
                                        </p:attrNameLst>
                                      </p:cBhvr>
                                      <p:tavLst>
                                        <p:tav tm="0">
                                          <p:val>
                                            <p:strVal val="#ppt_h"/>
                                          </p:val>
                                        </p:tav>
                                        <p:tav tm="100000">
                                          <p:val>
                                            <p:strVal val="#ppt_h"/>
                                          </p:val>
                                        </p:tav>
                                      </p:tavLst>
                                    </p:anim>
                                    <p:animEffect transition="in" filter="fade">
                                      <p:cBhvr>
                                        <p:cTn id="44" dur="500"/>
                                        <p:tgtEl>
                                          <p:spTgt spid="729091">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729091">
                                            <p:txEl>
                                              <p:pRg st="6" end="6"/>
                                            </p:txEl>
                                          </p:spTgt>
                                        </p:tgtEl>
                                        <p:attrNameLst>
                                          <p:attrName>style.visibility</p:attrName>
                                        </p:attrNameLst>
                                      </p:cBhvr>
                                      <p:to>
                                        <p:strVal val="visible"/>
                                      </p:to>
                                    </p:set>
                                    <p:anim calcmode="lin" valueType="num">
                                      <p:cBhvr>
                                        <p:cTn id="49" dur="500" fill="hold"/>
                                        <p:tgtEl>
                                          <p:spTgt spid="729091">
                                            <p:txEl>
                                              <p:pRg st="6" end="6"/>
                                            </p:txEl>
                                          </p:spTgt>
                                        </p:tgtEl>
                                        <p:attrNameLst>
                                          <p:attrName>ppt_w</p:attrName>
                                        </p:attrNameLst>
                                      </p:cBhvr>
                                      <p:tavLst>
                                        <p:tav tm="0">
                                          <p:val>
                                            <p:strVal val="#ppt_w*0.70"/>
                                          </p:val>
                                        </p:tav>
                                        <p:tav tm="100000">
                                          <p:val>
                                            <p:strVal val="#ppt_w"/>
                                          </p:val>
                                        </p:tav>
                                      </p:tavLst>
                                    </p:anim>
                                    <p:anim calcmode="lin" valueType="num">
                                      <p:cBhvr>
                                        <p:cTn id="50" dur="500" fill="hold"/>
                                        <p:tgtEl>
                                          <p:spTgt spid="729091">
                                            <p:txEl>
                                              <p:pRg st="6" end="6"/>
                                            </p:txEl>
                                          </p:spTgt>
                                        </p:tgtEl>
                                        <p:attrNameLst>
                                          <p:attrName>ppt_h</p:attrName>
                                        </p:attrNameLst>
                                      </p:cBhvr>
                                      <p:tavLst>
                                        <p:tav tm="0">
                                          <p:val>
                                            <p:strVal val="#ppt_h"/>
                                          </p:val>
                                        </p:tav>
                                        <p:tav tm="100000">
                                          <p:val>
                                            <p:strVal val="#ppt_h"/>
                                          </p:val>
                                        </p:tav>
                                      </p:tavLst>
                                    </p:anim>
                                    <p:animEffect transition="in" filter="fade">
                                      <p:cBhvr>
                                        <p:cTn id="51" dur="500"/>
                                        <p:tgtEl>
                                          <p:spTgt spid="729091">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729091">
                                            <p:txEl>
                                              <p:pRg st="7" end="7"/>
                                            </p:txEl>
                                          </p:spTgt>
                                        </p:tgtEl>
                                        <p:attrNameLst>
                                          <p:attrName>style.visibility</p:attrName>
                                        </p:attrNameLst>
                                      </p:cBhvr>
                                      <p:to>
                                        <p:strVal val="visible"/>
                                      </p:to>
                                    </p:set>
                                    <p:anim calcmode="lin" valueType="num">
                                      <p:cBhvr>
                                        <p:cTn id="56" dur="500" fill="hold"/>
                                        <p:tgtEl>
                                          <p:spTgt spid="729091">
                                            <p:txEl>
                                              <p:pRg st="7" end="7"/>
                                            </p:txEl>
                                          </p:spTgt>
                                        </p:tgtEl>
                                        <p:attrNameLst>
                                          <p:attrName>ppt_w</p:attrName>
                                        </p:attrNameLst>
                                      </p:cBhvr>
                                      <p:tavLst>
                                        <p:tav tm="0">
                                          <p:val>
                                            <p:strVal val="#ppt_w*0.70"/>
                                          </p:val>
                                        </p:tav>
                                        <p:tav tm="100000">
                                          <p:val>
                                            <p:strVal val="#ppt_w"/>
                                          </p:val>
                                        </p:tav>
                                      </p:tavLst>
                                    </p:anim>
                                    <p:anim calcmode="lin" valueType="num">
                                      <p:cBhvr>
                                        <p:cTn id="57" dur="500" fill="hold"/>
                                        <p:tgtEl>
                                          <p:spTgt spid="729091">
                                            <p:txEl>
                                              <p:pRg st="7" end="7"/>
                                            </p:txEl>
                                          </p:spTgt>
                                        </p:tgtEl>
                                        <p:attrNameLst>
                                          <p:attrName>ppt_h</p:attrName>
                                        </p:attrNameLst>
                                      </p:cBhvr>
                                      <p:tavLst>
                                        <p:tav tm="0">
                                          <p:val>
                                            <p:strVal val="#ppt_h"/>
                                          </p:val>
                                        </p:tav>
                                        <p:tav tm="100000">
                                          <p:val>
                                            <p:strVal val="#ppt_h"/>
                                          </p:val>
                                        </p:tav>
                                      </p:tavLst>
                                    </p:anim>
                                    <p:animEffect transition="in" filter="fade">
                                      <p:cBhvr>
                                        <p:cTn id="58" dur="500"/>
                                        <p:tgtEl>
                                          <p:spTgt spid="729091">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grpId="0" nodeType="clickEffect">
                                  <p:stCondLst>
                                    <p:cond delay="0"/>
                                  </p:stCondLst>
                                  <p:childTnLst>
                                    <p:set>
                                      <p:cBhvr>
                                        <p:cTn id="62" dur="1" fill="hold">
                                          <p:stCondLst>
                                            <p:cond delay="0"/>
                                          </p:stCondLst>
                                        </p:cTn>
                                        <p:tgtEl>
                                          <p:spTgt spid="729091">
                                            <p:txEl>
                                              <p:pRg st="8" end="8"/>
                                            </p:txEl>
                                          </p:spTgt>
                                        </p:tgtEl>
                                        <p:attrNameLst>
                                          <p:attrName>style.visibility</p:attrName>
                                        </p:attrNameLst>
                                      </p:cBhvr>
                                      <p:to>
                                        <p:strVal val="visible"/>
                                      </p:to>
                                    </p:set>
                                    <p:anim calcmode="lin" valueType="num">
                                      <p:cBhvr>
                                        <p:cTn id="63" dur="500" fill="hold"/>
                                        <p:tgtEl>
                                          <p:spTgt spid="729091">
                                            <p:txEl>
                                              <p:pRg st="8" end="8"/>
                                            </p:txEl>
                                          </p:spTgt>
                                        </p:tgtEl>
                                        <p:attrNameLst>
                                          <p:attrName>ppt_w</p:attrName>
                                        </p:attrNameLst>
                                      </p:cBhvr>
                                      <p:tavLst>
                                        <p:tav tm="0">
                                          <p:val>
                                            <p:strVal val="#ppt_w*0.70"/>
                                          </p:val>
                                        </p:tav>
                                        <p:tav tm="100000">
                                          <p:val>
                                            <p:strVal val="#ppt_w"/>
                                          </p:val>
                                        </p:tav>
                                      </p:tavLst>
                                    </p:anim>
                                    <p:anim calcmode="lin" valueType="num">
                                      <p:cBhvr>
                                        <p:cTn id="64" dur="500" fill="hold"/>
                                        <p:tgtEl>
                                          <p:spTgt spid="729091">
                                            <p:txEl>
                                              <p:pRg st="8" end="8"/>
                                            </p:txEl>
                                          </p:spTgt>
                                        </p:tgtEl>
                                        <p:attrNameLst>
                                          <p:attrName>ppt_h</p:attrName>
                                        </p:attrNameLst>
                                      </p:cBhvr>
                                      <p:tavLst>
                                        <p:tav tm="0">
                                          <p:val>
                                            <p:strVal val="#ppt_h"/>
                                          </p:val>
                                        </p:tav>
                                        <p:tav tm="100000">
                                          <p:val>
                                            <p:strVal val="#ppt_h"/>
                                          </p:val>
                                        </p:tav>
                                      </p:tavLst>
                                    </p:anim>
                                    <p:animEffect transition="in" filter="fade">
                                      <p:cBhvr>
                                        <p:cTn id="65" dur="500"/>
                                        <p:tgtEl>
                                          <p:spTgt spid="729091">
                                            <p:txEl>
                                              <p:pRg st="8" end="8"/>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5" presetClass="entr" presetSubtype="0" fill="hold" grpId="0" nodeType="clickEffect">
                                  <p:stCondLst>
                                    <p:cond delay="0"/>
                                  </p:stCondLst>
                                  <p:childTnLst>
                                    <p:set>
                                      <p:cBhvr>
                                        <p:cTn id="69" dur="1" fill="hold">
                                          <p:stCondLst>
                                            <p:cond delay="0"/>
                                          </p:stCondLst>
                                        </p:cTn>
                                        <p:tgtEl>
                                          <p:spTgt spid="729091">
                                            <p:txEl>
                                              <p:pRg st="9" end="9"/>
                                            </p:txEl>
                                          </p:spTgt>
                                        </p:tgtEl>
                                        <p:attrNameLst>
                                          <p:attrName>style.visibility</p:attrName>
                                        </p:attrNameLst>
                                      </p:cBhvr>
                                      <p:to>
                                        <p:strVal val="visible"/>
                                      </p:to>
                                    </p:set>
                                    <p:anim calcmode="lin" valueType="num">
                                      <p:cBhvr>
                                        <p:cTn id="70" dur="500" fill="hold"/>
                                        <p:tgtEl>
                                          <p:spTgt spid="729091">
                                            <p:txEl>
                                              <p:pRg st="9" end="9"/>
                                            </p:txEl>
                                          </p:spTgt>
                                        </p:tgtEl>
                                        <p:attrNameLst>
                                          <p:attrName>ppt_w</p:attrName>
                                        </p:attrNameLst>
                                      </p:cBhvr>
                                      <p:tavLst>
                                        <p:tav tm="0">
                                          <p:val>
                                            <p:strVal val="#ppt_w*0.70"/>
                                          </p:val>
                                        </p:tav>
                                        <p:tav tm="100000">
                                          <p:val>
                                            <p:strVal val="#ppt_w"/>
                                          </p:val>
                                        </p:tav>
                                      </p:tavLst>
                                    </p:anim>
                                    <p:anim calcmode="lin" valueType="num">
                                      <p:cBhvr>
                                        <p:cTn id="71" dur="500" fill="hold"/>
                                        <p:tgtEl>
                                          <p:spTgt spid="729091">
                                            <p:txEl>
                                              <p:pRg st="9" end="9"/>
                                            </p:txEl>
                                          </p:spTgt>
                                        </p:tgtEl>
                                        <p:attrNameLst>
                                          <p:attrName>ppt_h</p:attrName>
                                        </p:attrNameLst>
                                      </p:cBhvr>
                                      <p:tavLst>
                                        <p:tav tm="0">
                                          <p:val>
                                            <p:strVal val="#ppt_h"/>
                                          </p:val>
                                        </p:tav>
                                        <p:tav tm="100000">
                                          <p:val>
                                            <p:strVal val="#ppt_h"/>
                                          </p:val>
                                        </p:tav>
                                      </p:tavLst>
                                    </p:anim>
                                    <p:animEffect transition="in" filter="fade">
                                      <p:cBhvr>
                                        <p:cTn id="72" dur="500"/>
                                        <p:tgtEl>
                                          <p:spTgt spid="729091">
                                            <p:txEl>
                                              <p:pRg st="9" end="9"/>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5" presetClass="entr" presetSubtype="0" fill="hold" grpId="0" nodeType="clickEffect">
                                  <p:stCondLst>
                                    <p:cond delay="0"/>
                                  </p:stCondLst>
                                  <p:childTnLst>
                                    <p:set>
                                      <p:cBhvr>
                                        <p:cTn id="76" dur="1" fill="hold">
                                          <p:stCondLst>
                                            <p:cond delay="0"/>
                                          </p:stCondLst>
                                        </p:cTn>
                                        <p:tgtEl>
                                          <p:spTgt spid="729091">
                                            <p:txEl>
                                              <p:pRg st="10" end="10"/>
                                            </p:txEl>
                                          </p:spTgt>
                                        </p:tgtEl>
                                        <p:attrNameLst>
                                          <p:attrName>style.visibility</p:attrName>
                                        </p:attrNameLst>
                                      </p:cBhvr>
                                      <p:to>
                                        <p:strVal val="visible"/>
                                      </p:to>
                                    </p:set>
                                    <p:anim calcmode="lin" valueType="num">
                                      <p:cBhvr>
                                        <p:cTn id="77" dur="500" fill="hold"/>
                                        <p:tgtEl>
                                          <p:spTgt spid="729091">
                                            <p:txEl>
                                              <p:pRg st="10" end="10"/>
                                            </p:txEl>
                                          </p:spTgt>
                                        </p:tgtEl>
                                        <p:attrNameLst>
                                          <p:attrName>ppt_w</p:attrName>
                                        </p:attrNameLst>
                                      </p:cBhvr>
                                      <p:tavLst>
                                        <p:tav tm="0">
                                          <p:val>
                                            <p:strVal val="#ppt_w*0.70"/>
                                          </p:val>
                                        </p:tav>
                                        <p:tav tm="100000">
                                          <p:val>
                                            <p:strVal val="#ppt_w"/>
                                          </p:val>
                                        </p:tav>
                                      </p:tavLst>
                                    </p:anim>
                                    <p:anim calcmode="lin" valueType="num">
                                      <p:cBhvr>
                                        <p:cTn id="78" dur="500" fill="hold"/>
                                        <p:tgtEl>
                                          <p:spTgt spid="729091">
                                            <p:txEl>
                                              <p:pRg st="10" end="10"/>
                                            </p:txEl>
                                          </p:spTgt>
                                        </p:tgtEl>
                                        <p:attrNameLst>
                                          <p:attrName>ppt_h</p:attrName>
                                        </p:attrNameLst>
                                      </p:cBhvr>
                                      <p:tavLst>
                                        <p:tav tm="0">
                                          <p:val>
                                            <p:strVal val="#ppt_h"/>
                                          </p:val>
                                        </p:tav>
                                        <p:tav tm="100000">
                                          <p:val>
                                            <p:strVal val="#ppt_h"/>
                                          </p:val>
                                        </p:tav>
                                      </p:tavLst>
                                    </p:anim>
                                    <p:animEffect transition="in" filter="fade">
                                      <p:cBhvr>
                                        <p:cTn id="79" dur="500"/>
                                        <p:tgtEl>
                                          <p:spTgt spid="729091">
                                            <p:txEl>
                                              <p:pRg st="10" end="10"/>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55" presetClass="entr" presetSubtype="0" fill="hold" grpId="0" nodeType="clickEffect">
                                  <p:stCondLst>
                                    <p:cond delay="0"/>
                                  </p:stCondLst>
                                  <p:childTnLst>
                                    <p:set>
                                      <p:cBhvr>
                                        <p:cTn id="83" dur="1" fill="hold">
                                          <p:stCondLst>
                                            <p:cond delay="0"/>
                                          </p:stCondLst>
                                        </p:cTn>
                                        <p:tgtEl>
                                          <p:spTgt spid="729091">
                                            <p:txEl>
                                              <p:pRg st="11" end="11"/>
                                            </p:txEl>
                                          </p:spTgt>
                                        </p:tgtEl>
                                        <p:attrNameLst>
                                          <p:attrName>style.visibility</p:attrName>
                                        </p:attrNameLst>
                                      </p:cBhvr>
                                      <p:to>
                                        <p:strVal val="visible"/>
                                      </p:to>
                                    </p:set>
                                    <p:anim calcmode="lin" valueType="num">
                                      <p:cBhvr>
                                        <p:cTn id="84" dur="500" fill="hold"/>
                                        <p:tgtEl>
                                          <p:spTgt spid="729091">
                                            <p:txEl>
                                              <p:pRg st="11" end="11"/>
                                            </p:txEl>
                                          </p:spTgt>
                                        </p:tgtEl>
                                        <p:attrNameLst>
                                          <p:attrName>ppt_w</p:attrName>
                                        </p:attrNameLst>
                                      </p:cBhvr>
                                      <p:tavLst>
                                        <p:tav tm="0">
                                          <p:val>
                                            <p:strVal val="#ppt_w*0.70"/>
                                          </p:val>
                                        </p:tav>
                                        <p:tav tm="100000">
                                          <p:val>
                                            <p:strVal val="#ppt_w"/>
                                          </p:val>
                                        </p:tav>
                                      </p:tavLst>
                                    </p:anim>
                                    <p:anim calcmode="lin" valueType="num">
                                      <p:cBhvr>
                                        <p:cTn id="85" dur="500" fill="hold"/>
                                        <p:tgtEl>
                                          <p:spTgt spid="729091">
                                            <p:txEl>
                                              <p:pRg st="11" end="11"/>
                                            </p:txEl>
                                          </p:spTgt>
                                        </p:tgtEl>
                                        <p:attrNameLst>
                                          <p:attrName>ppt_h</p:attrName>
                                        </p:attrNameLst>
                                      </p:cBhvr>
                                      <p:tavLst>
                                        <p:tav tm="0">
                                          <p:val>
                                            <p:strVal val="#ppt_h"/>
                                          </p:val>
                                        </p:tav>
                                        <p:tav tm="100000">
                                          <p:val>
                                            <p:strVal val="#ppt_h"/>
                                          </p:val>
                                        </p:tav>
                                      </p:tavLst>
                                    </p:anim>
                                    <p:animEffect transition="in" filter="fade">
                                      <p:cBhvr>
                                        <p:cTn id="86" dur="500"/>
                                        <p:tgtEl>
                                          <p:spTgt spid="729091">
                                            <p:txEl>
                                              <p:pRg st="11" end="11"/>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55" presetClass="entr" presetSubtype="0" fill="hold" grpId="0" nodeType="clickEffect">
                                  <p:stCondLst>
                                    <p:cond delay="0"/>
                                  </p:stCondLst>
                                  <p:childTnLst>
                                    <p:set>
                                      <p:cBhvr>
                                        <p:cTn id="90" dur="1" fill="hold">
                                          <p:stCondLst>
                                            <p:cond delay="0"/>
                                          </p:stCondLst>
                                        </p:cTn>
                                        <p:tgtEl>
                                          <p:spTgt spid="729091">
                                            <p:txEl>
                                              <p:pRg st="12" end="12"/>
                                            </p:txEl>
                                          </p:spTgt>
                                        </p:tgtEl>
                                        <p:attrNameLst>
                                          <p:attrName>style.visibility</p:attrName>
                                        </p:attrNameLst>
                                      </p:cBhvr>
                                      <p:to>
                                        <p:strVal val="visible"/>
                                      </p:to>
                                    </p:set>
                                    <p:anim calcmode="lin" valueType="num">
                                      <p:cBhvr>
                                        <p:cTn id="91" dur="500" fill="hold"/>
                                        <p:tgtEl>
                                          <p:spTgt spid="729091">
                                            <p:txEl>
                                              <p:pRg st="12" end="12"/>
                                            </p:txEl>
                                          </p:spTgt>
                                        </p:tgtEl>
                                        <p:attrNameLst>
                                          <p:attrName>ppt_w</p:attrName>
                                        </p:attrNameLst>
                                      </p:cBhvr>
                                      <p:tavLst>
                                        <p:tav tm="0">
                                          <p:val>
                                            <p:strVal val="#ppt_w*0.70"/>
                                          </p:val>
                                        </p:tav>
                                        <p:tav tm="100000">
                                          <p:val>
                                            <p:strVal val="#ppt_w"/>
                                          </p:val>
                                        </p:tav>
                                      </p:tavLst>
                                    </p:anim>
                                    <p:anim calcmode="lin" valueType="num">
                                      <p:cBhvr>
                                        <p:cTn id="92" dur="500" fill="hold"/>
                                        <p:tgtEl>
                                          <p:spTgt spid="729091">
                                            <p:txEl>
                                              <p:pRg st="12" end="12"/>
                                            </p:txEl>
                                          </p:spTgt>
                                        </p:tgtEl>
                                        <p:attrNameLst>
                                          <p:attrName>ppt_h</p:attrName>
                                        </p:attrNameLst>
                                      </p:cBhvr>
                                      <p:tavLst>
                                        <p:tav tm="0">
                                          <p:val>
                                            <p:strVal val="#ppt_h"/>
                                          </p:val>
                                        </p:tav>
                                        <p:tav tm="100000">
                                          <p:val>
                                            <p:strVal val="#ppt_h"/>
                                          </p:val>
                                        </p:tav>
                                      </p:tavLst>
                                    </p:anim>
                                    <p:animEffect transition="in" filter="fade">
                                      <p:cBhvr>
                                        <p:cTn id="93" dur="500"/>
                                        <p:tgtEl>
                                          <p:spTgt spid="729091">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9091"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0115" name="Text Box 3"/>
          <p:cNvSpPr txBox="1">
            <a:spLocks noChangeArrowheads="1"/>
          </p:cNvSpPr>
          <p:nvPr/>
        </p:nvSpPr>
        <p:spPr bwMode="auto">
          <a:xfrm>
            <a:off x="214313" y="1341438"/>
            <a:ext cx="8678862" cy="5416868"/>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1pPr>
            <a:lvl2pPr marL="987425">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2pPr>
            <a:lvl3pPr marL="1166813">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3pPr>
            <a:lvl4pPr>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4pPr>
            <a:lvl5pPr>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5pPr>
            <a:lvl6pPr fontAlgn="base">
              <a:spcBef>
                <a:spcPct val="0"/>
              </a:spcBef>
              <a:spcAft>
                <a:spcPct val="0"/>
              </a:spcAft>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6pPr>
            <a:lvl7pPr fontAlgn="base">
              <a:spcBef>
                <a:spcPct val="0"/>
              </a:spcBef>
              <a:spcAft>
                <a:spcPct val="0"/>
              </a:spcAft>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7pPr>
            <a:lvl8pPr fontAlgn="base">
              <a:spcBef>
                <a:spcPct val="0"/>
              </a:spcBef>
              <a:spcAft>
                <a:spcPct val="0"/>
              </a:spcAft>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8pPr>
            <a:lvl9pPr fontAlgn="base">
              <a:spcBef>
                <a:spcPct val="0"/>
              </a:spcBef>
              <a:spcAft>
                <a:spcPct val="0"/>
              </a:spcAft>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9pPr>
          </a:lstStyle>
          <a:p>
            <a:pPr>
              <a:spcAft>
                <a:spcPts val="0"/>
              </a:spcAft>
            </a:pPr>
            <a:r>
              <a:rPr lang="de-DE" sz="2200" b="0" dirty="0">
                <a:cs typeface="Arial" charset="0"/>
              </a:rPr>
              <a:t>						(+), gemäß § 249 Abs. 2 S.1 BGB, da Besuche 							gesundheitsfördernd; Euro 0,20 pro km sind </a:t>
            </a:r>
            <a:r>
              <a:rPr lang="de-DE" sz="2200" b="0" dirty="0" err="1">
                <a:cs typeface="Arial" charset="0"/>
              </a:rPr>
              <a:t>ge</a:t>
            </a:r>
            <a:r>
              <a:rPr lang="de-DE" sz="2200" b="0" dirty="0">
                <a:cs typeface="Arial" charset="0"/>
              </a:rPr>
              <a:t>-						</a:t>
            </a:r>
            <a:r>
              <a:rPr lang="de-DE" sz="2200" b="0" dirty="0" err="1">
                <a:cs typeface="Arial" charset="0"/>
              </a:rPr>
              <a:t>mäß</a:t>
            </a:r>
            <a:r>
              <a:rPr lang="de-DE" sz="2200" b="0" dirty="0">
                <a:cs typeface="Arial" charset="0"/>
              </a:rPr>
              <a:t> § 287 ZPO angemessen.</a:t>
            </a:r>
          </a:p>
          <a:p>
            <a:pPr>
              <a:spcAft>
                <a:spcPts val="0"/>
              </a:spcAft>
            </a:pPr>
            <a:r>
              <a:rPr lang="de-DE" sz="2200" b="0" dirty="0">
                <a:cs typeface="Arial" charset="0"/>
              </a:rPr>
              <a:t>				</a:t>
            </a:r>
            <a:r>
              <a:rPr lang="de-DE" sz="2200" b="0" dirty="0" err="1">
                <a:cs typeface="Arial" charset="0"/>
              </a:rPr>
              <a:t>ee</a:t>
            </a:r>
            <a:r>
              <a:rPr lang="de-DE" sz="2200" b="0" dirty="0">
                <a:cs typeface="Arial" charset="0"/>
              </a:rPr>
              <a:t>)	Fahrtkosten der Schwester, Euro 16,-?</a:t>
            </a:r>
          </a:p>
          <a:p>
            <a:pPr>
              <a:spcAft>
                <a:spcPts val="0"/>
              </a:spcAft>
            </a:pPr>
            <a:r>
              <a:rPr lang="de-DE" sz="2200" b="0" dirty="0">
                <a:cs typeface="Arial" charset="0"/>
              </a:rPr>
              <a:t>						(-), gemäß § 249 Abs. 2 S.1 BGB wertend sind nur						solche Besuche ersatzfähig, die von Personen des						unmittelbaren Lebensbereichs des Verletzten 							stammen.</a:t>
            </a:r>
          </a:p>
          <a:p>
            <a:pPr>
              <a:spcAft>
                <a:spcPts val="0"/>
              </a:spcAft>
            </a:pPr>
            <a:r>
              <a:rPr lang="de-DE" sz="2200" b="0" dirty="0">
                <a:cs typeface="Arial" charset="0"/>
              </a:rPr>
              <a:t>				ff)		Einzelzimmerzuschlag, Euro 476,-?</a:t>
            </a:r>
          </a:p>
          <a:p>
            <a:pPr>
              <a:spcAft>
                <a:spcPts val="0"/>
              </a:spcAft>
            </a:pPr>
            <a:r>
              <a:rPr lang="de-DE" sz="2200" b="0" dirty="0">
                <a:cs typeface="Arial" charset="0"/>
              </a:rPr>
              <a:t>						(-), gemäß § 249 Abs. 2 S.1 BGB nur, wenn dieser						„Luxus“ gesetzlich krankenversicherter Personen						auch ohne Fremdleistung zum „Standard“ des							Geschädigten gehören würde; hier keine </a:t>
            </a:r>
            <a:r>
              <a:rPr lang="de-DE" sz="2200" b="0" dirty="0" err="1">
                <a:cs typeface="Arial" charset="0"/>
              </a:rPr>
              <a:t>entspr</a:t>
            </a:r>
            <a:r>
              <a:rPr lang="de-DE" sz="2200" b="0" dirty="0">
                <a:cs typeface="Arial" charset="0"/>
              </a:rPr>
              <a:t>.						Beweisangebote.</a:t>
            </a:r>
          </a:p>
          <a:p>
            <a:pPr>
              <a:spcAft>
                <a:spcPts val="0"/>
              </a:spcAft>
            </a:pPr>
            <a:r>
              <a:rPr lang="de-DE" sz="2200" b="0" dirty="0">
                <a:cs typeface="Arial" charset="0"/>
              </a:rPr>
              <a:t>				</a:t>
            </a:r>
            <a:r>
              <a:rPr lang="de-DE" sz="2200" b="0" dirty="0" err="1">
                <a:cs typeface="Arial" charset="0"/>
              </a:rPr>
              <a:t>gg</a:t>
            </a:r>
            <a:r>
              <a:rPr lang="de-DE" sz="2200" b="0" dirty="0">
                <a:cs typeface="Arial" charset="0"/>
              </a:rPr>
              <a:t>)	Kürzung der ersatzfähigen Schäden wegen							Mitverschuldens?</a:t>
            </a:r>
          </a:p>
        </p:txBody>
      </p:sp>
      <p:sp>
        <p:nvSpPr>
          <p:cNvPr id="5"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13 Mertens ./. </a:t>
            </a:r>
            <a:r>
              <a:rPr lang="de-DE" dirty="0" err="1">
                <a:solidFill>
                  <a:schemeClr val="bg1"/>
                </a:solidFill>
              </a:rPr>
              <a:t>Secura</a:t>
            </a:r>
            <a:r>
              <a:rPr lang="de-DE" dirty="0">
                <a:solidFill>
                  <a:schemeClr val="bg1"/>
                </a:solidFill>
              </a:rPr>
              <a:t> AG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696454238"/>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30115">
                                            <p:txEl>
                                              <p:pRg st="0" end="0"/>
                                            </p:txEl>
                                          </p:spTgt>
                                        </p:tgtEl>
                                        <p:attrNameLst>
                                          <p:attrName>style.visibility</p:attrName>
                                        </p:attrNameLst>
                                      </p:cBhvr>
                                      <p:to>
                                        <p:strVal val="visible"/>
                                      </p:to>
                                    </p:set>
                                    <p:anim calcmode="lin" valueType="num">
                                      <p:cBhvr>
                                        <p:cTn id="7" dur="500" fill="hold"/>
                                        <p:tgtEl>
                                          <p:spTgt spid="730115">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730115">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73011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30115">
                                            <p:txEl>
                                              <p:pRg st="1" end="1"/>
                                            </p:txEl>
                                          </p:spTgt>
                                        </p:tgtEl>
                                        <p:attrNameLst>
                                          <p:attrName>style.visibility</p:attrName>
                                        </p:attrNameLst>
                                      </p:cBhvr>
                                      <p:to>
                                        <p:strVal val="visible"/>
                                      </p:to>
                                    </p:set>
                                    <p:anim calcmode="lin" valueType="num">
                                      <p:cBhvr>
                                        <p:cTn id="14" dur="500" fill="hold"/>
                                        <p:tgtEl>
                                          <p:spTgt spid="730115">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730115">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73011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730115">
                                            <p:txEl>
                                              <p:pRg st="2" end="2"/>
                                            </p:txEl>
                                          </p:spTgt>
                                        </p:tgtEl>
                                        <p:attrNameLst>
                                          <p:attrName>style.visibility</p:attrName>
                                        </p:attrNameLst>
                                      </p:cBhvr>
                                      <p:to>
                                        <p:strVal val="visible"/>
                                      </p:to>
                                    </p:set>
                                    <p:anim calcmode="lin" valueType="num">
                                      <p:cBhvr>
                                        <p:cTn id="21" dur="500" fill="hold"/>
                                        <p:tgtEl>
                                          <p:spTgt spid="730115">
                                            <p:txEl>
                                              <p:pRg st="2" end="2"/>
                                            </p:txEl>
                                          </p:spTgt>
                                        </p:tgtEl>
                                        <p:attrNameLst>
                                          <p:attrName>ppt_w</p:attrName>
                                        </p:attrNameLst>
                                      </p:cBhvr>
                                      <p:tavLst>
                                        <p:tav tm="0">
                                          <p:val>
                                            <p:strVal val="#ppt_w*0.70"/>
                                          </p:val>
                                        </p:tav>
                                        <p:tav tm="100000">
                                          <p:val>
                                            <p:strVal val="#ppt_w"/>
                                          </p:val>
                                        </p:tav>
                                      </p:tavLst>
                                    </p:anim>
                                    <p:anim calcmode="lin" valueType="num">
                                      <p:cBhvr>
                                        <p:cTn id="22" dur="500" fill="hold"/>
                                        <p:tgtEl>
                                          <p:spTgt spid="730115">
                                            <p:txEl>
                                              <p:pRg st="2" end="2"/>
                                            </p:txEl>
                                          </p:spTgt>
                                        </p:tgtEl>
                                        <p:attrNameLst>
                                          <p:attrName>ppt_h</p:attrName>
                                        </p:attrNameLst>
                                      </p:cBhvr>
                                      <p:tavLst>
                                        <p:tav tm="0">
                                          <p:val>
                                            <p:strVal val="#ppt_h"/>
                                          </p:val>
                                        </p:tav>
                                        <p:tav tm="100000">
                                          <p:val>
                                            <p:strVal val="#ppt_h"/>
                                          </p:val>
                                        </p:tav>
                                      </p:tavLst>
                                    </p:anim>
                                    <p:animEffect transition="in" filter="fade">
                                      <p:cBhvr>
                                        <p:cTn id="23" dur="500"/>
                                        <p:tgtEl>
                                          <p:spTgt spid="73011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730115">
                                            <p:txEl>
                                              <p:pRg st="3" end="3"/>
                                            </p:txEl>
                                          </p:spTgt>
                                        </p:tgtEl>
                                        <p:attrNameLst>
                                          <p:attrName>style.visibility</p:attrName>
                                        </p:attrNameLst>
                                      </p:cBhvr>
                                      <p:to>
                                        <p:strVal val="visible"/>
                                      </p:to>
                                    </p:set>
                                    <p:anim calcmode="lin" valueType="num">
                                      <p:cBhvr>
                                        <p:cTn id="28" dur="500" fill="hold"/>
                                        <p:tgtEl>
                                          <p:spTgt spid="730115">
                                            <p:txEl>
                                              <p:pRg st="3" end="3"/>
                                            </p:txEl>
                                          </p:spTgt>
                                        </p:tgtEl>
                                        <p:attrNameLst>
                                          <p:attrName>ppt_w</p:attrName>
                                        </p:attrNameLst>
                                      </p:cBhvr>
                                      <p:tavLst>
                                        <p:tav tm="0">
                                          <p:val>
                                            <p:strVal val="#ppt_w*0.70"/>
                                          </p:val>
                                        </p:tav>
                                        <p:tav tm="100000">
                                          <p:val>
                                            <p:strVal val="#ppt_w"/>
                                          </p:val>
                                        </p:tav>
                                      </p:tavLst>
                                    </p:anim>
                                    <p:anim calcmode="lin" valueType="num">
                                      <p:cBhvr>
                                        <p:cTn id="29" dur="500" fill="hold"/>
                                        <p:tgtEl>
                                          <p:spTgt spid="730115">
                                            <p:txEl>
                                              <p:pRg st="3" end="3"/>
                                            </p:txEl>
                                          </p:spTgt>
                                        </p:tgtEl>
                                        <p:attrNameLst>
                                          <p:attrName>ppt_h</p:attrName>
                                        </p:attrNameLst>
                                      </p:cBhvr>
                                      <p:tavLst>
                                        <p:tav tm="0">
                                          <p:val>
                                            <p:strVal val="#ppt_h"/>
                                          </p:val>
                                        </p:tav>
                                        <p:tav tm="100000">
                                          <p:val>
                                            <p:strVal val="#ppt_h"/>
                                          </p:val>
                                        </p:tav>
                                      </p:tavLst>
                                    </p:anim>
                                    <p:animEffect transition="in" filter="fade">
                                      <p:cBhvr>
                                        <p:cTn id="30" dur="500"/>
                                        <p:tgtEl>
                                          <p:spTgt spid="73011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730115">
                                            <p:txEl>
                                              <p:pRg st="4" end="4"/>
                                            </p:txEl>
                                          </p:spTgt>
                                        </p:tgtEl>
                                        <p:attrNameLst>
                                          <p:attrName>style.visibility</p:attrName>
                                        </p:attrNameLst>
                                      </p:cBhvr>
                                      <p:to>
                                        <p:strVal val="visible"/>
                                      </p:to>
                                    </p:set>
                                    <p:anim calcmode="lin" valueType="num">
                                      <p:cBhvr>
                                        <p:cTn id="35" dur="500" fill="hold"/>
                                        <p:tgtEl>
                                          <p:spTgt spid="730115">
                                            <p:txEl>
                                              <p:pRg st="4" end="4"/>
                                            </p:txEl>
                                          </p:spTgt>
                                        </p:tgtEl>
                                        <p:attrNameLst>
                                          <p:attrName>ppt_w</p:attrName>
                                        </p:attrNameLst>
                                      </p:cBhvr>
                                      <p:tavLst>
                                        <p:tav tm="0">
                                          <p:val>
                                            <p:strVal val="#ppt_w*0.70"/>
                                          </p:val>
                                        </p:tav>
                                        <p:tav tm="100000">
                                          <p:val>
                                            <p:strVal val="#ppt_w"/>
                                          </p:val>
                                        </p:tav>
                                      </p:tavLst>
                                    </p:anim>
                                    <p:anim calcmode="lin" valueType="num">
                                      <p:cBhvr>
                                        <p:cTn id="36" dur="500" fill="hold"/>
                                        <p:tgtEl>
                                          <p:spTgt spid="730115">
                                            <p:txEl>
                                              <p:pRg st="4" end="4"/>
                                            </p:txEl>
                                          </p:spTgt>
                                        </p:tgtEl>
                                        <p:attrNameLst>
                                          <p:attrName>ppt_h</p:attrName>
                                        </p:attrNameLst>
                                      </p:cBhvr>
                                      <p:tavLst>
                                        <p:tav tm="0">
                                          <p:val>
                                            <p:strVal val="#ppt_h"/>
                                          </p:val>
                                        </p:tav>
                                        <p:tav tm="100000">
                                          <p:val>
                                            <p:strVal val="#ppt_h"/>
                                          </p:val>
                                        </p:tav>
                                      </p:tavLst>
                                    </p:anim>
                                    <p:animEffect transition="in" filter="fade">
                                      <p:cBhvr>
                                        <p:cTn id="37" dur="500"/>
                                        <p:tgtEl>
                                          <p:spTgt spid="73011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730115">
                                            <p:txEl>
                                              <p:pRg st="5" end="5"/>
                                            </p:txEl>
                                          </p:spTgt>
                                        </p:tgtEl>
                                        <p:attrNameLst>
                                          <p:attrName>style.visibility</p:attrName>
                                        </p:attrNameLst>
                                      </p:cBhvr>
                                      <p:to>
                                        <p:strVal val="visible"/>
                                      </p:to>
                                    </p:set>
                                    <p:anim calcmode="lin" valueType="num">
                                      <p:cBhvr>
                                        <p:cTn id="42" dur="500" fill="hold"/>
                                        <p:tgtEl>
                                          <p:spTgt spid="730115">
                                            <p:txEl>
                                              <p:pRg st="5" end="5"/>
                                            </p:txEl>
                                          </p:spTgt>
                                        </p:tgtEl>
                                        <p:attrNameLst>
                                          <p:attrName>ppt_w</p:attrName>
                                        </p:attrNameLst>
                                      </p:cBhvr>
                                      <p:tavLst>
                                        <p:tav tm="0">
                                          <p:val>
                                            <p:strVal val="#ppt_w*0.70"/>
                                          </p:val>
                                        </p:tav>
                                        <p:tav tm="100000">
                                          <p:val>
                                            <p:strVal val="#ppt_w"/>
                                          </p:val>
                                        </p:tav>
                                      </p:tavLst>
                                    </p:anim>
                                    <p:anim calcmode="lin" valueType="num">
                                      <p:cBhvr>
                                        <p:cTn id="43" dur="500" fill="hold"/>
                                        <p:tgtEl>
                                          <p:spTgt spid="730115">
                                            <p:txEl>
                                              <p:pRg st="5" end="5"/>
                                            </p:txEl>
                                          </p:spTgt>
                                        </p:tgtEl>
                                        <p:attrNameLst>
                                          <p:attrName>ppt_h</p:attrName>
                                        </p:attrNameLst>
                                      </p:cBhvr>
                                      <p:tavLst>
                                        <p:tav tm="0">
                                          <p:val>
                                            <p:strVal val="#ppt_h"/>
                                          </p:val>
                                        </p:tav>
                                        <p:tav tm="100000">
                                          <p:val>
                                            <p:strVal val="#ppt_h"/>
                                          </p:val>
                                        </p:tav>
                                      </p:tavLst>
                                    </p:anim>
                                    <p:animEffect transition="in" filter="fade">
                                      <p:cBhvr>
                                        <p:cTn id="44" dur="500"/>
                                        <p:tgtEl>
                                          <p:spTgt spid="73011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0115"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1139" name="Text Box 3"/>
          <p:cNvSpPr txBox="1">
            <a:spLocks noChangeArrowheads="1"/>
          </p:cNvSpPr>
          <p:nvPr/>
        </p:nvSpPr>
        <p:spPr bwMode="auto">
          <a:xfrm>
            <a:off x="214313" y="1279525"/>
            <a:ext cx="8678862" cy="3046988"/>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1pPr>
            <a:lvl2pPr marL="987425">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2pPr>
            <a:lvl3pPr marL="1166813">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3pPr>
            <a:lvl4pPr>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4pPr>
            <a:lvl5pPr>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5pPr>
            <a:lvl6pPr fontAlgn="base">
              <a:spcBef>
                <a:spcPct val="0"/>
              </a:spcBef>
              <a:spcAft>
                <a:spcPct val="0"/>
              </a:spcAft>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6pPr>
            <a:lvl7pPr fontAlgn="base">
              <a:spcBef>
                <a:spcPct val="0"/>
              </a:spcBef>
              <a:spcAft>
                <a:spcPct val="0"/>
              </a:spcAft>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7pPr>
            <a:lvl8pPr fontAlgn="base">
              <a:spcBef>
                <a:spcPct val="0"/>
              </a:spcBef>
              <a:spcAft>
                <a:spcPct val="0"/>
              </a:spcAft>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8pPr>
            <a:lvl9pPr fontAlgn="base">
              <a:spcBef>
                <a:spcPct val="0"/>
              </a:spcBef>
              <a:spcAft>
                <a:spcPct val="0"/>
              </a:spcAft>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9pPr>
          </a:lstStyle>
          <a:p>
            <a:pPr>
              <a:spcAft>
                <a:spcPts val="0"/>
              </a:spcAft>
            </a:pPr>
            <a:r>
              <a:rPr lang="de-DE" sz="2200" b="0" dirty="0">
                <a:cs typeface="Arial" charset="0"/>
              </a:rPr>
              <a:t>						(1)	wegen Einsatzes einer Gerte?</a:t>
            </a:r>
          </a:p>
          <a:p>
            <a:pPr>
              <a:spcAft>
                <a:spcPts val="0"/>
              </a:spcAft>
            </a:pPr>
            <a:r>
              <a:rPr lang="de-DE" sz="2200" b="0" dirty="0">
                <a:cs typeface="Arial" charset="0"/>
              </a:rPr>
              <a:t>							(-), Beweisaufnahme hat ergeben, dass </a:t>
            </a:r>
            <a:r>
              <a:rPr lang="de-DE" sz="2200" b="0" dirty="0" err="1">
                <a:cs typeface="Arial" charset="0"/>
              </a:rPr>
              <a:t>Kläge</a:t>
            </a:r>
            <a:r>
              <a:rPr lang="de-DE" sz="2200" b="0" dirty="0">
                <a:cs typeface="Arial" charset="0"/>
              </a:rPr>
              <a:t>-							</a:t>
            </a:r>
            <a:r>
              <a:rPr lang="de-DE" sz="2200" b="0" dirty="0" err="1">
                <a:cs typeface="Arial" charset="0"/>
              </a:rPr>
              <a:t>rin</a:t>
            </a:r>
            <a:r>
              <a:rPr lang="de-DE" sz="2200" b="0" dirty="0">
                <a:cs typeface="Arial" charset="0"/>
              </a:rPr>
              <a:t> die Gerte nicht eingesetzt hat.</a:t>
            </a:r>
          </a:p>
          <a:p>
            <a:pPr>
              <a:spcAft>
                <a:spcPts val="0"/>
              </a:spcAft>
            </a:pPr>
            <a:r>
              <a:rPr lang="de-DE" sz="2200" b="0" dirty="0">
                <a:cs typeface="Arial" charset="0"/>
              </a:rPr>
              <a:t>						(2)	wegen „ungeschickten“ Sturzes vom Pferd?</a:t>
            </a:r>
          </a:p>
          <a:p>
            <a:pPr>
              <a:spcAft>
                <a:spcPts val="0"/>
              </a:spcAft>
            </a:pPr>
            <a:r>
              <a:rPr lang="de-DE" sz="2200" b="0" dirty="0">
                <a:cs typeface="Arial" charset="0"/>
              </a:rPr>
              <a:t>							(-), auch hier Aussage des Zeugen ergiebig.</a:t>
            </a:r>
          </a:p>
          <a:p>
            <a:pPr>
              <a:spcAft>
                <a:spcPts val="0"/>
              </a:spcAft>
            </a:pPr>
            <a:r>
              <a:rPr lang="de-DE" sz="2200" b="0" dirty="0">
                <a:cs typeface="Arial" charset="0"/>
              </a:rPr>
              <a:t>						=&gt;	also kein Mitverschulden der Klägerin.</a:t>
            </a:r>
          </a:p>
          <a:p>
            <a:pPr>
              <a:spcAft>
                <a:spcPts val="0"/>
              </a:spcAft>
            </a:pPr>
            <a:r>
              <a:rPr lang="de-DE" sz="2200" b="0" dirty="0">
                <a:cs typeface="Arial" charset="0"/>
              </a:rPr>
              <a:t>				=&gt;		Ersatz von 9.500,- + 84,- + 400,- + 40,- = 10.024,-</a:t>
            </a:r>
          </a:p>
          <a:p>
            <a:pPr>
              <a:spcAft>
                <a:spcPts val="0"/>
              </a:spcAft>
            </a:pPr>
            <a:r>
              <a:rPr lang="de-DE" sz="2200" b="0" dirty="0">
                <a:cs typeface="Arial" charset="0"/>
              </a:rPr>
              <a:t>		3.	Klage ist </a:t>
            </a:r>
            <a:r>
              <a:rPr lang="de-DE" sz="2200" b="0" dirty="0" err="1">
                <a:cs typeface="Arial" charset="0"/>
              </a:rPr>
              <a:t>iHv</a:t>
            </a:r>
            <a:r>
              <a:rPr lang="de-DE" sz="2200" b="0" dirty="0">
                <a:cs typeface="Arial" charset="0"/>
              </a:rPr>
              <a:t> Euro 10.024,- (nebst Zinsen) gegen den 				Beklagten zu 2. begründet.</a:t>
            </a:r>
          </a:p>
        </p:txBody>
      </p:sp>
      <p:sp>
        <p:nvSpPr>
          <p:cNvPr id="5"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13 Mertens ./. </a:t>
            </a:r>
            <a:r>
              <a:rPr lang="de-DE" dirty="0" err="1">
                <a:solidFill>
                  <a:schemeClr val="bg1"/>
                </a:solidFill>
              </a:rPr>
              <a:t>Secura</a:t>
            </a:r>
            <a:r>
              <a:rPr lang="de-DE" dirty="0">
                <a:solidFill>
                  <a:schemeClr val="bg1"/>
                </a:solidFill>
              </a:rPr>
              <a:t> AG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638400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31139">
                                            <p:txEl>
                                              <p:pRg st="0" end="0"/>
                                            </p:txEl>
                                          </p:spTgt>
                                        </p:tgtEl>
                                        <p:attrNameLst>
                                          <p:attrName>style.visibility</p:attrName>
                                        </p:attrNameLst>
                                      </p:cBhvr>
                                      <p:to>
                                        <p:strVal val="visible"/>
                                      </p:to>
                                    </p:set>
                                    <p:anim calcmode="lin" valueType="num">
                                      <p:cBhvr>
                                        <p:cTn id="7" dur="500" fill="hold"/>
                                        <p:tgtEl>
                                          <p:spTgt spid="731139">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731139">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73113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31139">
                                            <p:txEl>
                                              <p:pRg st="1" end="1"/>
                                            </p:txEl>
                                          </p:spTgt>
                                        </p:tgtEl>
                                        <p:attrNameLst>
                                          <p:attrName>style.visibility</p:attrName>
                                        </p:attrNameLst>
                                      </p:cBhvr>
                                      <p:to>
                                        <p:strVal val="visible"/>
                                      </p:to>
                                    </p:set>
                                    <p:anim calcmode="lin" valueType="num">
                                      <p:cBhvr>
                                        <p:cTn id="14" dur="500" fill="hold"/>
                                        <p:tgtEl>
                                          <p:spTgt spid="731139">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731139">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731139">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731139">
                                            <p:txEl>
                                              <p:pRg st="2" end="2"/>
                                            </p:txEl>
                                          </p:spTgt>
                                        </p:tgtEl>
                                        <p:attrNameLst>
                                          <p:attrName>style.visibility</p:attrName>
                                        </p:attrNameLst>
                                      </p:cBhvr>
                                      <p:to>
                                        <p:strVal val="visible"/>
                                      </p:to>
                                    </p:set>
                                    <p:anim calcmode="lin" valueType="num">
                                      <p:cBhvr>
                                        <p:cTn id="21" dur="500" fill="hold"/>
                                        <p:tgtEl>
                                          <p:spTgt spid="731139">
                                            <p:txEl>
                                              <p:pRg st="2" end="2"/>
                                            </p:txEl>
                                          </p:spTgt>
                                        </p:tgtEl>
                                        <p:attrNameLst>
                                          <p:attrName>ppt_w</p:attrName>
                                        </p:attrNameLst>
                                      </p:cBhvr>
                                      <p:tavLst>
                                        <p:tav tm="0">
                                          <p:val>
                                            <p:strVal val="#ppt_w*0.70"/>
                                          </p:val>
                                        </p:tav>
                                        <p:tav tm="100000">
                                          <p:val>
                                            <p:strVal val="#ppt_w"/>
                                          </p:val>
                                        </p:tav>
                                      </p:tavLst>
                                    </p:anim>
                                    <p:anim calcmode="lin" valueType="num">
                                      <p:cBhvr>
                                        <p:cTn id="22" dur="500" fill="hold"/>
                                        <p:tgtEl>
                                          <p:spTgt spid="731139">
                                            <p:txEl>
                                              <p:pRg st="2" end="2"/>
                                            </p:txEl>
                                          </p:spTgt>
                                        </p:tgtEl>
                                        <p:attrNameLst>
                                          <p:attrName>ppt_h</p:attrName>
                                        </p:attrNameLst>
                                      </p:cBhvr>
                                      <p:tavLst>
                                        <p:tav tm="0">
                                          <p:val>
                                            <p:strVal val="#ppt_h"/>
                                          </p:val>
                                        </p:tav>
                                        <p:tav tm="100000">
                                          <p:val>
                                            <p:strVal val="#ppt_h"/>
                                          </p:val>
                                        </p:tav>
                                      </p:tavLst>
                                    </p:anim>
                                    <p:animEffect transition="in" filter="fade">
                                      <p:cBhvr>
                                        <p:cTn id="23" dur="500"/>
                                        <p:tgtEl>
                                          <p:spTgt spid="731139">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731139">
                                            <p:txEl>
                                              <p:pRg st="3" end="3"/>
                                            </p:txEl>
                                          </p:spTgt>
                                        </p:tgtEl>
                                        <p:attrNameLst>
                                          <p:attrName>style.visibility</p:attrName>
                                        </p:attrNameLst>
                                      </p:cBhvr>
                                      <p:to>
                                        <p:strVal val="visible"/>
                                      </p:to>
                                    </p:set>
                                    <p:anim calcmode="lin" valueType="num">
                                      <p:cBhvr>
                                        <p:cTn id="28" dur="500" fill="hold"/>
                                        <p:tgtEl>
                                          <p:spTgt spid="731139">
                                            <p:txEl>
                                              <p:pRg st="3" end="3"/>
                                            </p:txEl>
                                          </p:spTgt>
                                        </p:tgtEl>
                                        <p:attrNameLst>
                                          <p:attrName>ppt_w</p:attrName>
                                        </p:attrNameLst>
                                      </p:cBhvr>
                                      <p:tavLst>
                                        <p:tav tm="0">
                                          <p:val>
                                            <p:strVal val="#ppt_w*0.70"/>
                                          </p:val>
                                        </p:tav>
                                        <p:tav tm="100000">
                                          <p:val>
                                            <p:strVal val="#ppt_w"/>
                                          </p:val>
                                        </p:tav>
                                      </p:tavLst>
                                    </p:anim>
                                    <p:anim calcmode="lin" valueType="num">
                                      <p:cBhvr>
                                        <p:cTn id="29" dur="500" fill="hold"/>
                                        <p:tgtEl>
                                          <p:spTgt spid="731139">
                                            <p:txEl>
                                              <p:pRg st="3" end="3"/>
                                            </p:txEl>
                                          </p:spTgt>
                                        </p:tgtEl>
                                        <p:attrNameLst>
                                          <p:attrName>ppt_h</p:attrName>
                                        </p:attrNameLst>
                                      </p:cBhvr>
                                      <p:tavLst>
                                        <p:tav tm="0">
                                          <p:val>
                                            <p:strVal val="#ppt_h"/>
                                          </p:val>
                                        </p:tav>
                                        <p:tav tm="100000">
                                          <p:val>
                                            <p:strVal val="#ppt_h"/>
                                          </p:val>
                                        </p:tav>
                                      </p:tavLst>
                                    </p:anim>
                                    <p:animEffect transition="in" filter="fade">
                                      <p:cBhvr>
                                        <p:cTn id="30" dur="500"/>
                                        <p:tgtEl>
                                          <p:spTgt spid="731139">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731139">
                                            <p:txEl>
                                              <p:pRg st="4" end="4"/>
                                            </p:txEl>
                                          </p:spTgt>
                                        </p:tgtEl>
                                        <p:attrNameLst>
                                          <p:attrName>style.visibility</p:attrName>
                                        </p:attrNameLst>
                                      </p:cBhvr>
                                      <p:to>
                                        <p:strVal val="visible"/>
                                      </p:to>
                                    </p:set>
                                    <p:anim calcmode="lin" valueType="num">
                                      <p:cBhvr>
                                        <p:cTn id="35" dur="500" fill="hold"/>
                                        <p:tgtEl>
                                          <p:spTgt spid="731139">
                                            <p:txEl>
                                              <p:pRg st="4" end="4"/>
                                            </p:txEl>
                                          </p:spTgt>
                                        </p:tgtEl>
                                        <p:attrNameLst>
                                          <p:attrName>ppt_w</p:attrName>
                                        </p:attrNameLst>
                                      </p:cBhvr>
                                      <p:tavLst>
                                        <p:tav tm="0">
                                          <p:val>
                                            <p:strVal val="#ppt_w*0.70"/>
                                          </p:val>
                                        </p:tav>
                                        <p:tav tm="100000">
                                          <p:val>
                                            <p:strVal val="#ppt_w"/>
                                          </p:val>
                                        </p:tav>
                                      </p:tavLst>
                                    </p:anim>
                                    <p:anim calcmode="lin" valueType="num">
                                      <p:cBhvr>
                                        <p:cTn id="36" dur="500" fill="hold"/>
                                        <p:tgtEl>
                                          <p:spTgt spid="731139">
                                            <p:txEl>
                                              <p:pRg st="4" end="4"/>
                                            </p:txEl>
                                          </p:spTgt>
                                        </p:tgtEl>
                                        <p:attrNameLst>
                                          <p:attrName>ppt_h</p:attrName>
                                        </p:attrNameLst>
                                      </p:cBhvr>
                                      <p:tavLst>
                                        <p:tav tm="0">
                                          <p:val>
                                            <p:strVal val="#ppt_h"/>
                                          </p:val>
                                        </p:tav>
                                        <p:tav tm="100000">
                                          <p:val>
                                            <p:strVal val="#ppt_h"/>
                                          </p:val>
                                        </p:tav>
                                      </p:tavLst>
                                    </p:anim>
                                    <p:animEffect transition="in" filter="fade">
                                      <p:cBhvr>
                                        <p:cTn id="37" dur="500"/>
                                        <p:tgtEl>
                                          <p:spTgt spid="731139">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731139">
                                            <p:txEl>
                                              <p:pRg st="5" end="5"/>
                                            </p:txEl>
                                          </p:spTgt>
                                        </p:tgtEl>
                                        <p:attrNameLst>
                                          <p:attrName>style.visibility</p:attrName>
                                        </p:attrNameLst>
                                      </p:cBhvr>
                                      <p:to>
                                        <p:strVal val="visible"/>
                                      </p:to>
                                    </p:set>
                                    <p:anim calcmode="lin" valueType="num">
                                      <p:cBhvr>
                                        <p:cTn id="42" dur="500" fill="hold"/>
                                        <p:tgtEl>
                                          <p:spTgt spid="731139">
                                            <p:txEl>
                                              <p:pRg st="5" end="5"/>
                                            </p:txEl>
                                          </p:spTgt>
                                        </p:tgtEl>
                                        <p:attrNameLst>
                                          <p:attrName>ppt_w</p:attrName>
                                        </p:attrNameLst>
                                      </p:cBhvr>
                                      <p:tavLst>
                                        <p:tav tm="0">
                                          <p:val>
                                            <p:strVal val="#ppt_w*0.70"/>
                                          </p:val>
                                        </p:tav>
                                        <p:tav tm="100000">
                                          <p:val>
                                            <p:strVal val="#ppt_w"/>
                                          </p:val>
                                        </p:tav>
                                      </p:tavLst>
                                    </p:anim>
                                    <p:anim calcmode="lin" valueType="num">
                                      <p:cBhvr>
                                        <p:cTn id="43" dur="500" fill="hold"/>
                                        <p:tgtEl>
                                          <p:spTgt spid="731139">
                                            <p:txEl>
                                              <p:pRg st="5" end="5"/>
                                            </p:txEl>
                                          </p:spTgt>
                                        </p:tgtEl>
                                        <p:attrNameLst>
                                          <p:attrName>ppt_h</p:attrName>
                                        </p:attrNameLst>
                                      </p:cBhvr>
                                      <p:tavLst>
                                        <p:tav tm="0">
                                          <p:val>
                                            <p:strVal val="#ppt_h"/>
                                          </p:val>
                                        </p:tav>
                                        <p:tav tm="100000">
                                          <p:val>
                                            <p:strVal val="#ppt_h"/>
                                          </p:val>
                                        </p:tav>
                                      </p:tavLst>
                                    </p:anim>
                                    <p:animEffect transition="in" filter="fade">
                                      <p:cBhvr>
                                        <p:cTn id="44" dur="500"/>
                                        <p:tgtEl>
                                          <p:spTgt spid="731139">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731139">
                                            <p:txEl>
                                              <p:pRg st="6" end="6"/>
                                            </p:txEl>
                                          </p:spTgt>
                                        </p:tgtEl>
                                        <p:attrNameLst>
                                          <p:attrName>style.visibility</p:attrName>
                                        </p:attrNameLst>
                                      </p:cBhvr>
                                      <p:to>
                                        <p:strVal val="visible"/>
                                      </p:to>
                                    </p:set>
                                    <p:anim calcmode="lin" valueType="num">
                                      <p:cBhvr>
                                        <p:cTn id="49" dur="500" fill="hold"/>
                                        <p:tgtEl>
                                          <p:spTgt spid="731139">
                                            <p:txEl>
                                              <p:pRg st="6" end="6"/>
                                            </p:txEl>
                                          </p:spTgt>
                                        </p:tgtEl>
                                        <p:attrNameLst>
                                          <p:attrName>ppt_w</p:attrName>
                                        </p:attrNameLst>
                                      </p:cBhvr>
                                      <p:tavLst>
                                        <p:tav tm="0">
                                          <p:val>
                                            <p:strVal val="#ppt_w*0.70"/>
                                          </p:val>
                                        </p:tav>
                                        <p:tav tm="100000">
                                          <p:val>
                                            <p:strVal val="#ppt_w"/>
                                          </p:val>
                                        </p:tav>
                                      </p:tavLst>
                                    </p:anim>
                                    <p:anim calcmode="lin" valueType="num">
                                      <p:cBhvr>
                                        <p:cTn id="50" dur="500" fill="hold"/>
                                        <p:tgtEl>
                                          <p:spTgt spid="731139">
                                            <p:txEl>
                                              <p:pRg st="6" end="6"/>
                                            </p:txEl>
                                          </p:spTgt>
                                        </p:tgtEl>
                                        <p:attrNameLst>
                                          <p:attrName>ppt_h</p:attrName>
                                        </p:attrNameLst>
                                      </p:cBhvr>
                                      <p:tavLst>
                                        <p:tav tm="0">
                                          <p:val>
                                            <p:strVal val="#ppt_h"/>
                                          </p:val>
                                        </p:tav>
                                        <p:tav tm="100000">
                                          <p:val>
                                            <p:strVal val="#ppt_h"/>
                                          </p:val>
                                        </p:tav>
                                      </p:tavLst>
                                    </p:anim>
                                    <p:animEffect transition="in" filter="fade">
                                      <p:cBhvr>
                                        <p:cTn id="51" dur="500"/>
                                        <p:tgtEl>
                                          <p:spTgt spid="73113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1139"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3187" name="Text Box 3"/>
          <p:cNvSpPr txBox="1">
            <a:spLocks noChangeArrowheads="1"/>
          </p:cNvSpPr>
          <p:nvPr/>
        </p:nvSpPr>
        <p:spPr bwMode="auto">
          <a:xfrm>
            <a:off x="214313" y="1308100"/>
            <a:ext cx="8678862" cy="5549211"/>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1pPr>
            <a:lvl2pPr marL="987425">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2pPr>
            <a:lvl3pPr marL="1166813">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3pPr>
            <a:lvl4pPr>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4pPr>
            <a:lvl5pPr>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5pPr>
            <a:lvl6pPr fontAlgn="base">
              <a:spcBef>
                <a:spcPct val="0"/>
              </a:spcBef>
              <a:spcAft>
                <a:spcPct val="0"/>
              </a:spcAft>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6pPr>
            <a:lvl7pPr fontAlgn="base">
              <a:spcBef>
                <a:spcPct val="0"/>
              </a:spcBef>
              <a:spcAft>
                <a:spcPct val="0"/>
              </a:spcAft>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7pPr>
            <a:lvl8pPr fontAlgn="base">
              <a:spcBef>
                <a:spcPct val="0"/>
              </a:spcBef>
              <a:spcAft>
                <a:spcPct val="0"/>
              </a:spcAft>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8pPr>
            <a:lvl9pPr fontAlgn="base">
              <a:spcBef>
                <a:spcPct val="0"/>
              </a:spcBef>
              <a:spcAft>
                <a:spcPct val="0"/>
              </a:spcAft>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9pPr>
          </a:lstStyle>
          <a:p>
            <a:pPr>
              <a:spcAft>
                <a:spcPct val="30000"/>
              </a:spcAft>
            </a:pPr>
            <a:r>
              <a:rPr lang="de-DE" sz="2200" dirty="0">
                <a:cs typeface="Arial" charset="0"/>
              </a:rPr>
              <a:t>C.	</a:t>
            </a:r>
            <a:r>
              <a:rPr lang="de-DE" sz="2200" dirty="0" err="1">
                <a:cs typeface="Arial" charset="0"/>
              </a:rPr>
              <a:t>Tenorierung</a:t>
            </a:r>
            <a:endParaRPr lang="de-DE" sz="2200" dirty="0">
              <a:cs typeface="Arial" charset="0"/>
            </a:endParaRPr>
          </a:p>
          <a:p>
            <a:pPr>
              <a:spcAft>
                <a:spcPct val="30000"/>
              </a:spcAft>
            </a:pPr>
            <a:r>
              <a:rPr lang="de-DE" sz="2000" b="0" dirty="0">
                <a:cs typeface="Arial" charset="0"/>
              </a:rPr>
              <a:t>I. Die Klage gegen die Beklagte zu 1. wird unter Aufhebung des Vollstreckungsbescheides vom 29.08.2025 abgewiesen. Der Beklagte zu 2. wird unter Abweisung der Klage im Übrigen verurteilt, an die Klägerin € 10.024,00 (alt: Trennung von SE und Schmerzensgeld) nebst Zinsen in Höhe von 5 Prozentpunkten über dem Basiszinssatz seit dem 24.06.2025 zu zahlen.</a:t>
            </a:r>
          </a:p>
          <a:p>
            <a:pPr>
              <a:spcAft>
                <a:spcPct val="30000"/>
              </a:spcAft>
            </a:pPr>
            <a:r>
              <a:rPr lang="de-DE" sz="2000" b="0" dirty="0">
                <a:cs typeface="Arial" charset="0"/>
              </a:rPr>
              <a:t>II. Die Gerichtskosten haben die Klägerin und der Beklagte zu 2. je zur Hälfte zu tragen. Die außergerichtlichen Kosten der Beklagten zu 1. hat die Klägerin und die der Klägerin zur Hälfte der Beklagte zu 2. zu tragen. Im Übrigen haben die Parteien sie selbst zu tragen.</a:t>
            </a:r>
          </a:p>
          <a:p>
            <a:pPr>
              <a:spcAft>
                <a:spcPct val="30000"/>
              </a:spcAft>
            </a:pPr>
            <a:r>
              <a:rPr lang="de-DE" sz="2000" b="0" dirty="0">
                <a:cs typeface="Arial" charset="0"/>
              </a:rPr>
              <a:t>III. Das Urteil ist vorläufig vollstreckbar, für die Klägerin jedoch nur gegen Sicherheitsleistung in Höhe von 110 % des jeweils zu vollstreckenden Betrages. Die Klägerin darf die Vollstreckung durch Sicherheitsleistung in Höhe von 110 % des gegen sie insgesamt zu vollstreckenden Betrages abwenden, wenn nicht die Beklagte zu 1. vor der Vollstreckung Sicherheit in Höhe von 110 % des jeweils zu vollstreckenden Betrages leistet.</a:t>
            </a:r>
          </a:p>
        </p:txBody>
      </p:sp>
      <p:sp>
        <p:nvSpPr>
          <p:cNvPr id="5"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13 Mertens ./. </a:t>
            </a:r>
            <a:r>
              <a:rPr lang="de-DE" dirty="0" err="1">
                <a:solidFill>
                  <a:schemeClr val="bg1"/>
                </a:solidFill>
              </a:rPr>
              <a:t>Secura</a:t>
            </a:r>
            <a:r>
              <a:rPr lang="de-DE" dirty="0">
                <a:solidFill>
                  <a:schemeClr val="bg1"/>
                </a:solidFill>
              </a:rPr>
              <a:t> AG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414485498"/>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33187">
                                            <p:txEl>
                                              <p:pRg st="0" end="0"/>
                                            </p:txEl>
                                          </p:spTgt>
                                        </p:tgtEl>
                                        <p:attrNameLst>
                                          <p:attrName>style.visibility</p:attrName>
                                        </p:attrNameLst>
                                      </p:cBhvr>
                                      <p:to>
                                        <p:strVal val="visible"/>
                                      </p:to>
                                    </p:set>
                                    <p:anim calcmode="lin" valueType="num">
                                      <p:cBhvr>
                                        <p:cTn id="7" dur="500" fill="hold"/>
                                        <p:tgtEl>
                                          <p:spTgt spid="733187">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733187">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733187">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33187">
                                            <p:txEl>
                                              <p:pRg st="1" end="1"/>
                                            </p:txEl>
                                          </p:spTgt>
                                        </p:tgtEl>
                                        <p:attrNameLst>
                                          <p:attrName>style.visibility</p:attrName>
                                        </p:attrNameLst>
                                      </p:cBhvr>
                                      <p:to>
                                        <p:strVal val="visible"/>
                                      </p:to>
                                    </p:set>
                                    <p:anim calcmode="lin" valueType="num">
                                      <p:cBhvr>
                                        <p:cTn id="14" dur="500" fill="hold"/>
                                        <p:tgtEl>
                                          <p:spTgt spid="733187">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733187">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733187">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733187">
                                            <p:txEl>
                                              <p:pRg st="2" end="2"/>
                                            </p:txEl>
                                          </p:spTgt>
                                        </p:tgtEl>
                                        <p:attrNameLst>
                                          <p:attrName>style.visibility</p:attrName>
                                        </p:attrNameLst>
                                      </p:cBhvr>
                                      <p:to>
                                        <p:strVal val="visible"/>
                                      </p:to>
                                    </p:set>
                                    <p:anim calcmode="lin" valueType="num">
                                      <p:cBhvr>
                                        <p:cTn id="21" dur="500" fill="hold"/>
                                        <p:tgtEl>
                                          <p:spTgt spid="733187">
                                            <p:txEl>
                                              <p:pRg st="2" end="2"/>
                                            </p:txEl>
                                          </p:spTgt>
                                        </p:tgtEl>
                                        <p:attrNameLst>
                                          <p:attrName>ppt_w</p:attrName>
                                        </p:attrNameLst>
                                      </p:cBhvr>
                                      <p:tavLst>
                                        <p:tav tm="0">
                                          <p:val>
                                            <p:strVal val="#ppt_w*0.70"/>
                                          </p:val>
                                        </p:tav>
                                        <p:tav tm="100000">
                                          <p:val>
                                            <p:strVal val="#ppt_w"/>
                                          </p:val>
                                        </p:tav>
                                      </p:tavLst>
                                    </p:anim>
                                    <p:anim calcmode="lin" valueType="num">
                                      <p:cBhvr>
                                        <p:cTn id="22" dur="500" fill="hold"/>
                                        <p:tgtEl>
                                          <p:spTgt spid="733187">
                                            <p:txEl>
                                              <p:pRg st="2" end="2"/>
                                            </p:txEl>
                                          </p:spTgt>
                                        </p:tgtEl>
                                        <p:attrNameLst>
                                          <p:attrName>ppt_h</p:attrName>
                                        </p:attrNameLst>
                                      </p:cBhvr>
                                      <p:tavLst>
                                        <p:tav tm="0">
                                          <p:val>
                                            <p:strVal val="#ppt_h"/>
                                          </p:val>
                                        </p:tav>
                                        <p:tav tm="100000">
                                          <p:val>
                                            <p:strVal val="#ppt_h"/>
                                          </p:val>
                                        </p:tav>
                                      </p:tavLst>
                                    </p:anim>
                                    <p:animEffect transition="in" filter="fade">
                                      <p:cBhvr>
                                        <p:cTn id="23" dur="500"/>
                                        <p:tgtEl>
                                          <p:spTgt spid="733187">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733187">
                                            <p:txEl>
                                              <p:pRg st="3" end="3"/>
                                            </p:txEl>
                                          </p:spTgt>
                                        </p:tgtEl>
                                        <p:attrNameLst>
                                          <p:attrName>style.visibility</p:attrName>
                                        </p:attrNameLst>
                                      </p:cBhvr>
                                      <p:to>
                                        <p:strVal val="visible"/>
                                      </p:to>
                                    </p:set>
                                    <p:anim calcmode="lin" valueType="num">
                                      <p:cBhvr>
                                        <p:cTn id="28" dur="500" fill="hold"/>
                                        <p:tgtEl>
                                          <p:spTgt spid="733187">
                                            <p:txEl>
                                              <p:pRg st="3" end="3"/>
                                            </p:txEl>
                                          </p:spTgt>
                                        </p:tgtEl>
                                        <p:attrNameLst>
                                          <p:attrName>ppt_w</p:attrName>
                                        </p:attrNameLst>
                                      </p:cBhvr>
                                      <p:tavLst>
                                        <p:tav tm="0">
                                          <p:val>
                                            <p:strVal val="#ppt_w*0.70"/>
                                          </p:val>
                                        </p:tav>
                                        <p:tav tm="100000">
                                          <p:val>
                                            <p:strVal val="#ppt_w"/>
                                          </p:val>
                                        </p:tav>
                                      </p:tavLst>
                                    </p:anim>
                                    <p:anim calcmode="lin" valueType="num">
                                      <p:cBhvr>
                                        <p:cTn id="29" dur="500" fill="hold"/>
                                        <p:tgtEl>
                                          <p:spTgt spid="733187">
                                            <p:txEl>
                                              <p:pRg st="3" end="3"/>
                                            </p:txEl>
                                          </p:spTgt>
                                        </p:tgtEl>
                                        <p:attrNameLst>
                                          <p:attrName>ppt_h</p:attrName>
                                        </p:attrNameLst>
                                      </p:cBhvr>
                                      <p:tavLst>
                                        <p:tav tm="0">
                                          <p:val>
                                            <p:strVal val="#ppt_h"/>
                                          </p:val>
                                        </p:tav>
                                        <p:tav tm="100000">
                                          <p:val>
                                            <p:strVal val="#ppt_h"/>
                                          </p:val>
                                        </p:tav>
                                      </p:tavLst>
                                    </p:anim>
                                    <p:animEffect transition="in" filter="fade">
                                      <p:cBhvr>
                                        <p:cTn id="30" dur="500"/>
                                        <p:tgtEl>
                                          <p:spTgt spid="73318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3187" grpId="0" uiExpand="1" build="p"/>
    </p:bldLst>
  </p:timing>
</p:sld>
</file>

<file path=ppt/theme/theme1.xml><?xml version="1.0" encoding="utf-8"?>
<a:theme xmlns:a="http://schemas.openxmlformats.org/drawingml/2006/main" name="Benutzerdefiniertes Design">
  <a:themeElements>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nutzerdefiniertes 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spDef>
    <a:ln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lnDef>
  </a:objectDefaults>
  <a:extraClrSchemeLst>
    <a:extraClrScheme>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nutzerdefiniertes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nutzerdefiniertes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nutzerdefiniertes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nutzerdefiniertes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nutzerdefiniertes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nutzerdefiniertes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nutzerdefiniertes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nutzerdefiniertes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nutzerdefiniertes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nutzerdefiniertes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nutzerdefiniertes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Repetitorium">
  <a:themeElements>
    <a:clrScheme name="Beck Akadem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ck Akademie">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spDef>
    <a:ln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lnDef>
  </a:objectDefaults>
  <a:extraClrSchemeLst>
    <a:extraClrScheme>
      <a:clrScheme name="Beck Akadem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ck Akademi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ck Akademi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ck Akademi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ck Akademi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ck Akademi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ck Akademi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ck Akademi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ck Akademi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ck Akademi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ck Akademi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ck Akademi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4775</Words>
  <Application>Microsoft Macintosh PowerPoint</Application>
  <PresentationFormat>Bildschirmpräsentation (4:3)</PresentationFormat>
  <Paragraphs>239</Paragraphs>
  <Slides>32</Slides>
  <Notes>0</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32</vt:i4>
      </vt:variant>
    </vt:vector>
  </HeadingPairs>
  <TitlesOfParts>
    <vt:vector size="38" baseType="lpstr">
      <vt:lpstr>Arial</vt:lpstr>
      <vt:lpstr>Frutiger Linotype</vt:lpstr>
      <vt:lpstr>Frutiger LT 57 Cn</vt:lpstr>
      <vt:lpstr>Verdana</vt:lpstr>
      <vt:lpstr>Benutzerdefiniertes Design</vt:lpstr>
      <vt:lpstr>Repetitorium</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Beck Akademie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Assessorkurs ZPO 1</dc:title>
  <dc:creator>Henning Kiss</dc:creator>
  <cp:lastModifiedBy>Henning Kiss</cp:lastModifiedBy>
  <cp:revision>276</cp:revision>
  <dcterms:created xsi:type="dcterms:W3CDTF">2001-11-01T00:49:16Z</dcterms:created>
  <dcterms:modified xsi:type="dcterms:W3CDTF">2026-08-10T04:58:55Z</dcterms:modified>
</cp:coreProperties>
</file>