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50" r:id="rId2"/>
  </p:sldMasterIdLst>
  <p:notesMasterIdLst>
    <p:notesMasterId r:id="rId24"/>
  </p:notesMasterIdLst>
  <p:sldIdLst>
    <p:sldId id="523" r:id="rId3"/>
    <p:sldId id="542" r:id="rId4"/>
    <p:sldId id="490" r:id="rId5"/>
    <p:sldId id="491" r:id="rId6"/>
    <p:sldId id="492" r:id="rId7"/>
    <p:sldId id="493" r:id="rId8"/>
    <p:sldId id="494" r:id="rId9"/>
    <p:sldId id="495" r:id="rId10"/>
    <p:sldId id="496" r:id="rId11"/>
    <p:sldId id="530" r:id="rId12"/>
    <p:sldId id="531" r:id="rId13"/>
    <p:sldId id="532" r:id="rId14"/>
    <p:sldId id="533" r:id="rId15"/>
    <p:sldId id="534" r:id="rId16"/>
    <p:sldId id="535" r:id="rId17"/>
    <p:sldId id="536" r:id="rId18"/>
    <p:sldId id="537" r:id="rId19"/>
    <p:sldId id="538" r:id="rId20"/>
    <p:sldId id="539" r:id="rId21"/>
    <p:sldId id="540" r:id="rId22"/>
    <p:sldId id="541" r:id="rId23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7515"/>
    <a:srgbClr val="5A5A5A"/>
    <a:srgbClr val="978CE8"/>
    <a:srgbClr val="000080"/>
    <a:srgbClr val="F60208"/>
    <a:srgbClr val="A8A3ED"/>
    <a:srgbClr val="D1CEF6"/>
    <a:srgbClr val="EBE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25" autoAdjust="0"/>
    <p:restoredTop sz="92981" autoAdjust="0"/>
  </p:normalViewPr>
  <p:slideViewPr>
    <p:cSldViewPr>
      <p:cViewPr varScale="1">
        <p:scale>
          <a:sx n="107" d="100"/>
          <a:sy n="107" d="100"/>
        </p:scale>
        <p:origin x="2168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7" d="100"/>
          <a:sy n="47" d="100"/>
        </p:scale>
        <p:origin x="-2448" y="-108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ning Kiss" userId="a0df8af1cba7f864" providerId="LiveId" clId="{1F423280-346F-54D6-925F-8C3FA5DEC067}"/>
    <pc:docChg chg="addSld delSld modSld">
      <pc:chgData name="Henning Kiss" userId="a0df8af1cba7f864" providerId="LiveId" clId="{1F423280-346F-54D6-925F-8C3FA5DEC067}" dt="2026-08-24T04:38:11.810" v="147" actId="20577"/>
      <pc:docMkLst>
        <pc:docMk/>
      </pc:docMkLst>
      <pc:sldChg chg="modSp">
        <pc:chgData name="Henning Kiss" userId="a0df8af1cba7f864" providerId="LiveId" clId="{1F423280-346F-54D6-925F-8C3FA5DEC067}" dt="2026-08-24T04:37:37.005" v="137" actId="20577"/>
        <pc:sldMkLst>
          <pc:docMk/>
          <pc:sldMk cId="780476587" sldId="530"/>
        </pc:sldMkLst>
        <pc:spChg chg="mod">
          <ac:chgData name="Henning Kiss" userId="a0df8af1cba7f864" providerId="LiveId" clId="{1F423280-346F-54D6-925F-8C3FA5DEC067}" dt="2026-08-24T04:37:37.005" v="137" actId="20577"/>
          <ac:spMkLst>
            <pc:docMk/>
            <pc:sldMk cId="780476587" sldId="530"/>
            <ac:spMk id="647171" creationId="{00000000-0000-0000-0000-000000000000}"/>
          </ac:spMkLst>
        </pc:spChg>
      </pc:sldChg>
      <pc:sldChg chg="modSp">
        <pc:chgData name="Henning Kiss" userId="a0df8af1cba7f864" providerId="LiveId" clId="{1F423280-346F-54D6-925F-8C3FA5DEC067}" dt="2026-08-24T04:37:55.057" v="141" actId="20577"/>
        <pc:sldMkLst>
          <pc:docMk/>
          <pc:sldMk cId="208946901" sldId="533"/>
        </pc:sldMkLst>
        <pc:spChg chg="mod">
          <ac:chgData name="Henning Kiss" userId="a0df8af1cba7f864" providerId="LiveId" clId="{1F423280-346F-54D6-925F-8C3FA5DEC067}" dt="2026-08-24T04:37:55.057" v="141" actId="20577"/>
          <ac:spMkLst>
            <pc:docMk/>
            <pc:sldMk cId="208946901" sldId="533"/>
            <ac:spMk id="647171" creationId="{00000000-0000-0000-0000-000000000000}"/>
          </ac:spMkLst>
        </pc:spChg>
      </pc:sldChg>
      <pc:sldChg chg="modSp">
        <pc:chgData name="Henning Kiss" userId="a0df8af1cba7f864" providerId="LiveId" clId="{1F423280-346F-54D6-925F-8C3FA5DEC067}" dt="2026-08-24T04:38:04.414" v="145" actId="20577"/>
        <pc:sldMkLst>
          <pc:docMk/>
          <pc:sldMk cId="683494398" sldId="535"/>
        </pc:sldMkLst>
        <pc:spChg chg="mod">
          <ac:chgData name="Henning Kiss" userId="a0df8af1cba7f864" providerId="LiveId" clId="{1F423280-346F-54D6-925F-8C3FA5DEC067}" dt="2026-08-24T04:38:04.414" v="145" actId="20577"/>
          <ac:spMkLst>
            <pc:docMk/>
            <pc:sldMk cId="683494398" sldId="535"/>
            <ac:spMk id="647171" creationId="{00000000-0000-0000-0000-000000000000}"/>
          </ac:spMkLst>
        </pc:spChg>
      </pc:sldChg>
      <pc:sldChg chg="modSp">
        <pc:chgData name="Henning Kiss" userId="a0df8af1cba7f864" providerId="LiveId" clId="{1F423280-346F-54D6-925F-8C3FA5DEC067}" dt="2026-08-24T04:38:11.810" v="147" actId="20577"/>
        <pc:sldMkLst>
          <pc:docMk/>
          <pc:sldMk cId="774498315" sldId="536"/>
        </pc:sldMkLst>
        <pc:spChg chg="mod">
          <ac:chgData name="Henning Kiss" userId="a0df8af1cba7f864" providerId="LiveId" clId="{1F423280-346F-54D6-925F-8C3FA5DEC067}" dt="2026-08-24T04:38:11.810" v="147" actId="20577"/>
          <ac:spMkLst>
            <pc:docMk/>
            <pc:sldMk cId="774498315" sldId="536"/>
            <ac:spMk id="647171" creationId="{00000000-0000-0000-0000-000000000000}"/>
          </ac:spMkLst>
        </pc:spChg>
      </pc:sldChg>
      <pc:sldChg chg="modSp add mod">
        <pc:chgData name="Henning Kiss" userId="a0df8af1cba7f864" providerId="LiveId" clId="{1F423280-346F-54D6-925F-8C3FA5DEC067}" dt="2026-08-24T04:35:27.547" v="135" actId="20577"/>
        <pc:sldMkLst>
          <pc:docMk/>
          <pc:sldMk cId="2124366890" sldId="542"/>
        </pc:sldMkLst>
        <pc:spChg chg="mod">
          <ac:chgData name="Henning Kiss" userId="a0df8af1cba7f864" providerId="LiveId" clId="{1F423280-346F-54D6-925F-8C3FA5DEC067}" dt="2026-08-24T04:35:27.547" v="135" actId="20577"/>
          <ac:spMkLst>
            <pc:docMk/>
            <pc:sldMk cId="2124366890" sldId="542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72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fld id="{CA1B46E7-A699-409A-9A12-0C1F0AEE876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07932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19568219"/>
      </p:ext>
    </p:extLst>
  </p:cSld>
  <p:clrMapOvr>
    <a:masterClrMapping/>
  </p:clrMapOvr>
  <p:transition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9631190"/>
      </p:ext>
    </p:extLst>
  </p:cSld>
  <p:clrMapOvr>
    <a:masterClrMapping/>
  </p:clrMapOvr>
  <p:transition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55263000"/>
      </p:ext>
    </p:extLst>
  </p:cSld>
  <p:clrMapOvr>
    <a:masterClrMapping/>
  </p:clrMapOvr>
  <p:transition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34778163"/>
      </p:ext>
    </p:extLst>
  </p:cSld>
  <p:clrMapOvr>
    <a:masterClrMapping/>
  </p:clrMapOvr>
  <p:transition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545898610"/>
      </p:ext>
    </p:extLst>
  </p:cSld>
  <p:clrMapOvr>
    <a:masterClrMapping/>
  </p:clrMapOvr>
  <p:transition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180321003"/>
      </p:ext>
    </p:extLst>
  </p:cSld>
  <p:clrMapOvr>
    <a:masterClrMapping/>
  </p:clrMapOvr>
  <p:transition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3766308"/>
      </p:ext>
    </p:extLst>
  </p:cSld>
  <p:clrMapOvr>
    <a:masterClrMapping/>
  </p:clrMapOvr>
  <p:transition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62873767"/>
      </p:ext>
    </p:extLst>
  </p:cSld>
  <p:clrMapOvr>
    <a:masterClrMapping/>
  </p:clrMapOvr>
  <p:transition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39925114"/>
      </p:ext>
    </p:extLst>
  </p:cSld>
  <p:clrMapOvr>
    <a:masterClrMapping/>
  </p:clrMapOvr>
  <p:transition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0656768"/>
      </p:ext>
    </p:extLst>
  </p:cSld>
  <p:clrMapOvr>
    <a:masterClrMapping/>
  </p:clrMapOvr>
  <p:transition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4286011"/>
      </p:ext>
    </p:extLst>
  </p:cSld>
  <p:clrMapOvr>
    <a:masterClrMapping/>
  </p:clrMapOvr>
  <p:transition>
    <p:comb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7956376" cy="4068601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7020272" y="1700808"/>
            <a:ext cx="2123728" cy="4068601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 userDrawn="1"/>
        </p:nvSpPr>
        <p:spPr>
          <a:xfrm>
            <a:off x="4860032" y="2069232"/>
            <a:ext cx="2123728" cy="2511896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1892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950490283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5346727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05909144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15900" y="1296988"/>
            <a:ext cx="4297363" cy="52276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5663" y="1296988"/>
            <a:ext cx="4298950" cy="52276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818065012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05463014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65719517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902214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9968665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3972192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45151672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42113" y="44450"/>
            <a:ext cx="2222500" cy="648017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1438" y="44450"/>
            <a:ext cx="6518275" cy="648017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084997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220" y="85153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73" r:id="rId12"/>
  </p:sldLayoutIdLst>
  <p:transition>
    <p:comb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53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71438" y="444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de-DE"/>
          </a:p>
        </p:txBody>
      </p:sp>
      <p:sp>
        <p:nvSpPr>
          <p:cNvPr id="87049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5900" y="1296988"/>
            <a:ext cx="8748713" cy="52276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9C6F4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/>
          </a:p>
          <a:p>
            <a:pPr lvl="0"/>
            <a:endParaRPr lang="de-DE"/>
          </a:p>
        </p:txBody>
      </p:sp>
      <p:pic>
        <p:nvPicPr>
          <p:cNvPr id="6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220" y="85153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609600" indent="-609600" algn="l" rtl="0" fontAlgn="base">
        <a:spcBef>
          <a:spcPct val="5000"/>
        </a:spcBef>
        <a:spcAft>
          <a:spcPct val="0"/>
        </a:spcAft>
        <a:defRPr sz="2400">
          <a:solidFill>
            <a:srgbClr val="00008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990600" indent="-533400" algn="l" rtl="0" fontAlgn="base">
        <a:spcBef>
          <a:spcPct val="5000"/>
        </a:spcBef>
        <a:spcAft>
          <a:spcPct val="0"/>
        </a:spcAft>
        <a:buAutoNum type="alphaLcParenR"/>
        <a:defRPr sz="2800">
          <a:solidFill>
            <a:schemeClr val="tx1"/>
          </a:solidFill>
          <a:latin typeface="+mn-lt"/>
        </a:defRPr>
      </a:lvl2pPr>
      <a:lvl3pPr marL="1371600" indent="-457200" algn="l" rtl="0" fontAlgn="base">
        <a:spcBef>
          <a:spcPct val="20000"/>
        </a:spcBef>
        <a:spcAft>
          <a:spcPct val="0"/>
        </a:spcAft>
        <a:buAutoNum type="alphaLcParenR"/>
        <a:defRPr sz="2400">
          <a:solidFill>
            <a:schemeClr val="tx1"/>
          </a:solidFill>
          <a:latin typeface="Arial" charset="0"/>
        </a:defRPr>
      </a:lvl3pPr>
      <a:lvl4pPr marL="17526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4pPr>
      <a:lvl5pPr marL="22098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5pPr>
      <a:lvl6pPr marL="26670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6pPr>
      <a:lvl7pPr marL="31242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7pPr>
      <a:lvl8pPr marL="35814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8pPr>
      <a:lvl9pPr marL="40386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115414"/>
            <a:ext cx="3888432" cy="18004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3000" dirty="0">
                <a:solidFill>
                  <a:schemeClr val="bg1"/>
                </a:solidFill>
                <a:latin typeface="Frutiger LT 57 Cn" pitchFamily="34" charset="0"/>
              </a:rPr>
              <a:t>Zivilrechtliche </a:t>
            </a:r>
          </a:p>
          <a:p>
            <a:r>
              <a:rPr lang="de-DE" sz="3000" dirty="0" err="1">
                <a:solidFill>
                  <a:schemeClr val="bg1"/>
                </a:solidFill>
                <a:latin typeface="Frutiger LT 57 Cn" pitchFamily="34" charset="0"/>
              </a:rPr>
              <a:t>Assessorklausuren</a:t>
            </a:r>
            <a:endParaRPr lang="de-DE" sz="3000" dirty="0">
              <a:solidFill>
                <a:schemeClr val="bg1"/>
              </a:solidFill>
              <a:latin typeface="Frutiger LT 57 Cn" pitchFamily="34" charset="0"/>
            </a:endParaRPr>
          </a:p>
          <a:p>
            <a:pPr>
              <a:spcBef>
                <a:spcPts val="600"/>
              </a:spcBef>
            </a:pPr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Kurs Berlin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16. Woche</a:t>
            </a:r>
          </a:p>
        </p:txBody>
      </p:sp>
    </p:spTree>
    <p:extLst>
      <p:ext uri="{BB962C8B-B14F-4D97-AF65-F5344CB8AC3E}">
        <p14:creationId xmlns:p14="http://schemas.microsoft.com/office/powerpoint/2010/main" val="315754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Kurs ZR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16. Woche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9388" y="1412776"/>
            <a:ext cx="87122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1703388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88277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2062163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24155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698750"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3155950"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613150"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4070350"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Kursplan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endParaRPr lang="de-DE" sz="800" b="0" dirty="0">
              <a:solidFill>
                <a:schemeClr val="tx1">
                  <a:lumMod val="65000"/>
                  <a:lumOff val="35000"/>
                </a:schemeClr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sz="2400" b="1" dirty="0">
                <a:solidFill>
                  <a:srgbClr val="F77515"/>
                </a:solidFill>
                <a:latin typeface="Frutiger Linotype" pitchFamily="34" charset="0"/>
              </a:rPr>
              <a:t>	1.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-4. Woche</a:t>
            </a:r>
            <a:r>
              <a:rPr lang="de-DE" sz="2400" b="1" dirty="0">
                <a:solidFill>
                  <a:srgbClr val="F77515"/>
                </a:solidFill>
                <a:latin typeface="Frutiger Linotype" pitchFamily="34" charset="0"/>
              </a:rPr>
              <a:t>: 				Die drei Klausurtypen</a:t>
            </a:r>
          </a:p>
          <a:p>
            <a:pPr>
              <a:spcBef>
                <a:spcPts val="600"/>
              </a:spcBef>
            </a:pP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	5.	Woche:				Die Zulässigkeit von Klagen</a:t>
            </a:r>
          </a:p>
          <a:p>
            <a:pPr>
              <a:spcBef>
                <a:spcPts val="600"/>
              </a:spcBef>
            </a:pP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	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6</a:t>
            </a: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.-15.	Woche:				Haupt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gebiete des </a:t>
            </a:r>
            <a:r>
              <a:rPr lang="de-DE" dirty="0" err="1">
                <a:solidFill>
                  <a:srgbClr val="F77515"/>
                </a:solidFill>
                <a:latin typeface="Frutiger Linotype" pitchFamily="34" charset="0"/>
              </a:rPr>
              <a:t>ErkenntnisVerf</a:t>
            </a:r>
            <a:endParaRPr lang="de-DE" dirty="0">
              <a:solidFill>
                <a:srgbClr val="F77515"/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16.	Woche (24.08.2026):	Handels- und </a:t>
            </a:r>
            <a:r>
              <a:rPr lang="de-DE" dirty="0" err="1">
                <a:solidFill>
                  <a:srgbClr val="F77515"/>
                </a:solidFill>
                <a:latin typeface="Frutiger Linotype" pitchFamily="34" charset="0"/>
              </a:rPr>
              <a:t>GesellschaftsR</a:t>
            </a:r>
            <a:endParaRPr lang="de-DE" dirty="0">
              <a:solidFill>
                <a:srgbClr val="F77515"/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	</a:t>
            </a: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17.	Woche (31.08.2026):	Überblick Vollstreckungsrecht</a:t>
            </a:r>
          </a:p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18.	Woche (07.09.2026):	Rechtsbehelfe im </a:t>
            </a:r>
            <a:r>
              <a:rPr lang="de-DE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VollstreckR</a:t>
            </a:r>
            <a:endParaRPr lang="de-DE" b="0" dirty="0">
              <a:solidFill>
                <a:schemeClr val="tx1">
                  <a:lumMod val="65000"/>
                  <a:lumOff val="35000"/>
                </a:schemeClr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19.	Woche (14.09.2026):	Vollstreckungsmaßnahmen</a:t>
            </a:r>
          </a:p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20.	Woche (21.09.2026):	Vergleich, Vorläufiger RS I</a:t>
            </a:r>
          </a:p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21.	Woche (28.09.2026):	Vorläufiger RS II</a:t>
            </a:r>
          </a:p>
        </p:txBody>
      </p:sp>
    </p:spTree>
    <p:extLst>
      <p:ext uri="{BB962C8B-B14F-4D97-AF65-F5344CB8AC3E}">
        <p14:creationId xmlns:p14="http://schemas.microsoft.com/office/powerpoint/2010/main" val="212436689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27" name="Text Box 3"/>
          <p:cNvSpPr txBox="1">
            <a:spLocks noChangeArrowheads="1"/>
          </p:cNvSpPr>
          <p:nvPr/>
        </p:nvSpPr>
        <p:spPr bwMode="auto">
          <a:xfrm>
            <a:off x="179388" y="1350052"/>
            <a:ext cx="8712200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dirty="0">
                <a:solidFill>
                  <a:schemeClr val="tx1"/>
                </a:solidFill>
                <a:latin typeface="Frutiger Linotype"/>
              </a:rPr>
              <a:t>-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	Zuständigkeit der Kammer für Handelssachen (</a:t>
            </a:r>
            <a:r>
              <a:rPr lang="de-DE" dirty="0" err="1">
                <a:solidFill>
                  <a:schemeClr val="tx1"/>
                </a:solidFill>
                <a:latin typeface="Arial" charset="0"/>
              </a:rPr>
              <a:t>KfH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)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§§ 93 ff. GVG, </a:t>
            </a:r>
            <a:r>
              <a:rPr lang="de-DE" b="0" i="1" dirty="0">
                <a:solidFill>
                  <a:schemeClr val="tx1"/>
                </a:solidFill>
                <a:latin typeface="Arial" charset="0"/>
              </a:rPr>
              <a:t>Übungsfall 37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dirty="0">
                <a:solidFill>
                  <a:schemeClr val="tx1"/>
                </a:solidFill>
                <a:latin typeface="Frutiger Linotype"/>
              </a:rPr>
              <a:t>-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 	Kaufmannsbegriff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§§ 1 – 7 HGB, </a:t>
            </a:r>
            <a:r>
              <a:rPr lang="de-DE" b="0" i="1" dirty="0">
                <a:solidFill>
                  <a:schemeClr val="tx1"/>
                </a:solidFill>
                <a:latin typeface="Arial" charset="0"/>
              </a:rPr>
              <a:t>Übungsfall 37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dirty="0">
                <a:solidFill>
                  <a:schemeClr val="tx1"/>
                </a:solidFill>
                <a:latin typeface="Frutiger Linotype"/>
              </a:rPr>
              <a:t>-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 	Publizität des Handelsregisters</a:t>
            </a:r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§ 15 HGB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dirty="0">
                <a:solidFill>
                  <a:schemeClr val="tx1"/>
                </a:solidFill>
                <a:latin typeface="Frutiger Linotype"/>
              </a:rPr>
              <a:t>-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 	Fortführung der Firma</a:t>
            </a:r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§§ 25 – 28 HGB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dirty="0">
                <a:solidFill>
                  <a:schemeClr val="tx1"/>
                </a:solidFill>
                <a:latin typeface="Frutiger Linotype"/>
              </a:rPr>
              <a:t>-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 	Prokura und Handlungsvollmacht</a:t>
            </a:r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§§ 48 – 58 HGB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dirty="0">
                <a:solidFill>
                  <a:schemeClr val="tx1"/>
                </a:solidFill>
                <a:latin typeface="Frutiger Linotype"/>
              </a:rPr>
              <a:t>-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 	Allg. Regeln der Handelsgeschäfte und Handelskauf </a:t>
            </a:r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§§ 343 – 372 HGB, §§ 373 – 382 HGB, </a:t>
            </a:r>
            <a:r>
              <a:rPr lang="de-DE" b="0" i="1" dirty="0">
                <a:solidFill>
                  <a:schemeClr val="tx1"/>
                </a:solidFill>
                <a:latin typeface="Arial" charset="0"/>
              </a:rPr>
              <a:t>Übungsfall 38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I. Handelsrechtliche Schwerpunkte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580096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5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5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5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5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5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54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54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54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54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54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54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1542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1542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1542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1542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1542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1542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9" name="Text Box 3"/>
          <p:cNvSpPr txBox="1">
            <a:spLocks noChangeArrowheads="1"/>
          </p:cNvSpPr>
          <p:nvPr/>
        </p:nvSpPr>
        <p:spPr bwMode="auto">
          <a:xfrm>
            <a:off x="179388" y="1232756"/>
            <a:ext cx="8712200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363538" indent="-363538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DE" b="0" dirty="0"/>
          </a:p>
          <a:p>
            <a:pPr algn="ctr"/>
            <a:r>
              <a:rPr lang="de-DE" b="0" u="sng" dirty="0"/>
              <a:t>(Beschluss)</a:t>
            </a:r>
          </a:p>
          <a:p>
            <a:endParaRPr lang="de-DE" b="0" dirty="0"/>
          </a:p>
          <a:p>
            <a:r>
              <a:rPr lang="de-DE" b="0" dirty="0"/>
              <a:t>	Die Kammer für Handelssachen des Landgerichts Frankfurt a.M. wird als zuständiges Gericht bestimmt.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37 Handelsrecht I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58031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9" name="Text Box 3"/>
          <p:cNvSpPr txBox="1">
            <a:spLocks noChangeArrowheads="1"/>
          </p:cNvSpPr>
          <p:nvPr/>
        </p:nvSpPr>
        <p:spPr bwMode="auto">
          <a:xfrm>
            <a:off x="179388" y="1232756"/>
            <a:ext cx="87122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363538" indent="-363538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DE" b="0" dirty="0"/>
          </a:p>
          <a:p>
            <a:endParaRPr lang="de-DE" b="0" dirty="0"/>
          </a:p>
          <a:p>
            <a:r>
              <a:rPr lang="de-DE" b="0" dirty="0"/>
              <a:t>1.	Die Klage wird abgewiesen.</a:t>
            </a:r>
          </a:p>
          <a:p>
            <a:endParaRPr lang="de-DE" b="0" dirty="0"/>
          </a:p>
          <a:p>
            <a:r>
              <a:rPr lang="de-DE" b="0" dirty="0"/>
              <a:t>2.	Die Kosten des Rechtsstreits hat die Klägerin zu tragen.</a:t>
            </a:r>
          </a:p>
          <a:p>
            <a:endParaRPr lang="de-DE" b="0" dirty="0"/>
          </a:p>
          <a:p>
            <a:r>
              <a:rPr lang="de-DE" b="0" dirty="0"/>
              <a:t>3.	Das Urteil ist gegen Sicherheitsleistung in Höhe von 110 % des jeweils zu vollstreckenden Betrages vorläufig vollstreckbar.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38 Handelsrecht II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69674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27" name="Text Box 3"/>
          <p:cNvSpPr txBox="1">
            <a:spLocks noChangeArrowheads="1"/>
          </p:cNvSpPr>
          <p:nvPr/>
        </p:nvSpPr>
        <p:spPr bwMode="auto">
          <a:xfrm>
            <a:off x="179388" y="1124736"/>
            <a:ext cx="8712200" cy="572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dirty="0">
                <a:solidFill>
                  <a:schemeClr val="tx1"/>
                </a:solidFill>
                <a:latin typeface="Frutiger Linotype"/>
              </a:rPr>
              <a:t>-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	Personengesellschaftsrecht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</a:t>
            </a:r>
            <a:r>
              <a:rPr lang="de-DE" b="0" dirty="0">
                <a:solidFill>
                  <a:schemeClr val="tx1"/>
                </a:solidFill>
                <a:latin typeface="Frutiger Linotype"/>
              </a:rPr>
              <a:t>▶	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Gründung von GbR,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oHG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und KG (§§ 705 BGB, 105, 161		HGB)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</a:t>
            </a:r>
            <a:r>
              <a:rPr lang="de-DE" b="0" dirty="0">
                <a:solidFill>
                  <a:schemeClr val="tx1"/>
                </a:solidFill>
                <a:latin typeface="Frutiger Linotype"/>
              </a:rPr>
              <a:t>▶	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Innenverhältnis bei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GbR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,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oHG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und KG, d.h.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→	Rechte und Pflichten der Gesellschafter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→	Geschäftsführung und Beschlussfassung, 					</a:t>
            </a:r>
            <a:r>
              <a:rPr lang="de-DE" b="0" i="1" dirty="0">
                <a:solidFill>
                  <a:schemeClr val="tx1"/>
                </a:solidFill>
                <a:latin typeface="Arial" charset="0"/>
              </a:rPr>
              <a:t>Übungsfall 39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</a:t>
            </a:r>
            <a:r>
              <a:rPr lang="de-DE" b="0" dirty="0">
                <a:solidFill>
                  <a:schemeClr val="tx1"/>
                </a:solidFill>
                <a:latin typeface="Frutiger Linotype"/>
              </a:rPr>
              <a:t>▶	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Außenverhältnis bei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GbR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,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oHG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und KG, d.h.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→	Haftung (§§ 705 Abs. 2, 721 BGB, 105 Abs. 2, 126, 				172, 173)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→	Stellvertretung und Zurechnung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</a:t>
            </a:r>
            <a:r>
              <a:rPr lang="de-DE" b="0" dirty="0">
                <a:solidFill>
                  <a:schemeClr val="tx1"/>
                </a:solidFill>
                <a:latin typeface="Frutiger Linotype"/>
              </a:rPr>
              <a:t>▶	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Beendigung der Gesellschaften, </a:t>
            </a:r>
            <a:r>
              <a:rPr lang="de-DE" b="0" i="1" dirty="0">
                <a:solidFill>
                  <a:schemeClr val="tx1"/>
                </a:solidFill>
                <a:latin typeface="Arial" charset="0"/>
              </a:rPr>
              <a:t>Übungsfall 39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dirty="0">
                <a:solidFill>
                  <a:schemeClr val="tx1"/>
                </a:solidFill>
                <a:latin typeface="Frutiger Linotype"/>
              </a:rPr>
              <a:t>-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	Körperschaftsrecht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</a:t>
            </a:r>
            <a:r>
              <a:rPr lang="de-DE" b="0" dirty="0">
                <a:solidFill>
                  <a:schemeClr val="tx1"/>
                </a:solidFill>
                <a:latin typeface="Frutiger Linotype"/>
              </a:rPr>
              <a:t>▶	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Haftung im Verein (mit und ohne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RPersönl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.), §§ 21 ff., 54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</a:t>
            </a:r>
            <a:r>
              <a:rPr lang="de-DE" b="0" dirty="0">
                <a:solidFill>
                  <a:schemeClr val="tx1"/>
                </a:solidFill>
                <a:latin typeface="Frutiger Linotype"/>
              </a:rPr>
              <a:t>▶	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Gründung der GmbH (§§ 1 – 12 GmbHG),</a:t>
            </a:r>
            <a:r>
              <a:rPr lang="de-DE" b="0" i="1" dirty="0">
                <a:solidFill>
                  <a:schemeClr val="tx1"/>
                </a:solidFill>
                <a:latin typeface="Arial" charset="0"/>
              </a:rPr>
              <a:t> Akte 15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II. </a:t>
            </a:r>
            <a:r>
              <a:rPr lang="de-DE" dirty="0" err="1">
                <a:solidFill>
                  <a:schemeClr val="bg1"/>
                </a:solidFill>
              </a:rPr>
              <a:t>Gesellschaftsrechtl</a:t>
            </a:r>
            <a:r>
              <a:rPr lang="de-DE" dirty="0">
                <a:solidFill>
                  <a:schemeClr val="bg1"/>
                </a:solidFill>
              </a:rPr>
              <a:t>. Schwerpunkte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6074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5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5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5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5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5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5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5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5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5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5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5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154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154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154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154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154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154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9" name="Text Box 3"/>
          <p:cNvSpPr txBox="1">
            <a:spLocks noChangeArrowheads="1"/>
          </p:cNvSpPr>
          <p:nvPr/>
        </p:nvSpPr>
        <p:spPr bwMode="auto">
          <a:xfrm>
            <a:off x="179388" y="1329149"/>
            <a:ext cx="87122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363538" indent="-363538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de-DE" dirty="0"/>
              <a:t>Variante 1</a:t>
            </a:r>
          </a:p>
          <a:p>
            <a:endParaRPr lang="de-DE" b="0" dirty="0"/>
          </a:p>
          <a:p>
            <a:r>
              <a:rPr lang="de-DE" b="0" dirty="0"/>
              <a:t>1.	Die X-</a:t>
            </a:r>
            <a:r>
              <a:rPr lang="de-DE" b="0" dirty="0" err="1"/>
              <a:t>oHG</a:t>
            </a:r>
            <a:r>
              <a:rPr lang="de-DE" b="0" dirty="0"/>
              <a:t> [… genaue Bezeichnung…] wird aufgelöst.</a:t>
            </a:r>
          </a:p>
          <a:p>
            <a:endParaRPr lang="de-DE" b="0" dirty="0"/>
          </a:p>
          <a:p>
            <a:r>
              <a:rPr lang="de-DE" b="0" dirty="0"/>
              <a:t>2. 	Die Kosten des Rechtsstreits hat der Beklagte zu tragen.</a:t>
            </a:r>
          </a:p>
          <a:p>
            <a:endParaRPr lang="de-DE" b="0" dirty="0"/>
          </a:p>
          <a:p>
            <a:r>
              <a:rPr lang="de-DE" b="0" dirty="0"/>
              <a:t>3. 	Das Urteil ist gegen Sicherheitsleistung in Höhe von Euro 107.600,- vorläufig vollstreckbar.</a:t>
            </a:r>
          </a:p>
          <a:p>
            <a:endParaRPr lang="de-DE" b="0" dirty="0"/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39 Gesellschaftsrecht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02641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9" name="Text Box 3"/>
          <p:cNvSpPr txBox="1">
            <a:spLocks noChangeArrowheads="1"/>
          </p:cNvSpPr>
          <p:nvPr/>
        </p:nvSpPr>
        <p:spPr bwMode="auto">
          <a:xfrm>
            <a:off x="179388" y="1329149"/>
            <a:ext cx="87122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363538" indent="-363538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de-DE" dirty="0"/>
              <a:t>Variante 2</a:t>
            </a:r>
          </a:p>
          <a:p>
            <a:endParaRPr lang="de-DE" b="0" dirty="0"/>
          </a:p>
          <a:p>
            <a:r>
              <a:rPr lang="de-DE" b="0" dirty="0"/>
              <a:t>1.	Der Beklagte wird aus der X-</a:t>
            </a:r>
            <a:r>
              <a:rPr lang="de-DE" b="0" dirty="0" err="1"/>
              <a:t>oHG</a:t>
            </a:r>
            <a:r>
              <a:rPr lang="de-DE" b="0" dirty="0"/>
              <a:t> [… genaue Bezeichnung…] ausgeschlossen.</a:t>
            </a:r>
          </a:p>
          <a:p>
            <a:endParaRPr lang="de-DE" b="0" dirty="0"/>
          </a:p>
          <a:p>
            <a:r>
              <a:rPr lang="de-DE" b="0" dirty="0"/>
              <a:t>2. 	Die Kosten des Rechtsstreits hat der Beklagte zu tragen.</a:t>
            </a:r>
          </a:p>
          <a:p>
            <a:endParaRPr lang="de-DE" b="0" dirty="0"/>
          </a:p>
          <a:p>
            <a:r>
              <a:rPr lang="de-DE" b="0" dirty="0"/>
              <a:t>3. 	Das Urteil ist gegen Sicherheitsleistung in Höhe von Euro 107.600,- vorläufig vollstreckbar.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39 Gesellschaftsrecht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56037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5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5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5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9" name="Text Box 3"/>
          <p:cNvSpPr txBox="1">
            <a:spLocks noChangeArrowheads="1"/>
          </p:cNvSpPr>
          <p:nvPr/>
        </p:nvSpPr>
        <p:spPr bwMode="auto">
          <a:xfrm>
            <a:off x="179388" y="1329149"/>
            <a:ext cx="8712200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363538" indent="-363538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de-DE" dirty="0"/>
              <a:t>Variante 3</a:t>
            </a:r>
          </a:p>
          <a:p>
            <a:endParaRPr lang="de-DE" b="0" dirty="0"/>
          </a:p>
          <a:p>
            <a:r>
              <a:rPr lang="de-DE" b="0" dirty="0"/>
              <a:t>1.	Dem Beklagten (hier: K) werden Geschäftsführungsbefugnis und Vertretungsmacht für die X-</a:t>
            </a:r>
            <a:r>
              <a:rPr lang="de-DE" b="0" dirty="0" err="1"/>
              <a:t>oHG</a:t>
            </a:r>
            <a:r>
              <a:rPr lang="de-DE" b="0" dirty="0"/>
              <a:t> [… genaue Bezeichnung…] entzogen. Im Übrigen wird die Klage abgewiesen.</a:t>
            </a:r>
          </a:p>
          <a:p>
            <a:endParaRPr lang="de-DE" b="0" dirty="0"/>
          </a:p>
          <a:p>
            <a:r>
              <a:rPr lang="de-DE" b="0" dirty="0"/>
              <a:t>2. 	Die Kosten des Rechtsstreits haben der Kläger (hier: B) zu ¾ und der Beklagte (hier: K) zu ¼ zu tragen.</a:t>
            </a:r>
          </a:p>
          <a:p>
            <a:endParaRPr lang="de-DE" b="0" dirty="0"/>
          </a:p>
          <a:p>
            <a:r>
              <a:rPr lang="de-DE" b="0" dirty="0"/>
              <a:t>3. 	Das Urteil ist für den Kläger (B) gegen Sicherheitsleistung in Höhe von Euro 26.900,-, für den Beklagten (K) gegen Sicherheitsleistung in Höhe von 110 % des jeweils zu vollstreckenden Betrages vorläufig vollstreckbar.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39 Gesellschaftsrecht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5488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5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5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5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214313" y="1232756"/>
            <a:ext cx="8629650" cy="56477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701675" indent="-609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Vermerk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I.    Zielvorstellung des Mandanten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Ersatz von (1x) doppelt gezahlten Euro 33.000,-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-	von der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Brookshield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(B-GmbH) und/oder deren	Gesellschaftern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-	erforderlichenfalls zunächst über die R-GmbH, etwaige Ab-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tretung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von deren Ansprüchen gegen die B-GmbH bzw. 		deren Gesellschaftern.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II.   Materiell-rechtliches Gutachten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1.	Eigene Ansprüche des </a:t>
            </a:r>
            <a:r>
              <a:rPr lang="de-DE" sz="220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. gegen die B-GmbH </a:t>
            </a:r>
            <a:r>
              <a:rPr lang="de-DE" sz="220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.?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	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a)	Kann eine “GmbH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.“ überhaupt Haftungssubjekt sein?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(+), BGHZ 80, 129 ff.: Anerkennung der „Vor-GmbH“ als		Rechtssubjekt sui generis, das als notwendige Vorstufe		einer GmbH bereits selbst rechtsfähig ist (s. §§ 11			Abs. 1 GmbHG, 29, 41 Abs. 1 AktG).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b)	Ansprüche wegen des Ausbaus am 19.07.2025?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15 Welk ./. </a:t>
            </a:r>
            <a:r>
              <a:rPr lang="de-DE" dirty="0" err="1">
                <a:solidFill>
                  <a:schemeClr val="bg1"/>
                </a:solidFill>
              </a:rPr>
              <a:t>Brookshield</a:t>
            </a:r>
            <a:r>
              <a:rPr lang="de-DE" dirty="0">
                <a:solidFill>
                  <a:schemeClr val="bg1"/>
                </a:solidFill>
              </a:rPr>
              <a:t> GmbH </a:t>
            </a:r>
            <a:r>
              <a:rPr lang="de-DE" dirty="0" err="1">
                <a:solidFill>
                  <a:schemeClr val="bg1"/>
                </a:solidFill>
              </a:rPr>
              <a:t>iGr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4765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214313" y="1232756"/>
            <a:ext cx="8629650" cy="567334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701675" indent="-609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aa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Anspruch aus § 280 Abs. 1?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(-), kein Schuldverhältnis zwischen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und B-GmbH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zu jener Zeit ersichtlich.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Anspruch aus § 831 Abs. 1 S.1?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(-), der Geschäftsführer ist kein Verrichtungsgehilfe				der Gesellschaft, sondern deren Organ.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cc)	Anspruch aus § 823 Abs. 1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iVm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§ 31 analog?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(1)	Gilt § 31 analog für die (Vor-)GmbH?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(+), muss für alle „Vereine“ (= Körperschaften)					gelten.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(2)	Hat Organ der 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unerlaubte Hand-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lung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ggü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durch Ausbau begangen?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(a)	Eigentumsverletzung?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(+), wenn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zu jener Zeit Eigentümer						des Aggregates war.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Hat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Eigentum erworben?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15 Welk ./. </a:t>
            </a:r>
            <a:r>
              <a:rPr lang="de-DE" dirty="0" err="1">
                <a:solidFill>
                  <a:schemeClr val="bg1"/>
                </a:solidFill>
              </a:rPr>
              <a:t>Brookshield</a:t>
            </a:r>
            <a:r>
              <a:rPr lang="de-DE" dirty="0">
                <a:solidFill>
                  <a:schemeClr val="bg1"/>
                </a:solidFill>
              </a:rPr>
              <a:t> GmbH </a:t>
            </a:r>
            <a:r>
              <a:rPr lang="de-DE" dirty="0" err="1">
                <a:solidFill>
                  <a:schemeClr val="bg1"/>
                </a:solidFill>
              </a:rPr>
              <a:t>iGr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6961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214313" y="1232756"/>
            <a:ext cx="8629650" cy="5622052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701675" indent="-609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allenfalls von der Jasper-GmbH gemäß 						§ 929 S.1.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kann offen bleiben, da durch den Einbau 					das Aggregat wesentlicher Bestandteil						wurde (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BGH NJW 1987, 3187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), §§ 946, 94					Abs. 2, da es zur Herstellung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Gebäu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		des (s. Bauerlaubnis) eingefügt wurde.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=&gt;	also Eigentumsverletzung (-).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(b)	Verletzung des Besitzes?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(-),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war nicht Besitzer des Aggregates					als es ausgebaut wurde.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(c)	Verletzung des Rechts am eingerichteten					und ausgeübten Gewerbebetrieb?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(-), kein betriebsbezogener Eingriff.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				(3)	also §§ 823 Abs. 1, 31 analog (-).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dd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Anspruch aus §§ 823 Abs. 2 S.1, 242 StGB?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15 Welk ./. </a:t>
            </a:r>
            <a:r>
              <a:rPr lang="de-DE" dirty="0" err="1">
                <a:solidFill>
                  <a:schemeClr val="bg1"/>
                </a:solidFill>
              </a:rPr>
              <a:t>Brookshield</a:t>
            </a:r>
            <a:r>
              <a:rPr lang="de-DE" dirty="0">
                <a:solidFill>
                  <a:schemeClr val="bg1"/>
                </a:solidFill>
              </a:rPr>
              <a:t> GmbH </a:t>
            </a:r>
            <a:r>
              <a:rPr lang="de-DE" dirty="0" err="1">
                <a:solidFill>
                  <a:schemeClr val="bg1"/>
                </a:solidFill>
              </a:rPr>
              <a:t>iGr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0641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214313" y="1232756"/>
            <a:ext cx="8629650" cy="56477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701675" indent="-609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(-),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wäre vom Schutzbereich der Norm ohnehin			nicht erfasst.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ee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Anspruch aus § 826?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(-), keine Anhaltspunkte, dass 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vorsätz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lich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sittenwidrig gerade </a:t>
            </a:r>
            <a:r>
              <a:rPr lang="de-DE" sz="2200" b="0" u="sng" dirty="0">
                <a:solidFill>
                  <a:schemeClr val="tx1"/>
                </a:solidFill>
                <a:latin typeface="Arial" charset="0"/>
                <a:cs typeface="Arial" charset="0"/>
              </a:rPr>
              <a:t>den </a:t>
            </a:r>
            <a:r>
              <a:rPr lang="de-DE" sz="2200" b="0" u="sng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u="sng" dirty="0">
                <a:solidFill>
                  <a:schemeClr val="tx1"/>
                </a:solidFill>
                <a:latin typeface="Arial" charset="0"/>
                <a:cs typeface="Arial" charset="0"/>
              </a:rPr>
              <a:t>.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schädigen wollte.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ff)	Ergebnis also: keine Ansprüche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gegen die			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wegen des Ausbaus am 19.07.2025.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c)	Ansprüche wegen des erneuten Verkaufs am 08.08.2025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aa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Anspruch aus § 311a Abs. 2 S.1?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(1)	Wirksamer Vertrag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</a:t>
            </a:r>
            <a:r>
              <a:rPr lang="mr-IN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–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(a)	Kaufvertrag?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(+), wenn die 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wirksam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ver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			treten wurde, § 164 Abs. 1 S.1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(+), auch wenn kein notwendiges Grün-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dungsgeschäft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(keine Theorie vom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Vorbe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lastungsverbot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), wenn Zust. aller Gesell.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15 Welk ./. </a:t>
            </a:r>
            <a:r>
              <a:rPr lang="de-DE" dirty="0" err="1">
                <a:solidFill>
                  <a:schemeClr val="bg1"/>
                </a:solidFill>
              </a:rPr>
              <a:t>Brookshield</a:t>
            </a:r>
            <a:r>
              <a:rPr lang="de-DE" dirty="0">
                <a:solidFill>
                  <a:schemeClr val="bg1"/>
                </a:solidFill>
              </a:rPr>
              <a:t> GmbH </a:t>
            </a:r>
            <a:r>
              <a:rPr lang="de-DE" dirty="0" err="1">
                <a:solidFill>
                  <a:schemeClr val="bg1"/>
                </a:solidFill>
              </a:rPr>
              <a:t>iGr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469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214313" y="1232756"/>
            <a:ext cx="8629650" cy="559640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701675" indent="-609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(b)	Kaufvertrag wirksam?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(+), nicht sittenwidrig;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fühlt sich zwar					erpresst, hat aber bislang nicht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angefoch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ten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(und kann das wohl auch nicht).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(2)	Anfängliche Unmöglichkeit der Erfüllung mit dem				ausgebauten Aggregat?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(+), da der R-GmbH abhanden gekommen, 					§ 935 Abs. 1 S.1.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(3)	Kenntnis oder zu vertretende Unkenntnis der					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(+), analog § 31.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(4)	kausaler Schaden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(-), bei ordnungsgemäßer Erfüllung wäre der					Schaden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nicht entfallen; sein Schaden				ist schon durch den Ausbau, nicht erst den er-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neuten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Verkauf entstanden.	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15 Welk ./. </a:t>
            </a:r>
            <a:r>
              <a:rPr lang="de-DE" dirty="0" err="1">
                <a:solidFill>
                  <a:schemeClr val="bg1"/>
                </a:solidFill>
              </a:rPr>
              <a:t>Brookshield</a:t>
            </a:r>
            <a:r>
              <a:rPr lang="de-DE" dirty="0">
                <a:solidFill>
                  <a:schemeClr val="bg1"/>
                </a:solidFill>
              </a:rPr>
              <a:t> GmbH </a:t>
            </a:r>
            <a:r>
              <a:rPr lang="de-DE" dirty="0" err="1">
                <a:solidFill>
                  <a:schemeClr val="bg1"/>
                </a:solidFill>
              </a:rPr>
              <a:t>iGr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952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214313" y="1232756"/>
            <a:ext cx="8629650" cy="567334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701675" indent="-609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(5)	also Anspruch aus § 311a Abs. 2 S.1 (-).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Anspruch aus §§ 346 Abs. 1, 326 Abs. 5?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(-), wäre nicht zweckmäßig, da Rückgewähr des 				Aggregates, mind. jedoch Wertersatz zu leisten wäre.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cc)	Anspruch aus § 823 Abs. 1 oder Abs. 2?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(-), weder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RechtsVerl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noch Erpressung unseres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; 			für Letzteres fehlt es schon am Vorsatz.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dd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Anspruch aus § 812 Abs. 1 S.1, 1.Var.?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(-), Kaufvertrag ist wirksam; eine Anfechtung gemäß			§ 142 Abs. 1 kommt nicht in Betracht.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ee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Ergebnis also: keine eigenen Ansprüche gegen die				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wegen des Verkaufs am 08.08.2025.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	2.	Eigene Ansprüche des </a:t>
            </a:r>
            <a:r>
              <a:rPr lang="de-DE" sz="220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. gegen die Gesellschafter der	B-GmbH </a:t>
            </a:r>
            <a:r>
              <a:rPr lang="de-DE" sz="220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.?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damit ebenfalls (-), keine Anhaltspunkte für Haftung.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	3.	Ansprüche des </a:t>
            </a:r>
            <a:r>
              <a:rPr lang="de-DE" sz="220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. gegen die R-GmbH?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15 Welk ./. </a:t>
            </a:r>
            <a:r>
              <a:rPr lang="de-DE" dirty="0" err="1">
                <a:solidFill>
                  <a:schemeClr val="bg1"/>
                </a:solidFill>
              </a:rPr>
              <a:t>Brookshield</a:t>
            </a:r>
            <a:r>
              <a:rPr lang="de-DE" dirty="0">
                <a:solidFill>
                  <a:schemeClr val="bg1"/>
                </a:solidFill>
              </a:rPr>
              <a:t> GmbH </a:t>
            </a:r>
            <a:r>
              <a:rPr lang="de-DE" dirty="0" err="1">
                <a:solidFill>
                  <a:schemeClr val="bg1"/>
                </a:solidFill>
              </a:rPr>
              <a:t>iGr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4943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214313" y="1232756"/>
            <a:ext cx="8629650" cy="57246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701675" indent="-609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a)	Anspruch auf Abtretung etwaiger Ansprüche der R-GmbH		gegen die 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aa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Hat die R-GmbH Ansprüche gegen die 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we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gen des Ausbaus am 19.07.2025?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(1)	aus § 280 Abs. 1?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(-), kein Schuldverhältnis.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(2)	aus §§ 823 Abs. 1, 31 analog?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(a)	Eigentumsverletzung durch ein Organ der					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(+), durch den Ausbau.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(b)	Rechtswidrigkeit?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(+)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(c)	Verschulden des Organs?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(+), wenigstens fahrlässig.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(d)	kausaler Schaden der R-GmbH?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aa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nach der Differenzhypothese?</a:t>
            </a:r>
            <a:endParaRPr lang="de-DE" sz="22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15 Welk ./. </a:t>
            </a:r>
            <a:r>
              <a:rPr lang="de-DE" dirty="0" err="1">
                <a:solidFill>
                  <a:schemeClr val="bg1"/>
                </a:solidFill>
              </a:rPr>
              <a:t>Brookshield</a:t>
            </a:r>
            <a:r>
              <a:rPr lang="de-DE" dirty="0">
                <a:solidFill>
                  <a:schemeClr val="bg1"/>
                </a:solidFill>
              </a:rPr>
              <a:t> GmbH </a:t>
            </a:r>
            <a:r>
              <a:rPr lang="de-DE" dirty="0" err="1">
                <a:solidFill>
                  <a:schemeClr val="bg1"/>
                </a:solidFill>
              </a:rPr>
              <a:t>iGr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4983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4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4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4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4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4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4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214313" y="1232756"/>
            <a:ext cx="8629650" cy="5622052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701675" indent="-609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	(-), den Schaden hat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Darf R-GmbH (ausnahmsweise) den						Schaden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liquidieren?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	(+),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Grds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der DSL, Fallgruppe der							obligatorischen Gefahrentlastung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we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			gen § 644 Abs. 1 S.2.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also kann R-GmbH von der 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					aus §§ 823 Abs. 1, 31 analog Schadens-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ersatz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für den Schaden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., also						Euro 33.000,- verlangen.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Kann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von der R-GmbH die Abtretung dieses				Anspruches verlangen?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(1)	aus § 285 Abs. 1?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(-), der R-GmbH ist nichts unmöglich geworden.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(2)	aus § 242?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(+), als werkvertragliche Nebenpflicht bei DSL.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15 Welk ./. </a:t>
            </a:r>
            <a:r>
              <a:rPr lang="de-DE" dirty="0" err="1">
                <a:solidFill>
                  <a:schemeClr val="bg1"/>
                </a:solidFill>
              </a:rPr>
              <a:t>Brookshield</a:t>
            </a:r>
            <a:r>
              <a:rPr lang="de-DE" dirty="0">
                <a:solidFill>
                  <a:schemeClr val="bg1"/>
                </a:solidFill>
              </a:rPr>
              <a:t> GmbH </a:t>
            </a:r>
            <a:r>
              <a:rPr lang="de-DE" dirty="0" err="1">
                <a:solidFill>
                  <a:schemeClr val="bg1"/>
                </a:solidFill>
              </a:rPr>
              <a:t>iGr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050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uiExpand="1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214313" y="1232756"/>
            <a:ext cx="8629650" cy="56477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701675" indent="-609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b)	Ansprüche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gegen die R-GmbH auf Abtretung			von Ansprüchen gegen die Gesellschafter der B-GmbH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aa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Hat R-GmbH Ansprüche gegen die Gesellschafter				der 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wegen des Ausbaus?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(1)	Gegen Jackson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Brookshield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(a)	aus § 11 Abs. 2 GmbHG?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(-), gilt nicht für Realakte (= Ausbau).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(b)	aus § 823 Abs. 1?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(+), Jackson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Brookshield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war Täter der						(mindestens fahrlässigen)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Eigentumsver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letzung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ggü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der R-GmbH,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iVm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DSL.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(2)	Auch gegen Matthew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Brookshield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(a)	aus §§ 823 Abs. 1, 31 analog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iVm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§ 126						HGB analog?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Haften die Gesellschafter persönlich?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15 Welk ./. </a:t>
            </a:r>
            <a:r>
              <a:rPr lang="de-DE" dirty="0" err="1">
                <a:solidFill>
                  <a:schemeClr val="bg1"/>
                </a:solidFill>
              </a:rPr>
              <a:t>Brookshield</a:t>
            </a:r>
            <a:r>
              <a:rPr lang="de-DE" dirty="0">
                <a:solidFill>
                  <a:schemeClr val="bg1"/>
                </a:solidFill>
              </a:rPr>
              <a:t> GmbH </a:t>
            </a:r>
            <a:r>
              <a:rPr lang="de-DE" dirty="0" err="1">
                <a:solidFill>
                  <a:schemeClr val="bg1"/>
                </a:solidFill>
              </a:rPr>
              <a:t>iGr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8184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uiExpand="1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214313" y="1232756"/>
            <a:ext cx="8629650" cy="559640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701675" indent="-609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(-), mittlerweile einheitliche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Rspr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von 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BGH					BAG, BFH und BSG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: die Gesellschafter						einer Vor-GmbH haften für deren Schulden					</a:t>
            </a:r>
            <a:r>
              <a:rPr lang="de-DE" sz="2200" b="0" u="sng" dirty="0">
                <a:solidFill>
                  <a:schemeClr val="tx1"/>
                </a:solidFill>
                <a:latin typeface="Arial" charset="0"/>
                <a:cs typeface="Arial" charset="0"/>
              </a:rPr>
              <a:t>nicht nach außen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, sondern allenfalls nach					innen; Ausnahme nur bei der „unechten						Vor-GmbH“, die hier nicht vorliegt.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=&gt;	also hat R-GmbH Ansprüche nur gegen Jackson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Brookshield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(und die B-GmbH).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Kann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Abtretung von der R-GmbH verlangen?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(+), aber wieder nur gemäß § 242.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III.	Prozessrechtliches Gutachten + </a:t>
            </a:r>
            <a:r>
              <a:rPr lang="de-DE" sz="2200" dirty="0" err="1">
                <a:solidFill>
                  <a:schemeClr val="tx1"/>
                </a:solidFill>
                <a:latin typeface="Arial" charset="0"/>
                <a:cs typeface="Arial" charset="0"/>
              </a:rPr>
              <a:t>Zweckmäßigkeitserwägun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-gen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1.	Klage erheben?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noch nicht, da erst Abtretung von der R-GmbH erforderlich		ist.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2.	Klage auf Abtretung gegen die R-GmbH?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15 Welk ./. </a:t>
            </a:r>
            <a:r>
              <a:rPr lang="de-DE" dirty="0" err="1">
                <a:solidFill>
                  <a:schemeClr val="bg1"/>
                </a:solidFill>
              </a:rPr>
              <a:t>Brookshield</a:t>
            </a:r>
            <a:r>
              <a:rPr lang="de-DE" dirty="0">
                <a:solidFill>
                  <a:schemeClr val="bg1"/>
                </a:solidFill>
              </a:rPr>
              <a:t> GmbH </a:t>
            </a:r>
            <a:r>
              <a:rPr lang="de-DE" dirty="0" err="1">
                <a:solidFill>
                  <a:schemeClr val="bg1"/>
                </a:solidFill>
              </a:rPr>
              <a:t>iGr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6492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uiExpand="1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214313" y="1232756"/>
            <a:ext cx="8629650" cy="5698996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701675" indent="-609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noch nicht, da Geschäftsführer der R-GmbH Unterstützung	zugesagt hat.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3.	Also zunächst Abtretungsvertrag mit der R-GmbH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vorberei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ten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und abschließen.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4.	Sobald dieser vorliegt: Klagen gegen die 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noch nicht, da Möglichkeit des § 93 ZPO bestünde.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5.	Also des Weiteren Anspruchsschreiben (aus abgetretenem	Recht)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ggü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der 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und Jackson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Brookshield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vor-	bereiten.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6.	Steht zu erwarten, dass daraufhin gezahlt wird?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nein, dann müsste geklagt werden.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7.	Also wäre zweckmäßig auch schon Entwurf der Klageschrift: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a)	Wo klagen?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Landgericht Berlin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b)	Können beide gemeinsam verklagt werden?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(+), als Gesamtschuldner. 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15 Welk ./. </a:t>
            </a:r>
            <a:r>
              <a:rPr lang="de-DE" dirty="0" err="1">
                <a:solidFill>
                  <a:schemeClr val="bg1"/>
                </a:solidFill>
              </a:rPr>
              <a:t>Brookshield</a:t>
            </a:r>
            <a:r>
              <a:rPr lang="de-DE" dirty="0">
                <a:solidFill>
                  <a:schemeClr val="bg1"/>
                </a:solidFill>
              </a:rPr>
              <a:t> GmbH </a:t>
            </a:r>
            <a:r>
              <a:rPr lang="de-DE" dirty="0" err="1">
                <a:solidFill>
                  <a:schemeClr val="bg1"/>
                </a:solidFill>
              </a:rPr>
              <a:t>iGr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0525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4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4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4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uiExpand="1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214313" y="1232756"/>
            <a:ext cx="8629650" cy="249812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701675" indent="-609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c)	Weitere Besonderheiten zu beachten?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(-), prozessual unproblematisch.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IV.	Also zusammenfassender Vorschlag: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-	Abtretungsvertrag vorbereiten und schließen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-	Anspruchsschreiben mit Fristsetzung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-	sodann (vorbereitend) Klage fertigen an das Landgericht		Berlin; dort nur die Anträge formulieren (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Bearbeitervermerk</a:t>
            </a:r>
            <a:r>
              <a:rPr lang="de-DE" sz="2200" b="0">
                <a:solidFill>
                  <a:schemeClr val="tx1"/>
                </a:solidFill>
                <a:latin typeface="Arial" charset="0"/>
                <a:cs typeface="Arial" charset="0"/>
              </a:rPr>
              <a:t>).</a:t>
            </a:r>
            <a:endParaRPr lang="de-DE" sz="2200" b="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15 Welk ./. </a:t>
            </a:r>
            <a:r>
              <a:rPr lang="de-DE" dirty="0" err="1">
                <a:solidFill>
                  <a:schemeClr val="bg1"/>
                </a:solidFill>
              </a:rPr>
              <a:t>Brookshield</a:t>
            </a:r>
            <a:r>
              <a:rPr lang="de-DE" dirty="0">
                <a:solidFill>
                  <a:schemeClr val="bg1"/>
                </a:solidFill>
              </a:rPr>
              <a:t> GmbH </a:t>
            </a:r>
            <a:r>
              <a:rPr lang="de-DE" dirty="0" err="1">
                <a:solidFill>
                  <a:schemeClr val="bg1"/>
                </a:solidFill>
              </a:rPr>
              <a:t>iGr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4696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uiExpand="1" build="p" animBg="1"/>
    </p:bldLst>
  </p:timing>
</p:sld>
</file>

<file path=ppt/theme/theme1.xml><?xml version="1.0" encoding="utf-8"?>
<a:theme xmlns:a="http://schemas.openxmlformats.org/drawingml/2006/main" name="Benutzerdefiniertes Design">
  <a:themeElements>
    <a:clrScheme name="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nutzerdefiniertes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CEF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CEF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petitorium">
  <a:themeElements>
    <a:clrScheme name="Beck Akademi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ck Akademi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CEF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CEF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eck Akadem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2980</Words>
  <Application>Microsoft Macintosh PowerPoint</Application>
  <PresentationFormat>Bildschirmpräsentation (4:3)</PresentationFormat>
  <Paragraphs>215</Paragraphs>
  <Slides>21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21</vt:i4>
      </vt:variant>
    </vt:vector>
  </HeadingPairs>
  <TitlesOfParts>
    <vt:vector size="27" baseType="lpstr">
      <vt:lpstr>Arial</vt:lpstr>
      <vt:lpstr>Frutiger Linotype</vt:lpstr>
      <vt:lpstr>Frutiger LT 57 Cn</vt:lpstr>
      <vt:lpstr>Verdana</vt:lpstr>
      <vt:lpstr>Benutzerdefiniertes Design</vt:lpstr>
      <vt:lpstr>Repetitorium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Beck Akademie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Assessorkurs ZPO 1</dc:title>
  <dc:creator>Henning Kiss</dc:creator>
  <cp:lastModifiedBy>Henning Kiss</cp:lastModifiedBy>
  <cp:revision>301</cp:revision>
  <dcterms:created xsi:type="dcterms:W3CDTF">2001-11-01T00:49:16Z</dcterms:created>
  <dcterms:modified xsi:type="dcterms:W3CDTF">2026-08-24T04:38:17Z</dcterms:modified>
</cp:coreProperties>
</file>