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24"/>
  </p:notesMasterIdLst>
  <p:sldIdLst>
    <p:sldId id="523" r:id="rId3"/>
    <p:sldId id="542" r:id="rId4"/>
    <p:sldId id="490" r:id="rId5"/>
    <p:sldId id="491" r:id="rId6"/>
    <p:sldId id="492" r:id="rId7"/>
    <p:sldId id="493" r:id="rId8"/>
    <p:sldId id="494" r:id="rId9"/>
    <p:sldId id="495" r:id="rId10"/>
    <p:sldId id="496" r:id="rId11"/>
    <p:sldId id="530" r:id="rId12"/>
    <p:sldId id="531" r:id="rId13"/>
    <p:sldId id="532" r:id="rId14"/>
    <p:sldId id="533" r:id="rId15"/>
    <p:sldId id="534" r:id="rId16"/>
    <p:sldId id="535" r:id="rId17"/>
    <p:sldId id="536" r:id="rId18"/>
    <p:sldId id="537" r:id="rId19"/>
    <p:sldId id="538" r:id="rId20"/>
    <p:sldId id="539" r:id="rId21"/>
    <p:sldId id="540" r:id="rId22"/>
    <p:sldId id="541" r:id="rId2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5" autoAdjust="0"/>
    <p:restoredTop sz="92981" autoAdjust="0"/>
  </p:normalViewPr>
  <p:slideViewPr>
    <p:cSldViewPr>
      <p:cViewPr varScale="1">
        <p:scale>
          <a:sx n="107" d="100"/>
          <a:sy n="107" d="100"/>
        </p:scale>
        <p:origin x="216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448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1F423280-346F-54D6-925F-8C3FA5DEC067}"/>
    <pc:docChg chg="addSld delSld modSld">
      <pc:chgData name="Henning Kiss" userId="a0df8af1cba7f864" providerId="LiveId" clId="{1F423280-346F-54D6-925F-8C3FA5DEC067}" dt="2026-08-24T04:41:45.450" v="160" actId="20577"/>
      <pc:docMkLst>
        <pc:docMk/>
      </pc:docMkLst>
      <pc:sldChg chg="modSp mod">
        <pc:chgData name="Henning Kiss" userId="a0df8af1cba7f864" providerId="LiveId" clId="{1F423280-346F-54D6-925F-8C3FA5DEC067}" dt="2026-08-24T04:41:40.510" v="154" actId="20577"/>
        <pc:sldMkLst>
          <pc:docMk/>
          <pc:sldMk cId="3157540380" sldId="523"/>
        </pc:sldMkLst>
        <pc:spChg chg="mod">
          <ac:chgData name="Henning Kiss" userId="a0df8af1cba7f864" providerId="LiveId" clId="{1F423280-346F-54D6-925F-8C3FA5DEC067}" dt="2026-08-24T04:41:40.510" v="154" actId="20577"/>
          <ac:spMkLst>
            <pc:docMk/>
            <pc:sldMk cId="3157540380" sldId="523"/>
            <ac:spMk id="2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7:37.005" v="137" actId="20577"/>
        <pc:sldMkLst>
          <pc:docMk/>
          <pc:sldMk cId="780476587" sldId="530"/>
        </pc:sldMkLst>
        <pc:spChg chg="mod">
          <ac:chgData name="Henning Kiss" userId="a0df8af1cba7f864" providerId="LiveId" clId="{1F423280-346F-54D6-925F-8C3FA5DEC067}" dt="2026-08-24T04:37:37.005" v="137" actId="20577"/>
          <ac:spMkLst>
            <pc:docMk/>
            <pc:sldMk cId="780476587" sldId="530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7:55.057" v="141" actId="20577"/>
        <pc:sldMkLst>
          <pc:docMk/>
          <pc:sldMk cId="208946901" sldId="533"/>
        </pc:sldMkLst>
        <pc:spChg chg="mod">
          <ac:chgData name="Henning Kiss" userId="a0df8af1cba7f864" providerId="LiveId" clId="{1F423280-346F-54D6-925F-8C3FA5DEC067}" dt="2026-08-24T04:37:55.057" v="141" actId="20577"/>
          <ac:spMkLst>
            <pc:docMk/>
            <pc:sldMk cId="208946901" sldId="533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8:04.414" v="145" actId="20577"/>
        <pc:sldMkLst>
          <pc:docMk/>
          <pc:sldMk cId="683494398" sldId="535"/>
        </pc:sldMkLst>
        <pc:spChg chg="mod">
          <ac:chgData name="Henning Kiss" userId="a0df8af1cba7f864" providerId="LiveId" clId="{1F423280-346F-54D6-925F-8C3FA5DEC067}" dt="2026-08-24T04:38:04.414" v="145" actId="20577"/>
          <ac:spMkLst>
            <pc:docMk/>
            <pc:sldMk cId="683494398" sldId="535"/>
            <ac:spMk id="647171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24T04:38:11.810" v="147" actId="20577"/>
        <pc:sldMkLst>
          <pc:docMk/>
          <pc:sldMk cId="774498315" sldId="536"/>
        </pc:sldMkLst>
        <pc:spChg chg="mod">
          <ac:chgData name="Henning Kiss" userId="a0df8af1cba7f864" providerId="LiveId" clId="{1F423280-346F-54D6-925F-8C3FA5DEC067}" dt="2026-08-24T04:38:11.810" v="147" actId="20577"/>
          <ac:spMkLst>
            <pc:docMk/>
            <pc:sldMk cId="774498315" sldId="536"/>
            <ac:spMk id="647171" creationId="{00000000-0000-0000-0000-000000000000}"/>
          </ac:spMkLst>
        </pc:spChg>
      </pc:sldChg>
      <pc:sldChg chg="modSp add mod">
        <pc:chgData name="Henning Kiss" userId="a0df8af1cba7f864" providerId="LiveId" clId="{1F423280-346F-54D6-925F-8C3FA5DEC067}" dt="2026-08-24T04:41:45.450" v="160" actId="20577"/>
        <pc:sldMkLst>
          <pc:docMk/>
          <pc:sldMk cId="2124366890" sldId="542"/>
        </pc:sldMkLst>
        <pc:spChg chg="mod">
          <ac:chgData name="Henning Kiss" userId="a0df8af1cba7f864" providerId="LiveId" clId="{1F423280-346F-54D6-925F-8C3FA5DEC067}" dt="2026-08-24T04:41:45.450" v="160" actId="20577"/>
          <ac:spMkLst>
            <pc:docMk/>
            <pc:sldMk cId="2124366890" sldId="542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89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Hamburg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16. Woche</a:t>
            </a:r>
          </a:p>
        </p:txBody>
      </p:sp>
    </p:spTree>
    <p:extLst>
      <p:ext uri="{BB962C8B-B14F-4D97-AF65-F5344CB8AC3E}">
        <p14:creationId xmlns:p14="http://schemas.microsoft.com/office/powerpoint/2010/main" val="315754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16.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412776"/>
            <a:ext cx="8712200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endParaRPr lang="de-DE" sz="8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-4. Woche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: 				Die drei Klausurtypen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Woche:			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.-15.	Woche:				Haupt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gebiete des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ErkenntnisVerf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16.	Woche (25.08.2026):	Handels- und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GesellschaftsR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17.	</a:t>
            </a:r>
            <a:r>
              <a:rPr lang="de-DE" b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Woche (01.08.2026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):	Überblick Vollstreckungsrecht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18.	Woche (07.09.2026):	Rechtsbehelfe im </a:t>
            </a:r>
            <a:r>
              <a:rPr lang="de-DE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VollstreckR</a:t>
            </a:r>
            <a:endParaRPr lang="de-DE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19.	Woche (14.09.2026):	Vollstreckungsmaßnahmen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20.	Woche (21.09.2026):	Vergleich, Vorläufiger RS I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21.	Woche (28.09.2026):	Vorläufiger RS II</a:t>
            </a:r>
          </a:p>
        </p:txBody>
      </p:sp>
    </p:spTree>
    <p:extLst>
      <p:ext uri="{BB962C8B-B14F-4D97-AF65-F5344CB8AC3E}">
        <p14:creationId xmlns:p14="http://schemas.microsoft.com/office/powerpoint/2010/main" val="2124366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7" name="Text Box 3"/>
          <p:cNvSpPr txBox="1">
            <a:spLocks noChangeArrowheads="1"/>
          </p:cNvSpPr>
          <p:nvPr/>
        </p:nvSpPr>
        <p:spPr bwMode="auto">
          <a:xfrm>
            <a:off x="179388" y="1350052"/>
            <a:ext cx="87122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Zuständigkeit der Kammer für Handelssachen (</a:t>
            </a:r>
            <a:r>
              <a:rPr lang="de-DE" dirty="0" err="1">
                <a:solidFill>
                  <a:schemeClr val="tx1"/>
                </a:solidFill>
                <a:latin typeface="Arial" charset="0"/>
              </a:rPr>
              <a:t>KfH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93 ff. GVG,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37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Kaufmannsbegriff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1 – 7 HGB,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37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Publizität des Handelsregisters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 15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Fortführung der Firma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25 – 28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Prokura und Handlungsvollmacht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48 – 58 HGB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Allg. Regeln der Handelsgeschäfte und Handelskauf 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§§ 343 – 372 HGB, §§ 373 – 382 HGB,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38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I. Handelsrechtliche Schwerpunkte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8009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42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542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542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32756"/>
            <a:ext cx="8712200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b="0" dirty="0"/>
          </a:p>
          <a:p>
            <a:pPr algn="ctr"/>
            <a:r>
              <a:rPr lang="de-DE" b="0" u="sng" dirty="0"/>
              <a:t>(Beschluss)</a:t>
            </a:r>
          </a:p>
          <a:p>
            <a:endParaRPr lang="de-DE" b="0" dirty="0"/>
          </a:p>
          <a:p>
            <a:r>
              <a:rPr lang="de-DE" b="0" dirty="0"/>
              <a:t>	Die Kammer für Handelssachen des Landgerichts Frankfurt a.M. wird als zuständiges Gericht bestimmt.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37 Handelsrecht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803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32756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b="0" dirty="0"/>
          </a:p>
          <a:p>
            <a:endParaRPr lang="de-DE" b="0" dirty="0"/>
          </a:p>
          <a:p>
            <a:r>
              <a:rPr lang="de-DE" b="0" dirty="0"/>
              <a:t>1.	Die Klage wird abgewiesen.</a:t>
            </a:r>
          </a:p>
          <a:p>
            <a:endParaRPr lang="de-DE" b="0" dirty="0"/>
          </a:p>
          <a:p>
            <a:r>
              <a:rPr lang="de-DE" b="0" dirty="0"/>
              <a:t>2.	Die Kosten des Rechtsstreits hat die Klägerin zu tragen.</a:t>
            </a:r>
          </a:p>
          <a:p>
            <a:endParaRPr lang="de-DE" b="0" dirty="0"/>
          </a:p>
          <a:p>
            <a:r>
              <a:rPr lang="de-DE" b="0" dirty="0"/>
              <a:t>3.	Das Urteil ist gegen Sicherheitsleistung in Höhe von 110 % des jeweils zu vollstreckenden Betrages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38 Handelsrecht II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967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7" name="Text Box 3"/>
          <p:cNvSpPr txBox="1">
            <a:spLocks noChangeArrowheads="1"/>
          </p:cNvSpPr>
          <p:nvPr/>
        </p:nvSpPr>
        <p:spPr bwMode="auto">
          <a:xfrm>
            <a:off x="179388" y="1124736"/>
            <a:ext cx="87122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Personengesellschaftsrecht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Gründung von GbR,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 (§§ 705 BGB, 105, 161		HGB)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Innenverhältnis bei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GbR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KG, d.h.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Rechte und Pflichten der Gesellschafter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Geschäftsführung und Beschlussfassung, 					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39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Außenverhältnis bei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GbR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oHG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KG, d.h.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Haftung (§§ 705 Abs. 2, 721 BGB, 105 Abs. 2, 126, 				172, 173)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→	Stellvertretung und Zurechnung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Beendigung der Gesellschaften, 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Übungsfall 39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Frutiger Linotype"/>
              </a:rPr>
              <a:t>-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Körperschaftsrecht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Haftung im Verein (mit und ohne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RPersönl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.), §§ 21 ff., 54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b="0" dirty="0">
                <a:solidFill>
                  <a:schemeClr val="tx1"/>
                </a:solidFill>
                <a:latin typeface="Frutiger Linotype"/>
              </a:rPr>
              <a:t>▶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Gründung der GmbH (§§ 1 – 12 GmbHG),</a:t>
            </a:r>
            <a:r>
              <a:rPr lang="de-DE" b="0" i="1" dirty="0">
                <a:solidFill>
                  <a:schemeClr val="tx1"/>
                </a:solidFill>
                <a:latin typeface="Arial" charset="0"/>
              </a:rPr>
              <a:t> Akte 15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II. </a:t>
            </a:r>
            <a:r>
              <a:rPr lang="de-DE" dirty="0" err="1">
                <a:solidFill>
                  <a:schemeClr val="bg1"/>
                </a:solidFill>
              </a:rPr>
              <a:t>Gesellschaftsrechtl</a:t>
            </a:r>
            <a:r>
              <a:rPr lang="de-DE" dirty="0">
                <a:solidFill>
                  <a:schemeClr val="bg1"/>
                </a:solidFill>
              </a:rPr>
              <a:t>. Schwerpunkte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07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4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54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54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1</a:t>
            </a:r>
          </a:p>
          <a:p>
            <a:endParaRPr lang="de-DE" b="0" dirty="0"/>
          </a:p>
          <a:p>
            <a:r>
              <a:rPr lang="de-DE" b="0" dirty="0"/>
              <a:t>1.	Die X-</a:t>
            </a:r>
            <a:r>
              <a:rPr lang="de-DE" b="0" dirty="0" err="1"/>
              <a:t>oHG</a:t>
            </a:r>
            <a:r>
              <a:rPr lang="de-DE" b="0" dirty="0"/>
              <a:t> [… genaue Bezeichnung…] wird aufgelöst.</a:t>
            </a:r>
          </a:p>
          <a:p>
            <a:endParaRPr lang="de-DE" b="0" dirty="0"/>
          </a:p>
          <a:p>
            <a:r>
              <a:rPr lang="de-DE" b="0" dirty="0"/>
              <a:t>2. 	Die Kosten des Rechtsstreits hat der Beklagte zu tragen.</a:t>
            </a:r>
          </a:p>
          <a:p>
            <a:endParaRPr lang="de-DE" b="0" dirty="0"/>
          </a:p>
          <a:p>
            <a:r>
              <a:rPr lang="de-DE" b="0" dirty="0"/>
              <a:t>3. 	Das Urteil ist gegen Sicherheitsleistung in Höhe von Euro 107.600,- vorläufig vollstreckbar.</a:t>
            </a:r>
          </a:p>
          <a:p>
            <a:endParaRPr lang="de-DE" b="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0264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2</a:t>
            </a:r>
          </a:p>
          <a:p>
            <a:endParaRPr lang="de-DE" b="0" dirty="0"/>
          </a:p>
          <a:p>
            <a:r>
              <a:rPr lang="de-DE" b="0" dirty="0"/>
              <a:t>1.	Der Beklagte wird aus der X-</a:t>
            </a:r>
            <a:r>
              <a:rPr lang="de-DE" b="0" dirty="0" err="1"/>
              <a:t>oHG</a:t>
            </a:r>
            <a:r>
              <a:rPr lang="de-DE" b="0" dirty="0"/>
              <a:t> [… genaue Bezeichnung…] ausgeschlossen.</a:t>
            </a:r>
          </a:p>
          <a:p>
            <a:endParaRPr lang="de-DE" b="0" dirty="0"/>
          </a:p>
          <a:p>
            <a:r>
              <a:rPr lang="de-DE" b="0" dirty="0"/>
              <a:t>2. 	Die Kosten des Rechtsstreits hat der Beklagte zu tragen.</a:t>
            </a:r>
          </a:p>
          <a:p>
            <a:endParaRPr lang="de-DE" b="0" dirty="0"/>
          </a:p>
          <a:p>
            <a:r>
              <a:rPr lang="de-DE" b="0" dirty="0"/>
              <a:t>3. 	Das Urteil ist gegen Sicherheitsleistung in Höhe von Euro 107.600,-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603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329149"/>
            <a:ext cx="87122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Variante 3</a:t>
            </a:r>
          </a:p>
          <a:p>
            <a:endParaRPr lang="de-DE" b="0" dirty="0"/>
          </a:p>
          <a:p>
            <a:r>
              <a:rPr lang="de-DE" b="0" dirty="0"/>
              <a:t>1.	Dem Beklagten (hier: K) werden Geschäftsführungsbefugnis und Vertretungsmacht für die X-</a:t>
            </a:r>
            <a:r>
              <a:rPr lang="de-DE" b="0" dirty="0" err="1"/>
              <a:t>oHG</a:t>
            </a:r>
            <a:r>
              <a:rPr lang="de-DE" b="0" dirty="0"/>
              <a:t> [… genaue Bezeichnung…] entzogen. Im Übrigen wird die Klage abgewiesen.</a:t>
            </a:r>
          </a:p>
          <a:p>
            <a:endParaRPr lang="de-DE" b="0" dirty="0"/>
          </a:p>
          <a:p>
            <a:r>
              <a:rPr lang="de-DE" b="0" dirty="0"/>
              <a:t>2. 	Die Kosten des Rechtsstreits haben der Kläger (hier: B) zu ¾ und der Beklagte (hier: K) zu ¼ zu tragen.</a:t>
            </a:r>
          </a:p>
          <a:p>
            <a:endParaRPr lang="de-DE" b="0" dirty="0"/>
          </a:p>
          <a:p>
            <a:r>
              <a:rPr lang="de-DE" b="0" dirty="0"/>
              <a:t>3. 	Das Urteil ist für den Kläger (B) gegen Sicherheitsleistung in Höhe von Euro 26.900,-, für den Beklagten (K) gegen Sicherheitsleistung in Höhe von 110 % des jeweils zu vollstreckenden Betrages vorläufig vollstreckbar.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39 Gesellschaftsrecht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48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Vermerk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I.    Zielvorstellung des Mandanten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Ersatz von (1x) doppelt gezahlten Euro 33.000,-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von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(B-GmbH) und/oder deren	Gesellschaftern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erforderlichenfalls zunächst über die R-GmbH, etwaige Ab-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tretung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von deren Ansprüchen gegen die B-GmbH bzw. 		deren Gesellschaftern.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II.   Materiell-rechtliches Gutachten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1.	Eigene 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B-GmbH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a)	Kann eine “GmbH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.“ überhaupt Haftungssubjekt sein?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BGHZ 80, 129 ff.: Anerkennung der „Vor-GmbH“ als		Rechtssubjekt sui generis, das als notwendige Vorstufe		einer GmbH bereits selbst rechtsfähig ist (s. §§ 11			Abs. 1 GmbHG, 29, 41 Abs. 1 AktG).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Ansprüche wegen des Ausbaus am 19.07.2025?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76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7334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280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kein Schuldverhältnis zwischen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und B-GmbH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zu jener Zeit ersichtlich.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831 Abs. 1 S.1?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der Geschäftsführer ist kein Verrichtungsgehilfe				der Gesellschaft, sondern deren Organ.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cc)	Anspruch aus § 823 Abs. 1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§ 31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Gilt § 31 analog für die (Vor-)GmbH?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muss für alle „Vereine“ (= Körperschaften)					gelten.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Hat Organ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unerlaubte Hand-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durch Ausbau begangen?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Eigentumsverletzung?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zu jener Zeit Eigentümer						des Aggregates war.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Eigentum erworben?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696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2205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allenfalls von der Jasper-GmbH gemäß 						§ 929 S.1.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kann offen bleiben, da durch den Einbau 					das Aggregat wesentlicher Bestandteil						wurde (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BGH NJW 1987, 3187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), §§ 946, 94					Abs. 2, da es zur Herstellung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Gebäu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des (s. Bauerlaubnis) eingefügt wurde.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=&gt;	also Eigentumsverletzung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Verletzung des Besitzes?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war nicht Besitzer des Aggregates					als es ausgebaut wurde.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(c)	Verletzung des Rechts am eingerichteten					und ausgeübten Gewerbebetrieb?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kein betriebsbezogener Eingriff.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				(3)	also §§ 823 Abs. 1, 31 analog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§§ 823 Abs. 2 S.1, 242 StGB?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641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wäre vom Schutzbereich der Norm ohnehin			nicht erfasst.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826?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keine Anhaltspunkte, dass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vorsätz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lich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sittenwidrig gerade 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den 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schädigen wollte.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ff)	Ergebnis also: keine Ansprüche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Ausbaus am 19.07.2025.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c)	Ansprüche wegen des erneuten Verkaufs am 08.08.2025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311a Abs. 2 S.1?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Wirksamer Vertrag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</a:t>
            </a:r>
            <a:r>
              <a:rPr lang="mr-IN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–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Kaufvertrag?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wirksam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treten wurde, § 164 Abs. 1 S.1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auch wenn kein notwendiges Grün-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dungsgeschäft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(keine Theorie vom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Vorbe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lastungsverbot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), wenn Zust. aller Gesell.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469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59640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Kaufvertrag wirksam?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nicht sittenwidrig;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fühlt sich zwar					erpresst, hat aber bislang nicht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angefoch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(und kann das wohl auch nicht).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Anfängliche Unmöglichkeit der Erfüllung mit dem				ausgebauten Aggregat?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da der R-GmbH abhanden gekommen, 					§ 935 Abs. 1 S.1.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(3)	Kenntnis oder zu vertretende Unkenntnis der	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analog § 31.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(4)	kausaler 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bei ordnungsgemäßer Erfüllung wäre der					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nicht entfallen; sein Schaden				ist schon durch den Ausbau, nicht erst den er-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neuten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Verkauf entstanden.	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952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7334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(5)	also Anspruch aus § 311a Abs. 2 S.1 (-).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§§ 346 Abs. 1, 326 Abs. 5?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wäre nicht zweckmäßig, da Rückgewähr des 				Aggregates, mind. jedoch Wertersatz zu leisten wäre.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cc)	Anspruch aus § 823 Abs. 1 oder Abs. 2?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weder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RechtsVerl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noch Erpressung unseres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; 			für Letzteres fehlt es schon am Vorsatz.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Anspruch aus § 812 Abs. 1 S.1, 1.Var.?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Kaufvertrag ist wirksam; eine Anfechtung gemäß			§ 142 Abs. 1 kommt nicht in Betracht.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Ergebnis also: keine eigenen Ansprüche gegen die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Verkaufs am 08.08.2025.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2.	Eigene 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Gesellschafter der	B-GmbH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damit ebenfalls (-), keine Anhaltspunkte für Haftung.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3.	Ansprüche des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R-GmbH?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494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7246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Anspruch auf Abtretung etwaiger Ansprüche der R-GmbH		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Hat die R-GmbH Ansprüche 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gen des Ausbaus am 19.07.2025?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aus § 280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kein Schuldverhältnis.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aus §§ 823 Abs. 1, 31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Eigentumsverletzung durch ein Organ der					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durch den Ausbau.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Rechtswidrigkeit?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(c)	Verschulden des Organs?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wenigstens fahrlässig.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(d)	kausaler Schaden der R-GmbH?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nach der Differenzhypothese?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983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4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2205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(-), den Schaden 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Darf R-GmbH (ausnahmsweise) den						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liquidieren?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(+),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Grds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der DSL, Fallgruppe der							obligatorischen Gefahrentlastung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we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gen § 644 Abs. 1 S.2.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also kann R-GmbH von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					aus §§ 823 Abs. 1, 31 analog Schadens-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ersatz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für den Schaden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., also						Euro 33.000,- verlangen.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Kann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von der R-GmbH die Abtretung dieses				Anspruches verlangen?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aus § 285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der R-GmbH ist nichts unmöglich geworden.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aus § 242?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als werkvertragliche Nebenpflicht bei DSL.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0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477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Ansprüche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gegen die R-GmbH auf Abtretung			von Ansprüchen gegen die Gesellschafter der B-GmbH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Hat R-GmbH Ansprüche gegen die Gesellschafter				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wegen des Ausbaus?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Gegen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aus § 11 Abs. 2 GmbHG?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gilt nicht für Realakte (= Ausbau).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aus § 823 Abs. 1?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war Täter der						(mindestens fahrlässigen)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Eigentumsver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letzung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 R-GmbH,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DSL.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Auch gegen Matthew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aus §§ 823 Abs. 1, 31 analog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§ 126						HGB analog?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Haften die Gesellschafter persönlich?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184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59640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mittlerweile einheitliche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Rspr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von 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BGH					BAG, BFH und BSG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: die Gesellschafter						einer Vor-GmbH haften für deren Schulden				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nicht nach außen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sondern allenfalls nach					innen; Ausnahme nur bei der „unechten						Vor-GmbH“, die hier nicht vorliegt.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=&gt;	also hat R-GmbH Ansprüche nur gegen Jackson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(und die B-GmbH).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Kann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Abtretung von der R-GmbH verlangen?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(+), aber wieder nur gemäß § 242.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III.	Prozessrechtliches Gutachten +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Zweckmäßigkeitserwägun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-gen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1.	Klage erheben?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erst Abtretung von der R-GmbH erforderlich		ist.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2.	Klage auf Abtretung gegen die R-GmbH?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49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569899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Geschäftsführer der R-GmbH Unterstützung	zugesagt hat.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3.	Also zunächst Abtretungsvertrag mit der R-GmbH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vorberei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und abschließen.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4.	Sobald dieser vorliegt: Klagen gegen die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noch nicht, da Möglichkeit des § 93 ZPO bestünde.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5.	Also des Weiteren Anspruchsschreiben (aus abgetretenem	Recht)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 B-GmbH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i.Gr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und Jackson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Brookshield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vor-	bereiten.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6.	Steht zu erwarten, dass daraufhin gezahlt wird?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nein, dann müsste geklagt werden.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7.	Also wäre zweckmäßig auch schon Entwurf der Klageschrift: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Wo klagen?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Landgericht Berlin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Können beide gemeinsam verklagt werden?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als Gesamtschuldner. 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052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214313" y="1232756"/>
            <a:ext cx="8629650" cy="249812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marL="701675" indent="-609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  <a:tab pos="1254125" algn="l"/>
                <a:tab pos="15271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c)	Weitere Besonderheiten zu beachten?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(-), prozessual unproblematisch.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IV.	Also zusammenfassender Vorschlag: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Abtretungsvertrag vorbereiten und schließen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Anspruchsschreiben mit Fristsetzung</a:t>
            </a:r>
          </a:p>
          <a:p>
            <a:pPr marL="534988" indent="-442913" eaLnBrk="1" hangingPunct="1">
              <a:spcAft>
                <a:spcPts val="200"/>
              </a:spcAft>
              <a:tabLst>
                <a:tab pos="973138" algn="l"/>
                <a:tab pos="1452563" algn="l"/>
                <a:tab pos="1905000" algn="l"/>
                <a:tab pos="2482850" algn="l"/>
                <a:tab pos="3146425" algn="l"/>
                <a:tab pos="3767138" algn="l"/>
              </a:tabLs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sodann (vorbereitend) Klage fertigen an das Landgericht		Berlin; dort nur die Anträge formulieren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Bearbeitervermerk</a:t>
            </a:r>
            <a:r>
              <a:rPr lang="de-DE" sz="2200" b="0">
                <a:solidFill>
                  <a:schemeClr val="tx1"/>
                </a:solidFill>
                <a:latin typeface="Arial" charset="0"/>
                <a:cs typeface="Arial" charset="0"/>
              </a:rPr>
              <a:t>).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15 Welk ./. </a:t>
            </a:r>
            <a:r>
              <a:rPr lang="de-DE" dirty="0" err="1">
                <a:solidFill>
                  <a:schemeClr val="bg1"/>
                </a:solidFill>
              </a:rPr>
              <a:t>Brookshield</a:t>
            </a:r>
            <a:r>
              <a:rPr lang="de-DE" dirty="0">
                <a:solidFill>
                  <a:schemeClr val="bg1"/>
                </a:solidFill>
              </a:rPr>
              <a:t> GmbH </a:t>
            </a:r>
            <a:r>
              <a:rPr lang="de-DE" dirty="0" err="1">
                <a:solidFill>
                  <a:schemeClr val="bg1"/>
                </a:solidFill>
              </a:rPr>
              <a:t>iGr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69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1" grpId="0" uiExpand="1" build="p" animBg="1"/>
    </p:bld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2980</Words>
  <Application>Microsoft Macintosh PowerPoint</Application>
  <PresentationFormat>Bildschirmpräsentation (4:3)</PresentationFormat>
  <Paragraphs>215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301</cp:revision>
  <dcterms:created xsi:type="dcterms:W3CDTF">2001-11-01T00:49:16Z</dcterms:created>
  <dcterms:modified xsi:type="dcterms:W3CDTF">2026-08-24T04:41:45Z</dcterms:modified>
</cp:coreProperties>
</file>