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1"/>
  </p:notesMasterIdLst>
  <p:sldIdLst>
    <p:sldId id="256" r:id="rId2"/>
    <p:sldId id="260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403" r:id="rId47"/>
    <p:sldId id="404" r:id="rId48"/>
    <p:sldId id="405" r:id="rId49"/>
    <p:sldId id="406" r:id="rId50"/>
    <p:sldId id="407" r:id="rId51"/>
    <p:sldId id="408" r:id="rId52"/>
    <p:sldId id="409" r:id="rId53"/>
    <p:sldId id="410" r:id="rId54"/>
    <p:sldId id="411" r:id="rId55"/>
    <p:sldId id="412" r:id="rId56"/>
    <p:sldId id="413" r:id="rId57"/>
    <p:sldId id="414" r:id="rId58"/>
    <p:sldId id="415" r:id="rId59"/>
    <p:sldId id="416" r:id="rId60"/>
    <p:sldId id="417" r:id="rId61"/>
    <p:sldId id="418" r:id="rId62"/>
    <p:sldId id="419" r:id="rId63"/>
    <p:sldId id="397" r:id="rId64"/>
    <p:sldId id="398" r:id="rId65"/>
    <p:sldId id="399" r:id="rId66"/>
    <p:sldId id="400" r:id="rId67"/>
    <p:sldId id="401" r:id="rId68"/>
    <p:sldId id="402" r:id="rId69"/>
    <p:sldId id="276" r:id="rId70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B24DE-3DAD-C64B-BB52-A034E7FE5B03}" v="2" dt="2026-02-16T05:15:28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47"/>
    <p:restoredTop sz="91926"/>
  </p:normalViewPr>
  <p:slideViewPr>
    <p:cSldViewPr>
      <p:cViewPr varScale="1">
        <p:scale>
          <a:sx n="89" d="100"/>
          <a:sy n="89" d="100"/>
        </p:scale>
        <p:origin x="2160" y="4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9514C6A-EB18-46A0-A612-B77105F60B9D}" type="datetimeFigureOut">
              <a:rPr lang="de-DE" smtClean="0"/>
              <a:t>07.03.26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 204 Abs. 1 Nr.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zu spät, erst am 02.12.2024.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gemäß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vertragliches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LeistungsverweigerungsR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3 Abs. 3 S.3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LeasingV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für welchen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ab 23.07.2018 bis 16.10.2024.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danach also keine Verjährung eingetreten.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teleologische Reduktion des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teilwLit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ja, wenn kein „echtes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sondern					  der Schuldner doch faktisch leisten muss 						  (etwa bei Hinterlegung, vgl. §§ 372, 378).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liegt hier ein solcher Fall 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  (-), hier zu Sicherungszwecken (vgl. §§ 232 ff.),					  kein Fall der §§ 372 ff. gemeint (§§ 133, 157).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119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wegen § 205 keine Verjährung.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535 Abs. 2 (+), auf Zahlung der 26 Raten.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288 Abs. 1 S.1 (Zinsen auf die Raten?)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B1 betreffend Geldschuld?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Schuld aus § 535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Verzug von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beurteilt sich nach §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Zahlung jeweils monatlich fällig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 hatte vom 23.07.2018 bis 16.10.2024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weigerungsrecht, § 3 Abs. 3 S.3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LeasingV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in dieser Zeit nicht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nach Sinn und Zweck von § 3 Abs. 3 S.3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rückwir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Klagabweisung B1-L entfallen.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Verzug von B1 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3370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muss B1 auch die verlangten Zinsen aus § 288 Abs. 1		S.1, Abs. 2 zahlen.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wird antragsgemäß verurteilt.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Klage gegen B2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765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Bürgschaftsvertrag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11.06.2017.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Bedenken, insbesondere nicht § 138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Entstehung einer zu sichernden Hauptschuld?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aus § 535 Abs. 2 wegen der offenen Leasingraten.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entstanden.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8006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Der Bürge kann gemäß § 768 Abs. 1 S.1 die dem 				Hauptschuldner zustehenden Einreden erheben.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B1 hat keine Einreden,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Verjährung, § 214 Abs. 1 (der Bürgschaftsforderung)?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Einrede erhoben?	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Verjährungsfristbeginn?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Bürgschaft verjährt eigenständig ab Fälligkeit der				Hauptschuld, also teilweise schon ab 31.12.2018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teilweise schon 31.12.2021, § 195.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rechtzeitig gehemmt?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4349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204 Abs. 1 Nr.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erst am 02.12.2024.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muss bei interessengerechter Auslegung					des § 3 Abs. 3 S.3 auch zu Lasten des Bürgen						gelten, Wertung des § 768 Abs. 1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 	Auch B2 schuldet die 26 Raten, § 765 Abs.1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Umfasst die Bürgschaftsschuld auch die Zinsen?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767 Abs. 1 S.2.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10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und B2 werden „wie Gesamtschuldner“ verurteilt, an	K die 26 Raten sowie die Verzugszinsen zu zahlen.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70044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11 -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Klage des 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keine Bedenken; zuständig ist das AG, in dessen Bezirk	die Eheleute B wohnen (§§ 12, 13, 29 ZPO).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auf Werklohn,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 631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wirksamer Werkvertrag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Eheleute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641 Abs. 1: erst mit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Abnahme erfolgt?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727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von den Eheleuten verweigert.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Abnahme fingiert (§ 640 Abs. 2 S.1)?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Werk war nicht vertragsgemäß; Eheleute B muss-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das Werk nicht abnehmen, § 640 Abs. 1 S.2.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IV.Die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Klage des K gegen die B wird als unbegründet ab-		gewiesen.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Widerklagen der Eheleute 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1: Widerklage auf Beseitigung des Mangels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Rechtshängigkeit der Klage, Identität der Parteien,		keine bloße Verneinung des Klagebegehrens, dieselbe 		Prozessart und „Konnexität“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33 Abs. 1 ZPO (sofern	Letzteres überhaupt besondere Prozessvoraussetzung ist).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3098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wenn B einen Anspruch gegen K auf Beseitigung des	Mangels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aus §§ 634 Nr. 1, 635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Wirksamer Werkvertrag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Mangel des Werkes?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kommt nur ein Sachmangel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633 Abs. 2 S.1				in Betracht.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Abweichung der Ist- von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Sollbeschaffenh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es fehlt „Clean-Top“ Beschichtung.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maßgeblicher Zeitpunkt?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das ist streitig: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M1: 	bei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  	hier (-)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3847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M2:	bei Fertigstellung des Werkes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M3:	bei Angebot zur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ist Abnahme maßgeblich; Ausnahme nur,					wenn der Besteller nicht mehr Nacherfüllung					verlangen kann, das Rechtsverhältnis also in 					ein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Abrechnungsverhältnis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übergegangen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Eheleute B verlangen Nacherfüllung.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Anspruch aus §§ 634 Nr. 1, 635 Abs. 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aus §§ 631 Abs. 1, 633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der Klageantrag wird entsprechend ausgelegt wer-		den können und müssen, dass auch dies beantragt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III.	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Widerklage ist aus § 631 Abs. 1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1475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196752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2: Widerklage auf Vorschuss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unproblematisch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allenfalls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 637 Abs. 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maßgeblich, ob hier ein Sachmangel vorliegt.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(s.o.):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wenn der Besteller nicht mehr (Nach-) Er-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verlangen kann, also ein Abrechnungsverhältnis	entstanden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(-), die B wollen nicht bloß „abrechnen“.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Widerklage ist unbegründet; hier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also Klage aus § 633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3: Widerklage auf Ersatz von Euro 13.000,-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7942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3905"/>
            <a:ext cx="8928992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Kursübersicht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BGB AT:	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1 – 4		1.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FF000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 AT 1: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5 – 7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BT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 –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11		2.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	Fälle 12 – 15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 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KreditSichR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16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 – 20		3.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BT 2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			Fälle 21 – 24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AT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SchadErsR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Fälle 25 – 26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§§ 634 Nr. 4, 280 Abs. 1, Abs. 3, 281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Wirksamer Werkvertrag?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Mangel des Werkes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das Vertragsverhältnis bereits in ein			Abrechnungsverhältnis (nicht: Rückabwicklungs-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übergegangen ist, die Eheleute B also 				nicht mehr (Nach-) Erfüllung verlangen können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so hier, da die B Schadensersatz statt der Leistung				verlangen (s. § 281 Abs. 4), und dies nicht als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ßen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SchadErs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(sonst § 281 Abs. 5)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also Mangel des Werkes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oder Entbehrlichkeit?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404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196752"/>
            <a:ext cx="892899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Frist gesetzt und erfolglos verstrichen.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280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13.000,-; beachte aber: fiktive Mängel-			beseitigungskosten würden nicht ersetzt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VII.				Senat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das gehe nur über § 637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Widerklage ist zulässig und begründet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4: Abwandlung von Variante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wieder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maßgebl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., ob 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Abrechnungsverh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übergegangen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bei Vorschuss nach § 637 Abs. 3 ausnahmsweise (+),				wenn der Besteller (wie hier) nicht mehr (Nach-) Er-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verlangen kann, weil er diese ernsthaft 					und endgültig ablehnt.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hier ist die Vorschussklage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8886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12 -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keine verbotene Eigenmacht verübt.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 des Wohnmobils?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er das Eigentum erworben und nicht wie-			der verloren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Erwerb von U / P gemäß § 929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Einigung zwischen K und U / P?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K selbst war nicht beteiligt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er wurde aber von M vertreten, § 164 Abs. 1 S.1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8257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Fraglich jedoch, mit wem sich M namens des					K geeinigt haben will: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U hat nicht gehandelt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P hat nicht in eigenem Namen gehandelt,						sondern mit dem Namen S unterzeichnet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das ist „Handeln unter fremdem Namen“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Hier ist zu unterscheiden: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-&gt;	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„bloßen Namenstäuschung“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							liegt ein Eigengeschäft des Handelnden							(= P)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-&gt;	bei der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„Identitätstäuschung“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liegt							ein Fall vergleichbar der Vertretung oh-							ne Vertretungsmacht vor, so dass die 							§§ 164 ff., insbes. §§ 177 ff., mindestens							analog gelten.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0306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wer bei dem Erwerb						eines gebrauchten Kfz Geschäftspartner							wird, wenn der Veräußerer unter fremdem						Namen des im Kfz-Brief Eingetragenen							handelt.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es ist zu differenzieren: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bei sofortigem Leistungsaustausch 								will Erwerber mit dem Gegenüber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trahieren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irrt sich also nur über den Na-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bei aufgeschobenem Leistungsaustausch							tritt die Identität des Eingetragenen in							den Vordergrund.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hier: Ersteres.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also Einigung zwischen K und P?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355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ersichtlich handelte P (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als „S“)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für U,							es sollte also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U„berechtigt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verpflichtet“						werden („Geschäft für den, den es angeht“)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Einigung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929 S.1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Übergabe U an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vollständiger Besitzverlust bei U, K erwarb					unmittelbaren Besitz (M war sein Besitzdiener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855), auf Veranlassung des U.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Berechtigung des U?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weder Eigentümer noch vom Eigentümer B					ermächtigt.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gutgläubiger Erwerb des K von U gemäß § 932					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Verkehrsrechtsgeschäft U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071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U?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§ 1006 Abs. 1, notfalls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Abs. 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kein Abhandenkommen, § 935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U hat unterschlagen.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K „nicht in gutem Glauben“, § 932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wer sich den Kfz-Brief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nicht vorlegen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lässt, ist stets bösgläubig.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K hat sich (= dem M) das täuschend							echt aussehende Papier vorlegen lassen.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ist der Veräußerer nicht eingetragen,							trifft den Erwerber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eine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Nachfor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schungspflicht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(-), Veräußerer war zwar U, aber								Namenstäuschung; keine weitergehen-							de Nachforschungspflicht des K / 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5588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 also hat K das Eigentum gutgläubig gemäß §§ 929				S.1, 932 Abs. 1 S.1 von U erworben; für einen Verlust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des Eigentums danach ist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Ausschluss des Anspruchs durch Recht zum Besitz,				§ 986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zugunsten des B ist nichts ersichtlich; er hat das			Eigentum am Fahrzeug verloren.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985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war B bösgläubig, noch ist dem K das Fahrzeug	abhanden gekommen.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das Eigentum des K nicht schuldhaft rechtswidrig	verletzt.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89601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den Besitz am Fahrzeug nicht ohne rechtlichen	Grund, sondern aufgrund wirksamer Sicherstellung erlangt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 Fall 12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aus § 985 Herausgabe des Wohnmobils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102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13 -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Klage auf Herausgabe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auf die zulässige Herausgabeklage wird B verurteilt, so-	weit K ein darauf gerichteter, durchsetzbarer Anspruch 	gegen B zusteht.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jetziger Besitzer des Pkw?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frühere Besitzerin, der der Besitz durch verbotene			Eigenmacht entzogen wurde?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verbotene Eigenmacht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858 Abs. 1 kann, wie			sich aus § 869 ergibt,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unmittelbaren				Besitzer verübt werden; das war K aber nicht.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6676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9 -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Klage ist begründet, soweit K ein durchsetzbarer Anspruch gegen die B-GmbH zusteht.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Anwendbarkeit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keine Sonderregeln zugunsten des Vermieters im 		Mietrecht.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wirksamer Mietvertrag vom 12.01.2014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Pflichtverletzung der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Verstoß gegen die Nrn. 2 und 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Mietvertra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die wirksam individualvertraglich vereinbart 				worden sind (bei AGB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problemat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307 Abs. 2 Nr. 1).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4090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der mittelbare Besitzer kann aber nach § 869 den				Anspruch aus § 861 Abs. 1 geltend machen, wenn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gen seinen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hier P) verbotene Eigen-			macht verübt 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P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Probefahrt unmittelbarer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wurde; dann könnte S (als Besitzdiener des B,			§ 855) ihm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verbotene Eigenmacht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858 				Abs. 1 verübt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Wer bei einer Probefahrt unmittelbarer Besitzer 				ist, wird nicht einheitlich beurteilt: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bei einer Probefahrt zum Erwerb eines Kfz						nimmt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an, der Fahrer sei Besitzdiener 					des Autoverkäufers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BGH NJW 2020, 3711)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die Gegenansicht nimmt unmittelbaren Besitz					des Fahrers an, da er die Schlüssel „hält“.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9776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Dieser Streit wird vielfach übertragen auf die					Probefahrt nach einer Reparatur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kann nicht sein.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WerkV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BMV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868.				Der mittelbare Besitzer (= Besteller) kann nicht					zugleich Besitzdiener seines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Besitzmittlers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Werk-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unternehmer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Maßgeblich also, ob der Werkunternehmer mit					Übergabe der Schlüssel an den Besteller seinen					bisherigen unmittelbaren Besitz verliert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kommt darauf an, ob er nach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Verkehrsan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schauung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Gewalt über das Fahrzeug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aufgege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hat; daran kann es fehlen, wenn er an der Pro-				befahrt selbst oder durch Mitarbeiter teilnimmt.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61698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so hier; ersichtlich wollte S (für B) die Gewalt über				das Auto vor Klärung der Vergütungsfrage nicht				vollständig aufgeben (s. § 856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also war P noch nicht wieder allein unmittelbarer 				Besitzer, sondern allenfalls Mitbesitzer.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weder verbotene Eigenmacht des B (durch S)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P noch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K, § 866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861 Abs. 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Eigentümerin des Pkw?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K hat das Eigentum am Pkw erworben und nicht				wieder verloren.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84511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Ist K auch Eigentümerin des (ausgebauten) Aus-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tauschmotors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mangels Übereignung nur (+), wenn sich das Eigen-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am Auto auf den Austauschmotor erstreckte				hier allenfalls nach § 947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der Originalmotor ist wesentlicher Bestandteil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 93, der Austauschmotor hingegen nicht, da für				diesen § 93 nicht erfüllt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K nur Eigentümerin des Pkw.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Anspruch ausgeschlossen?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wegen eines Rechtes zum Besitz gemäß § 986?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eigenes Besitzrecht des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K, Abs. 1 S.1, 1.Var.?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Vertrag?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nur zwischen B und P.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7072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dingliches Besitzrecht?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keine Sache des Bestellers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647, ein						gutgläubiger Erwerb gesetzlicher Pfandrechte					ist wegen § 1257 nicht möglich (ganz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sog. pflichtengebundener Geschäftsführer;					bei abschließender Regelung der Entgeltfrage					(wie hier): Vorrang des Vertragsverhältnisses.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Zurückbehaltungsrecht?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allenfalls als „nicht-mehr-berechtigter-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analog §§ 994 Abs. 1, 1000 S.1; aber auch					hier gilt der „Vorrang des Vertragsverhältnis-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kein eigenes Besitzrecht des B gegenüber					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986 Abs. 1 S.1, 1.Var.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4090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abgeleitetes Besitzrecht, § 986 Abs. 1 S.1, 2.Var.?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allenfalls aufgrund 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 hinsichtlich des				Werklohns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P, §§ 631 Abs. 1, 320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es ist aber streitig, ob B von P noch Werklohn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langen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Beweislast des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auch kein abgeleitetes Besitzrecht.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985 (+), aber ohne den Motor.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war B bei Besitzerwerb bösgläubig noch ist der	Wagen bei K (oder P) abhanden gekommen, vgl. oben.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LeistBeziehg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B;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ersichtlich.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66774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zum 1. Teil: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den Pkw ohne Motor herausverlangen.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Klage auf Nutzungsausfallentschädigung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auf die ebenfalls zulässige Klage auf Entschädigung wird	B verurteilt, soweit K einen darauf gerichteten fälligen		und durchsetzbaren Anspruch gegen B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990 Abs. 2,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Zeitraum des schädigenden Ereignisses?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 soeben: K war Eigentümerin, B nicht-berechtig-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Besitzer (im Zweifel).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= bösgläubig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990 Abs. 1 S.1,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Beweislast der K; es ist nicht sicher (= non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liquet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),			dass B vom Fehlen seines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ausging.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08617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990 Abs. 2, 280, 286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Weitere Ansprüche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 Fall 13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nur Herausgabe des Pkw (ohne Motor)		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679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14 -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989, 990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Zeitpunkt des schädigenden Ereignisses,			d.h. des Verkaufs von K an die X-GmbH?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 = Besitzerin der Videogerätesysteme?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 = Eigentümerin?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maßgeblich, ob sie das Eigentum an den Geräten				von C (rechtsgeschäftlich) erworben hat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allenfalls gemäß §§ 929 S.1, 931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Einigung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C?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konkludent durch Eintrag in die Liste „nun-					mehr K“; auch hinreichend bestimmt.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1306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Abtretung des Herausgabeanspruchs von C						an die K, §§ 931, 398?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es muss sich um 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Herausgabe-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handeln, da dingliche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abtret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bar 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Einigung C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zumindest konkludent, weil vereinbart						war, dass Sachen K gehören sollten, sich 							aber bei B befanden aufgrund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Koope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rationsvertrages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(§§ 133, 157)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Berechtigung der C bezüglich entsprechen-						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Herausgabeansprüche?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wohl (+), muss nicht einmal vorliegen, da 						für § 931 der bloße Vorgang der Abtretung						ausreicht; von einem Erfolg ist keine Rede.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146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zur Leistung oder deren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behrlichkeit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im Juli 2025 erfolglos zweiwöchige Frist zur Vor-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Arbeiten erfolglos gesetzt.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wird vermutet; GmbH muss sich das Verhalten 			seiner Organe analog § 31 zurechnen lassen. Keine			Exkulpation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nach der Differenzmethode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			(bei ordnungsgemäßer Erfüllung durch die B-GmbH			wäre der Schaden vollständig entfallen).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aus §§ 280 Abs. 1, Abs. 3, 281 Abs. 1 S.1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erloschen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3542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Berechtigung der C bezüglich der Geräte?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als Eigentümerin.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ist K Eigentümerin der Geräte.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kein Recht zum Besitz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der Kooperationsvertrag war gekündigt.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maßgeblichen Zeitpunkt (am					15.10.)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(Nachträgliche) Kenntnis der B vom Fehlen ihres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sitzrechts, § 990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 muss nicht wissen, dass K Eigentümerin ist,				sondern dass sie kein Besitzrecht hat; die Tatsachen			waren ihr aufgrund der zugegangenen Kündigung			bekannt, und zwar ab 01.10.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Sache verschlechtert worden, untergegangen oder			aus anderem Grunde Herausgabe unmöglich?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0969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die Geräte sind noch da und auch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schlechtert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die §§ 989 ff. erfassen also nur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den aus Substanzbeeinträchtigung oder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verlust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989, 990 Abs. 1 S.2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990 Abs. 2,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maßgeblichen Zeitpunkt?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bösgläubig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990 Abs. 1 S.1 oder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990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 am 15.10. im Verzug mit der Herausgabe, § 286?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Herausgabeanspruch aus § 985 war fällig, durch-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setzbar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Mahnung der K liegt auch vor, Vertreten-				müssen wird vermutet.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kausaler und ersatzfähiger Verzögerungsschaden?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3802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Kann sich allenfalls auf die Euro 2.500,-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entgange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Gewinn beziehen, aber nicht auf die geltend				gemachten gesamten Euro 15.000,-.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Das ist (faktisch) „Schadensersatz statt der Leistung“.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§§ 990 Abs. 2, 280 Abs. 1, Abs. 2, 286 Abs. 1 S.1 nur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2.500,-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Zeitpunkt des schädigenden			Ereignisses (also am 15.10.)?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Anspruch aus § 985?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§ 985 ein Schuldverhältnis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280, 281?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sondern dinglicher Anspruch.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Können die §§ 280, 281 analog auf den dinglichen				Anspruch aus § 985 angewandt werden?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8311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ist streitig, da auf diese Weise der Anspruch				(nach Fristablauf) zu einem „Zwangskauf“ des					Besitzers führen könnte.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spricht nicht gegen die Anwendung der 					§§ 280, 281 auf § 985; vielmehr ist der Vergleich					zu obligatorischen Herausgabeansprüchen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rechtfertigt; diese fallen ohne Weiteres unter 					die §§ 280, 281.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„Schuldverhältnis“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= fällige Leistung nicht erbracht?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Besitz an den Geräten nicht herausgegeben.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oder Entbehrlichkeit?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10 Tage.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0901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wird vermutet; keine Exkulpation; das wäre nur			anders, wenn B sich in nicht zu vertretender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wissheit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über die Berechtigung der K befand; dafür			hätte es aber Zweifel an der Berechtigung der 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müssen, die B nicht ausräumen konnte. Nicht er-			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„statt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Euro 15.000,- (Wert der Geräte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inkl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Gewinn).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§§ 280 Abs. 1, Abs. 3, 281 Abs. 1 S.1 (+)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15.000,-.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die Euro 15.000,- verlangen (B kann sich 		dann allerdings auf § 255 (analog) berufen).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2487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15 </a:t>
            </a:r>
            <a:r>
              <a:rPr lang="mr-IN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Zustimmung zur Grundbuchberichtigung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 § 894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Grundbuch zugunsten von B1 und zulasten 		von K unrichtig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B1 nicht Eigentümerin geworden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B1 kann Eig.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90 Abs. 1 ZVG erworben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zwar zunächst durch Zuschlag; dieser wurde jedoch		im Beschwerdewege wieder aufgehoben. Dann entfällt		der Eigentumserwerb „ex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s. § 90 Abs. 1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 also Grundbuch zugunsten von B1 und zulasten von			 K	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9833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9785-7026-137E-8D5B-982C3BEB6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6D7AD9-7BD1-2AC3-020B-CF747B044AD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Woher soll entsprechendes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kommen?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	naheliegend wäre, da BGH auf das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 894 die Vorschriften des EBV analog anwendet				(„Buchbesitzer“),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1000 S.1 zu prüfen.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BGH: aus § 273 Abs. 2; fehlende Fälligkeit nach 					§ 1001 S.1 schade nicht: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soll nach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75, 288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darauf beruhen, „dass die Heraus-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gabe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eines ‚Gegenstandes‘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273 Abs. 2 auch ein her-	ausverlangtes Buchrecht“ umfasse, „der Bucheigentümer 	die Verwendungen gerade auf das von diesem Recht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troffene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Eigentum gemacht hat und ihm damit bereits mit 	der Zustimmung zur Eigentumsumschreibung ein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Siche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rungsmittel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seine Verwendungen entzogen“ werde.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3000E03-6CBA-4DF5-1A9A-77489065359F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446216-F964-1A48-0DB7-B75FCC9F4EA4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2059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AFD70-1000-20F6-158D-77545DF18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F2469BF-D8A6-4D28-DD6D-25870109C654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Voraussetzungen des § 273 Abs. 2 (ohne Fälligkeit)?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Anspruch auf Verwendungsersatz?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aus § 996 (direkt)?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„EBV“ im Zeitpunkt der Vornahme der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poten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Verwendungen?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 war Eigentümer, B1 nicht-berechtigte Be-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bei Hausbau.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B1 weder bei Besitzerwerb bösgläubig noch vor					(potentiellen) Verwendungen Kenntnis vom 					fehlenden Besitzrecht (§ 990 Abs. 1 S.1 und S.2)					und auch nicht verklagt (sonst § 996 (-))?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Kenntnis allenfalls ab 01.04.2024.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Hausbau = Verwendungen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41, 157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Grindelhochhaus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“)?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B76662D-A50F-5B53-CB06-B16E2855A16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B3B7887-2F4F-732D-58ED-08FC560CEAB5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3339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B38C6-D897-F72D-9416-7A51DA691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728FC0F-10ED-73B2-DA53-6F399B977AB7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fraglich, da nur Aufwendungen auf eine Sa-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erfasst waren, die sie nicht grundlegend						umgestalteten; Wochenendhaus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Einfa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milienhaus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könnte grundlegende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Umge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sein (enger Verwendungsbegriff)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Aufgabe des engen Verwendungsbegriffs: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Wortsinn spricht gegen enges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Historie spricht gegen enges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keine systematischen Argumente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also entscheidend der Telos: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-&gt; erhebliche Abgrenzungsprobleme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-&gt; dem Besitzer bliebe nur das wirt-								  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schaftlich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sinnlose Wegnahmerecht							    nach § 997 (da § 951 gesperrt ist).	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F717128-7F58-470F-8F3E-B2483722913E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7665674-98F9-950A-4526-C4BDCF0F99B5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769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59287-AFBD-147E-FE3F-4542C019F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976E8F6-0BDF-E75C-2081-9CA5E5993E6C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haben B1 und B2 durch Hausbau Ver-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wendungen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996 getätigt.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„nützlich“?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 dauerhafte Werterhöhung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ob maßgeblich die objektive Verkehrs-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werterhöhung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Euro 500.000,-?) oder 							Werterhöhung subjektiv für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Euro 0,-?)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auch dieser Meinungsstreit muss durch Aus-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996 ermittelt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Wortlaut spricht für objektives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Gesetzgeber hat den „gemeinen Wert“ 						   bzw. Verkehrswert für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maßgebl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gehalten.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systematisch spricht § 997 Abs. 2 für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objek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tives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Verständnis (als arg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056BD8B-7EC1-22EB-AC6A-3598A97AD675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693761-60FC-4D1F-B4A4-62D3C74F15E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12399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Verjährung, § 214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Verjährungseinrede erhoben?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von der B-GmbH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Wann begann Verjährungsfrist zu laufen?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könnte sich nach § 548 Abs. 1 S.2 richten, d.h. mit				Rückgabe der Mietsache am 30.06.2024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Handelt es sich bei dem Anspruch aus §§ 280, 281				um einen solchen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548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wegen Verschlechterung der Mietsache.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Verjährungsbeginn ab 30.06.2024?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problematisch: zu jener Zeit war der Anspruch ja				noch nicht einmal entstanden; kann der Anspruch				dann schon verjähren?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1614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56ECE-0F56-DA3F-3A4C-91B511BEB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5A78EE5-ED37-7A84-C4C6-2FA30644E3EB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	damit erneut Telos maßgeblich: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ähnlich dem „Verwendungsbegriff“ er-							reicht nur ein obj. Verständnis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ausrei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Schutz für den Besitzer; die								subjektive Bestimmung würde den Be-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wieder auf das regelmäßig wert-							lose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WegnahmeR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997 verweisen;							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durch die erheblichen Ein-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schränkungen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996 ausreichend 							geschützt; er muss nur die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gen“ des Besitzers ersetzen.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damit ist aber auch klar, dass nicht Euro							500.000,-, sondern nur Euro 320.000,- zu							ersetzen sind (§ 996 ist kein Bereiche-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!).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2EADCE0-543E-9F8A-F28A-869B5791619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6AD7D6-C20E-E086-7C28-4E4932028EAA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76566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D886B-EC13-BFF8-53F7-DBB9A979A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770EE6E-FCF5-5D24-180D-F4DB6D6F8D46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nützliche Verwendungen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				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 Ausschluss des Anspruchs?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kann sich aus § 1004 Abs. 1 S.1 ergeben.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wenn K von B1 die Beseitigung des EFH							verlangen kann, wäre 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widersprüch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dass er B1 und B2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gen hierfür ersetzen müsste.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kann K von B1 (und B2) die Beseitigung 							des Hauses verlangen, § 1004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K = Eig. des Grundstücks?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Hausbau Störung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1004 										Abs. 1 S.1?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75B5A69-DCDA-FC6A-C33C-06DB9E7659B1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FB72AC-1839-BCAC-4955-ED93864D63DC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2541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E964B-E3E2-40F6-B477-007AC18FF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8D6D0C8-A52B-516C-C8F3-F0CE6D38F2A9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jeder dem § 903 S.1 wider-									sprechende Zustand; eine fort-									dauernde	„Rechtsusurpation“ ist 									nicht erforderlich.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(iii)B1 und B2 Störer?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Handlungs- (mindestens Zu-									stands-) 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störer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(iv)	keine Duldungspflicht des K, 										§ 1004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Duldungspflicht wegen Vorrangs									der §§ 987 ff.?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Meinung 1: § 1004 geht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Meinung 2: der gutgläubige und									unverklagte Besitzer muss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schützt werden.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F9BCEEC-520F-0CF6-A4C7-306B576AD4E6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CD9762B-7D21-17C8-44DD-7183B081BD8B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23927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0A890-16F6-3DF8-A65D-E9F669A81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56A73BB-BC44-BD1D-1320-AA566D59F7AF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also auch dieser Streit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	scheiden.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arg § 993 Abs. 1, 2.Hs.:auch wenn									§ 1004 kein SE-Anspruch ist, ist er									häufig einem Anspruch auf Na-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turalrestitution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vergleichbar; das									Zusammenspiel §§ 993 und 989									zeigt, dass der gutgläubige und 									unverklagte Besitzer hier schutz-									würdig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also kein Anspruch K gegen B1 (und								B2) aus § 1004 Abs. 1 S.1, daher auch								kein Ausschluss des § 996 hieraus.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Ausschluss wegen § 997 Abs. 1?	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EA50C53-6B08-7143-2A18-01E2A172AA9E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9EC39-6F68-597E-CDCD-F93CB28083EB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9065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441A8-7690-DBC5-F443-F3B44CADC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DCF7456-4CE1-60EA-3EB5-01216C0F59E4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§ 997 Abs. 1 begründet ein Wegnahme-							„recht“,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Wegnahme„pflicht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des Be-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kann also § 996 nicht ausschließen						(anders als §§ 951, 812; s. BGHZ 41, 157 ff.).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	also Anspruch B1 (und B2) gegen K aus § 996					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Anspruch erloschen?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1001 S.1; aber (wie oben dargelegt)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§ 273 Abs. 2 ausnahmsweise unbeachtlich.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B1 wegen § 996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894 (+), aber nur Zug um Zug gegen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Zah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Euro 320.000,-.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6CB7CBB-CA46-7716-8C3A-7D5DECE66B28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99468C-6AEF-F088-F30F-B83CCE3D16B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3644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D74D3-2516-3A6B-65FE-73889487A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98D2197-9A3D-8BA4-841F-659B9D90C8EC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keine unerlaubte Handlung zur Erlangung der Grund-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buchposition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B1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Grundbuchposition.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in sonstiger Weise auf Kosten von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der Staat leistet nicht; Unmittelbarkeit der Ver-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mögensverschiebung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Zuschlagswirkung endet „ex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§ 90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B72EEE8-7A52-5032-B8C5-E2F744A1D9B4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A6B2B76-A066-7FE7-31D6-EDB61F4BF80E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44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94310-9172-2AD0-5A57-8DB03F45B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DF54D0E-047B-D17D-1247-C30C12CA28B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aber erneut nur gegen Zahlung von Euro 320.000,-,		§§ 273 Abs. 2, 274.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GB-Berichtigung von B1 verlangen, aber nur Zug 	um Zug gegen Zahlung von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Beseitigung des Wohnhauses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s. bereits oben zu § 1004 Abs. 1 S.1: dieser Anspruch ist	aufgrund Duldungspflicht (s. § 993 Abs. 1, 2.Hs.)		ausgeschlossen.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3.	Teil: Herausgabe und Räumung des Wohnhauses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B1 und B2 sind nicht fehlerhafte Besitzer, § 858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1FAFB4D-9D65-79FD-642C-6493504F63DD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5682DEA-FB5A-5D74-EF43-E0AC36312D03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19151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6AA86-CB5F-4E55-9C34-AA397D837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E563706-A367-1DA2-B501-D1603FC9E7F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Anspruch ausgeschlossen gemäß § 986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allenfalls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das führt aber nur zur Ver-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urteilung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 um Zug.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aber nur gegen Zahlung von Euro 320.000,- (s.o.), 		§ 274 (was nach BGH NJW 1995, 2627 ff.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sein soll).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985 (+), aber nur Zug um Zug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gilt ohnehin nur für bewegliche Sachen.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4CA011F-B41F-11E4-67A2-AE3F0C7CA22C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CC71353-E6FE-3538-B3E1-6AB3A551C41D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9748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8BF83-4129-C4CC-4E14-50260E92E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5B45F9E-BEBA-B28D-3B3C-89F3261341DF}"/>
              </a:ext>
            </a:extLst>
          </p:cNvPr>
          <p:cNvSpPr txBox="1"/>
          <p:nvPr/>
        </p:nvSpPr>
        <p:spPr>
          <a:xfrm>
            <a:off x="107504" y="1171773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vgl. oben (keine unerlaubte Handlung von B1 und B2).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aber wieder nur Zug um Zug gegen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Räumung?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aus § 1004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(+); zwar kein Anspruch auf Beseitigung des Wohnhauses	(s.o.), wohl aber auf Räumung, da die Sachen von B1 und 	B2 das Eigentum des K fortwährend stören; erneut gilt		aber § 273 Abs. 2 (mindestens entsprechend).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zum 3.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B1 und B2 Herausgabe und Räumung des 		Grundstücks gegen Zahlung von Euro 320.000,-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	Teil: Löschung der Grundschuld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C0CE91B-A4D6-0B83-2E9E-A5AE5FB67016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19C44AA-DCC7-EE2C-6C80-4846471E2149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65533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775F9-1204-D75E-3373-75F702218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B193F76-CC80-DD07-4E2F-1B2A5AB8E725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GB zugunsten von B1 (und B2) und zu Lasten		des K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die Bank C ist eingetragen (und hat gemäß § 892 		Abs. 1 S.1 Grundschuld gutgläubig erworben); Grund-		buch ist also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Bank C nicht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kein Anspruch aus § 894.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s.o.: keine unerlaubte Handlung von B1 und B2.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 ,2.Var.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§ 816 Abs. 1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specialis; B1 hat hier 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Nichtbe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rechtigte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verfügt, und zwar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wirksam. Dann kann 	daneben kein Anspruch aus § 812 Abs. 1 S.1, 2.Var. auf Be-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seitigung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Grundschuld bestehen (vielmehr nur auf den	Erlös, den B1 (und B2) erzielt haben).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D221EFF-54C1-047B-80EC-ED02A8F453CF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A069B7D-2E11-BBEA-1F70-66776669F5D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85520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arg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200 mit der offensichtlichen Ausnahme				in § 548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Verjährungsfristbeginn am 30.06.2024.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nach 6 Monaten, also mit Ablauf des 29.12.2024.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bis dahin verjährungshemmende Maßnahmen von K			ergriffen?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ggf. § 204 Abs. 1 Nr. 1: Erhebung der Klage auf die				Leistung.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aber zu jenem Zeitpunkt gab es ja den Anspruch				aus §§ 280, 281 noch gar nicht; kann das dann die				Verjährung hemmen?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auch unzulässige und unbegründete Klagen				hemmen die Verjährung, wenn wirksam erhoben				und Sachbefugnis der Parteien vorliegt; so hier.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0366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CA9BA-DCB2-7302-E4F0-F6FCE8D64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0BEADDE4-D481-6E86-4525-D49DD7AF41A7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zum 4.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K gegen B1 (und B2) auf Beseitigung 	der Grundschuld (vielmehr nur aus § 816 Abs. 1 S.1 auf 		Herausgabe der „Sicherung des Darlehens“).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5.	Teil: Nutzungsersatz 01.08.22 bis 31.12.2024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990 Abs. 1, 987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– B1, B2 im maßgeblichen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wegen § 90 Abs. 1 ZVG (s.o.)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waren nicht schon bei Besitzerwerb bös-			gläubig (s.o.); haben sie nachträglich von ihrem feh-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Besitzrecht erfahren, § 990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ab 01.04.2024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B1 und B2 Nutzungen gezogen?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18912D6-A5AD-23FA-6855-585A21E7357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ECB5EB2-1C03-E8BC-703E-9E6F19908FB8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9126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2615A-604A-2DC8-E8EF-4AA9E5FF8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3C0FB13-73BA-4677-4BBD-7DAE2C428AD6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Gebrauchsvorteil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100, 2.Var.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Bewoh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EFH.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also schulden B1 und B2 für die Zeit vom 01.04.		bis 31.12.2024 Nutzungsersatz gemäß §§ 990 Abs. 1 S.2,		987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988 Abs. 1 für die Zeit davor?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– B1, B2 im maßgeblichen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in dieser Zeit Nutzungen gezogen?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100,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B1 und B2 „unentgeltliche“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sie hatten das Grundstück ersteigert.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aber: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B1 und B2 haben „rechtsgrundlos“ erworben.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F167A4C-A62F-2B7A-F8A0-7E76C6495605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F51D9F8-3FF0-D64D-D285-E6D4FD1DB80A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47715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367B8-E292-564E-192D-136DCEA16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35FB247-1AE8-9BB9-302D-78560B844813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der rechtsgrundlose Besitzer steht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unentgeltli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gleich; da Sperrwirkung des EBV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818				Abs. 1 (§ 993 Abs. 1, 2.Hs.) muss Lösung über das EBV			gefunden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schulden B1 und B2 für die Zeit vom 01.08.22 bis			31.03.24 analog § 988 Abs. 1 ebenfalls Nutzungsersatz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5.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und B2 schulden für die Zeit vom 01.08.22 bis 31.12.24	Nutzungsersatz aus EBV (Sperrwirkung in § 993 Abs. 1;		keine Saldotheorie und damit keine Verrechnung mit den 	Verwendungen von B1 und B2, da keine Rückabwicklung 	nichtiger Verträge; vielmehr § 273 Abs. 2 (keine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B1 und B2, da ihr Anspruch nicht fällig ist, 		§ 1001 S.1)).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D3676A8-7CA9-1B10-AAE1-57BD5C46EE89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20863AC-139F-FE33-4A37-BB755EAF92EF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3559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16 -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keine verbotene Eigenmacht verübt,		§ 858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 der (ausgebauten) Einbauküche?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sie das Eigentum erworben und nicht wie-			der verloren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Erwerb allenfalls durch Zuschlag in der ZV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 90 Abs. 1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dazu müsste die EBK wesentlicher Bestandteil sein.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253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93?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ersichtlich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94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keine feste Verbindung bei EBK.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gemäß § 94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maßgeblich, ob die EBK zur Herstellung des						Gebäudes eingefügt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BGH,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regional unterschiedliche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kehrsauffassungen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jedenfalls (-), nachträglich eingefügt,						keine spezifische Anpassung, Haus befindet						sich in Süddeutschland.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kein Eigentumserwerb der K gemäß § 90					Abs. 1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Eigentumserwerb gemäß § 90 Abs. 2 ZVG?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7693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55 Abs. 1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wenn EBK nach § 20 Abs. 2 ZVG beschlag-					nahmt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gemäß §§ 20 Abs. 2 ZVG, 1120, 3.Var. nur, wenn					EBK Eigentum der Grundstückseigentümerin					(= T) geworden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T erwarb die Küche für ihre Eltern als					„Geschäft für den, den es angeht“, wollte also					selbst nie (auch nicht für eine logische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Sekun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de) Eigentümerin der EBK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§ 55 Abs. 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 ZVG (-).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55 Abs. 2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Besitz der 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maßgeblich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55 Abs. 2 ZVG die						objektive Beurteilung durch Dritte.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503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Eigentum eines Dritten?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gehörte den Eltern der T (=Eheleute B)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Haben diese ihr Recht nicht nach § 37 Nr. 5						ZVG geltend gemacht?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Maßgeblich also, ob die EBK „Zubehör“ ist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beurteilt sich nach § 97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Bewegliche Sache?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nicht wesentlicher Bestandteil.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dem wirtschaftlichen Zweck 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(Haupt-) Sache zu dienen bestimmt?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dem Wohnzweck des Grundstücks.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in einem dieser Bestimmung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							räumlichen Verhältnis?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im Haus auf dem Grundstück.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4287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(d)	keine Ausnahme nach § 97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regional in Süddeutschland ist EBK							Zubehör,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wesentl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Bestandteil.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keine Ausnahme nach § 97 Abs. 2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bloßes „Scheinzubehör“, da von den 							Eltern der T bloß zu einem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vorüberge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Zweck eingebaut (= der Mieter							baut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nicht endgültig ein).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sind die K nicht Eigentümer gemäß § 90 Abs. 2				ZVG geworden.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985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Bösgläubigkeit der B noch Abhandenkommen.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die B verletzen keine Rechte der K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6306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 Erwerb auf Kosten der Eheleute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 Fall 16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Eheleute K gegen die Eheleute B auf	Herausgabe der EBK.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93906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Klage war aber bis zum 29.12.2024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	425.000,- erhoben; in restlicher Höhe verjährt?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 hat von Anfang deutlich gemacht, seinen					gesamten Schaden geltend machen zu wollen, die-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zu niedrig bestimmt; dann wird der ein-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heitliche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Schadensersatzanspruch in seiner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Verjäh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gehemmt.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Verjährung insgesamt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der B-GmbH Euro 500.000,- verlangen. Die		Klage ist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0171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10 -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B1 und B2 werden auf die zulässige Klage von K zur Zahlung der 26 Leasingraten verurteilt, soweit K darauf gerichtete, durchsetzbare Ansprüche gegen B1 und B2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K gegen B1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535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Mietvertrag zwischen K und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der Finanzierungsleasingvertrag ist atypischer				Mietvertrag (= keine Gewährleistung), auf welchen			die meisten Vorschriften des Mietvertrages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unmittel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bar anwendbar sind, so auch § 535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selbst bei Nichtigkeit einzelner Bedingungen, § 306.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6435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auf Zahlung der 26 Raten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ggf. Verjährung, § 214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Einrede von B1 erhoben?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Verjährungsfristbeginn?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gemäß § 199 Abs. 1 für Raten aus 2018 am 31.12.2018,			aus 2019 am 31.12.2019, für die aus 2020 am 31.12.2020.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gemäß § 195 3 Jahre später, d.h. spätestens am 				31.12.2021, 31.12.2022 und 31.12.2023.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bis dahin verjährungshemmende oder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neubeginnen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 Ereignisse?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7098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11518</Words>
  <Application>Microsoft Macintosh PowerPoint</Application>
  <PresentationFormat>Bildschirmpräsentation (4:3)</PresentationFormat>
  <Paragraphs>776</Paragraphs>
  <Slides>69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69</vt:i4>
      </vt:variant>
    </vt:vector>
  </HeadingPairs>
  <TitlesOfParts>
    <vt:vector size="74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165</cp:revision>
  <cp:lastPrinted>2012-03-26T17:18:40Z</cp:lastPrinted>
  <dcterms:created xsi:type="dcterms:W3CDTF">2012-03-09T10:38:50Z</dcterms:created>
  <dcterms:modified xsi:type="dcterms:W3CDTF">2026-03-07T18:53:16Z</dcterms:modified>
</cp:coreProperties>
</file>