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9"/>
  </p:notesMasterIdLst>
  <p:sldIdLst>
    <p:sldId id="256" r:id="rId2"/>
    <p:sldId id="260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97" r:id="rId24"/>
    <p:sldId id="298" r:id="rId25"/>
    <p:sldId id="299" r:id="rId26"/>
    <p:sldId id="300" r:id="rId27"/>
    <p:sldId id="301" r:id="rId28"/>
    <p:sldId id="302" r:id="rId29"/>
    <p:sldId id="303" r:id="rId30"/>
    <p:sldId id="304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44" r:id="rId39"/>
    <p:sldId id="309" r:id="rId40"/>
    <p:sldId id="310" r:id="rId41"/>
    <p:sldId id="311" r:id="rId42"/>
    <p:sldId id="312" r:id="rId43"/>
    <p:sldId id="313" r:id="rId44"/>
    <p:sldId id="314" r:id="rId45"/>
    <p:sldId id="315" r:id="rId46"/>
    <p:sldId id="316" r:id="rId47"/>
    <p:sldId id="317" r:id="rId48"/>
    <p:sldId id="318" r:id="rId49"/>
    <p:sldId id="319" r:id="rId50"/>
    <p:sldId id="320" r:id="rId51"/>
    <p:sldId id="321" r:id="rId52"/>
    <p:sldId id="322" r:id="rId53"/>
    <p:sldId id="323" r:id="rId54"/>
    <p:sldId id="324" r:id="rId55"/>
    <p:sldId id="325" r:id="rId56"/>
    <p:sldId id="326" r:id="rId57"/>
    <p:sldId id="327" r:id="rId58"/>
    <p:sldId id="328" r:id="rId59"/>
    <p:sldId id="329" r:id="rId60"/>
    <p:sldId id="330" r:id="rId61"/>
    <p:sldId id="331" r:id="rId62"/>
    <p:sldId id="332" r:id="rId63"/>
    <p:sldId id="333" r:id="rId64"/>
    <p:sldId id="334" r:id="rId65"/>
    <p:sldId id="335" r:id="rId66"/>
    <p:sldId id="336" r:id="rId67"/>
    <p:sldId id="276" r:id="rId68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61E35F-DE2C-5D44-BED9-FA60C905CBC1}" v="5" dt="2025-08-25T22:22:27.6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/>
    <p:restoredTop sz="93119"/>
  </p:normalViewPr>
  <p:slideViewPr>
    <p:cSldViewPr>
      <p:cViewPr varScale="1">
        <p:scale>
          <a:sx n="92" d="100"/>
          <a:sy n="92" d="100"/>
        </p:scale>
        <p:origin x="2640" y="4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microsoft.com/office/2016/11/relationships/changesInfo" Target="changesInfos/changesInfo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7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1F423280-346F-54D6-925F-8C3FA5DEC067}"/>
    <pc:docChg chg="modSld">
      <pc:chgData name="Henning Kiss" userId="a0df8af1cba7f864" providerId="LiveId" clId="{1F423280-346F-54D6-925F-8C3FA5DEC067}" dt="2025-08-25T22:22:27.635" v="4" actId="20577"/>
      <pc:docMkLst>
        <pc:docMk/>
      </pc:docMkLst>
      <pc:sldChg chg="modSp">
        <pc:chgData name="Henning Kiss" userId="a0df8af1cba7f864" providerId="LiveId" clId="{1F423280-346F-54D6-925F-8C3FA5DEC067}" dt="2025-08-25T22:21:38.018" v="0" actId="207"/>
        <pc:sldMkLst>
          <pc:docMk/>
          <pc:sldMk cId="2716184894" sldId="260"/>
        </pc:sldMkLst>
        <pc:spChg chg="mod">
          <ac:chgData name="Henning Kiss" userId="a0df8af1cba7f864" providerId="LiveId" clId="{1F423280-346F-54D6-925F-8C3FA5DEC067}" dt="2025-08-25T22:21:38.018" v="0" actId="207"/>
          <ac:spMkLst>
            <pc:docMk/>
            <pc:sldMk cId="2716184894" sldId="260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2:22:02.165" v="1" actId="20577"/>
        <pc:sldMkLst>
          <pc:docMk/>
          <pc:sldMk cId="2126794945" sldId="291"/>
        </pc:sldMkLst>
        <pc:spChg chg="mod">
          <ac:chgData name="Henning Kiss" userId="a0df8af1cba7f864" providerId="LiveId" clId="{1F423280-346F-54D6-925F-8C3FA5DEC067}" dt="2025-08-25T22:22:02.165" v="1" actId="20577"/>
          <ac:spMkLst>
            <pc:docMk/>
            <pc:sldMk cId="2126794945" sldId="291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2:22:10.323" v="2" actId="20577"/>
        <pc:sldMkLst>
          <pc:docMk/>
          <pc:sldMk cId="981835724" sldId="292"/>
        </pc:sldMkLst>
        <pc:spChg chg="mod">
          <ac:chgData name="Henning Kiss" userId="a0df8af1cba7f864" providerId="LiveId" clId="{1F423280-346F-54D6-925F-8C3FA5DEC067}" dt="2025-08-25T22:22:10.323" v="2" actId="20577"/>
          <ac:spMkLst>
            <pc:docMk/>
            <pc:sldMk cId="981835724" sldId="292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2:22:27.635" v="4" actId="20577"/>
        <pc:sldMkLst>
          <pc:docMk/>
          <pc:sldMk cId="736726432" sldId="294"/>
        </pc:sldMkLst>
        <pc:spChg chg="mod">
          <ac:chgData name="Henning Kiss" userId="a0df8af1cba7f864" providerId="LiveId" clId="{1F423280-346F-54D6-925F-8C3FA5DEC067}" dt="2025-08-25T22:22:27.635" v="4" actId="20577"/>
          <ac:spMkLst>
            <pc:docMk/>
            <pc:sldMk cId="736726432" sldId="294"/>
            <ac:spMk id="2" creationId="{00000000-0000-0000-0000-000000000000}"/>
          </ac:spMkLst>
        </pc:spChg>
      </pc:sldChg>
    </pc:docChg>
  </pc:docChgLst>
  <pc:docChgLst>
    <pc:chgData name="Henning Kiss" userId="a0df8af1cba7f864" providerId="LiveId" clId="{660C04AB-E8F6-C14B-B793-F4CF3397484A}"/>
    <pc:docChg chg="modSld">
      <pc:chgData name="Henning Kiss" userId="a0df8af1cba7f864" providerId="LiveId" clId="{660C04AB-E8F6-C14B-B793-F4CF3397484A}" dt="2023-02-12T13:04:39.724" v="26" actId="20577"/>
      <pc:docMkLst>
        <pc:docMk/>
      </pc:docMkLst>
      <pc:sldChg chg="modSp">
        <pc:chgData name="Henning Kiss" userId="a0df8af1cba7f864" providerId="LiveId" clId="{660C04AB-E8F6-C14B-B793-F4CF3397484A}" dt="2023-02-12T13:04:39.724" v="26" actId="20577"/>
        <pc:sldMkLst>
          <pc:docMk/>
          <pc:sldMk cId="885051932" sldId="33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9514C6A-EB18-46A0-A612-B77105F60B9D}" type="datetimeFigureOut">
              <a:rPr lang="de-DE" smtClean="0"/>
              <a:t>26.08.25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A97353-07D3-4549-9212-8D4A78C44740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561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kann er nicht erworben haben, da 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fähig war, §§ 104 Nr. 2, 105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-&gt;	Fiktion der Forderung, um gutgläubigen (Zweit-)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Hypothek zu ermöglichen?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wenn §§ 1138, 892 Abs. 1 S.1 erfüllt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a)	Verkehrsrechtsgeschäft Z – 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zugunsten des 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 892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c)	keine positive Kenntnis des D von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Unrichtigk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d)	kein Widerspruch im Grundbuch, § 899?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Fiktion der Forderung, §§ 1138, 892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Berechtigung des Z hinsichtlich der Hypothek?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86986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kann er nicht erworben haben, da 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fähig war, §§ 104 Nr. 2, 105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-&gt;	gutgläubiger (Zweit-) Erwerb der Hypothek des D				von 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hier gilt § 892 Abs. 1 S.1 direkt (bei Briefhypothek				ist zusätzlich § 1155 zu berücksichtigen).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-&gt;	hier (+), vgl. soeben: die Voraussetzungen von 					§ 892 Abs. 1 S.1 liegen vor.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also hat D von Z die Hypothek gutgläubig zweiter-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worben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=&gt;Grundbuch ist nicht 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894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gutgläubiger Erwerb ist nicht rechtswidrig.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S.1, 2.Var.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67769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Z – D (keine Ausnahme von die-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Grundsatz).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Frage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E gegen 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2: Änderung bei Sicherungshypothek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denn hier gilt § 1138 gemäß § 1184, 1185 Abs. 2 nicht 	mehr, so dass die Forderung nicht fingiert werden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3: Änderung bei Sicherungsgrundschuld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E gegen 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das Grundbuch falsch ist, D also die Grund-		schuld nicht erworben hat.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56995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rechtsgeschäftlicher Zweiterwerb der Grundschuld			richtet sich nach §§ 413, 398, 1192 Abs. 1, 1154 Abs. 3 ana-		log.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 – 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413, 398 (über die Grundschuld)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Eintragung des D ins Grundbuch?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§§ 1192 Abs. 1, 1154 Abs. 3 analog, 873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Berechtigung des Z hinsichtlich der Grundschuld?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kann er nicht erworben haben, da 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fähig war, §§ 104 Nr. 2, 105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gutgläubiger (Zweit-)Erwerb der Grundschuld gemäß			§ 892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Verkehrsrechtsgeschäft Z – 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66533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Z war eingetragen.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keine positive Kenntnis des D von Unrichtigkeit?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kein Widerspruch eingetragen?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gutgläubiger Zweiterwerb der Sicherungsgrund-			schuld.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894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Weitere Ansprüche und Ergebnis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Keine Ansprüche des E gegen 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E gegen Z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989, 990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zwar gilt das EBV zwischen Eigentümer und „Buch-“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analog; doch war Z nicht bösgläubig.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45806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25081"/>
            <a:ext cx="892899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823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schon nicht anwendbar, § 993 Abs. 1, 2.Hs. analog.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Z hat als Nichtberechtigter verfügt, Verfügung war	dem Berechtigten E gegenüber wegen § 892 Abs. 1 S.1		wirksam; also muss Z den Erlös herausgeben.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zur 2. Abwandlung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Hier hat E nur Ansprüche gegen Z, nicht gegen D, und dies	auch nur auf den Veräußerungserlös.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10874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19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687 Abs. 2 S.1, 681 S.2, 667, 2.Var. BGB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jedenfalls (-), kein Anhaltspunkt für Kenntnis der Bank C	von etwaiger Fremdheit (s. § 687 Abs. 1).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816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Bank C als Nichtberechtigte verfügt?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Verfügung?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durch „Verwertung“ (= Veräußerung an Dritte)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 Nichtberechtigte?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Bank C war Sicherungseigentümerin.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hätte K allerdings ein Vermieterpfandrecht, wäre				  dies gemäß § 936 Abs. 1 S.1 ggf. durch gutgläubig 				  lastenfreien Erwerb erloschen.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318389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&gt;insoweit wäre die Bank C also Nichtberechtigte.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maßgeblich damit, ob K ein Vermieterpfandrecht				an den verwerteten Sachen hatte.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richtet sich nach § 562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gilt auch für Grundstücksmiete, § 578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Erwerb eines solchen Vermieterpfandrechts durch				 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kann frühestens am 24.02.2023 gemäß §§ 578 					  Abs. 1, 566 Abs. 1 („Kauf bricht nicht Miete“) er-				  folgt sein.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Erwirbt der neue Eigentümer das Pfandrecht					des bisherigen, ist er also Rechtsnachfolger?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das folgt schon aus § 566 Abs. 1 („während					der Dauer seines Eigentums“).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Was passiert denn dann mit Eigentumserwerb?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12679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es entsteht ein neues Pfandrecht des neuen						Eigentümers, das im Range demjenigen des						bisherigen Eigentümers entspricht (das für des-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Forderungen ggf. fortbesteht).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bei Eigentumserwerb der K am 24.02.2023 war					das Inventar aber schon keine Sache des Mie-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mehr.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unschädlich, da das neue Vermieterpfandrecht					inhaltsgleich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dem bisherigen entsteht, also					an denselben Sachen, im selben Rang, mit						demselben Inhalt.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Schadet damit der Verzicht des 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das Vermieterpfandrecht ist verzichtbar						(§§ 1257, 1255 Abs. 1); da das Pfandrecht der K					inhaltsgleich ist: auch bei ihr Verzicht wirksam.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8183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hat die Bank C nicht als Nichtberechtigte verfügt,			da kein Vermieterpfandrecht mehr bestand.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816 Abs. 1 S.1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285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der Bank C ist nichts gegenüber K unmöglich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gewor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19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die Bank C.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6968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3905"/>
            <a:ext cx="8928992" cy="461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Kursübersicht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BGB AT:	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1 – 4		1.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FF000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 AT 1: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5 – 7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BT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Fälle 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8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– 11		2.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	Fälle 12 – 15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 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KreditSichR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Fälle 16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 – 20		3.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BT 2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			Fälle 21 – 24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AT 2 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SchadErsR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Fälle 25 – 26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20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765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Bürgschaftsvertrag K –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765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11.07.2022.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insbesondere ist die Schriftform der §§ 125 S.1, 			766 S.1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Bürgenerklärung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eingehalten; Bürgschaft			ist auch nicht sittenwidrig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138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Entstehung einer zu sichernden 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aus dem Gelddarlehensvertrag zwischen K und 			der L-KG vom 11.07.2022 über Euro 2 Mio.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aus § 765 Abs. 1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736726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könnte erloschen sein gemäß § 776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„Aufgabe“ einer Sicherheit (Vorzugsrecht, Hypothek		 	etc.)?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hier: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 Abtretung der Grundschuld an die A?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Kann Abtretung eine „Aufgabe“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776 sein?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„jede gewollte Handlung, durch die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Gläu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biger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auf eine Verwertungsmöglichkeit verzichtet“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Fällt die Grundschuld unter § 776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Hypothek, Pfandrecht etc. sind akzessorisch; 					die Grundschuld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dennoch: da alle Sicherheiten „gleichwertig“					sind und auch die Grundschuld zum Ausgleich					nach § 774 führen kann (zur Vermeidung eines					sog. „Regresswettlaufs“), muss auch die Grund-					schuld unter § 776 S.1 fallen.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51366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hat die K durch Abtretung der Grundschuld				ein Vorzugsrecht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776 S.1 „aufgegeben“.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wird also insoweit „frei“, als er aus dem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aufgege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gebenen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Rechte nach § 774 hätte Ersatz erlangen 				können.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inwieweit hätte B, wenn Grundschuld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fortbestan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den hätte, aus dieser Ersatz erlangen können?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da alle Sicherheiten gleichwertig sind, haften alle				  einander im Zweifel analog oder nach § 774 					  Abs. 2 zu gleichen Teilen, § 426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das gilt aber nur, sofern nicht ein anderes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  stimmt ist (s. § 426 Abs. 1 S.1 am Ende).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hier: Grundschuld stammte vom Hauptschuldner,				  also sollte diese voll haften.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B hätte die vollen 2 Mio. beanspruchen können.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97966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 hat sich die Grundschuld aber zurückabtreten					lassen; lebt damit die Haftung des B wieder auf?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(-), § 776 S.1 ist keine Einrede, sondern rechts-				vernichtende Einwendung. Der Anspruch erlischt				und muss somit neu begründet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Ist B die Berufung auf diese Rechtsfolge vorliegend			verwehrt?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Wegen Verzichts auf § 776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das hätte der Schriftform bedurft, da dies zu 				einer Änderung des Bürgschaftsvertrages geführt				hätte, die ihrerseits formbedürftig ist, § 766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Gemäß § 242?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 Rechtsmissbrauch des B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ist der Anspruch gegen B nach § 776 S.1 in voller			Höhe erloschen.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314571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 Ist die Forderung sodann neu begründet worden?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scheitert schon an der Nichteinhaltung des Schrift-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formerfordernisses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766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Ergebnis: § 765 Abs. 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20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B auf Zahlung der Euro 2 Mio.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4774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21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Ansprüche der K aus abgetretenem Recht: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15 Abs. 1 S.1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zwischen K und der Gemeinde 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Unvereinbarkeit mit dem öffentlichen Recht: es			wäre mit der VA-Befugnis nicht vereinbar, könnte der			Hoheitsträger vor Ermessensausübung seine Befug-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auf private Dritte übertragen, § 134.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15 Abs. 1 S.1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683 S.1, 670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zwischen K und der Gemeinde G?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5426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Berechtigung der Gemeinde 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ihr ein Anspruch gegen B aus §§ 683 S.1,				670 auf Aufwendungsersatz zustand.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Tatbestand des § 677?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Geschäft geführt?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Organisation der Reinigung.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fremd?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hier: „auch-fremd“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hier: Problemfall, da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VA-Befug-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für derartigen Fall vorsieht (vgl. auch						  BGHZ 40, 28 ff. „Funkenflugfall“)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hier ist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abschließende Rege-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anzusehen; also §§ 677 ff.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anwendb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9168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§§ 677 ff. nicht anzuwenden.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683 S.1, 670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7 Abs. 1 StVG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jedenfalls ist keine Sache der Gemeinde G beschädigt	worden, sondern des Landes Hessen (Landstraße).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 §§ 823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ebenso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§§ 823 Abs. 2 S.1, 1 Abs. 2 StVO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einerseits Vorrang des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andererseits dürfte	Gemeinde G nicht zu den geschützten Personen gehören.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§§ 812 Abs. 1 S.1, 2.Var.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398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des § 15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HStrG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Ergebnis zum 1.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B auf Ersatz der Reinigung aus	abgetretenem Recht der Gemeinde 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866068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Ansprüche der K gegen B aus eigenem Recht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 §§ 683 S.1, 670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677?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Geschäft geführt?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Nassreinigung der Straße.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fremd?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hier: „auch-fremd“, da einerseits eigene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pflichtung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Gemeinde G, andererseits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pflichtung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hier: Problemfall, sog. „pflichtengebundener					  Geschäftsführer“ (s. BGHZ 143, 9 ff.)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GoA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wenn Entgeltfrage im Vertrags-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abschließend geregelt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so hier (+).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052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schon Tatbestand des § 677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683 S.1, 670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– Gemeinde 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2.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Auch kein Anspruch K gegen B aus eigenem Recht.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810144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17 -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 BGB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das Grundbuch zugunsten der Gemeinde A		und zu Lasten des D falsch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da D Eigentümer nach §§ 925, 873 Abs. 1 geworden		ist, wenn die Vormerkung zugunsten der Gemeinde A		nicht besteht.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Hat Gemeinde A Vormerkung erworben?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gemäß §§ 883 Abs. 1, 885 Abs. 1 S.1, 2.Var. von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Bewilligung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Eintragung der Vormerkung in das Grundbuch?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87659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212423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22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6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812 Abs. 1 S.1, 1.Var.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Eheleute 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Gutschrift über Euro 860,-.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durch Leistung des Jobcenters (K)?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Leistung heißt (nach formellem Leistungsbegriff):				jede bewusste und zweckgerichtete Mehrung 					fremden Vermögens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es handelt sich hierbei um einen Realakt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allerdings sind auf die Leistungszweckbestimmung				die Vorschriften über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sofern sie passen, ana-				log anwendbar (etwa §§ 133, 157)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diese Grundsätze gelten an sich auch 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bereichR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Mehrpersonenverhältnissen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14959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zu beachten ist jedoch, dass sich dort jede schema-				tische Lösung anhand des formellen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griffs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verbietet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dort sind die Gesichtspunkte der Risikoverteilung				sowie des Vertrauensschutzes vorrangig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dies führt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zu einer Rückabwicklung „entlang				der Vertragsbeziehungen“, d.h. „über das Dreieck“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ein direkter Durchgriff, ob als Leistungs- oder 					Nichtleistungskondiktion, ist der Ausnahmefall, der				nur in Betracht kommt, wenn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das Verhalten des Zuwendenden dem Schuld-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zugerechnet werden kann oder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der Zuwendungsempfänger sonst nicht schutz-					würdig ist (Wertungen der §§ 816 Abs. 1 S.2, 					932 und 935).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91604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liegt hier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bereichR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Mehrpersonenverhält 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ggf. „Leistung auf fremde Schuld“ (§ 267)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hier bestimmt der Zuwendende selbst den						Leistungszweck (s. § 267 Abs. 1)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dem Schuldner ist die Leistung daher nicht						zuzurechnen (sog. nicht-veranlasste Dritt-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hier vollzieht sich daher der Bereicherungs-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ausgleich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im sog. Zuwendungsverhältnis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als Leistungskondiktion)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Liegt hier eine Leistung auf fremde Schuld						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das ist insbesondere unter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Berücksichti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§ 22 Abs. 7 SGB II zu bewerten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danach?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0923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(-), das Jobcenter bestimmt nicht							selbst den Leistungszweck, auch wenn							es direkt an den Vermieter zahlt er-								bringt das Jobcenter nur seine (Sozial-)							Leistungspflicht gegenüber dem Leis-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tungsempfänger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(jetzt: Bürgergeld)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keine Leistung auf fremde Schuld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anderes Mehrpersonenverhältnis?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Anweisungsfall?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 § 22 Abs. 7 SGB II ergibt sich, dass 						auch bei Direktzahlung der Leistungserbringer					nur seine gesetzlichen Verpflichtungen nach					dem SGB II gegenüber dem Leistungsberechtig-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erfüllen will; die Direktzahlung an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mieter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dient nur der Abkürzung des Weges.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885051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also „Anweisungsfall“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Wie erfolgt die Rückabwicklung in Anweisungs-				fällen?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der Zuwendende leistet nie an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Zuwen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dungsempfänger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vielmehr versucht er nur,						an den Anweisenden zu leisten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ein direkter Durchgriff erfolgt, wenn die Zu-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wendung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dem Anweisenden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zugerech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werden kann oder der Empfänger nicht						schutzwürdig ist, stets jedoch nur als Nicht-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leistungskondiktion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 also keinesfalls Leistung K an die Eheleute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812 Abs. 1 S.1, 1.Var.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22083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Eheleute 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„in sonstiger Weise“ auf Kosten des Jobcenters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logisch: nicht durch Leistung des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heißt „in sonstiger Weise“ auch: nicht durch Leis-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eines Dritten (Vorrang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s. soeben und Wertung des § 816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Hat hier ein Dritter geleistet?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die Bundesagentur für Arbeit?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bloße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Leistungsmittler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bleiben wertend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bereicherungsR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außer Betracht; damit scheidet					auch die eigene Bank der Eheleute B aus.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die Eheleute 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nach dem formellen Leistungsbegriff?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sie hatten keine Kenntnis von Zahlung.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229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nach den Grundsätzen der Risikoverteilung						und des Vertrauensschutzes?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wenn ihnen die Zahlung zuzurechnen						wäre oder der Empfänger schutzwürdig in						Bezug auf eine Zahlung durch M wäre.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hier läge ein Fall der sog. „widerrufenen							Anweisung“ vor (s. Schreiben der Ehe-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leute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M), der nach (ggf. früherer) An-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BGH zur Zurechnung führte.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für den Bereich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Zahlungsdienstever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trages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ist dies durch Einfügung von								§ 675j nicht mehr möglich (s. BGH NJW							2015, 3093).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§ 675j gilt vorliegend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bleibt es damit hier bei alter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983901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kann offen bleiben, wenn Eheleute B							nicht schutzwürdig sind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Eheleute B kannten nicht nur das							Fehlen des Rechtsgrundes, sie wussten							auch, dass ihnen der Betrag nicht zu-								stand; dann sind sie nicht schutzwürdig							im Vertrauen auf den Erhalt von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den gegen die Eheleute M.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=&gt;	damit kann offen bleiben, ob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Zurech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nungsgesichtspunkte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hier übertragbar							sind.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kein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haben die B die Gutschrift „in sonstiger Weise				auf Kosten“ des Jobcenters K erlangt.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ohne rechtlichen Grund	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65543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Mietvertrag war beendet.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kein Ausschluss?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insbesondere gilt § 814 hier nicht (gilt nur für die			Leistungskondiktion).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Rechtsfolge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.: Herausgabe des Erlangten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unmöglich wegen § 355 HGB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Wertersatz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860,- (§ 818 Abs. 2).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es sei denn, die B sind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entreichert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818 Abs. 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 Fall 22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Jobcenter K gegen B aus § 812 Abs. 1 S.1, 2.Var.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860,- (+).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75169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56439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23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280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–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gemäß § 1922 Abs. 1 ging Miet-/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Verwahrungsver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trag auf B über.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Pflichtverletzung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kann offen bleiben: jedenfalls kein Verschulden, 				§§ 276 Abs. 1 S.2, 827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280 Abs. 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683 S.1, 670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677?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jedenfalls hatte K weder Kenntnis noch den Wil-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ein fremdes Geschäft der B zu führen.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396179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Berechtigung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als – neuer – Eigentümer.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Bestehen einer zu sichernden Forderung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883				Abs. 1 zu jener Zeit?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(Rück-)Auflassungsanspruch aus §§ 456, 433						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allerdings bestand dieser Anspruch noch					nicht z.Zt. des Vertragsschlusses.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Kann Vormerkung auch für künftige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Ansprü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bewilligt werden?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 883 Abs. 1 S.2, zumindest dann, wenn ei-					nigermaßen „sicherer Rechtsboden“ besteht.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dogmatische Bedenken?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so entsteht ein rechtsgeschäftliches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Veräuße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rungsverbot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mit dinglicher Wirkung (s. § 137).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9973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jedenfalls echte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GoA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683 S.1, 670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(§ 687 Abs. 2 S.2,) 684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ebenso jedenfalls (-), § 687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 812 Abs. 1 S.1, 1.Var.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Besitz an den Euro 31.000,- (nicht: Eigentum).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durch Leistung der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bewusst und zweckgerichtet zur Tilgung der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meintlichen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Schuld aus dem Miet-/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VerwahrungsV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ohne rechtlichen Grund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 schuldete B nicht die Herausgabe des Inhalts			dieses Schließfaches.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Anspruchsinhalt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00912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Herausgabe des Erlangten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unmöglich.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Wertersatz, § 818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Wieviel ist der Besitz an Euro 31.000,- wert?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„Dem Besitz als solchem kommt - neben aus der			Sache gezogenen Nutzungen - kein eigenständiger 			Wert zu, der den Bestand des Besitzes überdauern 			oder bei Austauschgeschäften durch die erhaltene 			Gegenleistung ersetzt werden könnte.“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also § 812 Abs. 1 S.1, 1.Var., 818 Abs.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etwas erlangt (nicht wieder Besitz an Euro 31.000,-)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durch die Zahlung der K ggf. Befreiung von einer 				Verbindlichkeit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den Eheleuten M.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81662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woher kann ein solcher Anspruch kommen?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aus § 985?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dieser Anspruch hätte sich auf die konkreten				Geldscheine bezogen; diesen Anspruch hätte K mit 				dem von ihr gezahlten Geld nicht erfüllen können.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vertraglich?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 Vertrag Eheleute M –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§§ 989, 990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EBV Eheleute M – B im Zeitpunkt der Wei-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tergabe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 Dritte?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B bei Besitzerwerb nicht in gutem Glauben,						§ 932 Abs. 2 analog?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2841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B die Herausgabe (der Geldscheine)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unmög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Verschulden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§§ 276 Abs. 1 S.2, 827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Ergebnis: §§ 989, 990 Abs. 1 S.1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§ 823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damit ebenfalls (-), § 827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 829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keine ausreichenden Sachverhaltsangaben.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f)	§ 816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B konnte nicht verfügen, da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Geschäftsunfä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nach §§ 104 Nr. 2, 105 Abs. 1 schon keine 					wirksamen Willenserklärungen abgeben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 816 Abs. 1 S.2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5471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die K hat nicht an B verfügt (kein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schäft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bloße Besitzherausgabe).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h)	§ 816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keinesfalls wäre die „Leistung“ der K an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den Eheleuten M „wirksam“, d.h. hätte sie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Erfül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 oder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Liberationswirkung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j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§§ 951 Abs. 1 S.1,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jedenfalls (-), durch Vermischung (§ 948) bei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kein Rechtsverlust, allenfalls Miteigentum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mäß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948, 947 Abs. 1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B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Besitz an den Geldscheinen.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in sonstiger Weise auf Kosten der M?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95042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kein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– B, Wer-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§§ 816 Abs. 1 S.2, 932 und 935.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ohne rechtlichen Grund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Anspruchsinhalt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Herausgabe des Erlangten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hier (-), unmöglich.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also Wertersatz, § 818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wieder Euro 0,-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also auch § 812 Abs. 1 S.1, 2.Var.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l)	B hat durch die Zahlung von K an die Eheleute M				nicht die Befreiung von einer Verbindlichkeit er-				langt, allenfalls Ansprüche gegen Nervenärzte.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Tatbestand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812 Abs. 1 S.1, 2.Var. (-).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78859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Ergebnis zu Fall 23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hat gegen B keinen Anspruch auf Euro 31.000,-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44278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24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7 Abs. 1 StVG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115 Abs. 1 S.1 Nr. 1 VVG?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 ist Haftpflichtversicherer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 PflVG der V				hinsichtlich des Sattelzuges.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des § 7 Abs. 1 StVG im Verhältnis zwischen			K und V?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Erfolg eingetreten, hier: „Sache beschädigt“?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Eine Sache ist dann ‚beschädigt’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7 StVG,				wenn entweder ihre Substanz nicht unerheblich 				verletzt oder wenn ihre Brauchbarkeit zu ihrer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stimmungsgemäßen Verwendung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unerheb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beeinträchtigt worden ist, ohne dass zugleich				ein Eingriff in die Sachsubstanz vorliegt.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34978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hier (-), weder ist die Substanz der Rastanlage noch				deren Funktionstauglichkeit beeinträchtigt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schon Sachbeschädigung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7 Abs. 1 StVG, 115 Abs. 1 S.1 Nr. 1 VVG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18 Abs. 1 S.1 StVG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ebenfalls von vornherein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823 Abs. 2 S.1, 1 Abs. 2 StVO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Anwendbar neben den §§ 7, 18 StVG?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§ 16 StVG.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115 Abs. 1 S.1 Nr. 1 VVG?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der §§ 823 Abs. 2 S.1, 1 Abs. 2 StVO?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Ist § 1 Abs. 2 StVO Schutzgesetz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 Abs. 2 S.1?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624198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Schutz anderer Verkehrsteilnehmer (auch An-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lieger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Anwohner).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Verletzung des § 1 Abs. 2 StVO zu Lasten der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hier wird nur der Verkehr behindert, die Rast-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anlage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anzusteuern. Insoweit ist die StVO aller-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dings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SchutzG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im öffentlichen Interesse.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Ergebnis: §§ 823 Abs. 2 S.1, 1 Abs. 2 StVO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		S.1 Nr. 1 also auch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115 Abs. 1 S.1 Nr. 1 VVG?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des § 823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Rechts- oder Rechtsgutsverletzung zu Lasten der 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Eigentum?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53103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das ist unbedenklich, da § 137 nur den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numerus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clausus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schützen will, der					durch die Vormerkung nicht tangiert wird.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hat Gemeinde A die Vormerkung von B						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rechtsgeschäftl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Erstewerb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erworben.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Verlust der Vormerkung?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gemäß §§ 275 Abs. 1, 885 Abs. 1 durch Eigentums-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C?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§§ 883, 885 setzen voraus, dass Schuldner des An-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spruchs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Grundstückseigentümer identisch sind.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-&gt;	fallen Recht am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Schuld auseinander,					so erlischt die Vormerkung, wenn nicht der 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RErwerb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nach § 883 Abs. 2 rel. unwirksam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-&gt;	vorliegend hat C von B aber auch die zu-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liegende Schuld „übernommen“.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108646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K ist nur Pächterin.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Besitz?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Ist der Besitz ein „sonstiges Recht“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						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ja, aber nur der berechtigte Besitz, da						nur er dem Eigentum (vgl. § 903 S.1)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gleichbar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War K berechtigte Besitzerin?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aufgrund des Pachtvertrages.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Ist hier der berechtigte Besitz verletzt?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die Anerkennung des Besitzes als 							  sonstiges Recht darf natürlich nicht dazu						  führen, den Besitzer besser als den Eigen-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tümer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 schützen.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folglich gelten dieselben Grundsätze.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45228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läge hier eine Eigentumsverletzung vor,						  wenn K Eigentümerin der Rastanlage war?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  (-), allenfalls in der Form des Entzuges der						  Nutzungsmöglichkeit; dazu muss diese je-						  doch als solche vollständig aufgehoben							  sein; eine Beeinträchtigung, durch Ausblei-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Kunden, reicht nicht, BGHZ 55, 153						 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Fleetfall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und BGHZ 29, 65 ff.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also Besitzverletzung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Verletzung des Rechts am eingerichteten und					ausgeübten Gewerbebetrieb?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es fehlt an einem „betriebsbezogenen Ein-					griff“ (Finalität gegen den betrieblichen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Orga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nismus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solchen).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Rechtsverletzung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823 Abs. 1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58031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823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 Abs. 1 S.1 Nr. 1 VVG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Ergebnis zu Fall 24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K gegen B auf Erstattung der Euro 		37.985,-.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53725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25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1, Abs. 3, 281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haftungsbegründender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Schuldverhältnis K –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Telekommunikationsvertrag als gemischter 					Vertrag mit dem Schwerpunkt einer Dienstleistung 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611; kein Fall der §§ 327 ff., s. bereits § 327					Abs. 6 Nr. 2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 Nr. 61 TKG.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„fällige Leistung nicht oder nicht wie geschuldet“				von B erbracht?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hier: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DSL-Anschluss stand (als Dienstleistung) nach				dem (bloßen) Tarifwechsel aufgrund 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Konnek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tierungsfehlers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 nicht zur Verfügung.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Abgrenzung zur Unmöglichkeit?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06443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maßgeblich, ob die Dienstleistung in der Folge-				  zeit nachholbar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  (+), es handelt sich nicht um ein „absolutes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Fixge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schäft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sondern um einen laufzeitbezogenen 					  Vertrag, so dass die Leistung nachgeholt werden				 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also fällige Leistung nicht erbracht.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erfolglose Fristsetzung zur Leistung?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passt hier nicht, nach Art der Pflichtverletzung ist				hier eine Abmahnung sinnvoll, § 281 Abs. 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hier (+), sogar mehrfach.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§ 280 Abs. 1 S.2; keine Exkulpation.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haftungsbegründender Tatbestand erfüllt.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haftungsausfüllender Tatbestand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15233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Schaden des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ist jede unfreiwillige Einbuße an Rechten oder 				  Rechtsgütern.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 wird im Grundsatz nach der sog. Differenzhypo-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these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ermittelt.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 geht es nicht mehr um die Mehrkosten für 					das Mobiltelefon und den Tarifwechsel.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Nutzungsausfall als Schaden?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unproblematisch unter die Differenzhypo-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these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 subsummieren.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Schaden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haftungsausfüllende Zurechnung?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unproblematisch.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Art, Inhalt und Umfang (= Ersatzfähigkeit nach 					den §§ 249 ff.)?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55207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Grundsatz: Naturalrestitution nach § 249 Abs. 1					(oder Abs. 2 S.1)?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(-), unmöglich; eine Zurverfügungstellung					jetzt würde den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beseitigen.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also gilt § 251 Abs. 1: Ausgleich des Vermögens-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nachteils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Handelt es sich bei dem Nichthaben eines						DSL-Anschlusses um einen Vermögensnach-						teil?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zeigt sich nicht unmittelbar im Porte-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monnaie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aber: das Haben eines solchen Anschlusses						ist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„vermögensmäßig erfassbar“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nämlich						nach Abzug von Kosten und Unternehmer-						gewinn des Anbieters.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9619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das ist der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Kommerzialisierungsge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danke“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das ließe sich aber mit so ziemlich jedem							Gut machen, so dass von § 253 Abs. 1 kaum						etwas übrig bliebe.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(5)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98, 212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daher: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der Kommerzialisierungsgedanke ist auf 						Wirtschaftsgüter von zentraler Bedeutung 						für die private Lebenshaltung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begren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(6)	Was fällt darunter?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Auto, Haus, Eigentumswohnung...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(7)	Telefaxanschluss?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(8)	Telefonanschluss?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890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vorliegend fehlt insoweit aber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sog.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persönliche Schadenseinschlag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da K sich						anderweitig mit einem Mobiltelefon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behol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(9)	Internetanschluss?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(+), Wirtschaftsgut von zentraler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deutung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für die private Lebenshaltung.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Wieviel gibt es bei Ausfall?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Maßstab bei dem Entzug von Sachen					ist der fiktive Mietpreis anzusetzen, der jedoch					von allen auf Gewinnerzielung gerichteten und					sonstigen, eine erwerbswirtschaftliche Nutzung					betreffenden Wertfaktoren zu bereinigen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das sind einige (wenige) Euro, keinesfalls pro					Tag Euro 50,-.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1233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K kann von B ein paar Euro aus §§ 280 Abs. 1,		Abs. 3, 281 Abs. 1 S.1 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25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Dem K steht zwar der geltend gemachte Anspruch dem 	Grunde, aber keinesfalls der Höhe nach zu.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3972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ob dies zum Erlöschen (Meinung 1) oder					Fortbestehen (Meinung 2) der Vormerkung						führt.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arg aus § 418 Abs. 1 S.1 (analog)?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denn dann müsste auch § 418 Abs. 1							S.3 analog angewandt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)also Argumentation aus Sinn + Zweck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Vormerkung bleibt bestehen, da							Schuldübernahme nicht zum Erlöschen,							sondern zum Übergang der Schuld führt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Vormerkung nicht 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Eigentumser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werb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C erloschen.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Erlöschen der Vormerkung durch gutgläubig las-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tenfreien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Erwerb des D von C, § 892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Verkehrsrechtsgeschäft C – D?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368102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26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zwischen T und B bestand kein (Grillparty-)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Tatbestand des §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 ist die gesetzliche Krankenversicherung der T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SGB V und damit Sozialversicherungsträger, der			der T Leistungen aufgrund des Schadensfalles zu er-			bringen hatte.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Tatbestand des § 823 Abs. 1 im Verhältnis T –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haftungsbegründender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Recht oder Rechtsgut verletzt?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28866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Körper und Gesundheit wurden verletzt.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durch ein dem B zurechenbares Verhalten?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Verhalten des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Hantieren mit Brennspiritus (= Tun).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Kausalität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Adäquanz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Zurechnung nach der Lehre vom Schutz-							zweck der Norm?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keine eigenverantwortliche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Selbstschä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kein Dazwischentreten Dritter.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Rechtswidrigkeit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Verschulden des B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49428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mindestens fahrlässig.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haftungsbegründender Tatbestand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haftungsausfüllender Tatbestand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Schaden der 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der Umstand, dass ein Dritter (hier: K) der					Verletzten Sozialleistungen erbringt, schließt					ihren Schadensersatzanspruch nicht aus (Wer-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116 SGB X; s. auch § 843 Abs. 4).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haftungsausfüllende Zurechnung?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Art, Inhalt und Umfang, §§ 249 ff.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Grundsatz: Naturalrestitution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hier 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30.000,- gemäß § 249 							Abs. 2 S.1, da eine Körperverletzung und 						keine Unverhältnismäßigkeit vorliegt.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2524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Kürzung des Anspruches?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§ 254 Abs. 1: eigenes Mitverschulden der							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entsprechend §§ 276 Abs. 1 S.2, 828							Abs. 3 hatte T nicht die erforderliche								Einsichtsfähigkeit (wenn schon die Er-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wachsenen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Einsicht nicht hatten).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Zurechnung eines Mitverschuldens des							Vaters der T, V?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kann sich aus §§ 254 Abs. 2 S.2, 278 S.1							  ergeben.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darf der auch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254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  wendet werden?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  (+), als Absatz 3 von § 254 zu lesen.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 §§ 254 Abs. 2 S.2, 278 S.1 erfüllt?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2044592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 Rechtsfolgenverweisung?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(+), V hat schuldhaft gehandelt.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 Rechtsgrundverweisung?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(-), es fehlte an einem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T –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zZt.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schädigenden								Ereignisses.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(cc)	Was ist § 254 Abs. 2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Rechtsgrundverweisung, da								Geschädigter nicht schlechter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handelt werden darf als Schädiger.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=&gt;	also keine Zurechnung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schuldens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V zu 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(c)	Kürzung nach den Grundsätzen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störten Gesamtschuld?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Liegt hier eine solche vor?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493662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(i)	Wegen § 1664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(-), einerseits hält BGHZ 103, 338									dies gar nicht für eine gestörte									Gesamtschuld, andererseits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delte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 grob fahrlässig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277.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(ii)	Wegen § 116 Abs. 6 SGB X?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die K könnte von V keinen									Ersatz verlangen (sog. Familien-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privileg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), wohl aber in voller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Hö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he von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Welcher Lösungsweg ist hier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anzu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wenden?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Lösung zu Lasten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Geschäd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(hier K), um Familienprivileg nicht								auszuhöhlen.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742920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(cc)	Rechtsfolge dieses Lösungsweges?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Kürzung des Anspruches der K um								den Mitverschuldensanteil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 hier 1/3 V, 2/3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also Tatbestand des § 823 Abs. 1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20.000,-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823 Abs. 1, 116 Abs. 1 SGB 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20.000,-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823 Abs. 2 S.1, 229 StGB, 116 Abs. 1 SGB X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auch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26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Euro 20.000,- verlangen.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16968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zugunsten des 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-&gt;	problematisch, da Vormerkung zu Lasten 						des B (nicht C!) eingetragen.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-&gt;	damit ließe sich ggf. annehmen, C habe das						Grundstück vormerkungsfrei erworben, da						§ 885 Abs. 1 S.1 nicht erfüllt war.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-&gt;	andererseits ließe sich argumentieren, der						C habe nur relativ unwirksam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meinde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 erworben, § 883 Abs. 2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Kann der Schuldnerwechsel überhaupt ein-						getragen werden?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das ist streitig.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(-), das gehört nicht ins Grundbuch,						sondern ist rein schuldrechtlicher Natur.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309084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Kann D dann von C gutgläubig lastenfrei						erworben haben?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da Schuldnerwechsel nicht eintragungs-						fähig ist, ist das Grundbuch insoweit kein						geeigneter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Rechtsscheinsträger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also ist die Vormerkung nicht erloschen.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894 (-), das Grundbuch ist richtig.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auch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ebenso (-), Gemeinde A hat nichts auf Kosten des D ohne	Rechtsgrund erlangt.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17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D gegen die Gemeinde A.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67016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85475"/>
            <a:ext cx="8928992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18 –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1: E -&gt; D, Zustimmung zur Grundbuchberichtigung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6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 BGB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das Grundbuch zugunsten des D und zu Las-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E falsch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D die Hypothek nicht erworben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hier: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rechtsgeschäftlicher Zweiterwerb des D von 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gemäß § 398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1153, 1154 Abs. 3, 873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Einigung Z – 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398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über die Forderungsabtretung.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Eintragung des D ins Grundbuch, § 1154 Abs. 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873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Berechtigung des Z hinsichtlich der Forderung?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3. Tag</a:t>
            </a:r>
          </a:p>
        </p:txBody>
      </p:sp>
    </p:spTree>
    <p:extLst>
      <p:ext uri="{BB962C8B-B14F-4D97-AF65-F5344CB8AC3E}">
        <p14:creationId xmlns:p14="http://schemas.microsoft.com/office/powerpoint/2010/main" val="1082771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11144</Words>
  <Application>Microsoft Macintosh PowerPoint</Application>
  <PresentationFormat>Bildschirmpräsentation (4:3)</PresentationFormat>
  <Paragraphs>727</Paragraphs>
  <Slides>67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67</vt:i4>
      </vt:variant>
    </vt:vector>
  </HeadingPairs>
  <TitlesOfParts>
    <vt:vector size="72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Henning Kiss</cp:lastModifiedBy>
  <cp:revision>148</cp:revision>
  <cp:lastPrinted>2012-03-26T17:18:40Z</cp:lastPrinted>
  <dcterms:created xsi:type="dcterms:W3CDTF">2012-03-09T10:38:50Z</dcterms:created>
  <dcterms:modified xsi:type="dcterms:W3CDTF">2025-08-25T22:22:32Z</dcterms:modified>
</cp:coreProperties>
</file>