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76" r:id="rId1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D6E480-BB79-4B4B-9663-77D8F434C289}" v="64" dt="2025-10-02T11:48:24.1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64"/>
    <p:restoredTop sz="92805"/>
  </p:normalViewPr>
  <p:slideViewPr>
    <p:cSldViewPr>
      <p:cViewPr varScale="1">
        <p:scale>
          <a:sx n="92" d="100"/>
          <a:sy n="92" d="100"/>
        </p:scale>
        <p:origin x="2448" y="4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77DC2F83-97D5-9741-ABBC-52D83DC64DE9}"/>
    <pc:docChg chg="modSld">
      <pc:chgData name="Henning Kiss" userId="a0df8af1cba7f864" providerId="LiveId" clId="{77DC2F83-97D5-9741-ABBC-52D83DC64DE9}" dt="2023-08-10T09:09:37.619" v="29"/>
      <pc:docMkLst>
        <pc:docMk/>
      </pc:docMkLst>
      <pc:sldChg chg="modSp mod">
        <pc:chgData name="Henning Kiss" userId="a0df8af1cba7f864" providerId="LiveId" clId="{77DC2F83-97D5-9741-ABBC-52D83DC64DE9}" dt="2023-08-10T09:08:43.181" v="7" actId="20577"/>
        <pc:sldMkLst>
          <pc:docMk/>
          <pc:sldMk cId="569267127" sldId="256"/>
        </pc:sldMkLst>
      </pc:sldChg>
      <pc:sldChg chg="modSp mod">
        <pc:chgData name="Henning Kiss" userId="a0df8af1cba7f864" providerId="LiveId" clId="{77DC2F83-97D5-9741-ABBC-52D83DC64DE9}" dt="2023-08-10T09:08:50.689" v="17" actId="20577"/>
        <pc:sldMkLst>
          <pc:docMk/>
          <pc:sldMk cId="753880187" sldId="277"/>
        </pc:sldMkLst>
      </pc:sldChg>
      <pc:sldChg chg="modSp mod">
        <pc:chgData name="Henning Kiss" userId="a0df8af1cba7f864" providerId="LiveId" clId="{77DC2F83-97D5-9741-ABBC-52D83DC64DE9}" dt="2023-08-10T09:08:56.964" v="18"/>
        <pc:sldMkLst>
          <pc:docMk/>
          <pc:sldMk cId="1176052210" sldId="278"/>
        </pc:sldMkLst>
      </pc:sldChg>
      <pc:sldChg chg="modSp mod">
        <pc:chgData name="Henning Kiss" userId="a0df8af1cba7f864" providerId="LiveId" clId="{77DC2F83-97D5-9741-ABBC-52D83DC64DE9}" dt="2023-08-10T09:08:59.730" v="19"/>
        <pc:sldMkLst>
          <pc:docMk/>
          <pc:sldMk cId="68301047" sldId="279"/>
        </pc:sldMkLst>
      </pc:sldChg>
      <pc:sldChg chg="modSp mod">
        <pc:chgData name="Henning Kiss" userId="a0df8af1cba7f864" providerId="LiveId" clId="{77DC2F83-97D5-9741-ABBC-52D83DC64DE9}" dt="2023-08-10T09:09:02.879" v="20"/>
        <pc:sldMkLst>
          <pc:docMk/>
          <pc:sldMk cId="1165728540" sldId="280"/>
        </pc:sldMkLst>
      </pc:sldChg>
      <pc:sldChg chg="modSp mod">
        <pc:chgData name="Henning Kiss" userId="a0df8af1cba7f864" providerId="LiveId" clId="{77DC2F83-97D5-9741-ABBC-52D83DC64DE9}" dt="2023-08-10T09:09:06.660" v="21"/>
        <pc:sldMkLst>
          <pc:docMk/>
          <pc:sldMk cId="1155012621" sldId="281"/>
        </pc:sldMkLst>
      </pc:sldChg>
      <pc:sldChg chg="modSp mod">
        <pc:chgData name="Henning Kiss" userId="a0df8af1cba7f864" providerId="LiveId" clId="{77DC2F83-97D5-9741-ABBC-52D83DC64DE9}" dt="2023-08-10T09:09:10.106" v="22"/>
        <pc:sldMkLst>
          <pc:docMk/>
          <pc:sldMk cId="1022656988" sldId="282"/>
        </pc:sldMkLst>
      </pc:sldChg>
      <pc:sldChg chg="modSp mod">
        <pc:chgData name="Henning Kiss" userId="a0df8af1cba7f864" providerId="LiveId" clId="{77DC2F83-97D5-9741-ABBC-52D83DC64DE9}" dt="2023-08-10T09:09:14.256" v="23"/>
        <pc:sldMkLst>
          <pc:docMk/>
          <pc:sldMk cId="961674297" sldId="283"/>
        </pc:sldMkLst>
      </pc:sldChg>
      <pc:sldChg chg="modSp mod">
        <pc:chgData name="Henning Kiss" userId="a0df8af1cba7f864" providerId="LiveId" clId="{77DC2F83-97D5-9741-ABBC-52D83DC64DE9}" dt="2023-08-10T09:09:17.434" v="24"/>
        <pc:sldMkLst>
          <pc:docMk/>
          <pc:sldMk cId="138865397" sldId="284"/>
        </pc:sldMkLst>
      </pc:sldChg>
      <pc:sldChg chg="modSp mod">
        <pc:chgData name="Henning Kiss" userId="a0df8af1cba7f864" providerId="LiveId" clId="{77DC2F83-97D5-9741-ABBC-52D83DC64DE9}" dt="2023-08-10T09:09:20.727" v="25"/>
        <pc:sldMkLst>
          <pc:docMk/>
          <pc:sldMk cId="1033342094" sldId="285"/>
        </pc:sldMkLst>
      </pc:sldChg>
      <pc:sldChg chg="modSp mod">
        <pc:chgData name="Henning Kiss" userId="a0df8af1cba7f864" providerId="LiveId" clId="{77DC2F83-97D5-9741-ABBC-52D83DC64DE9}" dt="2023-08-10T09:09:26.745" v="26"/>
        <pc:sldMkLst>
          <pc:docMk/>
          <pc:sldMk cId="996908187" sldId="286"/>
        </pc:sldMkLst>
      </pc:sldChg>
      <pc:sldChg chg="modSp mod">
        <pc:chgData name="Henning Kiss" userId="a0df8af1cba7f864" providerId="LiveId" clId="{77DC2F83-97D5-9741-ABBC-52D83DC64DE9}" dt="2023-08-10T09:09:29.863" v="27"/>
        <pc:sldMkLst>
          <pc:docMk/>
          <pc:sldMk cId="608571033" sldId="287"/>
        </pc:sldMkLst>
      </pc:sldChg>
      <pc:sldChg chg="modSp mod">
        <pc:chgData name="Henning Kiss" userId="a0df8af1cba7f864" providerId="LiveId" clId="{77DC2F83-97D5-9741-ABBC-52D83DC64DE9}" dt="2023-08-10T09:09:33.832" v="28"/>
        <pc:sldMkLst>
          <pc:docMk/>
          <pc:sldMk cId="817586996" sldId="288"/>
        </pc:sldMkLst>
      </pc:sldChg>
      <pc:sldChg chg="modSp mod">
        <pc:chgData name="Henning Kiss" userId="a0df8af1cba7f864" providerId="LiveId" clId="{77DC2F83-97D5-9741-ABBC-52D83DC64DE9}" dt="2023-08-10T09:09:37.619" v="29"/>
        <pc:sldMkLst>
          <pc:docMk/>
          <pc:sldMk cId="486207550" sldId="289"/>
        </pc:sldMkLst>
      </pc:sldChg>
    </pc:docChg>
  </pc:docChgLst>
  <pc:docChgLst>
    <pc:chgData name="Henning Kiss" userId="a0df8af1cba7f864" providerId="LiveId" clId="{A41343B3-17D7-CB44-A768-B90E24D4D440}"/>
    <pc:docChg chg="modSld">
      <pc:chgData name="Henning Kiss" userId="a0df8af1cba7f864" providerId="LiveId" clId="{A41343B3-17D7-CB44-A768-B90E24D4D440}" dt="2022-07-07T08:53:59.065" v="31" actId="20577"/>
      <pc:docMkLst>
        <pc:docMk/>
      </pc:docMkLst>
      <pc:sldChg chg="modSp mod">
        <pc:chgData name="Henning Kiss" userId="a0df8af1cba7f864" providerId="LiveId" clId="{A41343B3-17D7-CB44-A768-B90E24D4D440}" dt="2022-07-07T08:51:07.392" v="5" actId="20577"/>
        <pc:sldMkLst>
          <pc:docMk/>
          <pc:sldMk cId="569267127" sldId="256"/>
        </pc:sldMkLst>
      </pc:sldChg>
      <pc:sldChg chg="modSp mod">
        <pc:chgData name="Henning Kiss" userId="a0df8af1cba7f864" providerId="LiveId" clId="{A41343B3-17D7-CB44-A768-B90E24D4D440}" dt="2022-07-07T08:51:13.950" v="11" actId="20577"/>
        <pc:sldMkLst>
          <pc:docMk/>
          <pc:sldMk cId="753880187" sldId="277"/>
        </pc:sldMkLst>
      </pc:sldChg>
      <pc:sldChg chg="modSp">
        <pc:chgData name="Henning Kiss" userId="a0df8af1cba7f864" providerId="LiveId" clId="{A41343B3-17D7-CB44-A768-B90E24D4D440}" dt="2022-07-07T08:51:21.428" v="12"/>
        <pc:sldMkLst>
          <pc:docMk/>
          <pc:sldMk cId="1176052210" sldId="278"/>
        </pc:sldMkLst>
      </pc:sldChg>
      <pc:sldChg chg="modSp">
        <pc:chgData name="Henning Kiss" userId="a0df8af1cba7f864" providerId="LiveId" clId="{A41343B3-17D7-CB44-A768-B90E24D4D440}" dt="2022-07-07T08:51:24.237" v="13"/>
        <pc:sldMkLst>
          <pc:docMk/>
          <pc:sldMk cId="68301047" sldId="279"/>
        </pc:sldMkLst>
      </pc:sldChg>
      <pc:sldChg chg="modSp">
        <pc:chgData name="Henning Kiss" userId="a0df8af1cba7f864" providerId="LiveId" clId="{A41343B3-17D7-CB44-A768-B90E24D4D440}" dt="2022-07-07T08:51:27.334" v="14"/>
        <pc:sldMkLst>
          <pc:docMk/>
          <pc:sldMk cId="1165728540" sldId="280"/>
        </pc:sldMkLst>
      </pc:sldChg>
      <pc:sldChg chg="modSp">
        <pc:chgData name="Henning Kiss" userId="a0df8af1cba7f864" providerId="LiveId" clId="{A41343B3-17D7-CB44-A768-B90E24D4D440}" dt="2022-07-07T08:51:30.454" v="15"/>
        <pc:sldMkLst>
          <pc:docMk/>
          <pc:sldMk cId="1155012621" sldId="281"/>
        </pc:sldMkLst>
      </pc:sldChg>
      <pc:sldChg chg="modSp">
        <pc:chgData name="Henning Kiss" userId="a0df8af1cba7f864" providerId="LiveId" clId="{A41343B3-17D7-CB44-A768-B90E24D4D440}" dt="2022-07-07T08:53:59.065" v="31" actId="20577"/>
        <pc:sldMkLst>
          <pc:docMk/>
          <pc:sldMk cId="1022656988" sldId="282"/>
        </pc:sldMkLst>
      </pc:sldChg>
      <pc:sldChg chg="modSp">
        <pc:chgData name="Henning Kiss" userId="a0df8af1cba7f864" providerId="LiveId" clId="{A41343B3-17D7-CB44-A768-B90E24D4D440}" dt="2022-07-07T08:51:36.938" v="17"/>
        <pc:sldMkLst>
          <pc:docMk/>
          <pc:sldMk cId="961674297" sldId="283"/>
        </pc:sldMkLst>
      </pc:sldChg>
      <pc:sldChg chg="modSp">
        <pc:chgData name="Henning Kiss" userId="a0df8af1cba7f864" providerId="LiveId" clId="{A41343B3-17D7-CB44-A768-B90E24D4D440}" dt="2022-07-07T08:51:39.791" v="18"/>
        <pc:sldMkLst>
          <pc:docMk/>
          <pc:sldMk cId="138865397" sldId="284"/>
        </pc:sldMkLst>
      </pc:sldChg>
      <pc:sldChg chg="modSp">
        <pc:chgData name="Henning Kiss" userId="a0df8af1cba7f864" providerId="LiveId" clId="{A41343B3-17D7-CB44-A768-B90E24D4D440}" dt="2022-07-07T08:51:43.391" v="19"/>
        <pc:sldMkLst>
          <pc:docMk/>
          <pc:sldMk cId="1033342094" sldId="285"/>
        </pc:sldMkLst>
      </pc:sldChg>
      <pc:sldChg chg="modSp">
        <pc:chgData name="Henning Kiss" userId="a0df8af1cba7f864" providerId="LiveId" clId="{A41343B3-17D7-CB44-A768-B90E24D4D440}" dt="2022-07-07T08:51:46.953" v="20"/>
        <pc:sldMkLst>
          <pc:docMk/>
          <pc:sldMk cId="996908187" sldId="286"/>
        </pc:sldMkLst>
      </pc:sldChg>
      <pc:sldChg chg="modSp">
        <pc:chgData name="Henning Kiss" userId="a0df8af1cba7f864" providerId="LiveId" clId="{A41343B3-17D7-CB44-A768-B90E24D4D440}" dt="2022-07-07T08:51:52.415" v="21"/>
        <pc:sldMkLst>
          <pc:docMk/>
          <pc:sldMk cId="608571033" sldId="287"/>
        </pc:sldMkLst>
      </pc:sldChg>
      <pc:sldChg chg="modSp">
        <pc:chgData name="Henning Kiss" userId="a0df8af1cba7f864" providerId="LiveId" clId="{A41343B3-17D7-CB44-A768-B90E24D4D440}" dt="2022-07-07T08:51:55.566" v="22"/>
        <pc:sldMkLst>
          <pc:docMk/>
          <pc:sldMk cId="817586996" sldId="288"/>
        </pc:sldMkLst>
      </pc:sldChg>
      <pc:sldChg chg="modSp">
        <pc:chgData name="Henning Kiss" userId="a0df8af1cba7f864" providerId="LiveId" clId="{A41343B3-17D7-CB44-A768-B90E24D4D440}" dt="2022-07-07T08:51:58.995" v="23"/>
        <pc:sldMkLst>
          <pc:docMk/>
          <pc:sldMk cId="486207550" sldId="289"/>
        </pc:sldMkLst>
      </pc:sldChg>
    </pc:docChg>
  </pc:docChgLst>
  <pc:docChgLst>
    <pc:chgData name="Henning Kiss" userId="a0df8af1cba7f864" providerId="LiveId" clId="{1F423280-346F-54D6-925F-8C3FA5DEC067}"/>
    <pc:docChg chg="modSld">
      <pc:chgData name="Henning Kiss" userId="a0df8af1cba7f864" providerId="LiveId" clId="{1F423280-346F-54D6-925F-8C3FA5DEC067}" dt="2025-10-02T11:48:27.356" v="81"/>
      <pc:docMkLst>
        <pc:docMk/>
      </pc:docMkLst>
      <pc:sldChg chg="modSp mod">
        <pc:chgData name="Henning Kiss" userId="a0df8af1cba7f864" providerId="LiveId" clId="{1F423280-346F-54D6-925F-8C3FA5DEC067}" dt="2025-10-02T07:52:55.645" v="7" actId="20577"/>
        <pc:sldMkLst>
          <pc:docMk/>
          <pc:sldMk cId="569267127" sldId="256"/>
        </pc:sldMkLst>
        <pc:spChg chg="mod">
          <ac:chgData name="Henning Kiss" userId="a0df8af1cba7f864" providerId="LiveId" clId="{1F423280-346F-54D6-925F-8C3FA5DEC067}" dt="2025-10-02T07:52:55.645" v="7" actId="20577"/>
          <ac:spMkLst>
            <pc:docMk/>
            <pc:sldMk cId="569267127" sldId="256"/>
            <ac:spMk id="2" creationId="{00000000-0000-0000-0000-000000000000}"/>
          </ac:spMkLst>
        </pc:spChg>
      </pc:sldChg>
      <pc:sldChg chg="modSp mod">
        <pc:chgData name="Henning Kiss" userId="a0df8af1cba7f864" providerId="LiveId" clId="{1F423280-346F-54D6-925F-8C3FA5DEC067}" dt="2025-10-02T11:41:56.083" v="71" actId="20577"/>
        <pc:sldMkLst>
          <pc:docMk/>
          <pc:sldMk cId="753880187" sldId="277"/>
        </pc:sldMkLst>
        <pc:spChg chg="mod">
          <ac:chgData name="Henning Kiss" userId="a0df8af1cba7f864" providerId="LiveId" clId="{1F423280-346F-54D6-925F-8C3FA5DEC067}" dt="2025-10-02T11:41:56.083" v="71" actId="20577"/>
          <ac:spMkLst>
            <pc:docMk/>
            <pc:sldMk cId="753880187" sldId="277"/>
            <ac:spMk id="2" creationId="{00000000-0000-0000-0000-000000000000}"/>
          </ac:spMkLst>
        </pc:spChg>
        <pc:spChg chg="mod">
          <ac:chgData name="Henning Kiss" userId="a0df8af1cba7f864" providerId="LiveId" clId="{1F423280-346F-54D6-925F-8C3FA5DEC067}" dt="2025-10-02T07:53:01.757" v="15" actId="20577"/>
          <ac:spMkLst>
            <pc:docMk/>
            <pc:sldMk cId="753880187" sldId="277"/>
            <ac:spMk id="3" creationId="{00000000-0000-0000-0000-000000000000}"/>
          </ac:spMkLst>
        </pc:spChg>
      </pc:sldChg>
      <pc:sldChg chg="modSp">
        <pc:chgData name="Henning Kiss" userId="a0df8af1cba7f864" providerId="LiveId" clId="{1F423280-346F-54D6-925F-8C3FA5DEC067}" dt="2025-10-02T07:53:13.778" v="16"/>
        <pc:sldMkLst>
          <pc:docMk/>
          <pc:sldMk cId="1176052210" sldId="278"/>
        </pc:sldMkLst>
        <pc:spChg chg="mod">
          <ac:chgData name="Henning Kiss" userId="a0df8af1cba7f864" providerId="LiveId" clId="{1F423280-346F-54D6-925F-8C3FA5DEC067}" dt="2025-10-02T07:53:13.778" v="16"/>
          <ac:spMkLst>
            <pc:docMk/>
            <pc:sldMk cId="1176052210" sldId="278"/>
            <ac:spMk id="3" creationId="{00000000-0000-0000-0000-000000000000}"/>
          </ac:spMkLst>
        </pc:spChg>
      </pc:sldChg>
      <pc:sldChg chg="modSp">
        <pc:chgData name="Henning Kiss" userId="a0df8af1cba7f864" providerId="LiveId" clId="{1F423280-346F-54D6-925F-8C3FA5DEC067}" dt="2025-10-02T07:53:16.911" v="17"/>
        <pc:sldMkLst>
          <pc:docMk/>
          <pc:sldMk cId="68301047" sldId="279"/>
        </pc:sldMkLst>
        <pc:spChg chg="mod">
          <ac:chgData name="Henning Kiss" userId="a0df8af1cba7f864" providerId="LiveId" clId="{1F423280-346F-54D6-925F-8C3FA5DEC067}" dt="2025-10-02T07:53:16.911" v="17"/>
          <ac:spMkLst>
            <pc:docMk/>
            <pc:sldMk cId="68301047" sldId="279"/>
            <ac:spMk id="3" creationId="{00000000-0000-0000-0000-000000000000}"/>
          </ac:spMkLst>
        </pc:spChg>
      </pc:sldChg>
      <pc:sldChg chg="modSp">
        <pc:chgData name="Henning Kiss" userId="a0df8af1cba7f864" providerId="LiveId" clId="{1F423280-346F-54D6-925F-8C3FA5DEC067}" dt="2025-10-02T07:53:20.038" v="18"/>
        <pc:sldMkLst>
          <pc:docMk/>
          <pc:sldMk cId="1165728540" sldId="280"/>
        </pc:sldMkLst>
        <pc:spChg chg="mod">
          <ac:chgData name="Henning Kiss" userId="a0df8af1cba7f864" providerId="LiveId" clId="{1F423280-346F-54D6-925F-8C3FA5DEC067}" dt="2025-10-02T07:53:20.038" v="18"/>
          <ac:spMkLst>
            <pc:docMk/>
            <pc:sldMk cId="1165728540" sldId="280"/>
            <ac:spMk id="3" creationId="{00000000-0000-0000-0000-000000000000}"/>
          </ac:spMkLst>
        </pc:spChg>
      </pc:sldChg>
      <pc:sldChg chg="modSp">
        <pc:chgData name="Henning Kiss" userId="a0df8af1cba7f864" providerId="LiveId" clId="{1F423280-346F-54D6-925F-8C3FA5DEC067}" dt="2025-10-02T07:53:24.125" v="19"/>
        <pc:sldMkLst>
          <pc:docMk/>
          <pc:sldMk cId="1155012621" sldId="281"/>
        </pc:sldMkLst>
        <pc:spChg chg="mod">
          <ac:chgData name="Henning Kiss" userId="a0df8af1cba7f864" providerId="LiveId" clId="{1F423280-346F-54D6-925F-8C3FA5DEC067}" dt="2025-10-02T07:53:24.125" v="19"/>
          <ac:spMkLst>
            <pc:docMk/>
            <pc:sldMk cId="1155012621" sldId="281"/>
            <ac:spMk id="3" creationId="{00000000-0000-0000-0000-000000000000}"/>
          </ac:spMkLst>
        </pc:spChg>
      </pc:sldChg>
      <pc:sldChg chg="modSp">
        <pc:chgData name="Henning Kiss" userId="a0df8af1cba7f864" providerId="LiveId" clId="{1F423280-346F-54D6-925F-8C3FA5DEC067}" dt="2025-10-02T07:53:28.079" v="20"/>
        <pc:sldMkLst>
          <pc:docMk/>
          <pc:sldMk cId="1022656988" sldId="282"/>
        </pc:sldMkLst>
        <pc:spChg chg="mod">
          <ac:chgData name="Henning Kiss" userId="a0df8af1cba7f864" providerId="LiveId" clId="{1F423280-346F-54D6-925F-8C3FA5DEC067}" dt="2025-10-02T07:53:28.079" v="20"/>
          <ac:spMkLst>
            <pc:docMk/>
            <pc:sldMk cId="1022656988" sldId="282"/>
            <ac:spMk id="3" creationId="{00000000-0000-0000-0000-000000000000}"/>
          </ac:spMkLst>
        </pc:spChg>
      </pc:sldChg>
      <pc:sldChg chg="modSp">
        <pc:chgData name="Henning Kiss" userId="a0df8af1cba7f864" providerId="LiveId" clId="{1F423280-346F-54D6-925F-8C3FA5DEC067}" dt="2025-10-02T07:53:31.116" v="21"/>
        <pc:sldMkLst>
          <pc:docMk/>
          <pc:sldMk cId="961674297" sldId="283"/>
        </pc:sldMkLst>
        <pc:spChg chg="mod">
          <ac:chgData name="Henning Kiss" userId="a0df8af1cba7f864" providerId="LiveId" clId="{1F423280-346F-54D6-925F-8C3FA5DEC067}" dt="2025-10-02T07:53:31.116" v="21"/>
          <ac:spMkLst>
            <pc:docMk/>
            <pc:sldMk cId="961674297" sldId="283"/>
            <ac:spMk id="3" creationId="{00000000-0000-0000-0000-000000000000}"/>
          </ac:spMkLst>
        </pc:spChg>
      </pc:sldChg>
      <pc:sldChg chg="modSp">
        <pc:chgData name="Henning Kiss" userId="a0df8af1cba7f864" providerId="LiveId" clId="{1F423280-346F-54D6-925F-8C3FA5DEC067}" dt="2025-10-02T07:53:34.133" v="22"/>
        <pc:sldMkLst>
          <pc:docMk/>
          <pc:sldMk cId="138865397" sldId="284"/>
        </pc:sldMkLst>
        <pc:spChg chg="mod">
          <ac:chgData name="Henning Kiss" userId="a0df8af1cba7f864" providerId="LiveId" clId="{1F423280-346F-54D6-925F-8C3FA5DEC067}" dt="2025-10-02T07:53:34.133" v="22"/>
          <ac:spMkLst>
            <pc:docMk/>
            <pc:sldMk cId="138865397" sldId="284"/>
            <ac:spMk id="3" creationId="{00000000-0000-0000-0000-000000000000}"/>
          </ac:spMkLst>
        </pc:spChg>
      </pc:sldChg>
      <pc:sldChg chg="modSp">
        <pc:chgData name="Henning Kiss" userId="a0df8af1cba7f864" providerId="LiveId" clId="{1F423280-346F-54D6-925F-8C3FA5DEC067}" dt="2025-10-02T07:53:37.316" v="23"/>
        <pc:sldMkLst>
          <pc:docMk/>
          <pc:sldMk cId="1033342094" sldId="285"/>
        </pc:sldMkLst>
        <pc:spChg chg="mod">
          <ac:chgData name="Henning Kiss" userId="a0df8af1cba7f864" providerId="LiveId" clId="{1F423280-346F-54D6-925F-8C3FA5DEC067}" dt="2025-10-02T07:53:37.316" v="23"/>
          <ac:spMkLst>
            <pc:docMk/>
            <pc:sldMk cId="1033342094" sldId="285"/>
            <ac:spMk id="3" creationId="{00000000-0000-0000-0000-000000000000}"/>
          </ac:spMkLst>
        </pc:spChg>
      </pc:sldChg>
      <pc:sldChg chg="modSp">
        <pc:chgData name="Henning Kiss" userId="a0df8af1cba7f864" providerId="LiveId" clId="{1F423280-346F-54D6-925F-8C3FA5DEC067}" dt="2025-10-02T07:53:41.340" v="24"/>
        <pc:sldMkLst>
          <pc:docMk/>
          <pc:sldMk cId="996908187" sldId="286"/>
        </pc:sldMkLst>
        <pc:spChg chg="mod">
          <ac:chgData name="Henning Kiss" userId="a0df8af1cba7f864" providerId="LiveId" clId="{1F423280-346F-54D6-925F-8C3FA5DEC067}" dt="2025-10-02T07:53:41.340" v="24"/>
          <ac:spMkLst>
            <pc:docMk/>
            <pc:sldMk cId="996908187" sldId="286"/>
            <ac:spMk id="3" creationId="{00000000-0000-0000-0000-000000000000}"/>
          </ac:spMkLst>
        </pc:spChg>
      </pc:sldChg>
      <pc:sldChg chg="modSp">
        <pc:chgData name="Henning Kiss" userId="a0df8af1cba7f864" providerId="LiveId" clId="{1F423280-346F-54D6-925F-8C3FA5DEC067}" dt="2025-10-02T07:53:44.315" v="25"/>
        <pc:sldMkLst>
          <pc:docMk/>
          <pc:sldMk cId="608571033" sldId="287"/>
        </pc:sldMkLst>
        <pc:spChg chg="mod">
          <ac:chgData name="Henning Kiss" userId="a0df8af1cba7f864" providerId="LiveId" clId="{1F423280-346F-54D6-925F-8C3FA5DEC067}" dt="2025-10-02T07:53:44.315" v="25"/>
          <ac:spMkLst>
            <pc:docMk/>
            <pc:sldMk cId="608571033" sldId="287"/>
            <ac:spMk id="3" creationId="{00000000-0000-0000-0000-000000000000}"/>
          </ac:spMkLst>
        </pc:spChg>
      </pc:sldChg>
      <pc:sldChg chg="addSp delSp modSp mod">
        <pc:chgData name="Henning Kiss" userId="a0df8af1cba7f864" providerId="LiveId" clId="{1F423280-346F-54D6-925F-8C3FA5DEC067}" dt="2025-10-02T11:48:27.356" v="81"/>
        <pc:sldMkLst>
          <pc:docMk/>
          <pc:sldMk cId="817586996" sldId="288"/>
        </pc:sldMkLst>
        <pc:spChg chg="mod">
          <ac:chgData name="Henning Kiss" userId="a0df8af1cba7f864" providerId="LiveId" clId="{1F423280-346F-54D6-925F-8C3FA5DEC067}" dt="2025-10-02T11:48:22.064" v="78" actId="20577"/>
          <ac:spMkLst>
            <pc:docMk/>
            <pc:sldMk cId="817586996" sldId="288"/>
            <ac:spMk id="2" creationId="{00000000-0000-0000-0000-000000000000}"/>
          </ac:spMkLst>
        </pc:spChg>
        <pc:spChg chg="mod">
          <ac:chgData name="Henning Kiss" userId="a0df8af1cba7f864" providerId="LiveId" clId="{1F423280-346F-54D6-925F-8C3FA5DEC067}" dt="2025-10-02T07:53:47.263" v="26"/>
          <ac:spMkLst>
            <pc:docMk/>
            <pc:sldMk cId="817586996" sldId="288"/>
            <ac:spMk id="3" creationId="{00000000-0000-0000-0000-000000000000}"/>
          </ac:spMkLst>
        </pc:spChg>
        <pc:spChg chg="add del mod">
          <ac:chgData name="Henning Kiss" userId="a0df8af1cba7f864" providerId="LiveId" clId="{1F423280-346F-54D6-925F-8C3FA5DEC067}" dt="2025-10-02T11:48:27.356" v="81"/>
          <ac:spMkLst>
            <pc:docMk/>
            <pc:sldMk cId="817586996" sldId="288"/>
            <ac:spMk id="5" creationId="{2ABF43E0-778B-D20E-7647-55769138DCC2}"/>
          </ac:spMkLst>
        </pc:spChg>
      </pc:sldChg>
      <pc:sldChg chg="modSp">
        <pc:chgData name="Henning Kiss" userId="a0df8af1cba7f864" providerId="LiveId" clId="{1F423280-346F-54D6-925F-8C3FA5DEC067}" dt="2025-10-02T07:53:50.441" v="27"/>
        <pc:sldMkLst>
          <pc:docMk/>
          <pc:sldMk cId="486207550" sldId="289"/>
        </pc:sldMkLst>
        <pc:spChg chg="mod">
          <ac:chgData name="Henning Kiss" userId="a0df8af1cba7f864" providerId="LiveId" clId="{1F423280-346F-54D6-925F-8C3FA5DEC067}" dt="2025-10-02T07:53:50.441" v="27"/>
          <ac:spMkLst>
            <pc:docMk/>
            <pc:sldMk cId="486207550" sldId="289"/>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02.10.25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384376" cy="1077218"/>
          </a:xfrm>
          <a:prstGeom prst="rect">
            <a:avLst/>
          </a:prstGeom>
          <a:noFill/>
        </p:spPr>
        <p:txBody>
          <a:bodyPr wrap="square" rtlCol="0">
            <a:spAutoFit/>
          </a:bodyPr>
          <a:lstStyle/>
          <a:p>
            <a:r>
              <a:rPr lang="de-DE" sz="3200" dirty="0">
                <a:solidFill>
                  <a:schemeClr val="bg1"/>
                </a:solidFill>
                <a:latin typeface="Frutiger LT 57 Cn" pitchFamily="34" charset="0"/>
              </a:rPr>
              <a:t>Zivilrechtsklausur vom 02.10.2025</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9564"/>
            <a:ext cx="8928992" cy="5455340"/>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danach?</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i="1" dirty="0">
                <a:solidFill>
                  <a:schemeClr val="tx1">
                    <a:lumMod val="65000"/>
                    <a:lumOff val="35000"/>
                  </a:schemeClr>
                </a:solidFill>
                <a:latin typeface="Frutiger Linotype" pitchFamily="34" charset="0"/>
              </a:rPr>
              <a:t>Hamburg</a:t>
            </a:r>
            <a:r>
              <a:rPr lang="de-DE" sz="2400" dirty="0">
                <a:solidFill>
                  <a:schemeClr val="tx1">
                    <a:lumMod val="65000"/>
                    <a:lumOff val="35000"/>
                  </a:schemeClr>
                </a:solidFill>
                <a:latin typeface="Frutiger Linotype" pitchFamily="34" charset="0"/>
              </a:rPr>
              <a:t>, da Reparatur durch B									ersichtlich nicht in NL, sondern nur								bei B (nach Verkehrserwartung)									durchzuführen war.</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b="1" u="sng" dirty="0">
                <a:solidFill>
                  <a:schemeClr val="tx1">
                    <a:lumMod val="65000"/>
                    <a:lumOff val="35000"/>
                  </a:schemeClr>
                </a:solidFill>
                <a:latin typeface="Frutiger Linotype" pitchFamily="34" charset="0"/>
              </a:rPr>
              <a:t>Streitentscheidung?</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b="1" dirty="0">
                <a:solidFill>
                  <a:schemeClr val="tx1">
                    <a:lumMod val="65000"/>
                    <a:lumOff val="35000"/>
                  </a:schemeClr>
                </a:solidFill>
                <a:latin typeface="Frutiger Linotype" pitchFamily="34" charset="0"/>
              </a:rPr>
              <a:t>BGH NJW 2011, 2278</a:t>
            </a:r>
            <a:r>
              <a:rPr lang="de-DE" sz="2400" dirty="0">
                <a:solidFill>
                  <a:schemeClr val="tx1">
                    <a:lumMod val="65000"/>
                    <a:lumOff val="35000"/>
                  </a:schemeClr>
                </a:solidFill>
                <a:latin typeface="Frutiger Linotype" pitchFamily="34" charset="0"/>
              </a:rPr>
              <a:t>: Wortlaut, 									§ 439 Abs. 2 und die Streichung des								§ 476a S.2 </a:t>
            </a:r>
            <a:r>
              <a:rPr lang="de-DE" sz="2400" dirty="0" err="1">
                <a:solidFill>
                  <a:schemeClr val="tx1">
                    <a:lumMod val="65000"/>
                    <a:lumOff val="35000"/>
                  </a:schemeClr>
                </a:solidFill>
                <a:latin typeface="Frutiger Linotype" pitchFamily="34" charset="0"/>
              </a:rPr>
              <a:t>aF</a:t>
            </a:r>
            <a:r>
              <a:rPr lang="de-DE" sz="2400" dirty="0">
                <a:solidFill>
                  <a:schemeClr val="tx1">
                    <a:lumMod val="65000"/>
                    <a:lumOff val="35000"/>
                  </a:schemeClr>
                </a:solidFill>
                <a:latin typeface="Frutiger Linotype" pitchFamily="34" charset="0"/>
              </a:rPr>
              <a:t> sprechen für M3, da								keine Sonderregeln zu § 269 </a:t>
            </a:r>
            <a:r>
              <a:rPr lang="de-DE" sz="2400" dirty="0" err="1">
                <a:solidFill>
                  <a:schemeClr val="tx1">
                    <a:lumMod val="65000"/>
                    <a:lumOff val="35000"/>
                  </a:schemeClr>
                </a:solidFill>
                <a:latin typeface="Frutiger Linotype" pitchFamily="34" charset="0"/>
              </a:rPr>
              <a:t>existie</a:t>
            </a: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ren</a:t>
            </a:r>
            <a:r>
              <a:rPr lang="de-DE" sz="2400" dirty="0">
                <a:solidFill>
                  <a:schemeClr val="tx1">
                    <a:lumMod val="65000"/>
                    <a:lumOff val="35000"/>
                  </a:schemeClr>
                </a:solidFill>
                <a:latin typeface="Frutiger Linotype" pitchFamily="34" charset="0"/>
              </a:rPr>
              <a: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=&gt; also keine </a:t>
            </a:r>
            <a:r>
              <a:rPr lang="de-DE" sz="2400" dirty="0" err="1">
                <a:solidFill>
                  <a:schemeClr val="tx1">
                    <a:lumMod val="65000"/>
                    <a:lumOff val="35000"/>
                  </a:schemeClr>
                </a:solidFill>
                <a:latin typeface="Frutiger Linotype" pitchFamily="34" charset="0"/>
              </a:rPr>
              <a:t>ordnungsgem</a:t>
            </a:r>
            <a:r>
              <a:rPr lang="de-DE" sz="2400" dirty="0">
                <a:solidFill>
                  <a:schemeClr val="tx1">
                    <a:lumMod val="65000"/>
                    <a:lumOff val="35000"/>
                  </a:schemeClr>
                </a:solidFill>
                <a:latin typeface="Frutiger Linotype" pitchFamily="34" charset="0"/>
              </a:rPr>
              <a:t>. Frist-									</a:t>
            </a:r>
            <a:r>
              <a:rPr lang="de-DE" sz="2400" dirty="0" err="1">
                <a:solidFill>
                  <a:schemeClr val="tx1">
                    <a:lumMod val="65000"/>
                    <a:lumOff val="35000"/>
                  </a:schemeClr>
                </a:solidFill>
                <a:latin typeface="Frutiger Linotype" pitchFamily="34" charset="0"/>
              </a:rPr>
              <a:t>setzung</a:t>
            </a:r>
            <a:r>
              <a:rPr lang="de-DE" sz="2400" dirty="0">
                <a:solidFill>
                  <a:schemeClr val="tx1">
                    <a:lumMod val="65000"/>
                    <a:lumOff val="35000"/>
                  </a:schemeClr>
                </a:solidFill>
                <a:latin typeface="Frutiger Linotype" pitchFamily="34" charset="0"/>
              </a:rPr>
              <a:t> durch die Eheleute K.</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(cc)	Fristsetzung entbehrlich?</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
        <p:nvSpPr>
          <p:cNvPr id="5" name="Textfeld 4"/>
          <p:cNvSpPr txBox="1"/>
          <p:nvPr/>
        </p:nvSpPr>
        <p:spPr>
          <a:xfrm>
            <a:off x="179512" y="1519039"/>
            <a:ext cx="3240360" cy="5078313"/>
          </a:xfrm>
          <a:prstGeom prst="rect">
            <a:avLst/>
          </a:prstGeom>
          <a:noFill/>
        </p:spPr>
        <p:txBody>
          <a:bodyPr wrap="square" rtlCol="0">
            <a:spAutoFit/>
          </a:bodyPr>
          <a:lstStyle/>
          <a:p>
            <a:r>
              <a:rPr lang="de-DE" b="1" dirty="0"/>
              <a:t>§ 476a BGB a.F. (bis 31.12.2001)</a:t>
            </a:r>
          </a:p>
          <a:p>
            <a:r>
              <a:rPr lang="de-DE" dirty="0"/>
              <a:t>Ist an Stelle des Rechts des Käufers auf Wandelung oder Minderung ein Recht auf Nachbesserung vereinbart, so hat der... Verkäufer auch die zum Zwecke der Nachbesserung erforderlichen Aufwendungen, insbesondere Transport-, Wege-, Arbeits- und Materialkosten, zu tragen. Dies gilt nicht, soweit die Aufwendungen sich erhöhen, weil die gekaufte Sache nach der Lieferung an einen anderen Ort als den Wohnsitz oder die gewerbliche Niederlassung des Empfängers verbracht worden ist...</a:t>
            </a:r>
          </a:p>
        </p:txBody>
      </p:sp>
    </p:spTree>
    <p:extLst>
      <p:ext uri="{BB962C8B-B14F-4D97-AF65-F5344CB8AC3E}">
        <p14:creationId xmlns:p14="http://schemas.microsoft.com/office/powerpoint/2010/main" val="10333420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3" end="3"/>
                                            </p:txEl>
                                          </p:spTgt>
                                        </p:tgtEl>
                                        <p:attrNameLst>
                                          <p:attrName>style.visibility</p:attrName>
                                        </p:attrNameLst>
                                      </p:cBhvr>
                                      <p:to>
                                        <p:strVal val="visible"/>
                                      </p:to>
                                    </p:set>
                                    <p:anim calcmode="lin" valueType="num">
                                      <p:cBhvr additive="base">
                                        <p:cTn id="2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 calcmode="lin" valueType="num">
                                      <p:cBhvr additive="base">
                                        <p:cTn id="3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5" end="5"/>
                                            </p:txEl>
                                          </p:spTgt>
                                        </p:tgtEl>
                                        <p:attrNameLst>
                                          <p:attrName>style.visibility</p:attrName>
                                        </p:attrNameLst>
                                      </p:cBhvr>
                                      <p:to>
                                        <p:strVal val="visible"/>
                                      </p:to>
                                    </p:set>
                                    <p:anim calcmode="lin" valueType="num">
                                      <p:cBhvr additive="base">
                                        <p:cTn id="4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9564"/>
            <a:ext cx="8928992" cy="5532284"/>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kein Fall des § 323 Abs. 2, § 326								Abs. 5, § 440 S.1, § 445a Abs. 2 oder 								(speziell) des § 475d Abs. 1 Nr. 1 - 5.</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=&gt;	also kein wirksamer Rücktritt der								Eheleute K </a:t>
            </a:r>
            <a:r>
              <a:rPr lang="de-DE" sz="2400" dirty="0" err="1">
                <a:solidFill>
                  <a:schemeClr val="tx1">
                    <a:lumMod val="65000"/>
                    <a:lumOff val="35000"/>
                  </a:schemeClr>
                </a:solidFill>
                <a:latin typeface="Frutiger Linotype" pitchFamily="34" charset="0"/>
              </a:rPr>
              <a:t>ggü</a:t>
            </a:r>
            <a:r>
              <a:rPr lang="de-DE" sz="2400" dirty="0">
                <a:solidFill>
                  <a:schemeClr val="tx1">
                    <a:lumMod val="65000"/>
                    <a:lumOff val="35000"/>
                  </a:schemeClr>
                </a:solidFill>
                <a:latin typeface="Frutiger Linotype" pitchFamily="34" charset="0"/>
              </a:rPr>
              <a:t> der B-GmbH.</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3.	also kein Anspruch der K gegen B persönlich aus				§ 242 </a:t>
            </a:r>
            <a:r>
              <a:rPr lang="de-DE" sz="2400" dirty="0" err="1">
                <a:solidFill>
                  <a:schemeClr val="tx1">
                    <a:lumMod val="65000"/>
                    <a:lumOff val="35000"/>
                  </a:schemeClr>
                </a:solidFill>
                <a:latin typeface="Frutiger Linotype" pitchFamily="34" charset="0"/>
              </a:rPr>
              <a:t>iVm</a:t>
            </a:r>
            <a:r>
              <a:rPr lang="de-DE" sz="2400" dirty="0">
                <a:solidFill>
                  <a:schemeClr val="tx1">
                    <a:lumMod val="65000"/>
                    <a:lumOff val="35000"/>
                  </a:schemeClr>
                </a:solidFill>
                <a:latin typeface="Frutiger Linotype" pitchFamily="34" charset="0"/>
              </a:rPr>
              <a:t> §§ 346 Abs. 1, 437 Nr. 2.</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IV.Ergebnis</a:t>
            </a:r>
            <a:r>
              <a:rPr lang="de-DE" sz="2400" dirty="0">
                <a:solidFill>
                  <a:schemeClr val="tx1">
                    <a:lumMod val="65000"/>
                    <a:lumOff val="35000"/>
                  </a:schemeClr>
                </a:solidFill>
                <a:latin typeface="Frutiger Linotype" pitchFamily="34" charset="0"/>
              </a:rPr>
              <a:t> zur Begründetheit: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Die Klage der K ist unbegründet und wird daher ab-			gewiesen, dies mit der Kostenfolge des § 91 Abs. 1 ZPO.</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endParaRP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Aufgabe 2: Was war dem B zu raten?</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Dem B kann zu raten gewesen sein, gegen die Entscheidung des Registergerichts Beschwerde einzulegen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9969081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686172"/>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Zulässigkeit der Beschwerde</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I.	Statthaftigkeit?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 374 Nr. 1, 58 Abs. 1 </a:t>
            </a:r>
            <a:r>
              <a:rPr lang="de-DE" sz="2400" dirty="0" err="1">
                <a:solidFill>
                  <a:schemeClr val="tx1">
                    <a:lumMod val="65000"/>
                    <a:lumOff val="35000"/>
                  </a:schemeClr>
                </a:solidFill>
                <a:latin typeface="Frutiger Linotype" pitchFamily="34" charset="0"/>
              </a:rPr>
              <a:t>FamFG</a:t>
            </a:r>
            <a:endParaRPr lang="de-DE" sz="2400" dirty="0">
              <a:solidFill>
                <a:schemeClr val="tx1">
                  <a:lumMod val="65000"/>
                  <a:lumOff val="35000"/>
                </a:schemeClr>
              </a:solidFill>
              <a:latin typeface="Frutiger Linotype" pitchFamily="34" charset="0"/>
            </a:endParaRP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II.	Zuständiges Gericht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nach § 119 Abs. 1 Nr. 1 </a:t>
            </a:r>
            <a:r>
              <a:rPr lang="de-DE" sz="2400" dirty="0" err="1">
                <a:solidFill>
                  <a:schemeClr val="tx1">
                    <a:lumMod val="65000"/>
                    <a:lumOff val="35000"/>
                  </a:schemeClr>
                </a:solidFill>
                <a:latin typeface="Frutiger Linotype" pitchFamily="34" charset="0"/>
              </a:rPr>
              <a:t>lit</a:t>
            </a:r>
            <a:r>
              <a:rPr lang="de-DE" sz="2400" dirty="0">
                <a:solidFill>
                  <a:schemeClr val="tx1">
                    <a:lumMod val="65000"/>
                    <a:lumOff val="35000"/>
                  </a:schemeClr>
                </a:solidFill>
                <a:latin typeface="Frutiger Linotype" pitchFamily="34" charset="0"/>
              </a:rPr>
              <a:t>. b) GVG das zuständige OLG,		hier also das Hanseatische Oberlandesgericht.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III.	Beschwerdeberechtigung</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 59 Abs. 1 </a:t>
            </a:r>
            <a:r>
              <a:rPr lang="de-DE" sz="2400" dirty="0" err="1">
                <a:solidFill>
                  <a:schemeClr val="tx1">
                    <a:lumMod val="65000"/>
                    <a:lumOff val="35000"/>
                  </a:schemeClr>
                </a:solidFill>
                <a:latin typeface="Frutiger Linotype" pitchFamily="34" charset="0"/>
              </a:rPr>
              <a:t>FamFG</a:t>
            </a:r>
            <a:r>
              <a:rPr lang="de-DE" sz="2400" dirty="0">
                <a:solidFill>
                  <a:schemeClr val="tx1">
                    <a:lumMod val="65000"/>
                    <a:lumOff val="35000"/>
                  </a:schemeClr>
                </a:solidFill>
                <a:latin typeface="Frutiger Linotype" pitchFamily="34" charset="0"/>
              </a:rPr>
              <a:t>: die Autohaus B-GmbH.</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IV.Beschwerdewert</a:t>
            </a:r>
            <a:endParaRPr lang="de-DE" sz="2400" dirty="0">
              <a:solidFill>
                <a:schemeClr val="tx1">
                  <a:lumMod val="65000"/>
                  <a:lumOff val="35000"/>
                </a:schemeClr>
              </a:solidFill>
              <a:latin typeface="Frutiger Linotype" pitchFamily="34" charset="0"/>
            </a:endParaRP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61 Abs. 1 </a:t>
            </a:r>
            <a:r>
              <a:rPr lang="de-DE" sz="2400" dirty="0" err="1">
                <a:solidFill>
                  <a:schemeClr val="tx1">
                    <a:lumMod val="65000"/>
                    <a:lumOff val="35000"/>
                  </a:schemeClr>
                </a:solidFill>
                <a:latin typeface="Frutiger Linotype" pitchFamily="34" charset="0"/>
              </a:rPr>
              <a:t>FamFG</a:t>
            </a:r>
            <a:r>
              <a:rPr lang="de-DE" sz="2400" dirty="0">
                <a:solidFill>
                  <a:schemeClr val="tx1">
                    <a:lumMod val="65000"/>
                    <a:lumOff val="35000"/>
                  </a:schemeClr>
                </a:solidFill>
                <a:latin typeface="Frutiger Linotype" pitchFamily="34" charset="0"/>
              </a:rPr>
              <a:t>: mehr als Euro 600,-.</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V.	Beschwerdefrist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63 Abs. 1 </a:t>
            </a:r>
            <a:r>
              <a:rPr lang="de-DE" sz="2400" dirty="0" err="1">
                <a:solidFill>
                  <a:schemeClr val="tx1">
                    <a:lumMod val="65000"/>
                    <a:lumOff val="35000"/>
                  </a:schemeClr>
                </a:solidFill>
                <a:latin typeface="Frutiger Linotype" pitchFamily="34" charset="0"/>
              </a:rPr>
              <a:t>FamFG</a:t>
            </a:r>
            <a:r>
              <a:rPr lang="de-DE" sz="2400" dirty="0">
                <a:solidFill>
                  <a:schemeClr val="tx1">
                    <a:lumMod val="65000"/>
                    <a:lumOff val="35000"/>
                  </a:schemeClr>
                </a:solidFill>
                <a:latin typeface="Frutiger Linotype" pitchFamily="34" charset="0"/>
              </a:rPr>
              <a:t>: binnen eines Monats.</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=&gt;also war die Beschwerde gegen die Entscheidung des		Registergerichts zulässig zu erheben.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6085710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493812"/>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B.	Begründetheit der Beschwerde</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wenn die Entscheidung des Gerichts rechtswidrig war	und den Beschwerdeführer in seinen Rechten verletzte.</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wenn die B-GmbH einen Anspruch auf Eintragung der	Kapitalerhöhung in das Handelsregister hatte, § 382 Abs. 1	</a:t>
            </a:r>
            <a:r>
              <a:rPr lang="de-DE" sz="2400" dirty="0" err="1">
                <a:solidFill>
                  <a:schemeClr val="tx1">
                    <a:lumMod val="65000"/>
                    <a:lumOff val="35000"/>
                  </a:schemeClr>
                </a:solidFill>
                <a:latin typeface="Frutiger Linotype" pitchFamily="34" charset="0"/>
              </a:rPr>
              <a:t>FamFG</a:t>
            </a:r>
            <a:endParaRPr lang="de-DE" sz="2400" dirty="0">
              <a:solidFill>
                <a:schemeClr val="tx1">
                  <a:lumMod val="65000"/>
                  <a:lumOff val="35000"/>
                </a:schemeClr>
              </a:solidFill>
              <a:latin typeface="Frutiger Linotype" pitchFamily="34" charset="0"/>
            </a:endParaRP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maßgeblich, ob Eintragungshindernis (§ 382 Abs. 3, 4		</a:t>
            </a:r>
            <a:r>
              <a:rPr lang="de-DE" sz="2400" dirty="0" err="1">
                <a:solidFill>
                  <a:schemeClr val="tx1">
                    <a:lumMod val="65000"/>
                    <a:lumOff val="35000"/>
                  </a:schemeClr>
                </a:solidFill>
                <a:latin typeface="Frutiger Linotype" pitchFamily="34" charset="0"/>
              </a:rPr>
              <a:t>FamFG</a:t>
            </a:r>
            <a:r>
              <a:rPr lang="de-DE" sz="2400" dirty="0">
                <a:solidFill>
                  <a:schemeClr val="tx1">
                    <a:lumMod val="65000"/>
                    <a:lumOff val="35000"/>
                  </a:schemeClr>
                </a:solidFill>
                <a:latin typeface="Frutiger Linotype" pitchFamily="34" charset="0"/>
              </a:rPr>
              <a:t>) 	bestand</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hier aus § 5a Abs. 2 S.2 GmbHG: „Sacheinlagen sind </a:t>
            </a:r>
            <a:r>
              <a:rPr lang="de-DE" sz="2400" dirty="0" err="1">
                <a:solidFill>
                  <a:schemeClr val="tx1">
                    <a:lumMod val="65000"/>
                    <a:lumOff val="35000"/>
                  </a:schemeClr>
                </a:solidFill>
                <a:latin typeface="Frutiger Linotype" pitchFamily="34" charset="0"/>
              </a:rPr>
              <a:t>ausge</a:t>
            </a:r>
            <a:r>
              <a:rPr lang="de-DE" sz="2400" dirty="0">
                <a:solidFill>
                  <a:schemeClr val="tx1">
                    <a:lumMod val="65000"/>
                    <a:lumOff val="35000"/>
                  </a:schemeClr>
                </a:solidFill>
                <a:latin typeface="Frutiger Linotype" pitchFamily="34" charset="0"/>
              </a:rPr>
              <a:t>-	schlossen“ bei der UG.</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b="1" u="sng" dirty="0">
                <a:solidFill>
                  <a:schemeClr val="tx1">
                    <a:lumMod val="65000"/>
                    <a:lumOff val="35000"/>
                  </a:schemeClr>
                </a:solidFill>
                <a:latin typeface="Frutiger Linotype" pitchFamily="34" charset="0"/>
              </a:rPr>
              <a:t>M1:</a:t>
            </a:r>
            <a:r>
              <a:rPr lang="de-DE" sz="2400" dirty="0">
                <a:solidFill>
                  <a:schemeClr val="tx1">
                    <a:lumMod val="65000"/>
                    <a:lumOff val="35000"/>
                  </a:schemeClr>
                </a:solidFill>
                <a:latin typeface="Frutiger Linotype" pitchFamily="34" charset="0"/>
              </a:rPr>
              <a:t> 	dieses Verbot gilt nur für die Gründung, nicht für die			Kapitalerhöhung.</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b="1" u="sng" dirty="0">
                <a:solidFill>
                  <a:schemeClr val="tx1">
                    <a:lumMod val="65000"/>
                    <a:lumOff val="35000"/>
                  </a:schemeClr>
                </a:solidFill>
                <a:latin typeface="Frutiger Linotype" pitchFamily="34" charset="0"/>
              </a:rPr>
              <a:t>M2:</a:t>
            </a:r>
            <a:r>
              <a:rPr lang="de-DE" sz="2400" dirty="0">
                <a:solidFill>
                  <a:schemeClr val="tx1">
                    <a:lumMod val="65000"/>
                    <a:lumOff val="35000"/>
                  </a:schemeClr>
                </a:solidFill>
                <a:latin typeface="Frutiger Linotype" pitchFamily="34" charset="0"/>
              </a:rPr>
              <a:t>	Verbot gilt zwar auch für </a:t>
            </a:r>
            <a:r>
              <a:rPr lang="de-DE" sz="2400" dirty="0" err="1">
                <a:solidFill>
                  <a:schemeClr val="tx1">
                    <a:lumMod val="65000"/>
                    <a:lumOff val="35000"/>
                  </a:schemeClr>
                </a:solidFill>
                <a:latin typeface="Frutiger Linotype" pitchFamily="34" charset="0"/>
              </a:rPr>
              <a:t>KapErhöhung</a:t>
            </a:r>
            <a:r>
              <a:rPr lang="de-DE" sz="2400" dirty="0">
                <a:solidFill>
                  <a:schemeClr val="tx1">
                    <a:lumMod val="65000"/>
                    <a:lumOff val="35000"/>
                  </a:schemeClr>
                </a:solidFill>
                <a:latin typeface="Frutiger Linotype" pitchFamily="34" charset="0"/>
              </a:rPr>
              <a:t>, jedoch nicht,			wenn auf Euro 25.000,-, dort gelten §§ 55, 56 GmbHG</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8175869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086008"/>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b="1" u="sng" dirty="0">
                <a:solidFill>
                  <a:schemeClr val="tx1">
                    <a:lumMod val="65000"/>
                    <a:lumOff val="35000"/>
                  </a:schemeClr>
                </a:solidFill>
                <a:latin typeface="Frutiger Linotype" pitchFamily="34" charset="0"/>
              </a:rPr>
              <a:t>M3:</a:t>
            </a:r>
            <a:r>
              <a:rPr lang="de-DE" sz="2400" dirty="0">
                <a:solidFill>
                  <a:schemeClr val="tx1">
                    <a:lumMod val="65000"/>
                    <a:lumOff val="35000"/>
                  </a:schemeClr>
                </a:solidFill>
                <a:latin typeface="Frutiger Linotype" pitchFamily="34" charset="0"/>
              </a:rPr>
              <a:t> 	Verbot gilt für jede </a:t>
            </a:r>
            <a:r>
              <a:rPr lang="de-DE" sz="2400" dirty="0" err="1">
                <a:solidFill>
                  <a:schemeClr val="tx1">
                    <a:lumMod val="65000"/>
                    <a:lumOff val="35000"/>
                  </a:schemeClr>
                </a:solidFill>
                <a:latin typeface="Frutiger Linotype" pitchFamily="34" charset="0"/>
              </a:rPr>
              <a:t>KapErhöhung</a:t>
            </a:r>
            <a:r>
              <a:rPr lang="de-DE" sz="2400" dirty="0">
                <a:solidFill>
                  <a:schemeClr val="tx1">
                    <a:lumMod val="65000"/>
                    <a:lumOff val="35000"/>
                  </a:schemeClr>
                </a:solidFill>
                <a:latin typeface="Frutiger Linotype" pitchFamily="34" charset="0"/>
              </a:rPr>
              <a:t> bei der UG.</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b="1" dirty="0">
                <a:solidFill>
                  <a:schemeClr val="tx1">
                    <a:lumMod val="65000"/>
                    <a:lumOff val="35000"/>
                  </a:schemeClr>
                </a:solidFill>
                <a:latin typeface="Frutiger Linotype" pitchFamily="34" charset="0"/>
              </a:rPr>
              <a:t>Streitentscheid:</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b="1" dirty="0">
                <a:solidFill>
                  <a:schemeClr val="tx1">
                    <a:lumMod val="65000"/>
                    <a:lumOff val="35000"/>
                  </a:schemeClr>
                </a:solidFill>
                <a:latin typeface="Frutiger Linotype" pitchFamily="34" charset="0"/>
              </a:rPr>
              <a:t>BGH NJW 2011, 1881:</a:t>
            </a:r>
            <a:r>
              <a:rPr lang="de-DE" sz="2400" dirty="0">
                <a:solidFill>
                  <a:schemeClr val="tx1">
                    <a:lumMod val="65000"/>
                    <a:lumOff val="35000"/>
                  </a:schemeClr>
                </a:solidFill>
                <a:latin typeface="Frutiger Linotype" pitchFamily="34" charset="0"/>
              </a:rPr>
              <a:t> arg aus § 5a Abs. 5 GmbHG und aus 	dem Sinn und Zweck des § 5a Abs. 2 S.2 GmbHG sprechen	für M2: bei der </a:t>
            </a:r>
            <a:r>
              <a:rPr lang="de-DE" sz="2400" dirty="0" err="1">
                <a:solidFill>
                  <a:schemeClr val="tx1">
                    <a:lumMod val="65000"/>
                    <a:lumOff val="35000"/>
                  </a:schemeClr>
                </a:solidFill>
                <a:latin typeface="Frutiger Linotype" pitchFamily="34" charset="0"/>
              </a:rPr>
              <a:t>KapErhöhung</a:t>
            </a:r>
            <a:r>
              <a:rPr lang="de-DE" sz="2400" dirty="0">
                <a:solidFill>
                  <a:schemeClr val="tx1">
                    <a:lumMod val="65000"/>
                    <a:lumOff val="35000"/>
                  </a:schemeClr>
                </a:solidFill>
                <a:latin typeface="Frutiger Linotype" pitchFamily="34" charset="0"/>
              </a:rPr>
              <a:t> auf Euro 25.000,- wird der	Zweck des </a:t>
            </a:r>
            <a:r>
              <a:rPr lang="de-DE" sz="2400">
                <a:solidFill>
                  <a:schemeClr val="tx1">
                    <a:lumMod val="65000"/>
                    <a:lumOff val="35000"/>
                  </a:schemeClr>
                </a:solidFill>
                <a:latin typeface="Frutiger Linotype" pitchFamily="34" charset="0"/>
              </a:rPr>
              <a:t>Gesetzes erreicht (aus UG soll GmbH werden);	dies </a:t>
            </a:r>
            <a:r>
              <a:rPr lang="de-DE" sz="2400" dirty="0">
                <a:solidFill>
                  <a:schemeClr val="tx1">
                    <a:lumMod val="65000"/>
                    <a:lumOff val="35000"/>
                  </a:schemeClr>
                </a:solidFill>
                <a:latin typeface="Frutiger Linotype" pitchFamily="34" charset="0"/>
              </a:rPr>
              <a:t>an </a:t>
            </a:r>
            <a:r>
              <a:rPr lang="de-DE" sz="2400">
                <a:solidFill>
                  <a:schemeClr val="tx1">
                    <a:lumMod val="65000"/>
                    <a:lumOff val="35000"/>
                  </a:schemeClr>
                </a:solidFill>
                <a:latin typeface="Frutiger Linotype" pitchFamily="34" charset="0"/>
              </a:rPr>
              <a:t>verschärfte Anforderungen </a:t>
            </a:r>
            <a:r>
              <a:rPr lang="de-DE" sz="2400" dirty="0">
                <a:solidFill>
                  <a:schemeClr val="tx1">
                    <a:lumMod val="65000"/>
                    <a:lumOff val="35000"/>
                  </a:schemeClr>
                </a:solidFill>
                <a:latin typeface="Frutiger Linotype" pitchFamily="34" charset="0"/>
              </a:rPr>
              <a:t>zu knüpfen, </a:t>
            </a:r>
            <a:r>
              <a:rPr lang="de-DE" sz="2400">
                <a:solidFill>
                  <a:schemeClr val="tx1">
                    <a:lumMod val="65000"/>
                    <a:lumOff val="35000"/>
                  </a:schemeClr>
                </a:solidFill>
                <a:latin typeface="Frutiger Linotype" pitchFamily="34" charset="0"/>
              </a:rPr>
              <a:t>würde den	Zweck </a:t>
            </a:r>
            <a:r>
              <a:rPr lang="de-DE" sz="2400" dirty="0">
                <a:solidFill>
                  <a:schemeClr val="tx1">
                    <a:lumMod val="65000"/>
                    <a:lumOff val="35000"/>
                  </a:schemeClr>
                </a:solidFill>
                <a:latin typeface="Frutiger Linotype" pitchFamily="34" charset="0"/>
              </a:rPr>
              <a:t>des § </a:t>
            </a:r>
            <a:r>
              <a:rPr lang="de-DE" sz="2400">
                <a:solidFill>
                  <a:schemeClr val="tx1">
                    <a:lumMod val="65000"/>
                    <a:lumOff val="35000"/>
                  </a:schemeClr>
                </a:solidFill>
                <a:latin typeface="Frutiger Linotype" pitchFamily="34" charset="0"/>
              </a:rPr>
              <a:t>5a GmbHG konterkarieren</a:t>
            </a:r>
            <a:r>
              <a:rPr lang="de-DE" sz="2400" dirty="0">
                <a:solidFill>
                  <a:schemeClr val="tx1">
                    <a:lumMod val="65000"/>
                    <a:lumOff val="35000"/>
                  </a:schemeClr>
                </a:solidFill>
                <a:latin typeface="Frutiger Linotype" pitchFamily="34" charset="0"/>
              </a:rPr>
              <a: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=&gt;	also war Eintragung vorzunehmen.</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C.	Ergebnis zur Aufgabe 2</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Die Beschwerde wäre zulässig und begründet gewesen;	zu ihr war dem B daher als Geschäftsführer der B-GmbH	zu raten.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4862075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endParaRPr lang="de-DE" sz="3200" dirty="0">
              <a:solidFill>
                <a:schemeClr val="bg1"/>
              </a:solidFill>
              <a:latin typeface="Frutiger LT 57 Cn" pitchFamily="34" charset="0"/>
            </a:endParaRP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647700"/>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Aufgabe 1: Klage der Eheleute K</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Zulässigkeit der Klage</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I.	Zuständigkeit des Landgerichts Hamburg</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1.	Internationale Zuständigkeit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gemäß Art. 18 Abs. 1, 4 Abs. 1, 1 Abs. 1 Brüssel-</a:t>
            </a:r>
            <a:r>
              <a:rPr lang="de-DE" sz="2400" dirty="0" err="1">
                <a:solidFill>
                  <a:schemeClr val="tx1">
                    <a:lumMod val="65000"/>
                    <a:lumOff val="35000"/>
                  </a:schemeClr>
                </a:solidFill>
                <a:latin typeface="Frutiger Linotype" pitchFamily="34" charset="0"/>
              </a:rPr>
              <a:t>Ia</a:t>
            </a:r>
            <a:r>
              <a:rPr lang="de-DE" sz="2400" dirty="0">
                <a:solidFill>
                  <a:schemeClr val="tx1">
                    <a:lumMod val="65000"/>
                    <a:lumOff val="35000"/>
                  </a:schemeClr>
                </a:solidFill>
                <a:latin typeface="Frutiger Linotype" pitchFamily="34" charset="0"/>
              </a:rPr>
              <a:t>-			Verordnung.</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2.	Sachliche Zuständigkeit des Landgerichts</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 1 ZPO </a:t>
            </a:r>
            <a:r>
              <a:rPr lang="de-DE" sz="2400" dirty="0" err="1">
                <a:solidFill>
                  <a:schemeClr val="tx1">
                    <a:lumMod val="65000"/>
                    <a:lumOff val="35000"/>
                  </a:schemeClr>
                </a:solidFill>
                <a:latin typeface="Frutiger Linotype" pitchFamily="34" charset="0"/>
              </a:rPr>
              <a:t>iVm</a:t>
            </a:r>
            <a:r>
              <a:rPr lang="de-DE" sz="2400" dirty="0">
                <a:solidFill>
                  <a:schemeClr val="tx1">
                    <a:lumMod val="65000"/>
                    <a:lumOff val="35000"/>
                  </a:schemeClr>
                </a:solidFill>
                <a:latin typeface="Frutiger Linotype" pitchFamily="34" charset="0"/>
              </a:rPr>
              <a:t> 23 Nr. 1, 71 Abs. 1 GVG, da Streitwert			über Euro 5.000,- (nach der </a:t>
            </a:r>
            <a:r>
              <a:rPr lang="de-DE" sz="2400" dirty="0" err="1">
                <a:solidFill>
                  <a:schemeClr val="tx1">
                    <a:lumMod val="65000"/>
                    <a:lumOff val="35000"/>
                  </a:schemeClr>
                </a:solidFill>
                <a:latin typeface="Frutiger Linotype" pitchFamily="34" charset="0"/>
              </a:rPr>
              <a:t>lex</a:t>
            </a: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fori</a:t>
            </a:r>
            <a:r>
              <a:rPr lang="de-DE" sz="2400" dirty="0">
                <a:solidFill>
                  <a:schemeClr val="tx1">
                    <a:lumMod val="65000"/>
                    <a:lumOff val="35000"/>
                  </a:schemeClr>
                </a:solidFill>
                <a:latin typeface="Frutiger Linotype" pitchFamily="34" charset="0"/>
              </a:rPr>
              <a: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3.	Örtliche Zuständigkeit des Landgerichts Hamburg</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 12, 13, 29 Abs. 1 ZPO (nach der </a:t>
            </a:r>
            <a:r>
              <a:rPr lang="de-DE" sz="2400" dirty="0" err="1">
                <a:solidFill>
                  <a:schemeClr val="tx1">
                    <a:lumMod val="65000"/>
                    <a:lumOff val="35000"/>
                  </a:schemeClr>
                </a:solidFill>
                <a:latin typeface="Frutiger Linotype" pitchFamily="34" charset="0"/>
              </a:rPr>
              <a:t>lex</a:t>
            </a: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fori</a:t>
            </a:r>
            <a:r>
              <a:rPr lang="de-DE" sz="2400" dirty="0">
                <a:solidFill>
                  <a:schemeClr val="tx1">
                    <a:lumMod val="65000"/>
                    <a:lumOff val="35000"/>
                  </a:schemeClr>
                </a:solidFill>
                <a:latin typeface="Frutiger Linotype" pitchFamily="34" charset="0"/>
              </a:rPr>
              <a: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II.	Parteien des Rechtsstreits</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Eheleute K als Kläger, B als Beklagter; dass B möglicher-		weise der „Falsche“ ist, ist keine Frage der Zulässigkeit.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7538801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609228"/>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III.	Weitere Bedenken an der Zulässigkeit der Klage?</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bestehen nicht.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=&gt;also ist die Klage zulässig.</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B.	Begründetheit der Klage</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wenn den Eheleuten K ein fälliger und durchsetzbarer	Anspruch gegen B auf Zahlung der Euro 7.370,- zusteht.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I.	§§ 346 Abs. 1 </a:t>
            </a:r>
            <a:r>
              <a:rPr lang="de-DE" sz="2400" b="1" dirty="0" err="1">
                <a:solidFill>
                  <a:schemeClr val="tx1">
                    <a:lumMod val="65000"/>
                    <a:lumOff val="35000"/>
                  </a:schemeClr>
                </a:solidFill>
                <a:latin typeface="Frutiger Linotype" pitchFamily="34" charset="0"/>
              </a:rPr>
              <a:t>iVm</a:t>
            </a:r>
            <a:r>
              <a:rPr lang="de-DE" sz="2400" b="1" dirty="0">
                <a:solidFill>
                  <a:schemeClr val="tx1">
                    <a:lumMod val="65000"/>
                    <a:lumOff val="35000"/>
                  </a:schemeClr>
                </a:solidFill>
                <a:latin typeface="Frutiger Linotype" pitchFamily="34" charset="0"/>
              </a:rPr>
              <a:t> 437 Nr. 2</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1.	Anwendbarkeit deutschen Rechts</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Art. 3 Nr. 1 </a:t>
            </a:r>
            <a:r>
              <a:rPr lang="de-DE" sz="2400" dirty="0" err="1">
                <a:solidFill>
                  <a:schemeClr val="tx1">
                    <a:lumMod val="65000"/>
                    <a:lumOff val="35000"/>
                  </a:schemeClr>
                </a:solidFill>
                <a:latin typeface="Frutiger Linotype" pitchFamily="34" charset="0"/>
              </a:rPr>
              <a:t>lit</a:t>
            </a:r>
            <a:r>
              <a:rPr lang="de-DE" sz="2400" dirty="0">
                <a:solidFill>
                  <a:schemeClr val="tx1">
                    <a:lumMod val="65000"/>
                    <a:lumOff val="35000"/>
                  </a:schemeClr>
                </a:solidFill>
                <a:latin typeface="Frutiger Linotype" pitchFamily="34" charset="0"/>
              </a:rPr>
              <a:t>. b) EGBGB </a:t>
            </a:r>
            <a:r>
              <a:rPr lang="de-DE" sz="2400" dirty="0" err="1">
                <a:solidFill>
                  <a:schemeClr val="tx1">
                    <a:lumMod val="65000"/>
                    <a:lumOff val="35000"/>
                  </a:schemeClr>
                </a:solidFill>
                <a:latin typeface="Frutiger Linotype" pitchFamily="34" charset="0"/>
              </a:rPr>
              <a:t>iVm</a:t>
            </a:r>
            <a:r>
              <a:rPr lang="de-DE" sz="2400" dirty="0">
                <a:solidFill>
                  <a:schemeClr val="tx1">
                    <a:lumMod val="65000"/>
                    <a:lumOff val="35000"/>
                  </a:schemeClr>
                </a:solidFill>
                <a:latin typeface="Frutiger Linotype" pitchFamily="34" charset="0"/>
              </a:rPr>
              <a:t> Art. 3, 4 Abs. 1 </a:t>
            </a:r>
            <a:r>
              <a:rPr lang="de-DE" sz="2400" dirty="0" err="1">
                <a:solidFill>
                  <a:schemeClr val="tx1">
                    <a:lumMod val="65000"/>
                    <a:lumOff val="35000"/>
                  </a:schemeClr>
                </a:solidFill>
                <a:latin typeface="Frutiger Linotype" pitchFamily="34" charset="0"/>
              </a:rPr>
              <a:t>lit</a:t>
            </a:r>
            <a:r>
              <a:rPr lang="de-DE" sz="2400" dirty="0">
                <a:solidFill>
                  <a:schemeClr val="tx1">
                    <a:lumMod val="65000"/>
                    <a:lumOff val="35000"/>
                  </a:schemeClr>
                </a:solidFill>
                <a:latin typeface="Frutiger Linotype" pitchFamily="34" charset="0"/>
              </a:rPr>
              <a:t> a)			Rom I-VO; nicht Art. 6 Abs. 1 Rom I-VO, da dort weder			</a:t>
            </a:r>
            <a:r>
              <a:rPr lang="de-DE" sz="2400" dirty="0" err="1">
                <a:solidFill>
                  <a:schemeClr val="tx1">
                    <a:lumMod val="65000"/>
                    <a:lumOff val="35000"/>
                  </a:schemeClr>
                </a:solidFill>
                <a:latin typeface="Frutiger Linotype" pitchFamily="34" charset="0"/>
              </a:rPr>
              <a:t>lit</a:t>
            </a:r>
            <a:r>
              <a:rPr lang="de-DE" sz="2400" dirty="0">
                <a:solidFill>
                  <a:schemeClr val="tx1">
                    <a:lumMod val="65000"/>
                    <a:lumOff val="35000"/>
                  </a:schemeClr>
                </a:solidFill>
                <a:latin typeface="Frutiger Linotype" pitchFamily="34" charset="0"/>
              </a:rPr>
              <a:t>. a) noch b) erfüllt ist.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2.	Anspruch entstanden</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	Kaufvertrag zwischen den Eheleuten K und dem B				persönlich?</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11760522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9564"/>
            <a:ext cx="8928992" cy="5493812"/>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wenn B in eigenem Namen handelte.</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aa</a:t>
            </a:r>
            <a:r>
              <a:rPr lang="de-DE" sz="2400" dirty="0">
                <a:solidFill>
                  <a:schemeClr val="tx1">
                    <a:lumMod val="65000"/>
                    <a:lumOff val="35000"/>
                  </a:schemeClr>
                </a:solidFill>
                <a:latin typeface="Frutiger Linotype" pitchFamily="34" charset="0"/>
              </a:rPr>
              <a:t>)	gemäß §§ 164 Abs. 1 S.2, Abs. 2 muss der Wille,					in fremdem Namen zu handeln, deutlich her-					vortreten; sonst Eigengeschäft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danach Eigengeschäft des B, da er nicht offen-					kundig gemacht hat, für die GmbH zu handeln.</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bb</a:t>
            </a:r>
            <a:r>
              <a:rPr lang="de-DE" sz="2400" dirty="0">
                <a:solidFill>
                  <a:schemeClr val="tx1">
                    <a:lumMod val="65000"/>
                    <a:lumOff val="35000"/>
                  </a:schemeClr>
                </a:solidFill>
                <a:latin typeface="Frutiger Linotype" pitchFamily="34" charset="0"/>
              </a:rPr>
              <a:t>)	Ausnahme?</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bei unternehmensbezogenen Geschäften wird					derjenige berechtigt und verpflichtet, den es					angeht.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so hier (+), da ersichtlich Handel des B; also 						wurde die Autohaus B-GmbH (UG) berechtigt					und verpflichtet.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b)	also kein Kaufvertrag Eheleute K </a:t>
            </a:r>
            <a:r>
              <a:rPr lang="mr-IN"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pitchFamily="34" charset="0"/>
              </a:rPr>
              <a:t> B persönlich.</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683010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9564"/>
            <a:ext cx="8928992" cy="5532284"/>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3.	also Anspruch aus §§ 346 Abs. 1, 437 Nr. 2 (-).</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II.	Durchgriffshaftung </a:t>
            </a:r>
            <a:r>
              <a:rPr lang="de-DE" sz="2400" b="1" dirty="0" err="1">
                <a:solidFill>
                  <a:schemeClr val="tx1">
                    <a:lumMod val="65000"/>
                    <a:lumOff val="35000"/>
                  </a:schemeClr>
                </a:solidFill>
                <a:latin typeface="Frutiger Linotype" pitchFamily="34" charset="0"/>
              </a:rPr>
              <a:t>iVm</a:t>
            </a:r>
            <a:r>
              <a:rPr lang="de-DE" sz="2400" b="1" dirty="0">
                <a:solidFill>
                  <a:schemeClr val="tx1">
                    <a:lumMod val="65000"/>
                    <a:lumOff val="35000"/>
                  </a:schemeClr>
                </a:solidFill>
                <a:latin typeface="Frutiger Linotype" pitchFamily="34" charset="0"/>
              </a:rPr>
              <a:t> §§ 346 Abs. 1, 437 Nr. 2</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weder Vermögensvermischung (§ 242) noch Rechts-		formmissbrauch (§ 826) ersichtlich.</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III.	</a:t>
            </a:r>
            <a:r>
              <a:rPr lang="de-DE" sz="2400" b="1" dirty="0" err="1">
                <a:solidFill>
                  <a:schemeClr val="tx1">
                    <a:lumMod val="65000"/>
                    <a:lumOff val="35000"/>
                  </a:schemeClr>
                </a:solidFill>
                <a:latin typeface="Frutiger Linotype" pitchFamily="34" charset="0"/>
              </a:rPr>
              <a:t>Rechtsscheinshaftung</a:t>
            </a:r>
            <a:r>
              <a:rPr lang="de-DE" sz="2400" b="1" dirty="0">
                <a:solidFill>
                  <a:schemeClr val="tx1">
                    <a:lumMod val="65000"/>
                    <a:lumOff val="35000"/>
                  </a:schemeClr>
                </a:solidFill>
                <a:latin typeface="Frutiger Linotype" pitchFamily="34" charset="0"/>
              </a:rPr>
              <a:t> (§ 242) </a:t>
            </a:r>
            <a:r>
              <a:rPr lang="de-DE" sz="2400" b="1" dirty="0" err="1">
                <a:solidFill>
                  <a:schemeClr val="tx1">
                    <a:lumMod val="65000"/>
                    <a:lumOff val="35000"/>
                  </a:schemeClr>
                </a:solidFill>
                <a:latin typeface="Frutiger Linotype" pitchFamily="34" charset="0"/>
              </a:rPr>
              <a:t>iVm</a:t>
            </a:r>
            <a:r>
              <a:rPr lang="de-DE" sz="2400" b="1" dirty="0">
                <a:solidFill>
                  <a:schemeClr val="tx1">
                    <a:lumMod val="65000"/>
                    <a:lumOff val="35000"/>
                  </a:schemeClr>
                </a:solidFill>
                <a:latin typeface="Frutiger Linotype" pitchFamily="34" charset="0"/>
              </a:rPr>
              <a:t> §§ 346 Abs. 1, 437 			Nr. 2</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1.	Kann es einen Anspruch aus § 242 im Wege der 				</a:t>
            </a:r>
            <a:r>
              <a:rPr lang="de-DE" sz="2400" dirty="0" err="1">
                <a:solidFill>
                  <a:schemeClr val="tx1">
                    <a:lumMod val="65000"/>
                    <a:lumOff val="35000"/>
                  </a:schemeClr>
                </a:solidFill>
                <a:latin typeface="Frutiger Linotype" pitchFamily="34" charset="0"/>
              </a:rPr>
              <a:t>Rechtsscheinshaftung</a:t>
            </a:r>
            <a:r>
              <a:rPr lang="de-DE" sz="2400" dirty="0">
                <a:solidFill>
                  <a:schemeClr val="tx1">
                    <a:lumMod val="65000"/>
                    <a:lumOff val="35000"/>
                  </a:schemeClr>
                </a:solidFill>
                <a:latin typeface="Frutiger Linotype" pitchFamily="34" charset="0"/>
              </a:rPr>
              <a:t> geben?</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Wer im </a:t>
            </a:r>
            <a:r>
              <a:rPr lang="de-DE" sz="2400" dirty="0" err="1">
                <a:solidFill>
                  <a:schemeClr val="tx1">
                    <a:lumMod val="65000"/>
                    <a:lumOff val="35000"/>
                  </a:schemeClr>
                </a:solidFill>
                <a:latin typeface="Frutiger Linotype" pitchFamily="34" charset="0"/>
              </a:rPr>
              <a:t>RVerkehr</a:t>
            </a:r>
            <a:r>
              <a:rPr lang="de-DE" sz="2400" dirty="0">
                <a:solidFill>
                  <a:schemeClr val="tx1">
                    <a:lumMod val="65000"/>
                    <a:lumOff val="35000"/>
                  </a:schemeClr>
                </a:solidFill>
                <a:latin typeface="Frutiger Linotype" pitchFamily="34" charset="0"/>
              </a:rPr>
              <a:t> den Anschein erzeugt, er sei selbst			Kaufmann, wird (zu seinem Nachteil) </a:t>
            </a:r>
            <a:r>
              <a:rPr lang="de-DE" sz="2400" dirty="0" err="1">
                <a:solidFill>
                  <a:schemeClr val="tx1">
                    <a:lumMod val="65000"/>
                    <a:lumOff val="35000"/>
                  </a:schemeClr>
                </a:solidFill>
                <a:latin typeface="Frutiger Linotype" pitchFamily="34" charset="0"/>
              </a:rPr>
              <a:t>ggf</a:t>
            </a:r>
            <a:r>
              <a:rPr lang="de-DE" sz="2400" dirty="0">
                <a:solidFill>
                  <a:schemeClr val="tx1">
                    <a:lumMod val="65000"/>
                    <a:lumOff val="35000"/>
                  </a:schemeClr>
                </a:solidFill>
                <a:latin typeface="Frutiger Linotype" pitchFamily="34" charset="0"/>
              </a:rPr>
              <a:t> auch so </a:t>
            </a:r>
            <a:r>
              <a:rPr lang="de-DE" sz="2400" dirty="0" err="1">
                <a:solidFill>
                  <a:schemeClr val="tx1">
                    <a:lumMod val="65000"/>
                    <a:lumOff val="35000"/>
                  </a:schemeClr>
                </a:solidFill>
                <a:latin typeface="Frutiger Linotype" pitchFamily="34" charset="0"/>
              </a:rPr>
              <a:t>be</a:t>
            </a:r>
            <a:r>
              <a:rPr lang="de-DE" sz="2400" dirty="0">
                <a:solidFill>
                  <a:schemeClr val="tx1">
                    <a:lumMod val="65000"/>
                    <a:lumOff val="35000"/>
                  </a:schemeClr>
                </a:solidFill>
                <a:latin typeface="Frutiger Linotype" pitchFamily="34" charset="0"/>
              </a:rPr>
              <a:t>-			handelt („Lehre vom Scheinkaufmann“, analog § 5).</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2.	Anspruch entstanden</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 Von B zurechenbar Rechtsschein erzeugt, er sei 					selbst der Kaufmann?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11657285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9564"/>
            <a:ext cx="8928992" cy="5532284"/>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Kann sich nur daraus ergeben, dass er das Auto-				haus B nicht als GmbH oder UG bezeichnete.</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aa</a:t>
            </a:r>
            <a:r>
              <a:rPr lang="de-DE" sz="2400" dirty="0">
                <a:solidFill>
                  <a:schemeClr val="tx1">
                    <a:lumMod val="65000"/>
                    <a:lumOff val="35000"/>
                  </a:schemeClr>
                </a:solidFill>
                <a:latin typeface="Frutiger Linotype" pitchFamily="34" charset="0"/>
              </a:rPr>
              <a:t>)	Gerade aus diesem Grunde existieren die §§ 4,					35a GmbHG</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bb</a:t>
            </a:r>
            <a:r>
              <a:rPr lang="de-DE" sz="2400" dirty="0">
                <a:solidFill>
                  <a:schemeClr val="tx1">
                    <a:lumMod val="65000"/>
                    <a:lumOff val="35000"/>
                  </a:schemeClr>
                </a:solidFill>
                <a:latin typeface="Frutiger Linotype" pitchFamily="34" charset="0"/>
              </a:rPr>
              <a:t>)	Andererseits darf sich B gemäß § 15 Abs. 2 S.1					HGB auf die (richtige) Eintragung der GmbH in					das Handelsregister berufen.</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cc)	</a:t>
            </a:r>
            <a:r>
              <a:rPr lang="de-DE" sz="2400" b="1" u="sng" dirty="0">
                <a:solidFill>
                  <a:schemeClr val="tx1">
                    <a:lumMod val="65000"/>
                    <a:lumOff val="35000"/>
                  </a:schemeClr>
                </a:solidFill>
                <a:latin typeface="Frutiger Linotype" pitchFamily="34" charset="0"/>
              </a:rPr>
              <a:t>ganz </a:t>
            </a:r>
            <a:r>
              <a:rPr lang="de-DE" sz="2400" b="1" u="sng" dirty="0" err="1">
                <a:solidFill>
                  <a:schemeClr val="tx1">
                    <a:lumMod val="65000"/>
                    <a:lumOff val="35000"/>
                  </a:schemeClr>
                </a:solidFill>
                <a:latin typeface="Frutiger Linotype" pitchFamily="34" charset="0"/>
              </a:rPr>
              <a:t>hM</a:t>
            </a:r>
            <a:r>
              <a:rPr lang="de-DE" sz="2400" b="1" u="sng"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pitchFamily="34" charset="0"/>
              </a:rPr>
              <a:t> §§ 4, 35a GmbHG verdrängen § 15						Abs. 2 S.1 HGB.</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=&gt;	also von B zurechenbarer Rechtsschein gesetzt.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b)	Handelten die Eheleute K im Vertrauen auf diesen				gesetzten Rechtsschein?</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Beweis des ersten Anscheins (BGHZ 17, 13, 19).</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c)	keine Fahrlässigkeit der K (analog § 173)?</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11550126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9564"/>
            <a:ext cx="8928992" cy="5609228"/>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kein Fahrlässigkeitsvorwurf ersichtlich.</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d)	Maßgeblich also, ob Anspruch der Eheleute K aus				§§ 346 Abs. 1, 437 Nr. 2 gegen die Autohaus 					B-GmbH besteht (da B dann aus § 242 haftete)</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aa</a:t>
            </a:r>
            <a:r>
              <a:rPr lang="de-DE" sz="2400" dirty="0">
                <a:solidFill>
                  <a:schemeClr val="tx1">
                    <a:lumMod val="65000"/>
                    <a:lumOff val="35000"/>
                  </a:schemeClr>
                </a:solidFill>
                <a:latin typeface="Frutiger Linotype" pitchFamily="34" charset="0"/>
              </a:rPr>
              <a:t>)	Wirksamer Kaufvertrag Eheleute K </a:t>
            </a:r>
            <a:r>
              <a:rPr lang="mr-IN"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pitchFamily="34" charset="0"/>
              </a:rPr>
              <a:t> B-GmbH?</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s. soeben: </a:t>
            </a:r>
            <a:r>
              <a:rPr lang="de-DE" sz="2400" dirty="0" err="1">
                <a:solidFill>
                  <a:schemeClr val="tx1">
                    <a:lumMod val="65000"/>
                    <a:lumOff val="35000"/>
                  </a:schemeClr>
                </a:solidFill>
                <a:latin typeface="Frutiger Linotype" pitchFamily="34" charset="0"/>
              </a:rPr>
              <a:t>Grds</a:t>
            </a:r>
            <a:r>
              <a:rPr lang="de-DE" sz="2400" dirty="0">
                <a:solidFill>
                  <a:schemeClr val="tx1">
                    <a:lumMod val="65000"/>
                    <a:lumOff val="35000"/>
                  </a:schemeClr>
                </a:solidFill>
                <a:latin typeface="Frutiger Linotype" pitchFamily="34" charset="0"/>
              </a:rPr>
              <a:t>. des </a:t>
            </a:r>
            <a:r>
              <a:rPr lang="de-DE" sz="2400" dirty="0" err="1">
                <a:solidFill>
                  <a:schemeClr val="tx1">
                    <a:lumMod val="65000"/>
                    <a:lumOff val="35000"/>
                  </a:schemeClr>
                </a:solidFill>
                <a:latin typeface="Frutiger Linotype" pitchFamily="34" charset="0"/>
              </a:rPr>
              <a:t>unternehmensbezoge</a:t>
            </a: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nen</a:t>
            </a:r>
            <a:r>
              <a:rPr lang="de-DE" sz="2400" dirty="0">
                <a:solidFill>
                  <a:schemeClr val="tx1">
                    <a:lumMod val="65000"/>
                    <a:lumOff val="35000"/>
                  </a:schemeClr>
                </a:solidFill>
                <a:latin typeface="Frutiger Linotype" pitchFamily="34" charset="0"/>
              </a:rPr>
              <a:t> Geschäfts, B hatte Vertretungsmacht.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bb</a:t>
            </a:r>
            <a:r>
              <a:rPr lang="de-DE" sz="2400" dirty="0">
                <a:solidFill>
                  <a:schemeClr val="tx1">
                    <a:lumMod val="65000"/>
                    <a:lumOff val="35000"/>
                  </a:schemeClr>
                </a:solidFill>
                <a:latin typeface="Frutiger Linotype" pitchFamily="34" charset="0"/>
              </a:rPr>
              <a:t>)	Wirksamer Rücktritt der Eheleute K</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(1)	Rücktrittserklärung, § 349?</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datiert vom 21.07.</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(2)	Rücktrittsgrund, § 437 Nr. 2?</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	Mangel des verkauften Faltanhängers?</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a:t>
            </a:r>
            <a:r>
              <a:rPr lang="de-DE" sz="2400" dirty="0" err="1">
                <a:solidFill>
                  <a:schemeClr val="tx1">
                    <a:lumMod val="65000"/>
                    <a:lumOff val="35000"/>
                  </a:schemeClr>
                </a:solidFill>
                <a:latin typeface="Frutiger Linotype" pitchFamily="34" charset="0"/>
              </a:rPr>
              <a:t>SMangel</a:t>
            </a:r>
            <a:r>
              <a:rPr lang="de-DE" sz="2400" dirty="0">
                <a:solidFill>
                  <a:schemeClr val="tx1">
                    <a:lumMod val="65000"/>
                    <a:lumOff val="35000"/>
                  </a:schemeClr>
                </a:solidFill>
                <a:latin typeface="Frutiger Linotype" pitchFamily="34" charset="0"/>
              </a:rPr>
              <a:t> gemäß § 434 Abs. 2 S.1 Nr.2							da Herstellungsdefekt am </a:t>
            </a:r>
            <a:r>
              <a:rPr lang="de-DE" sz="2400" dirty="0" err="1">
                <a:solidFill>
                  <a:schemeClr val="tx1">
                    <a:lumMod val="65000"/>
                    <a:lumOff val="35000"/>
                  </a:schemeClr>
                </a:solidFill>
                <a:latin typeface="Frutiger Linotype" pitchFamily="34" charset="0"/>
              </a:rPr>
              <a:t>Faltmechanis</a:t>
            </a:r>
            <a:r>
              <a:rPr lang="de-DE" sz="2400" dirty="0">
                <a:solidFill>
                  <a:schemeClr val="tx1">
                    <a:lumMod val="65000"/>
                    <a:lumOff val="35000"/>
                  </a:schemeClr>
                </a:solidFill>
                <a:latin typeface="Frutiger Linotype" pitchFamily="34" charset="0"/>
              </a:rPr>
              <a: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10226569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9564"/>
            <a:ext cx="8928992" cy="5455340"/>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(b)	Erfolglose Fristsetzung zur </a:t>
            </a:r>
            <a:r>
              <a:rPr lang="de-DE" sz="2400" dirty="0" err="1">
                <a:solidFill>
                  <a:schemeClr val="tx1">
                    <a:lumMod val="65000"/>
                    <a:lumOff val="35000"/>
                  </a:schemeClr>
                </a:solidFill>
                <a:latin typeface="Frutiger Linotype" pitchFamily="34" charset="0"/>
              </a:rPr>
              <a:t>Nacherfüllg</a:t>
            </a:r>
            <a:r>
              <a:rPr lang="de-DE" sz="2400" dirty="0">
                <a:solidFill>
                  <a:schemeClr val="tx1">
                    <a:lumMod val="65000"/>
                    <a:lumOff val="35000"/>
                  </a:schemeClr>
                </a:solidFill>
                <a:latin typeface="Frutiger Linotype" pitchFamily="34" charset="0"/>
              </a:rPr>
              <a:t>							oder Entbehrlichkeit?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zwei Fristen (vom 04.06. und 10.07.)								zur Abholung und Reparatur gesetzt.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aa</a:t>
            </a:r>
            <a:r>
              <a:rPr lang="de-DE" sz="2400" dirty="0">
                <a:solidFill>
                  <a:schemeClr val="tx1">
                    <a:lumMod val="65000"/>
                    <a:lumOff val="35000"/>
                  </a:schemeClr>
                </a:solidFill>
                <a:latin typeface="Frutiger Linotype" pitchFamily="34" charset="0"/>
              </a:rPr>
              <a:t>)	Fristen waren angemessen lang.</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bb</a:t>
            </a:r>
            <a:r>
              <a:rPr lang="de-DE" sz="2400" dirty="0">
                <a:solidFill>
                  <a:schemeClr val="tx1">
                    <a:lumMod val="65000"/>
                    <a:lumOff val="35000"/>
                  </a:schemeClr>
                </a:solidFill>
                <a:latin typeface="Frutiger Linotype" pitchFamily="34" charset="0"/>
              </a:rPr>
              <a:t>)	fraglich aber, ob ordnungsgemäß,								da B den Anhänger in NL abholen								sollte</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eine ordnungsgemäße Fristsetzung								erfordert auch das Angebot, die 								Sache am </a:t>
            </a:r>
            <a:r>
              <a:rPr lang="de-DE" sz="2400" dirty="0" err="1">
                <a:solidFill>
                  <a:schemeClr val="tx1">
                    <a:lumMod val="65000"/>
                    <a:lumOff val="35000"/>
                  </a:schemeClr>
                </a:solidFill>
                <a:latin typeface="Frutiger Linotype" pitchFamily="34" charset="0"/>
              </a:rPr>
              <a:t>LeistOrt</a:t>
            </a:r>
            <a:r>
              <a:rPr lang="de-DE" sz="2400" dirty="0">
                <a:solidFill>
                  <a:schemeClr val="tx1">
                    <a:lumMod val="65000"/>
                    <a:lumOff val="35000"/>
                  </a:schemeClr>
                </a:solidFill>
                <a:latin typeface="Frutiger Linotype" pitchFamily="34" charset="0"/>
              </a:rPr>
              <a:t> der </a:t>
            </a:r>
            <a:r>
              <a:rPr lang="de-DE" sz="2400" dirty="0" err="1">
                <a:solidFill>
                  <a:schemeClr val="tx1">
                    <a:lumMod val="65000"/>
                    <a:lumOff val="35000"/>
                  </a:schemeClr>
                </a:solidFill>
                <a:latin typeface="Frutiger Linotype" pitchFamily="34" charset="0"/>
              </a:rPr>
              <a:t>Nacherfüllg</a:t>
            </a:r>
            <a:r>
              <a:rPr lang="de-DE" sz="2400" dirty="0">
                <a:solidFill>
                  <a:schemeClr val="tx1">
                    <a:lumMod val="65000"/>
                    <a:lumOff val="35000"/>
                  </a:schemeClr>
                </a:solidFill>
                <a:latin typeface="Frutiger Linotype" pitchFamily="34" charset="0"/>
              </a:rPr>
              <a:t>								prüfen zu können, § 439 Abs. 5.</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maßgeblich daher, wo der </a:t>
            </a:r>
            <a:r>
              <a:rPr lang="de-DE" sz="2400" dirty="0" err="1">
                <a:solidFill>
                  <a:schemeClr val="tx1">
                    <a:lumMod val="65000"/>
                    <a:lumOff val="35000"/>
                  </a:schemeClr>
                </a:solidFill>
                <a:latin typeface="Frutiger Linotype" pitchFamily="34" charset="0"/>
              </a:rPr>
              <a:t>LeistOrt</a:t>
            </a:r>
            <a:r>
              <a:rPr lang="de-DE" sz="2400" dirty="0">
                <a:solidFill>
                  <a:schemeClr val="tx1">
                    <a:lumMod val="65000"/>
                    <a:lumOff val="35000"/>
                  </a:schemeClr>
                </a:solidFill>
                <a:latin typeface="Frutiger Linotype" pitchFamily="34" charset="0"/>
              </a:rPr>
              <a:t>								der Nacherfüllung ist. Das ist </a:t>
            </a:r>
            <a:r>
              <a:rPr lang="de-DE" sz="2400" dirty="0" err="1">
                <a:solidFill>
                  <a:schemeClr val="tx1">
                    <a:lumMod val="65000"/>
                    <a:lumOff val="35000"/>
                  </a:schemeClr>
                </a:solidFill>
                <a:latin typeface="Frutiger Linotype" pitchFamily="34" charset="0"/>
              </a:rPr>
              <a:t>str.</a:t>
            </a:r>
            <a:endParaRPr lang="de-DE" sz="2400"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9616742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9564"/>
            <a:ext cx="8928992" cy="5493812"/>
          </a:xfrm>
          <a:prstGeom prst="rect">
            <a:avLst/>
          </a:prstGeom>
          <a:noFill/>
        </p:spPr>
        <p:txBody>
          <a:bodyPr wrap="square" rtlCol="0">
            <a:spAutoFit/>
          </a:bodyPr>
          <a:lstStyle/>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b="1" u="sng" dirty="0">
                <a:solidFill>
                  <a:schemeClr val="tx1">
                    <a:lumMod val="65000"/>
                    <a:lumOff val="35000"/>
                  </a:schemeClr>
                </a:solidFill>
                <a:latin typeface="Frutiger Linotype" pitchFamily="34" charset="0"/>
              </a:rPr>
              <a:t>M1:</a:t>
            </a:r>
            <a:r>
              <a:rPr lang="de-DE" sz="2400" dirty="0">
                <a:solidFill>
                  <a:schemeClr val="tx1">
                    <a:lumMod val="65000"/>
                    <a:lumOff val="35000"/>
                  </a:schemeClr>
                </a:solidFill>
                <a:latin typeface="Frutiger Linotype" pitchFamily="34" charset="0"/>
              </a:rPr>
              <a:t> dort, wo auch die Erfüllung zu								erbringen war (mod. </a:t>
            </a:r>
            <a:r>
              <a:rPr lang="de-DE" sz="2400" dirty="0" err="1">
                <a:solidFill>
                  <a:schemeClr val="tx1">
                    <a:lumMod val="65000"/>
                    <a:lumOff val="35000"/>
                  </a:schemeClr>
                </a:solidFill>
                <a:latin typeface="Frutiger Linotype" pitchFamily="34" charset="0"/>
              </a:rPr>
              <a:t>ErfüllAnspr</a:t>
            </a:r>
            <a:r>
              <a:rPr lang="de-DE" sz="2400" dirty="0">
                <a:solidFill>
                  <a:schemeClr val="tx1">
                    <a:lumMod val="65000"/>
                    <a:lumOff val="35000"/>
                  </a:schemeClr>
                </a:solidFill>
                <a:latin typeface="Frutiger Linotype" pitchFamily="34" charset="0"/>
              </a:rPr>
              <a: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danach?</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i="1" dirty="0">
                <a:solidFill>
                  <a:schemeClr val="tx1">
                    <a:lumMod val="65000"/>
                    <a:lumOff val="35000"/>
                  </a:schemeClr>
                </a:solidFill>
                <a:latin typeface="Frutiger Linotype" pitchFamily="34" charset="0"/>
              </a:rPr>
              <a:t>Hamburg</a:t>
            </a:r>
            <a:r>
              <a:rPr lang="de-DE" sz="2400" dirty="0">
                <a:solidFill>
                  <a:schemeClr val="tx1">
                    <a:lumMod val="65000"/>
                    <a:lumOff val="35000"/>
                  </a:schemeClr>
                </a:solidFill>
                <a:latin typeface="Frutiger Linotype" pitchFamily="34" charset="0"/>
              </a:rPr>
              <a:t>, da Holschuld vereinbart								war (dass B tatsächlich gebracht hat								ändert dies nicht).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b="1" u="sng" dirty="0">
                <a:solidFill>
                  <a:schemeClr val="tx1">
                    <a:lumMod val="65000"/>
                    <a:lumOff val="35000"/>
                  </a:schemeClr>
                </a:solidFill>
                <a:latin typeface="Frutiger Linotype" pitchFamily="34" charset="0"/>
              </a:rPr>
              <a:t>M2:</a:t>
            </a:r>
            <a:r>
              <a:rPr lang="de-DE" sz="2400" dirty="0">
                <a:solidFill>
                  <a:schemeClr val="tx1">
                    <a:lumMod val="65000"/>
                    <a:lumOff val="35000"/>
                  </a:schemeClr>
                </a:solidFill>
                <a:latin typeface="Frutiger Linotype" pitchFamily="34" charset="0"/>
              </a:rPr>
              <a:t> dort, wo sich die Sache </a:t>
            </a:r>
            <a:r>
              <a:rPr lang="de-DE" sz="2400" dirty="0" err="1">
                <a:solidFill>
                  <a:schemeClr val="tx1">
                    <a:lumMod val="65000"/>
                    <a:lumOff val="35000"/>
                  </a:schemeClr>
                </a:solidFill>
                <a:latin typeface="Frutiger Linotype" pitchFamily="34" charset="0"/>
              </a:rPr>
              <a:t>bestim</a:t>
            </a: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mungsgemäß</a:t>
            </a:r>
            <a:r>
              <a:rPr lang="de-DE" sz="2400" dirty="0">
                <a:solidFill>
                  <a:schemeClr val="tx1">
                    <a:lumMod val="65000"/>
                    <a:lumOff val="35000"/>
                  </a:schemeClr>
                </a:solidFill>
                <a:latin typeface="Frutiger Linotype" pitchFamily="34" charset="0"/>
              </a:rPr>
              <a:t> befindet.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danach?</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i="1" dirty="0">
                <a:solidFill>
                  <a:schemeClr val="tx1">
                    <a:lumMod val="65000"/>
                    <a:lumOff val="35000"/>
                  </a:schemeClr>
                </a:solidFill>
                <a:latin typeface="Frutiger Linotype" pitchFamily="34" charset="0"/>
              </a:rPr>
              <a:t>NL</a:t>
            </a:r>
            <a:r>
              <a:rPr lang="de-DE" sz="2400" dirty="0">
                <a:solidFill>
                  <a:schemeClr val="tx1">
                    <a:lumMod val="65000"/>
                    <a:lumOff val="35000"/>
                  </a:schemeClr>
                </a:solidFill>
                <a:latin typeface="Frutiger Linotype" pitchFamily="34" charset="0"/>
              </a:rPr>
              <a:t>, da sich Anhänger bestimmungs-								gemäß bei den </a:t>
            </a:r>
            <a:r>
              <a:rPr lang="de-DE" sz="2400" dirty="0" err="1">
                <a:solidFill>
                  <a:schemeClr val="tx1">
                    <a:lumMod val="65000"/>
                    <a:lumOff val="35000"/>
                  </a:schemeClr>
                </a:solidFill>
                <a:latin typeface="Frutiger Linotype" pitchFamily="34" charset="0"/>
              </a:rPr>
              <a:t>Ehel</a:t>
            </a:r>
            <a:r>
              <a:rPr lang="de-DE" sz="2400" dirty="0">
                <a:solidFill>
                  <a:schemeClr val="tx1">
                    <a:lumMod val="65000"/>
                    <a:lumOff val="35000"/>
                  </a:schemeClr>
                </a:solidFill>
                <a:latin typeface="Frutiger Linotype" pitchFamily="34" charset="0"/>
              </a:rPr>
              <a:t>. K befindet.</a:t>
            </a:r>
          </a:p>
          <a:p>
            <a:pPr>
              <a:spcAft>
                <a:spcPts val="3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b="1" u="sng" dirty="0">
                <a:solidFill>
                  <a:schemeClr val="tx1">
                    <a:lumMod val="65000"/>
                    <a:lumOff val="35000"/>
                  </a:schemeClr>
                </a:solidFill>
                <a:latin typeface="Frutiger Linotype" pitchFamily="34" charset="0"/>
              </a:rPr>
              <a:t>M3:</a:t>
            </a:r>
            <a:r>
              <a:rPr lang="de-DE" sz="2400" dirty="0">
                <a:solidFill>
                  <a:schemeClr val="tx1">
                    <a:lumMod val="65000"/>
                    <a:lumOff val="35000"/>
                  </a:schemeClr>
                </a:solidFill>
                <a:latin typeface="Frutiger Linotype" pitchFamily="34" charset="0"/>
              </a:rPr>
              <a:t> da keine besonderen </a:t>
            </a:r>
            <a:r>
              <a:rPr lang="de-DE" sz="2400" dirty="0" err="1">
                <a:solidFill>
                  <a:schemeClr val="tx1">
                    <a:lumMod val="65000"/>
                    <a:lumOff val="35000"/>
                  </a:schemeClr>
                </a:solidFill>
                <a:latin typeface="Frutiger Linotype" pitchFamily="34" charset="0"/>
              </a:rPr>
              <a:t>Vorschrif</a:t>
            </a: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ten</a:t>
            </a: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LeistOrt</a:t>
            </a:r>
            <a:r>
              <a:rPr lang="de-DE" sz="2400" dirty="0">
                <a:solidFill>
                  <a:schemeClr val="tx1">
                    <a:lumMod val="65000"/>
                    <a:lumOff val="35000"/>
                  </a:schemeClr>
                </a:solidFill>
                <a:latin typeface="Frutiger Linotype" pitchFamily="34" charset="0"/>
              </a:rPr>
              <a:t> richtet sich nach § 269								Abs. 1 - 3</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err="1">
                <a:solidFill>
                  <a:schemeClr val="bg1"/>
                </a:solidFill>
                <a:latin typeface="Frutiger LT 57 Cn" pitchFamily="34" charset="0"/>
              </a:rPr>
              <a:t>ZivilR</a:t>
            </a:r>
            <a:r>
              <a:rPr lang="de-DE" sz="2600" dirty="0">
                <a:solidFill>
                  <a:schemeClr val="bg1"/>
                </a:solidFill>
                <a:latin typeface="Frutiger LT 57 Cn" pitchFamily="34" charset="0"/>
              </a:rPr>
              <a:t>-Klausur</a:t>
            </a:r>
          </a:p>
          <a:p>
            <a:r>
              <a:rPr lang="de-DE" sz="2600" dirty="0">
                <a:solidFill>
                  <a:schemeClr val="bg1"/>
                </a:solidFill>
                <a:latin typeface="Frutiger Linotype" pitchFamily="34" charset="0"/>
              </a:rPr>
              <a:t>02.10.2025</a:t>
            </a:r>
          </a:p>
        </p:txBody>
      </p:sp>
    </p:spTree>
    <p:extLst>
      <p:ext uri="{BB962C8B-B14F-4D97-AF65-F5344CB8AC3E}">
        <p14:creationId xmlns:p14="http://schemas.microsoft.com/office/powerpoint/2010/main" val="1388653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2352</Words>
  <Application>Microsoft Macintosh PowerPoint</Application>
  <PresentationFormat>Bildschirmpräsentation (4:3)</PresentationFormat>
  <Paragraphs>136</Paragraphs>
  <Slides>15</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15</vt:i4>
      </vt:variant>
    </vt:vector>
  </HeadingPairs>
  <TitlesOfParts>
    <vt:vector size="20" baseType="lpstr">
      <vt:lpstr>Arial</vt:lpstr>
      <vt:lpstr>Calibri</vt:lpstr>
      <vt:lpstr>Frutiger Linotype</vt:lpstr>
      <vt:lpstr>Frutiger LT 57 Cn</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Henning Kiss</dc:creator>
  <cp:keywords/>
  <dc:description/>
  <cp:lastModifiedBy>Henning Kiss</cp:lastModifiedBy>
  <cp:revision>249</cp:revision>
  <dcterms:created xsi:type="dcterms:W3CDTF">2012-03-09T10:38:50Z</dcterms:created>
  <dcterms:modified xsi:type="dcterms:W3CDTF">2025-10-02T11:48:27Z</dcterms:modified>
  <cp:category/>
</cp:coreProperties>
</file>