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sldIdLst>
    <p:sldId id="25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76" r:id="rId21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7515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021A6B-C8AD-DB4F-A16E-236C493BC32D}" v="17" dt="2026-04-29T18:15:20.3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712"/>
    <p:restoredTop sz="93084"/>
  </p:normalViewPr>
  <p:slideViewPr>
    <p:cSldViewPr>
      <p:cViewPr varScale="1">
        <p:scale>
          <a:sx n="93" d="100"/>
          <a:sy n="93" d="100"/>
        </p:scale>
        <p:origin x="2632" y="5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ning Kiss" userId="a0df8af1cba7f864" providerId="LiveId" clId="{1F423280-346F-54D6-925F-8C3FA5DEC067}"/>
    <pc:docChg chg="modSld">
      <pc:chgData name="Henning Kiss" userId="a0df8af1cba7f864" providerId="LiveId" clId="{1F423280-346F-54D6-925F-8C3FA5DEC067}" dt="2026-04-29T18:15:20.319" v="28"/>
      <pc:docMkLst>
        <pc:docMk/>
      </pc:docMkLst>
      <pc:sldChg chg="modSp mod">
        <pc:chgData name="Henning Kiss" userId="a0df8af1cba7f864" providerId="LiveId" clId="{1F423280-346F-54D6-925F-8C3FA5DEC067}" dt="2026-04-29T18:14:10.028" v="5" actId="20577"/>
        <pc:sldMkLst>
          <pc:docMk/>
          <pc:sldMk cId="569267127" sldId="256"/>
        </pc:sldMkLst>
        <pc:spChg chg="mod">
          <ac:chgData name="Henning Kiss" userId="a0df8af1cba7f864" providerId="LiveId" clId="{1F423280-346F-54D6-925F-8C3FA5DEC067}" dt="2026-04-29T18:14:10.028" v="5" actId="20577"/>
          <ac:spMkLst>
            <pc:docMk/>
            <pc:sldMk cId="569267127" sldId="256"/>
            <ac:spMk id="2" creationId="{00000000-0000-0000-0000-000000000000}"/>
          </ac:spMkLst>
        </pc:spChg>
      </pc:sldChg>
      <pc:sldChg chg="modSp mod">
        <pc:chgData name="Henning Kiss" userId="a0df8af1cba7f864" providerId="LiveId" clId="{1F423280-346F-54D6-925F-8C3FA5DEC067}" dt="2026-04-29T18:14:15.779" v="11" actId="20577"/>
        <pc:sldMkLst>
          <pc:docMk/>
          <pc:sldMk cId="753880187" sldId="277"/>
        </pc:sldMkLst>
        <pc:spChg chg="mod">
          <ac:chgData name="Henning Kiss" userId="a0df8af1cba7f864" providerId="LiveId" clId="{1F423280-346F-54D6-925F-8C3FA5DEC067}" dt="2026-04-29T18:14:15.779" v="11" actId="20577"/>
          <ac:spMkLst>
            <pc:docMk/>
            <pc:sldMk cId="753880187" sldId="277"/>
            <ac:spMk id="3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6-04-29T18:14:21.721" v="12"/>
        <pc:sldMkLst>
          <pc:docMk/>
          <pc:sldMk cId="670335861" sldId="278"/>
        </pc:sldMkLst>
        <pc:spChg chg="mod">
          <ac:chgData name="Henning Kiss" userId="a0df8af1cba7f864" providerId="LiveId" clId="{1F423280-346F-54D6-925F-8C3FA5DEC067}" dt="2026-04-29T18:14:21.721" v="12"/>
          <ac:spMkLst>
            <pc:docMk/>
            <pc:sldMk cId="670335861" sldId="278"/>
            <ac:spMk id="3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6-04-29T18:14:25.386" v="13"/>
        <pc:sldMkLst>
          <pc:docMk/>
          <pc:sldMk cId="1822535965" sldId="279"/>
        </pc:sldMkLst>
        <pc:spChg chg="mod">
          <ac:chgData name="Henning Kiss" userId="a0df8af1cba7f864" providerId="LiveId" clId="{1F423280-346F-54D6-925F-8C3FA5DEC067}" dt="2026-04-29T18:14:25.386" v="13"/>
          <ac:spMkLst>
            <pc:docMk/>
            <pc:sldMk cId="1822535965" sldId="279"/>
            <ac:spMk id="3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6-04-29T18:14:28.540" v="14"/>
        <pc:sldMkLst>
          <pc:docMk/>
          <pc:sldMk cId="725866555" sldId="280"/>
        </pc:sldMkLst>
        <pc:spChg chg="mod">
          <ac:chgData name="Henning Kiss" userId="a0df8af1cba7f864" providerId="LiveId" clId="{1F423280-346F-54D6-925F-8C3FA5DEC067}" dt="2026-04-29T18:14:28.540" v="14"/>
          <ac:spMkLst>
            <pc:docMk/>
            <pc:sldMk cId="725866555" sldId="280"/>
            <ac:spMk id="3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6-04-29T18:14:31.553" v="15"/>
        <pc:sldMkLst>
          <pc:docMk/>
          <pc:sldMk cId="742912079" sldId="281"/>
        </pc:sldMkLst>
        <pc:spChg chg="mod">
          <ac:chgData name="Henning Kiss" userId="a0df8af1cba7f864" providerId="LiveId" clId="{1F423280-346F-54D6-925F-8C3FA5DEC067}" dt="2026-04-29T18:14:31.553" v="15"/>
          <ac:spMkLst>
            <pc:docMk/>
            <pc:sldMk cId="742912079" sldId="281"/>
            <ac:spMk id="3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6-04-29T18:14:34.826" v="16"/>
        <pc:sldMkLst>
          <pc:docMk/>
          <pc:sldMk cId="1960627987" sldId="282"/>
        </pc:sldMkLst>
        <pc:spChg chg="mod">
          <ac:chgData name="Henning Kiss" userId="a0df8af1cba7f864" providerId="LiveId" clId="{1F423280-346F-54D6-925F-8C3FA5DEC067}" dt="2026-04-29T18:14:34.826" v="16"/>
          <ac:spMkLst>
            <pc:docMk/>
            <pc:sldMk cId="1960627987" sldId="282"/>
            <ac:spMk id="3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6-04-29T18:14:38.240" v="17"/>
        <pc:sldMkLst>
          <pc:docMk/>
          <pc:sldMk cId="1942395157" sldId="283"/>
        </pc:sldMkLst>
        <pc:spChg chg="mod">
          <ac:chgData name="Henning Kiss" userId="a0df8af1cba7f864" providerId="LiveId" clId="{1F423280-346F-54D6-925F-8C3FA5DEC067}" dt="2026-04-29T18:14:38.240" v="17"/>
          <ac:spMkLst>
            <pc:docMk/>
            <pc:sldMk cId="1942395157" sldId="283"/>
            <ac:spMk id="3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6-04-29T18:14:41.647" v="18"/>
        <pc:sldMkLst>
          <pc:docMk/>
          <pc:sldMk cId="132429747" sldId="284"/>
        </pc:sldMkLst>
        <pc:spChg chg="mod">
          <ac:chgData name="Henning Kiss" userId="a0df8af1cba7f864" providerId="LiveId" clId="{1F423280-346F-54D6-925F-8C3FA5DEC067}" dt="2026-04-29T18:14:41.647" v="18"/>
          <ac:spMkLst>
            <pc:docMk/>
            <pc:sldMk cId="132429747" sldId="284"/>
            <ac:spMk id="3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6-04-29T18:14:45.798" v="19"/>
        <pc:sldMkLst>
          <pc:docMk/>
          <pc:sldMk cId="1507433026" sldId="285"/>
        </pc:sldMkLst>
        <pc:spChg chg="mod">
          <ac:chgData name="Henning Kiss" userId="a0df8af1cba7f864" providerId="LiveId" clId="{1F423280-346F-54D6-925F-8C3FA5DEC067}" dt="2026-04-29T18:14:45.798" v="19"/>
          <ac:spMkLst>
            <pc:docMk/>
            <pc:sldMk cId="1507433026" sldId="285"/>
            <ac:spMk id="3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6-04-29T18:14:49.809" v="20"/>
        <pc:sldMkLst>
          <pc:docMk/>
          <pc:sldMk cId="1760754055" sldId="286"/>
        </pc:sldMkLst>
        <pc:spChg chg="mod">
          <ac:chgData name="Henning Kiss" userId="a0df8af1cba7f864" providerId="LiveId" clId="{1F423280-346F-54D6-925F-8C3FA5DEC067}" dt="2026-04-29T18:14:49.809" v="20"/>
          <ac:spMkLst>
            <pc:docMk/>
            <pc:sldMk cId="1760754055" sldId="286"/>
            <ac:spMk id="3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6-04-29T18:14:53.304" v="21"/>
        <pc:sldMkLst>
          <pc:docMk/>
          <pc:sldMk cId="2049824616" sldId="287"/>
        </pc:sldMkLst>
        <pc:spChg chg="mod">
          <ac:chgData name="Henning Kiss" userId="a0df8af1cba7f864" providerId="LiveId" clId="{1F423280-346F-54D6-925F-8C3FA5DEC067}" dt="2026-04-29T18:14:53.304" v="21"/>
          <ac:spMkLst>
            <pc:docMk/>
            <pc:sldMk cId="2049824616" sldId="287"/>
            <ac:spMk id="3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6-04-29T18:14:57.603" v="22"/>
        <pc:sldMkLst>
          <pc:docMk/>
          <pc:sldMk cId="1447408105" sldId="288"/>
        </pc:sldMkLst>
        <pc:spChg chg="mod">
          <ac:chgData name="Henning Kiss" userId="a0df8af1cba7f864" providerId="LiveId" clId="{1F423280-346F-54D6-925F-8C3FA5DEC067}" dt="2026-04-29T18:14:57.603" v="22"/>
          <ac:spMkLst>
            <pc:docMk/>
            <pc:sldMk cId="1447408105" sldId="288"/>
            <ac:spMk id="3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6-04-29T18:15:01.149" v="23"/>
        <pc:sldMkLst>
          <pc:docMk/>
          <pc:sldMk cId="452733140" sldId="289"/>
        </pc:sldMkLst>
        <pc:spChg chg="mod">
          <ac:chgData name="Henning Kiss" userId="a0df8af1cba7f864" providerId="LiveId" clId="{1F423280-346F-54D6-925F-8C3FA5DEC067}" dt="2026-04-29T18:15:01.149" v="23"/>
          <ac:spMkLst>
            <pc:docMk/>
            <pc:sldMk cId="452733140" sldId="289"/>
            <ac:spMk id="3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6-04-29T18:15:04.677" v="24"/>
        <pc:sldMkLst>
          <pc:docMk/>
          <pc:sldMk cId="768991433" sldId="290"/>
        </pc:sldMkLst>
        <pc:spChg chg="mod">
          <ac:chgData name="Henning Kiss" userId="a0df8af1cba7f864" providerId="LiveId" clId="{1F423280-346F-54D6-925F-8C3FA5DEC067}" dt="2026-04-29T18:15:04.677" v="24"/>
          <ac:spMkLst>
            <pc:docMk/>
            <pc:sldMk cId="768991433" sldId="290"/>
            <ac:spMk id="3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6-04-29T18:15:08.223" v="25"/>
        <pc:sldMkLst>
          <pc:docMk/>
          <pc:sldMk cId="291033311" sldId="291"/>
        </pc:sldMkLst>
        <pc:spChg chg="mod">
          <ac:chgData name="Henning Kiss" userId="a0df8af1cba7f864" providerId="LiveId" clId="{1F423280-346F-54D6-925F-8C3FA5DEC067}" dt="2026-04-29T18:15:08.223" v="25"/>
          <ac:spMkLst>
            <pc:docMk/>
            <pc:sldMk cId="291033311" sldId="291"/>
            <ac:spMk id="3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6-04-29T18:15:13.474" v="26"/>
        <pc:sldMkLst>
          <pc:docMk/>
          <pc:sldMk cId="1212860081" sldId="292"/>
        </pc:sldMkLst>
        <pc:spChg chg="mod">
          <ac:chgData name="Henning Kiss" userId="a0df8af1cba7f864" providerId="LiveId" clId="{1F423280-346F-54D6-925F-8C3FA5DEC067}" dt="2026-04-29T18:15:13.474" v="26"/>
          <ac:spMkLst>
            <pc:docMk/>
            <pc:sldMk cId="1212860081" sldId="292"/>
            <ac:spMk id="3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6-04-29T18:15:16.658" v="27"/>
        <pc:sldMkLst>
          <pc:docMk/>
          <pc:sldMk cId="1783031970" sldId="293"/>
        </pc:sldMkLst>
        <pc:spChg chg="mod">
          <ac:chgData name="Henning Kiss" userId="a0df8af1cba7f864" providerId="LiveId" clId="{1F423280-346F-54D6-925F-8C3FA5DEC067}" dt="2026-04-29T18:15:16.658" v="27"/>
          <ac:spMkLst>
            <pc:docMk/>
            <pc:sldMk cId="1783031970" sldId="293"/>
            <ac:spMk id="3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6-04-29T18:15:20.319" v="28"/>
        <pc:sldMkLst>
          <pc:docMk/>
          <pc:sldMk cId="1802142582" sldId="294"/>
        </pc:sldMkLst>
        <pc:spChg chg="mod">
          <ac:chgData name="Henning Kiss" userId="a0df8af1cba7f864" providerId="LiveId" clId="{1F423280-346F-54D6-925F-8C3FA5DEC067}" dt="2026-04-29T18:15:20.319" v="28"/>
          <ac:spMkLst>
            <pc:docMk/>
            <pc:sldMk cId="1802142582" sldId="294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514C6A-EB18-46A0-A612-B77105F60B9D}" type="datetimeFigureOut">
              <a:rPr lang="de-DE" smtClean="0"/>
              <a:t>29.04.26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A97353-07D3-4549-9212-8D4A78C447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871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808"/>
            <a:ext cx="7956376" cy="4068601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7020272" y="1700808"/>
            <a:ext cx="2123728" cy="4068601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 userDrawn="1"/>
        </p:nvSpPr>
        <p:spPr>
          <a:xfrm>
            <a:off x="4860032" y="2069232"/>
            <a:ext cx="2123728" cy="2511896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458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9571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6632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2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0" indent="0" algn="l" defTabSz="914400" rtl="0" eaLnBrk="1" latinLnBrk="0" hangingPunct="1">
        <a:spcBef>
          <a:spcPts val="0"/>
        </a:spcBef>
        <a:buFont typeface="Arial" pitchFamily="34" charset="0"/>
        <a:buChar char="»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33843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Zivilrechtsklausur vom 30.04.2026</a:t>
            </a:r>
          </a:p>
        </p:txBody>
      </p:sp>
    </p:spTree>
    <p:extLst>
      <p:ext uri="{BB962C8B-B14F-4D97-AF65-F5344CB8AC3E}">
        <p14:creationId xmlns:p14="http://schemas.microsoft.com/office/powerpoint/2010/main" val="5692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56632"/>
            <a:ext cx="8928992" cy="5519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T2 =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(Mit-)Täter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§ 830 Abs. 1 S.1?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ungeachtet des objektiven Tatbeitrags fehlt es				an Anhaltspunkten, die auf einen Tatherrschafts-				willen des T2 schließen lassen; bloß zweistündige				Anwesenheit sowie Anmeldung sind keine diese				Schlussfolgerung rechtfertigenden Anhaltspunkte.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T2 =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Anstifter oder Gehilfe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§ 830 Abs. 2?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objektiv ist T2 schon durch die Anmeldung und				damit eine objektiv relevante Vorbereitungshand-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kausal geworden; er hat den gesamten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letzungserfolg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in seinen Willen aufgenommen und				durch einen (mittelbaren) kommunikativen Akt die				gesamte unerlaubte Handlung gefördert.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  <a:sym typeface="Wingdings"/>
              </a:rPr>
              <a:t>=&gt;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  <a:sym typeface="Wingdings"/>
              </a:rPr>
              <a:t>also Zurechnung des ges. Erfolges zu T2 (+).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30.04.2026</a:t>
            </a:r>
          </a:p>
        </p:txBody>
      </p:sp>
    </p:spTree>
    <p:extLst>
      <p:ext uri="{BB962C8B-B14F-4D97-AF65-F5344CB8AC3E}">
        <p14:creationId xmlns:p14="http://schemas.microsoft.com/office/powerpoint/2010/main" val="1507433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6752"/>
            <a:ext cx="8928992" cy="5775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Rechtswidrigkeit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durch den Eintritt des Verletzungserfolges wird die				Rechtswidrigkeit nach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indiziert (Lehre vom Er-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folgsunrecht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hier Rechtfertigung?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durch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Artt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5 Abs. 1, 8 Abs. 1 GG?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hier ist der Bereich der zur Meinungskundgabe				und zum Protest notwendigen Inanspruchnahme				fremder Rechte und Rechtsgüter überschritten, da				die Aktion auf die </a:t>
            </a:r>
            <a:r>
              <a:rPr lang="de-DE" sz="24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bloße Blockade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abzielte.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4.	Verschulden des T2?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(erforderlicher) Vorsatz, §§ 830 Abs. 2, 823 Abs. 1.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5.	kausaler Schaden des B?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60.000,-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30.04.2026</a:t>
            </a:r>
          </a:p>
        </p:txBody>
      </p:sp>
    </p:spTree>
    <p:extLst>
      <p:ext uri="{BB962C8B-B14F-4D97-AF65-F5344CB8AC3E}">
        <p14:creationId xmlns:p14="http://schemas.microsoft.com/office/powerpoint/2010/main" val="1760754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9931"/>
            <a:ext cx="8928992" cy="5534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=&gt; also Anspruch aus § 823 Abs. 1 entstanden.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Anspruch erloschen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(-), keine Anhaltspunkte.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III.	Anspruch durchsetzbar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(+), keine Einreden des T2 ersichtlich (Ansprüche auf 			Innenausgleich gehen automatisch mit Zahlung auf T2		über, § 426 Abs. 2 S.1; kein Fall des § 255, s. § 840 Abs. 1).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Ergebnis zum 2. Teil von Frage 1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T2 muss Schadensersatz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60.000,- leisten.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3.	Teil: Ansprüche des B gegen T3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 823 Abs. 1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Erfolg eingetreten?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30.04.2026</a:t>
            </a:r>
          </a:p>
        </p:txBody>
      </p:sp>
    </p:spTree>
    <p:extLst>
      <p:ext uri="{BB962C8B-B14F-4D97-AF65-F5344CB8AC3E}">
        <p14:creationId xmlns:p14="http://schemas.microsoft.com/office/powerpoint/2010/main" val="2049824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9931"/>
            <a:ext cx="8928992" cy="5711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s.o.: Eigentums- und Besitzverletzung durch die			zweitätige Blockade.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durch eine dem T3 zurechenbare Verhaltensweise?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Was hat T3 getan?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Er war 3 Stunden anwesend, stieg aber in eine Bag-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gerschaufel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für ein Pressefoto.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T3 = (Mit-)Täter, § 830 Abs. 1 S.1?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auch die kurzfristige Inanspruchnahme fremder				Rechte oder Rechtsgüter kann durch Art. 5, 8 GG				gerechtfertigt sein, ist also noch kein relevanter				Tatbeitrag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830 Abs. 1 S.1.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T3 = Anstifter oder Gehilfe?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damit auch (-), zumal jeder Hinweis zur subjektiven				Tatseite fehlt.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30.04.2026</a:t>
            </a:r>
          </a:p>
        </p:txBody>
      </p:sp>
    </p:spTree>
    <p:extLst>
      <p:ext uri="{BB962C8B-B14F-4D97-AF65-F5344CB8AC3E}">
        <p14:creationId xmlns:p14="http://schemas.microsoft.com/office/powerpoint/2010/main" val="1447408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9931"/>
            <a:ext cx="8928992" cy="5534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§ 823 Abs. 1 (-)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Ergebnis zum 3. Teil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Kein Anspruch des B gegen T3.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4.	Teil: Ansprüche des B gegen T4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 823 Abs. 1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Erfolg eingetreten?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s.o.: Eigentums- und Besitzverletzung durch die			zweitägige Blockade.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der T4 zurechenbar?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Was hat T4 getan?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Sie war die gesamte Zeit über anwesend, war 					Sprecherin und „feuerte“ Teilnehmer an.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30.04.2026</a:t>
            </a:r>
          </a:p>
        </p:txBody>
      </p:sp>
    </p:spTree>
    <p:extLst>
      <p:ext uri="{BB962C8B-B14F-4D97-AF65-F5344CB8AC3E}">
        <p14:creationId xmlns:p14="http://schemas.microsoft.com/office/powerpoint/2010/main" val="452733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9931"/>
            <a:ext cx="8928992" cy="5711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T4 = (Mit-)Täterin, § 830 Abs. 1 S.1?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sowohl objektiv ausreichender Tatbeitrag als				auch ausreichend Anhaltspunkte für Schluss auf					die innere Tatseite eines Tatherrschaftswillens					(durch Eigenschaft als „Sprecherin“ und aufgrund				der Durchhalteparolen).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Rechtswidrigkeit?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s.o.: nicht durch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Artt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5, 8 GG gedeckt.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4.	Verschulden?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bloßer Rechtsirrtum (läge er vor) würde allenfalls			den zivilrechtlichen Vorsatz, nicht aber die Fahrlässig-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beseitigen.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5.	kausaler Schaden des B?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s.o.: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60.000,-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30.04.2026</a:t>
            </a:r>
          </a:p>
        </p:txBody>
      </p:sp>
    </p:spTree>
    <p:extLst>
      <p:ext uri="{BB962C8B-B14F-4D97-AF65-F5344CB8AC3E}">
        <p14:creationId xmlns:p14="http://schemas.microsoft.com/office/powerpoint/2010/main" val="768991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9931"/>
            <a:ext cx="8928992" cy="5719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§ 823 Abs. 1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60.000,- (+).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Ergebnis zum 4. Teil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Auch von T4 kann B Schadensersatz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60.000,-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langen.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Frage 2: Gemeinsamer Gerichtsstand?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Allgemeiner Gerichtsstand?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für T1 bis T3 am Landgericht (§§ 1 ZPO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23 Nr. 1, 71		Abs. 1 GVG) in Heidelberg (§§ 12, 13 ZPO), für T4 hingegen	am Landgericht Berlin.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Abweichender ausschließlicher Gerichtsstand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keiner ersichtlich.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Abweichender besonderer Gerichtsstand?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allenfalls § 32 ZPO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30.04.2026</a:t>
            </a:r>
          </a:p>
        </p:txBody>
      </p:sp>
    </p:spTree>
    <p:extLst>
      <p:ext uri="{BB962C8B-B14F-4D97-AF65-F5344CB8AC3E}">
        <p14:creationId xmlns:p14="http://schemas.microsoft.com/office/powerpoint/2010/main" val="291033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9931"/>
            <a:ext cx="8928992" cy="5591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(+), wesentlicher Gegenstand (= Kern) der Klage ist eine	unerlaubte Handlung (s.o.), so dass alle Beklagten als		Streitgenossen (§ 59 ZPO) vor dem Landgericht Stuttgart	(Handlungs- und Erfolgsort) verklagt werden können.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D.	Ergebnis zu Frage 2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B kann alle vier (T1-T4) vor dem Landgericht Stuttgart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klagen.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Frage 3: Erlass eines Versäumnisurteils gegen T4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Zulässigkeit der Klage gegen T4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(+), Landgericht Stuttgart ist zuständig (s.o.).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Schlüssigkeit der Klage gegen T4, § 331 Abs. 1 ZPO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(+), s.o.: aus § 823 Abs. 1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830 Abs. 1 S.1 haftet T4 als	Täterin der gesamten unerlaubten Handlung.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30.04.2026</a:t>
            </a:r>
          </a:p>
        </p:txBody>
      </p:sp>
    </p:spTree>
    <p:extLst>
      <p:ext uri="{BB962C8B-B14F-4D97-AF65-F5344CB8AC3E}">
        <p14:creationId xmlns:p14="http://schemas.microsoft.com/office/powerpoint/2010/main" val="1212860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2648"/>
            <a:ext cx="8928992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Vorliegen der Voraussetzungen für den Erlass eines VU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Wirksamer Antrag gestellt, § 331 Abs. 1 S.1 ZPO?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(+), durch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RAin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R des B (§ 78 ZPO).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Säumnis der T4?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maßgeblich, ob T4 als von dem erschienenen Beklagten		T2 vertreten anzusehen ist (dann keine Säumnis)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beurteilt sich nach § 62 Abs. 1 ZPO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Prozessual notwendige Streitgenossenschaft, § 62				Abs. 1, 1.Var. ZPO?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(-), keine Rechtskrafterstreckung.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Materiell-rechtlich notwendige Streitgenossenschaft,			§ 62 Abs. 1, 2.Var. ZPO?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T2 und T4 haften dem B als Gesamtschuldner.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30.04.2026</a:t>
            </a:r>
          </a:p>
        </p:txBody>
      </p:sp>
    </p:spTree>
    <p:extLst>
      <p:ext uri="{BB962C8B-B14F-4D97-AF65-F5344CB8AC3E}">
        <p14:creationId xmlns:p14="http://schemas.microsoft.com/office/powerpoint/2010/main" val="1783031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2648"/>
            <a:ext cx="8928992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Sind Gesamtschuldner materiell-rechtlich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notwendi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gerweise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gemeinsam zu verklagen?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(-), arg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425, die Sachentscheidung muss nicht not-			wendig einheitlich ausfallen, jeder kann einzeln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haf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und auch einzeln verklagt werden.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also ist T4 säumig.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III.	kein Ausschluss des VU, §§ 335, 337 ZPO?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D.	Ergebnis zu Frage 3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Das beantragte Versäumnisurteil gegen T4 hat zu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erge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30.04.2026</a:t>
            </a:r>
          </a:p>
        </p:txBody>
      </p:sp>
    </p:spTree>
    <p:extLst>
      <p:ext uri="{BB962C8B-B14F-4D97-AF65-F5344CB8AC3E}">
        <p14:creationId xmlns:p14="http://schemas.microsoft.com/office/powerpoint/2010/main" val="1802142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Frage 1: Ansprüche des B gegen T1 bis T4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1. Teil: Ansprüche des B gegen T1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 823 Abs. 2 S.1 BGB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240 Abs. 1 StGB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Handelt es sich bei § 240 StGB um ein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SchutzG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schützt die Willensfreiheit des Opfers.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Tatbestand des § 240 Abs. 1 StGB erfüllt?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Hat T1 „Gewalt“ angewendet?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BVerfGE 92, 1 ff.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 zweigliedriger Gewaltbegriff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hier (-), es fehlt mindestens an einer physischen 				Zwangseinwirkung auf B oder seine Angestellten; 			vielmehr liegt nur eine psychische Zwangseinwirkung			vor, die Maschinen nicht einzusetzen.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30.04.2026</a:t>
            </a:r>
          </a:p>
        </p:txBody>
      </p:sp>
    </p:spTree>
    <p:extLst>
      <p:ext uri="{BB962C8B-B14F-4D97-AF65-F5344CB8AC3E}">
        <p14:creationId xmlns:p14="http://schemas.microsoft.com/office/powerpoint/2010/main" val="753880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23762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Ende</a:t>
            </a:r>
          </a:p>
          <a:p>
            <a:endParaRPr lang="de-DE" sz="3200" dirty="0">
              <a:solidFill>
                <a:schemeClr val="bg1"/>
              </a:solidFill>
              <a:latin typeface="Frutiger LT 57 Cn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551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5534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=&gt;also schon Gewalt (-).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§§ 823 Abs. 2 S.1 BGB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240 StGB (-)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 823 Abs. 1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Erfolg eingetreten?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Eigentumsverletzung an den eigenen Maschinen				des B?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unproblematische Fälle 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Eigentumsverlet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sind: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	Substanzbeeinträchtigung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	Entziehung des Besitzes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	nicht-berechtigte Verfügung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hier sämtlich (-)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30.04.2026</a:t>
            </a:r>
          </a:p>
        </p:txBody>
      </p:sp>
    </p:spTree>
    <p:extLst>
      <p:ext uri="{BB962C8B-B14F-4D97-AF65-F5344CB8AC3E}">
        <p14:creationId xmlns:p14="http://schemas.microsoft.com/office/powerpoint/2010/main" val="670335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6752"/>
            <a:ext cx="8928992" cy="5775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Problemfälle der Eigentumsverletzung sind: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	Entziehung der Nutzungsmöglichkeit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BGHZ 29, 65 ff. und 55, 153 ff.)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	Weiterfressende Mängel (BGHZ 86, 240 ff.)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	Verbindung mangelhafter und mangelfreier						Teile (BGH NJW 1998, 1942 ff.)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hier: 	Entziehung der Nutzungsmöglichkeit an							den Baumaschinen?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durch die zweistündige Anwesenheit des					</a:t>
            </a:r>
            <a:r>
              <a:rPr lang="de-DE" sz="240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T1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(-), konkrete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Beeinträchtigg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nicht ersichtlich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durch zweitägige Blockade?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Nutzungsmöglichkeit war vollständig 						aufgehoben.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30.04.2026</a:t>
            </a:r>
          </a:p>
        </p:txBody>
      </p:sp>
    </p:spTree>
    <p:extLst>
      <p:ext uri="{BB962C8B-B14F-4D97-AF65-F5344CB8AC3E}">
        <p14:creationId xmlns:p14="http://schemas.microsoft.com/office/powerpoint/2010/main" val="1822535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29851"/>
            <a:ext cx="8928992" cy="5647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Rechtsverletzung auch an den gemieteten Ma-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schinen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durch die zweitägige Blockade?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B war Besitzer der Maschinen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Fällt auch der Besitz unter das „sonstige Recht“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823 Abs. 1?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aber nach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nur, wenn er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wie hier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rechtigt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war.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Liegt eine Verletzung des berechtigten Besitzes					vor?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auch hier reicht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vergleichbar dem Eigen-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tum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die vollständige Entziehung der Nut-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zungsmöglichkeit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die einer „faktischen Besitz-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entziehung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“ entspricht.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=&gt;	also Besitzverletzung durch 2tägige Blockade.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30.04.2026</a:t>
            </a:r>
          </a:p>
        </p:txBody>
      </p:sp>
    </p:spTree>
    <p:extLst>
      <p:ext uri="{BB962C8B-B14F-4D97-AF65-F5344CB8AC3E}">
        <p14:creationId xmlns:p14="http://schemas.microsoft.com/office/powerpoint/2010/main" val="725866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00455"/>
            <a:ext cx="8928992" cy="55835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Erfolg durch eine T1 zurechenbare Verhaltensweise			eingetreten?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T1 war nur zwei Stunden anwesend. Kann ihm da-				durch der gesamte Verletzungserfolg zugerechnet			werden?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War T1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Mittäter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830 Abs. 1 S.1, so kann ihm 				der gesamte Verletzungserfolg einer (!)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unerlaub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Handlung zugerechnet werden.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War die zweitägige Blockade „</a:t>
            </a:r>
            <a:r>
              <a:rPr lang="de-DE" sz="24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eine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unerlaubte 					Handlung“?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BGHZ 89, 383 ff.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„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Grohnde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-Entscheidung“: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Es ist zwischen Großdemonstrationen und sog.					„homologen Gruppen“ zu unterscheiden; 						„eine Handlung“ nur im letztgenannten Fall.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30.04.2026</a:t>
            </a:r>
          </a:p>
        </p:txBody>
      </p:sp>
    </p:spTree>
    <p:extLst>
      <p:ext uri="{BB962C8B-B14F-4D97-AF65-F5344CB8AC3E}">
        <p14:creationId xmlns:p14="http://schemas.microsoft.com/office/powerpoint/2010/main" val="742912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00455"/>
            <a:ext cx="8928992" cy="55835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hier homologe Gruppe (+), „Bürgerinitiative“,					also </a:t>
            </a:r>
            <a:r>
              <a:rPr lang="de-DE" sz="24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eine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unerlaubte Handlung.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T1 = Mittäter?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richtet sich „nach strafrechtlichen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Grundsät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“ (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 NJW 1998, 377 ff.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Erforderlich sind also ein objektiver Tatbeitrag					sowie Tatherrschaftswille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hier: schon Ersteres (-), da kein „relevanter Tat-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beitrag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“, vielmehr kann sich die bloß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zweistün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dige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Anwesenheit als Ausübung der Meinungs-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äußerungsfreiheit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Art. 5 Abs. 1 GG und der					Demonstrationsfreiheit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Art. 8 Abs. 1 GG 						darstellen (BGH NJW 1998, 377 ff.)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=&gt;	also T1 nicht Mittäter.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30.04.2026</a:t>
            </a:r>
          </a:p>
        </p:txBody>
      </p:sp>
    </p:spTree>
    <p:extLst>
      <p:ext uri="{BB962C8B-B14F-4D97-AF65-F5344CB8AC3E}">
        <p14:creationId xmlns:p14="http://schemas.microsoft.com/office/powerpoint/2010/main" val="1960627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00455"/>
            <a:ext cx="8928992" cy="5647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T1 =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Anstifter oder Gehilfe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§ 830 Abs. 2?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es fehlt jeglicher Anhaltspunkt zur inneren					Tatseite des T1; aus der bloß zweistündigen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Anwe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senheit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kann auf einen entsprechenden Anstifter-				und Förderungswillen nicht geschlossen werden.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§ 830 Abs. 1 S.2?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diese Vorschrift beseitigt Kausalitätszweifel in				Fällen von Nebentäterschaft, passt aber nicht für				die Zurechnung von Verletzungserfolgen zu Hand-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lungen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die ihrerseits rechtmäßig sein können.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=&gt;also dem Verletzungserfolg zurechenbare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Verhal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tensweise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des T1 (-).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§ 823 Abs. 1 (-).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Ergebnis zum 1. Teil der 1. Frage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30.04.2026</a:t>
            </a:r>
          </a:p>
        </p:txBody>
      </p:sp>
    </p:spTree>
    <p:extLst>
      <p:ext uri="{BB962C8B-B14F-4D97-AF65-F5344CB8AC3E}">
        <p14:creationId xmlns:p14="http://schemas.microsoft.com/office/powerpoint/2010/main" val="1942395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00455"/>
            <a:ext cx="8928992" cy="5534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Kein Anspruch des B gegen T1.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2.	Teil: Ansprüche des B gegen T2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§§ 823 Abs. 2 S.1 BGB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240 Abs. 1 StGB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s.o.: keine Gewalt.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 823 Abs. 1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Erfolg eingetreten?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s.o.: durch zweitägige Blockade Eigentums- und			Besitzverletzung auf Seiten des B.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durch eine dem T2 zurechenbare Verhaltensweise?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Was hat T2 getan?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er war auch nur 2 Stunden anwesend, hatte aber				Demonstration angemeldet und Presse verständigt.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30.04.2026</a:t>
            </a:r>
          </a:p>
        </p:txBody>
      </p:sp>
    </p:spTree>
    <p:extLst>
      <p:ext uri="{BB962C8B-B14F-4D97-AF65-F5344CB8AC3E}">
        <p14:creationId xmlns:p14="http://schemas.microsoft.com/office/powerpoint/2010/main" val="132429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theme1.xml><?xml version="1.0" encoding="utf-8"?>
<a:theme xmlns:a="http://schemas.openxmlformats.org/drawingml/2006/main" name="Repetitorium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2685</Words>
  <Application>Microsoft Macintosh PowerPoint</Application>
  <PresentationFormat>Bildschirmpräsentation (4:3)</PresentationFormat>
  <Paragraphs>194</Paragraphs>
  <Slides>20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20</vt:i4>
      </vt:variant>
    </vt:vector>
  </HeadingPairs>
  <TitlesOfParts>
    <vt:vector size="25" baseType="lpstr">
      <vt:lpstr>Arial</vt:lpstr>
      <vt:lpstr>Calibri</vt:lpstr>
      <vt:lpstr>Frutiger Linotype</vt:lpstr>
      <vt:lpstr>Frutiger LT 57 Cn</vt:lpstr>
      <vt:lpstr>Repetitorium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Henning Kiss</dc:creator>
  <cp:lastModifiedBy>Henning Kiss</cp:lastModifiedBy>
  <cp:revision>133</cp:revision>
  <dcterms:created xsi:type="dcterms:W3CDTF">2012-03-09T10:38:50Z</dcterms:created>
  <dcterms:modified xsi:type="dcterms:W3CDTF">2026-04-29T18:15:26Z</dcterms:modified>
</cp:coreProperties>
</file>