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325" r:id="rId3"/>
    <p:sldId id="371" r:id="rId4"/>
    <p:sldId id="373" r:id="rId5"/>
    <p:sldId id="374" r:id="rId6"/>
    <p:sldId id="375" r:id="rId7"/>
    <p:sldId id="370" r:id="rId8"/>
    <p:sldId id="377" r:id="rId9"/>
    <p:sldId id="376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87" r:id="rId19"/>
    <p:sldId id="388" r:id="rId20"/>
    <p:sldId id="276" r:id="rId21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F77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/>
    <p:restoredTop sz="92869"/>
  </p:normalViewPr>
  <p:slideViewPr>
    <p:cSldViewPr>
      <p:cViewPr varScale="1">
        <p:scale>
          <a:sx n="96" d="100"/>
          <a:sy n="96" d="100"/>
        </p:scale>
        <p:origin x="141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9514C6A-EB18-46A0-A612-B77105F60B9D}" type="datetimeFigureOut">
              <a:rPr lang="de-DE" smtClean="0"/>
              <a:t>24.01.22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DA97353-07D3-4549-9212-8D4A78C44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87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58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57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2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0" indent="0" algn="l" defTabSz="914400" rtl="0" eaLnBrk="1" latinLnBrk="0" hangingPunct="1">
        <a:spcBef>
          <a:spcPts val="0"/>
        </a:spcBef>
        <a:buFont typeface="Arial" pitchFamily="34" charset="0"/>
        <a:buChar char="»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26282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32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3200" dirty="0" smtClean="0">
                <a:solidFill>
                  <a:schemeClr val="bg1"/>
                </a:solidFill>
                <a:latin typeface="Frutiger LT 57 Cn" pitchFamily="34" charset="0"/>
              </a:rPr>
              <a:t>2. Woche</a:t>
            </a:r>
            <a:endParaRPr lang="de-DE" sz="3200" dirty="0">
              <a:solidFill>
                <a:schemeClr val="bg1"/>
              </a:solidFill>
              <a:latin typeface="Frutiger LT 57 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2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694413"/>
            <a:ext cx="89289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Unmöglichkeit auf Seiten der L, § 275 Abs. 1?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a)	Schuldverhältnis G – L?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wirksamer Werklieferungsvertrag (s.o.).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b)	Stückschuld (für andere Schuldarten gilt § 275 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grds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nicht)?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zunächst (-), Gattungsschuld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243 Abs. 1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Untergang der ganzen Gattung?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cc)	Konkretisierung der Gattungsschuld zu einer					Stückschuld?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	§ 243 Abs. 2?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791580" y="5769260"/>
            <a:ext cx="2304256" cy="615553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§ 243 Abs. 2</a:t>
            </a:r>
          </a:p>
          <a:p>
            <a:pPr algn="ctr"/>
            <a:endParaRPr lang="de-DE" sz="2000" b="1" dirty="0" smtClean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</p:txBody>
      </p:sp>
      <p:sp>
        <p:nvSpPr>
          <p:cNvPr id="7" name="Text Box 37"/>
          <p:cNvSpPr txBox="1">
            <a:spLocks noChangeArrowheads="1"/>
          </p:cNvSpPr>
          <p:nvPr/>
        </p:nvSpPr>
        <p:spPr bwMode="auto">
          <a:xfrm>
            <a:off x="3419872" y="5772745"/>
            <a:ext cx="2304256" cy="615553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§ 300 Abs. 2</a:t>
            </a:r>
          </a:p>
          <a:p>
            <a:pPr algn="ctr"/>
            <a:endParaRPr lang="de-DE" sz="2000" b="1" dirty="0" smtClean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/>
        </p:nvSpPr>
        <p:spPr bwMode="auto">
          <a:xfrm>
            <a:off x="6012160" y="5769260"/>
            <a:ext cx="2304256" cy="615553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Parteivereinbarung</a:t>
            </a:r>
          </a:p>
          <a:p>
            <a:pPr algn="ctr"/>
            <a:endParaRPr lang="de-DE" sz="2000" b="1" dirty="0" smtClean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</p:txBody>
      </p:sp>
      <p:cxnSp>
        <p:nvCxnSpPr>
          <p:cNvPr id="9" name="Gerade Verbindung mit Pfeil 8"/>
          <p:cNvCxnSpPr>
            <a:endCxn id="6" idx="0"/>
          </p:cNvCxnSpPr>
          <p:nvPr/>
        </p:nvCxnSpPr>
        <p:spPr>
          <a:xfrm flipH="1">
            <a:off x="1943708" y="5265204"/>
            <a:ext cx="2628292" cy="504056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4572000" y="5265204"/>
            <a:ext cx="2628292" cy="504056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endCxn id="7" idx="0"/>
          </p:cNvCxnSpPr>
          <p:nvPr/>
        </p:nvCxnSpPr>
        <p:spPr>
          <a:xfrm>
            <a:off x="4572000" y="5265204"/>
            <a:ext cx="0" cy="507541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88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6" grpId="0" build="p" animBg="1"/>
      <p:bldP spid="7" grpId="0" build="p" animBg="1"/>
      <p:bldP spid="8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694413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(a)	Bestimmung der Schuldart?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●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Hol-, Schick- oder Bringschuld?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●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Bestimmung nach § 269 Abs. 1: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hier Bringschuld, da G und B nicht 								abholen sollten und L nach den Um-								ständen auch nicht bloß schicken,								sondern am 29.05. zustellen sollte.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(b)	L alles zur Leistung ihrerseits bei der 								Bringschuld Erforderliche getan?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●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Aussonderung von Sache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243								Abs. 1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hier (+).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●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Annahmeverzug begründendes 									tatsächliches Angebot?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65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694413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●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geregelt in § 294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(-), dazu hätte A (für L) bei der B									klingeln müssen (ein Zugang wäre								nicht erforderlich, arg e § 130).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(c)	also kein Annahmeverzug begründen-							des tatsächliches Angebot und damit								nicht alles seitens der L zur Leistung Er-		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forderliche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getan.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=&gt;	keine Konkretisierung nach § 243 Abs. 2.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	Konkretisierung nach § 300 Abs. 2?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wenn G (bzw. B, s. § 362 Abs. 2) bei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tergang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der Sache (nach 17.15 Uhr, 29.5.)							im Annahmeverzug war.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(a)	§ 294 (-), s.o.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06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694413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(b)	§ 295 S.1?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(-), wörtliche Angebote müssen sogar							zugehen (analog § 130).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(c)	§ 296 (= Angebot entbehrlich)?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Fällt § 296 überhaupt unter § 300								Abs. 2?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entgegen dem zu engen Wort-								laut; Sinn und Zweck des § 300 II.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War das Angebot ab 29.5., ca. 17.15								Uhr entbehrlich?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da Leistungszeit kalendermäßig								bestimmt und Gläubiger die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Mitwir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kung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(= Öffnen der Tür) nicht recht-								zeitig vornahm/vornehmen konnte.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17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694413"/>
            <a:ext cx="89289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(3)	also § 300 Abs. 2 (+).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=&gt;	also Konkretisierung der Gattungs- zur							Stückschuld.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cc)	Unmöglichkeit der Erfüllung der Leistungs-	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pflicht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auf Seiten der L?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Blumengesteck (= jetzt Stückschuld) ist						zerstört.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=&gt;	also § 275 Abs. 1 (+).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III.	also §§ 650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Abs. 1 S.1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433 Abs. 1 S.1 (-),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Anspruch			erloschen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Ergebnis zur 1. Frage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Kein Anspruch des G auf erneute Lieferung des Blumen-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gestecks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30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694413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Frage 2: L gegen G auf Bezahlung der Euro 24,50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§§ 650 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Abs. 1 S.1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433 Abs. 2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I.	Anspruch entstanden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Werklieferungsvertrag G – L?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s.o.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wirksam?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s.o.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=&gt;also Anspruch auf die Euro 24,50 entstanden.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II.	Anspruch erloschen?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§ 326 Abs. 1 S.1?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Gegenseitiger Vertrag G – L?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der Werklieferungsvertrag (s.o.)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Unmöglichkeit auf Seiten der L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275 Abs. 1 – 3?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gemäß § 275 Abs. 1 (s.o.).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694413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3.	Rechtsfolge des § 326 Abs. 1 S.1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a)	Grundsatz: der Anspruch auf die Gegenleistung, 				hier aus §§ 650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Abs. 1 S.1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433 Abs. 2, erlischt.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b)	Ausnahme von dieser Rechtsfolge?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Gemäß § 644 Abs. 1 S.2?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nicht anwendbar auf den Werklieferungs-					vertrag, s. § 650.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Gemäß § 645 Abs. 1 S.1?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Ist diese Norm auf Werklieferungsverträge						anwendbar?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hier (-), da das Blumengesteck keine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unvertret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bare Sache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§§ 650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Abs. 1 S.3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91 ist (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individu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elle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Herstellung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macht eine Sache nicht zu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einer unvertretbaren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).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66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694413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cc)	Gefahrübergang gemäß § 447 Abs. 1?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keine Schick-, sondern Bringschuld.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dd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Gefahrübergang gemäß § 446 S.1?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keine Übergabe des Blumen(!)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gestecks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Gefahrübergang gemäß § 446 S.3 bzw. § 326					Abs. 2 S.1, 2.Var. (= Annahmeverzug)?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(1)	War G (= B, § 362 Abs. 2) z.Zt. des Unter-		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gangs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des Gestecks im Annahmeverzug?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s.o.: gemäß § 296.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(2)	War die Unmöglichkeit „zufällig“, d.h. auch						von L (= Schuldnerin) nicht zu vertreten?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(a)	L persönlich?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(-)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(b)	Verschulden des A?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21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694413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(-), müsste sich L zwar nach § 278 S.1 								zurechnen lassen, aber kein Verschulden 							des A ersichtlich.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(c)	Verschulden der N?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Müsste sich L dies nach § 278 S.1 									auch zurechnen lassen?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da N mit Wissen und Wollen der								L in deren Pflichtenkreis gegenüber								G tätig wurde (Aufbewahrungs-				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pflicht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im Annahmeverzug).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Handelte N schuldhaft?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einfache Fahrlässigkeit.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(cc)	reicht dies?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(-), § 300 Abs. 1.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48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694413"/>
            <a:ext cx="8928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also Ausnahme von der Rechtsfolge des § 326					Abs. 1 S.1, d.h. Bestehenbleiben des Anspruches					auf Zahlung der Euro 24,50, und zwar gemäß 					§§ 650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Abs. 1 S.1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446 S.3 sowie § 326 Abs. 2 S.1,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2.Var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III.	Ergebnis: §§ 650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Abs. 1 S.1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433 Abs. 2 (+).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Ergebnis zur 2. Frage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 muss die Euro 24,50 an L zahlen.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79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83905"/>
            <a:ext cx="8928992" cy="2303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Kursübersicht </a:t>
            </a:r>
            <a:r>
              <a:rPr lang="de-DE" sz="2400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SchuldR</a:t>
            </a: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AT 1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700" b="1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Das Schuldverhältnis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I.	Begriff und Begründung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II.	Arten und Abgrenzung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Der Inhalt des Schuldverhältnisses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1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  <a:latin typeface="Frutiger LT 57 Cn" pitchFamily="34" charset="0"/>
              </a:rPr>
              <a:t>Ende</a:t>
            </a:r>
          </a:p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2</a:t>
            </a:r>
            <a:r>
              <a:rPr lang="de-DE" sz="3200" dirty="0" smtClean="0">
                <a:solidFill>
                  <a:schemeClr val="bg1"/>
                </a:solidFill>
                <a:latin typeface="Frutiger LT 57 Cn" pitchFamily="34" charset="0"/>
              </a:rPr>
              <a:t>. Woche</a:t>
            </a:r>
          </a:p>
        </p:txBody>
      </p:sp>
    </p:spTree>
    <p:extLst>
      <p:ext uri="{BB962C8B-B14F-4D97-AF65-F5344CB8AC3E}">
        <p14:creationId xmlns:p14="http://schemas.microsoft.com/office/powerpoint/2010/main" val="94255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83905"/>
            <a:ext cx="8928992" cy="895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Inhalte der Schuld</a:t>
            </a:r>
            <a:endParaRPr lang="de-DE" sz="700" b="1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683568" y="2377914"/>
            <a:ext cx="2304256" cy="615553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Geldschulden</a:t>
            </a:r>
          </a:p>
          <a:p>
            <a:pPr algn="ctr"/>
            <a:endParaRPr lang="de-DE" sz="2000" b="1" dirty="0" smtClean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</p:txBody>
      </p:sp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3311860" y="2381399"/>
            <a:ext cx="2304256" cy="615553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Gattungsschulden</a:t>
            </a:r>
          </a:p>
          <a:p>
            <a:pPr algn="ctr"/>
            <a:endParaRPr lang="de-DE" sz="2000" b="1" dirty="0" smtClean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</p:txBody>
      </p:sp>
      <p:sp>
        <p:nvSpPr>
          <p:cNvPr id="7" name="Text Box 37"/>
          <p:cNvSpPr txBox="1">
            <a:spLocks noChangeArrowheads="1"/>
          </p:cNvSpPr>
          <p:nvPr/>
        </p:nvSpPr>
        <p:spPr bwMode="auto">
          <a:xfrm>
            <a:off x="5904148" y="2377914"/>
            <a:ext cx="2304256" cy="615553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Stückschulden</a:t>
            </a:r>
          </a:p>
          <a:p>
            <a:pPr algn="ctr"/>
            <a:endParaRPr lang="de-DE" sz="2000" b="1" dirty="0" smtClean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</p:txBody>
      </p:sp>
      <p:cxnSp>
        <p:nvCxnSpPr>
          <p:cNvPr id="8" name="Gerade Verbindung mit Pfeil 7"/>
          <p:cNvCxnSpPr>
            <a:endCxn id="5" idx="0"/>
          </p:cNvCxnSpPr>
          <p:nvPr/>
        </p:nvCxnSpPr>
        <p:spPr>
          <a:xfrm flipH="1">
            <a:off x="1835696" y="1873858"/>
            <a:ext cx="2628292" cy="504056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4463988" y="1873858"/>
            <a:ext cx="2628292" cy="504056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endCxn id="6" idx="0"/>
          </p:cNvCxnSpPr>
          <p:nvPr/>
        </p:nvCxnSpPr>
        <p:spPr>
          <a:xfrm>
            <a:off x="4463988" y="1873858"/>
            <a:ext cx="0" cy="507541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683568" y="3065475"/>
            <a:ext cx="2304256" cy="92333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geregelt in:</a:t>
            </a:r>
          </a:p>
          <a:p>
            <a:pPr algn="ctr"/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§§ 244 – 248, 270</a:t>
            </a:r>
          </a:p>
          <a:p>
            <a:pPr algn="ctr"/>
            <a:endParaRPr lang="de-DE" sz="2000" b="1" dirty="0" smtClean="0">
              <a:solidFill>
                <a:srgbClr val="5F5F5F"/>
              </a:solidFill>
              <a:latin typeface="Frutiger Linotype" pitchFamily="34" charset="0"/>
              <a:cs typeface="Arial" pitchFamily="34" charset="0"/>
            </a:endParaRPr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3311860" y="3068960"/>
            <a:ext cx="2304256" cy="92333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geregelt in:</a:t>
            </a:r>
          </a:p>
          <a:p>
            <a:pPr algn="ctr"/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§ 243</a:t>
            </a:r>
          </a:p>
          <a:p>
            <a:pPr algn="ctr"/>
            <a:endParaRPr lang="de-DE" sz="2000" b="1" dirty="0" smtClean="0">
              <a:solidFill>
                <a:srgbClr val="5F5F5F"/>
              </a:solidFill>
              <a:latin typeface="Frutiger Linotype" pitchFamily="34" charset="0"/>
              <a:cs typeface="Arial" pitchFamily="34" charset="0"/>
            </a:endParaRPr>
          </a:p>
        </p:txBody>
      </p:sp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5904148" y="3068960"/>
            <a:ext cx="2304256" cy="92333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arg §§ 243 ff.: gesetzlicher Normalfall</a:t>
            </a:r>
          </a:p>
        </p:txBody>
      </p:sp>
    </p:spTree>
    <p:extLst>
      <p:ext uri="{BB962C8B-B14F-4D97-AF65-F5344CB8AC3E}">
        <p14:creationId xmlns:p14="http://schemas.microsoft.com/office/powerpoint/2010/main" val="105145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 animBg="1"/>
      <p:bldP spid="6" grpId="0" build="p" animBg="1"/>
      <p:bldP spid="7" grpId="0" uiExpand="1" build="p" animBg="1"/>
      <p:bldP spid="11" grpId="0" uiExpand="1" build="p" animBg="1"/>
      <p:bldP spid="12" grpId="0" uiExpand="1" build="p" animBg="1"/>
      <p:bldP spid="1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83905"/>
            <a:ext cx="8928992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Wer trägt das Risiko der Erbringbarkeit der Schuld </a:t>
            </a:r>
          </a:p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(= Leistungsgefahr)?</a:t>
            </a:r>
            <a:endParaRPr lang="de-DE" sz="700" b="1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683568" y="2816932"/>
            <a:ext cx="2304256" cy="615553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Geldschulden</a:t>
            </a:r>
          </a:p>
          <a:p>
            <a:pPr algn="ctr"/>
            <a:endParaRPr lang="de-DE" sz="2000" b="1" dirty="0" smtClean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</p:txBody>
      </p:sp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3311860" y="2820417"/>
            <a:ext cx="2304256" cy="615553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Gattungsschulden</a:t>
            </a:r>
          </a:p>
          <a:p>
            <a:pPr algn="ctr"/>
            <a:endParaRPr lang="de-DE" sz="2000" b="1" dirty="0" smtClean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</p:txBody>
      </p:sp>
      <p:sp>
        <p:nvSpPr>
          <p:cNvPr id="7" name="Text Box 37"/>
          <p:cNvSpPr txBox="1">
            <a:spLocks noChangeArrowheads="1"/>
          </p:cNvSpPr>
          <p:nvPr/>
        </p:nvSpPr>
        <p:spPr bwMode="auto">
          <a:xfrm>
            <a:off x="5904148" y="2816932"/>
            <a:ext cx="2304256" cy="615553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Stückschulden</a:t>
            </a:r>
          </a:p>
          <a:p>
            <a:pPr algn="ctr"/>
            <a:endParaRPr lang="de-DE" sz="2000" b="1" dirty="0" smtClean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</p:txBody>
      </p:sp>
      <p:cxnSp>
        <p:nvCxnSpPr>
          <p:cNvPr id="8" name="Gerade Verbindung mit Pfeil 7"/>
          <p:cNvCxnSpPr>
            <a:endCxn id="5" idx="0"/>
          </p:cNvCxnSpPr>
          <p:nvPr/>
        </p:nvCxnSpPr>
        <p:spPr>
          <a:xfrm flipH="1">
            <a:off x="1835696" y="2312876"/>
            <a:ext cx="2628292" cy="504056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4463988" y="2312876"/>
            <a:ext cx="2628292" cy="504056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endCxn id="6" idx="0"/>
          </p:cNvCxnSpPr>
          <p:nvPr/>
        </p:nvCxnSpPr>
        <p:spPr>
          <a:xfrm>
            <a:off x="4463988" y="2312876"/>
            <a:ext cx="0" cy="507541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683568" y="3504493"/>
            <a:ext cx="2304256" cy="1231106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der Schuldner: </a:t>
            </a:r>
          </a:p>
          <a:p>
            <a:pPr algn="ctr"/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„Geld hat man zu haben.“</a:t>
            </a:r>
          </a:p>
          <a:p>
            <a:pPr algn="ctr"/>
            <a:endParaRPr lang="de-DE" sz="2000" b="1" dirty="0" smtClean="0">
              <a:solidFill>
                <a:srgbClr val="5F5F5F"/>
              </a:solidFill>
              <a:latin typeface="Frutiger Linotype" pitchFamily="34" charset="0"/>
              <a:cs typeface="Arial" pitchFamily="34" charset="0"/>
            </a:endParaRPr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3311860" y="3507978"/>
            <a:ext cx="2304256" cy="92333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hier kommt es darauf an:</a:t>
            </a:r>
          </a:p>
          <a:p>
            <a:pPr algn="ctr"/>
            <a:endParaRPr lang="de-DE" sz="2000" b="1" dirty="0" smtClean="0">
              <a:solidFill>
                <a:srgbClr val="5F5F5F"/>
              </a:solidFill>
              <a:latin typeface="Frutiger Linotype" pitchFamily="34" charset="0"/>
              <a:cs typeface="Arial" pitchFamily="34" charset="0"/>
            </a:endParaRPr>
          </a:p>
        </p:txBody>
      </p:sp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5904148" y="3507978"/>
            <a:ext cx="2304256" cy="1231106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der Gläubiger:</a:t>
            </a:r>
          </a:p>
          <a:p>
            <a:pPr algn="ctr"/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Er verliert den Anspruch (§ 275) bei </a:t>
            </a:r>
            <a:r>
              <a:rPr lang="de-DE" sz="2000" b="1" dirty="0" err="1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Unmöglichk</a:t>
            </a:r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.</a:t>
            </a:r>
          </a:p>
        </p:txBody>
      </p:sp>
      <p:sp>
        <p:nvSpPr>
          <p:cNvPr id="14" name="Text Box 37"/>
          <p:cNvSpPr txBox="1">
            <a:spLocks noChangeArrowheads="1"/>
          </p:cNvSpPr>
          <p:nvPr/>
        </p:nvSpPr>
        <p:spPr bwMode="auto">
          <a:xfrm>
            <a:off x="2051720" y="4941168"/>
            <a:ext cx="2304256" cy="1538883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de-DE" sz="2000" b="1" u="sng" dirty="0" err="1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grds</a:t>
            </a:r>
            <a:r>
              <a:rPr lang="de-DE" sz="2000" b="1" u="sng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.:</a:t>
            </a:r>
          </a:p>
          <a:p>
            <a:r>
              <a:rPr lang="de-DE" sz="20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„marktbezogene Gattungsschuld“</a:t>
            </a:r>
          </a:p>
          <a:p>
            <a:r>
              <a:rPr lang="de-DE" sz="20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§ 275 gilt nicht.</a:t>
            </a:r>
          </a:p>
          <a:p>
            <a:pPr algn="ctr"/>
            <a:endParaRPr lang="de-DE" sz="2000" b="1" dirty="0" smtClean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4716016" y="4941168"/>
            <a:ext cx="2304256" cy="1538883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de-DE" sz="2000" b="1" u="sng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Ausnahmen: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0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Untergang der Gattung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0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Konkretisierung zur Stückschuld</a:t>
            </a:r>
          </a:p>
        </p:txBody>
      </p:sp>
      <p:cxnSp>
        <p:nvCxnSpPr>
          <p:cNvPr id="16" name="Gerade Verbindung mit Pfeil 15"/>
          <p:cNvCxnSpPr/>
          <p:nvPr/>
        </p:nvCxnSpPr>
        <p:spPr>
          <a:xfrm flipH="1">
            <a:off x="3149842" y="4437112"/>
            <a:ext cx="1314146" cy="504056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4463988" y="4437112"/>
            <a:ext cx="1440160" cy="504056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70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 animBg="1"/>
      <p:bldP spid="6" grpId="0" uiExpand="1" build="p" animBg="1"/>
      <p:bldP spid="7" grpId="0" build="p" animBg="1"/>
      <p:bldP spid="11" grpId="0" uiExpand="1" build="p" animBg="1"/>
      <p:bldP spid="12" grpId="0" uiExpand="1" build="p" animBg="1"/>
      <p:bldP spid="13" grpId="0" uiExpand="1" build="p" animBg="1"/>
      <p:bldP spid="14" grpId="0" uiExpand="1" build="p" animBg="1"/>
      <p:bldP spid="15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83905"/>
            <a:ext cx="8928992" cy="895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Wie „konkretisiert“ man eine Gattungsschuld?</a:t>
            </a:r>
            <a:endParaRPr lang="de-DE" sz="700" b="1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683568" y="2377914"/>
            <a:ext cx="2304256" cy="615553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§ 243 Abs. 2</a:t>
            </a:r>
          </a:p>
          <a:p>
            <a:pPr algn="ctr"/>
            <a:endParaRPr lang="de-DE" sz="2000" b="1" dirty="0" smtClean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</p:txBody>
      </p:sp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3311860" y="2381399"/>
            <a:ext cx="2304256" cy="615553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§ 300 Abs. 2</a:t>
            </a:r>
          </a:p>
          <a:p>
            <a:pPr algn="ctr"/>
            <a:endParaRPr lang="de-DE" sz="2000" b="1" dirty="0" smtClean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</p:txBody>
      </p:sp>
      <p:sp>
        <p:nvSpPr>
          <p:cNvPr id="7" name="Text Box 37"/>
          <p:cNvSpPr txBox="1">
            <a:spLocks noChangeArrowheads="1"/>
          </p:cNvSpPr>
          <p:nvPr/>
        </p:nvSpPr>
        <p:spPr bwMode="auto">
          <a:xfrm>
            <a:off x="5904148" y="2377914"/>
            <a:ext cx="2304256" cy="615553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Parteivereinbarung</a:t>
            </a:r>
          </a:p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(§ 311 Abs. 1)</a:t>
            </a:r>
          </a:p>
        </p:txBody>
      </p:sp>
      <p:cxnSp>
        <p:nvCxnSpPr>
          <p:cNvPr id="8" name="Gerade Verbindung mit Pfeil 7"/>
          <p:cNvCxnSpPr>
            <a:endCxn id="5" idx="0"/>
          </p:cNvCxnSpPr>
          <p:nvPr/>
        </p:nvCxnSpPr>
        <p:spPr>
          <a:xfrm flipH="1">
            <a:off x="1835696" y="1873858"/>
            <a:ext cx="2628292" cy="504056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4463988" y="1873858"/>
            <a:ext cx="2628292" cy="504056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endCxn id="6" idx="0"/>
          </p:cNvCxnSpPr>
          <p:nvPr/>
        </p:nvCxnSpPr>
        <p:spPr>
          <a:xfrm>
            <a:off x="4463988" y="1873858"/>
            <a:ext cx="0" cy="507541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683568" y="3065475"/>
            <a:ext cx="2304256" cy="1538883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Wenn der Schuld-</a:t>
            </a:r>
            <a:r>
              <a:rPr lang="de-DE" sz="2000" b="1" dirty="0" err="1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ner</a:t>
            </a:r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 alles zur Leis-</a:t>
            </a:r>
            <a:r>
              <a:rPr lang="de-DE" sz="2000" b="1" dirty="0" err="1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tung</a:t>
            </a:r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 seinerseits Erforderliche  getan hat.</a:t>
            </a:r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3311860" y="3068960"/>
            <a:ext cx="2304256" cy="1538883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Im </a:t>
            </a:r>
            <a:r>
              <a:rPr lang="de-DE" sz="2000" b="1" dirty="0" err="1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Annahmever</a:t>
            </a:r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-zug des Gläubigers geht die Leistungs-gefahr auf diesen über</a:t>
            </a:r>
            <a:r>
              <a:rPr lang="de-DE" sz="2000" b="1" dirty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.</a:t>
            </a:r>
            <a:endParaRPr lang="de-DE" sz="2000" b="1" dirty="0" smtClean="0">
              <a:solidFill>
                <a:srgbClr val="5F5F5F"/>
              </a:solidFill>
              <a:latin typeface="Frutiger Linotype" pitchFamily="34" charset="0"/>
              <a:cs typeface="Arial" pitchFamily="34" charset="0"/>
            </a:endParaRPr>
          </a:p>
        </p:txBody>
      </p:sp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5904148" y="3068960"/>
            <a:ext cx="2304256" cy="1538883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die Parteien </a:t>
            </a:r>
            <a:r>
              <a:rPr lang="de-DE" sz="2000" b="1" dirty="0" err="1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kön-nen</a:t>
            </a:r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 eine </a:t>
            </a:r>
            <a:r>
              <a:rPr lang="de-DE" sz="2000" b="1" dirty="0" err="1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Konkreti-sierung</a:t>
            </a:r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 ausdrück-</a:t>
            </a:r>
            <a:r>
              <a:rPr lang="de-DE" sz="2000" b="1" dirty="0" err="1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lich</a:t>
            </a:r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 oder </a:t>
            </a:r>
            <a:r>
              <a:rPr lang="de-DE" sz="2000" b="1" dirty="0" err="1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konklu-dent</a:t>
            </a:r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 vereinbaren.</a:t>
            </a:r>
          </a:p>
        </p:txBody>
      </p:sp>
      <p:sp>
        <p:nvSpPr>
          <p:cNvPr id="14" name="Text Box 37"/>
          <p:cNvSpPr txBox="1">
            <a:spLocks noChangeArrowheads="1"/>
          </p:cNvSpPr>
          <p:nvPr/>
        </p:nvSpPr>
        <p:spPr bwMode="auto">
          <a:xfrm>
            <a:off x="683568" y="4689140"/>
            <a:ext cx="2304256" cy="615553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Was muss der Schuldner tun?</a:t>
            </a:r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683568" y="5409220"/>
            <a:ext cx="2304256" cy="615553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Das hängt von der Art der Schuld ab:</a:t>
            </a:r>
          </a:p>
        </p:txBody>
      </p:sp>
    </p:spTree>
    <p:extLst>
      <p:ext uri="{BB962C8B-B14F-4D97-AF65-F5344CB8AC3E}">
        <p14:creationId xmlns:p14="http://schemas.microsoft.com/office/powerpoint/2010/main" val="166088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p" animBg="1"/>
      <p:bldP spid="6" grpId="0" build="p" animBg="1"/>
      <p:bldP spid="7" grpId="0" uiExpand="1" build="p" animBg="1"/>
      <p:bldP spid="11" grpId="0" uiExpand="1" build="p" animBg="1"/>
      <p:bldP spid="12" grpId="0" uiExpand="1" build="p" animBg="1"/>
      <p:bldP spid="13" grpId="0" uiExpand="1" build="p" animBg="1"/>
      <p:bldP spid="14" grpId="0" uiExpand="1" build="p" animBg="1"/>
      <p:bldP spid="15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83905"/>
            <a:ext cx="8928992" cy="895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Konkretisierung </a:t>
            </a:r>
            <a:r>
              <a:rPr lang="de-DE" sz="2400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243 Abs. 2 der einzelnen Schuldarten</a:t>
            </a:r>
            <a:endParaRPr lang="de-DE" sz="700" b="1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683568" y="2377914"/>
            <a:ext cx="2304256" cy="615553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Holschuld</a:t>
            </a:r>
          </a:p>
          <a:p>
            <a:pPr algn="ctr"/>
            <a:endParaRPr lang="de-DE" sz="2000" b="1" dirty="0" smtClean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</p:txBody>
      </p:sp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3311860" y="2381399"/>
            <a:ext cx="2304256" cy="615553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Schickschuld</a:t>
            </a:r>
          </a:p>
          <a:p>
            <a:pPr algn="ctr"/>
            <a:endParaRPr lang="de-DE" sz="2000" b="1" dirty="0" smtClean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</p:txBody>
      </p:sp>
      <p:sp>
        <p:nvSpPr>
          <p:cNvPr id="7" name="Text Box 37"/>
          <p:cNvSpPr txBox="1">
            <a:spLocks noChangeArrowheads="1"/>
          </p:cNvSpPr>
          <p:nvPr/>
        </p:nvSpPr>
        <p:spPr bwMode="auto">
          <a:xfrm>
            <a:off x="5904148" y="2377914"/>
            <a:ext cx="2304256" cy="615553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Bringschuld</a:t>
            </a:r>
          </a:p>
          <a:p>
            <a:pPr algn="ctr"/>
            <a:endParaRPr lang="de-DE" sz="2000" b="1" dirty="0" smtClean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</p:txBody>
      </p:sp>
      <p:cxnSp>
        <p:nvCxnSpPr>
          <p:cNvPr id="8" name="Gerade Verbindung mit Pfeil 7"/>
          <p:cNvCxnSpPr>
            <a:endCxn id="5" idx="0"/>
          </p:cNvCxnSpPr>
          <p:nvPr/>
        </p:nvCxnSpPr>
        <p:spPr>
          <a:xfrm flipH="1">
            <a:off x="1835696" y="1873858"/>
            <a:ext cx="2628292" cy="504056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4463988" y="1873858"/>
            <a:ext cx="2628292" cy="504056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endCxn id="6" idx="0"/>
          </p:cNvCxnSpPr>
          <p:nvPr/>
        </p:nvCxnSpPr>
        <p:spPr>
          <a:xfrm>
            <a:off x="4463988" y="1873858"/>
            <a:ext cx="0" cy="507541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683568" y="3065475"/>
            <a:ext cx="2304256" cy="223138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Was muss der Schuldner tun?</a:t>
            </a:r>
          </a:p>
          <a:p>
            <a:pPr algn="ctr"/>
            <a:endParaRPr lang="de-DE" sz="500" b="1" dirty="0">
              <a:solidFill>
                <a:srgbClr val="5F5F5F"/>
              </a:solidFill>
              <a:latin typeface="Frutiger Linotype" pitchFamily="34" charset="0"/>
              <a:cs typeface="Arial" pitchFamily="34" charset="0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aussondern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dem Gläubiger in Annahmeverzug begründender Weise anbieten.</a:t>
            </a: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3311860" y="3068960"/>
            <a:ext cx="2304256" cy="223138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Was muss der Schuldner tun?</a:t>
            </a:r>
          </a:p>
          <a:p>
            <a:pPr algn="ctr"/>
            <a:endParaRPr lang="de-DE" sz="500" b="1" dirty="0">
              <a:solidFill>
                <a:srgbClr val="5F5F5F"/>
              </a:solidFill>
              <a:latin typeface="Frutiger Linotype" pitchFamily="34" charset="0"/>
              <a:cs typeface="Arial" pitchFamily="34" charset="0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aussondern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auf den Weg in Richtung des Gläubigers </a:t>
            </a:r>
            <a:r>
              <a:rPr lang="de-DE" sz="2000" b="1" dirty="0" err="1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brin</a:t>
            </a:r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-gen (losschicken)</a:t>
            </a:r>
          </a:p>
        </p:txBody>
      </p:sp>
      <p:sp>
        <p:nvSpPr>
          <p:cNvPr id="17" name="Text Box 37"/>
          <p:cNvSpPr txBox="1">
            <a:spLocks noChangeArrowheads="1"/>
          </p:cNvSpPr>
          <p:nvPr/>
        </p:nvSpPr>
        <p:spPr bwMode="auto">
          <a:xfrm>
            <a:off x="5904148" y="3068960"/>
            <a:ext cx="2304256" cy="223138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Was muss der Schuldner tun?</a:t>
            </a:r>
          </a:p>
          <a:p>
            <a:pPr algn="ctr"/>
            <a:endParaRPr lang="de-DE" sz="500" b="1" dirty="0">
              <a:solidFill>
                <a:srgbClr val="5F5F5F"/>
              </a:solidFill>
              <a:latin typeface="Frutiger Linotype" pitchFamily="34" charset="0"/>
              <a:cs typeface="Arial" pitchFamily="34" charset="0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aussondern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dem </a:t>
            </a:r>
            <a:r>
              <a:rPr lang="de-DE" sz="2000" b="1" dirty="0" err="1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Gl</a:t>
            </a:r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. an des-</a:t>
            </a:r>
            <a:r>
              <a:rPr lang="de-DE" sz="2000" b="1" dirty="0" err="1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sen</a:t>
            </a:r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 Sitz </a:t>
            </a:r>
            <a:r>
              <a:rPr lang="de-DE" sz="2000" b="1" dirty="0" err="1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Annah-meverzug</a:t>
            </a:r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 </a:t>
            </a:r>
            <a:r>
              <a:rPr lang="de-DE" sz="2000" b="1" dirty="0" err="1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begr</a:t>
            </a:r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. </a:t>
            </a:r>
            <a:r>
              <a:rPr lang="de-DE" sz="2000" b="1" dirty="0" err="1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tatsächl.anbieten</a:t>
            </a:r>
            <a:endParaRPr lang="de-DE" sz="2000" b="1" dirty="0" smtClean="0">
              <a:solidFill>
                <a:srgbClr val="5F5F5F"/>
              </a:solidFill>
              <a:latin typeface="Frutiger Linotype" pitchFamily="34" charset="0"/>
              <a:cs typeface="Arial" pitchFamily="34" charset="0"/>
            </a:endParaRPr>
          </a:p>
        </p:txBody>
      </p: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683568" y="5409220"/>
            <a:ext cx="2304256" cy="1231106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Leistungsort:</a:t>
            </a:r>
          </a:p>
          <a:p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  -&gt; Schuldner</a:t>
            </a:r>
          </a:p>
          <a:p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Erfolgsort:</a:t>
            </a:r>
          </a:p>
          <a:p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  -&gt; Schuldner</a:t>
            </a:r>
          </a:p>
        </p:txBody>
      </p:sp>
      <p:sp>
        <p:nvSpPr>
          <p:cNvPr id="19" name="Text Box 37"/>
          <p:cNvSpPr txBox="1">
            <a:spLocks noChangeArrowheads="1"/>
          </p:cNvSpPr>
          <p:nvPr/>
        </p:nvSpPr>
        <p:spPr bwMode="auto">
          <a:xfrm>
            <a:off x="3311860" y="5409220"/>
            <a:ext cx="2304256" cy="1231106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Leistungsort:</a:t>
            </a:r>
          </a:p>
          <a:p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  -&gt; Schuldner</a:t>
            </a:r>
          </a:p>
          <a:p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Erfolgsort:</a:t>
            </a:r>
          </a:p>
          <a:p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  -&gt; Gläubiger</a:t>
            </a: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5904148" y="5409220"/>
            <a:ext cx="2304256" cy="1231106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Leistungsort:</a:t>
            </a:r>
          </a:p>
          <a:p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  -&gt; Gläubiger</a:t>
            </a:r>
          </a:p>
          <a:p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Erfolgsort:</a:t>
            </a:r>
          </a:p>
          <a:p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  -&gt; Gläubiger</a:t>
            </a:r>
          </a:p>
        </p:txBody>
      </p:sp>
    </p:spTree>
    <p:extLst>
      <p:ext uri="{BB962C8B-B14F-4D97-AF65-F5344CB8AC3E}">
        <p14:creationId xmlns:p14="http://schemas.microsoft.com/office/powerpoint/2010/main" val="112590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p" animBg="1"/>
      <p:bldP spid="6" grpId="0" uiExpand="1" build="p" animBg="1"/>
      <p:bldP spid="7" grpId="0" uiExpand="1" build="p" animBg="1"/>
      <p:bldP spid="11" grpId="0" uiExpand="1" build="p" animBg="1"/>
      <p:bldP spid="16" grpId="0" uiExpand="1" build="p" animBg="1"/>
      <p:bldP spid="17" grpId="0" uiExpand="1" build="p" animBg="1"/>
      <p:bldP spid="18" grpId="0" uiExpand="1" build="p" animBg="1"/>
      <p:bldP spid="19" grpId="0" uiExpand="1" build="p" animBg="1"/>
      <p:bldP spid="20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694413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Wie grenzt man Hol-, Schick- und Bringschuld ab?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●	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Anwendung des § 269 Abs. 1 auf den Leistungsort: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-&gt;	Leistungsort vertraglich bestimmt?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-&gt;	Leistungsort gesetzlich bestimmt?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-&gt;	Leistungsort aus den Umständen, insbesondere aus der		Natur des Schuldverhältnisses zu ermitteln?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-&gt;	ansonsten Leistungsort beim Schuldner (= also im Zwei-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fel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keine Bringschuld, s. auch § 269 Abs. 3).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●	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str.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ob analoge Anwendung des § 269 Abs. 1 auch auf 		den Erfolgsort: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-&gt;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dann läge im Zweifel nicht nur keine Bringschuld,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son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dern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eine Holschuld vor (Erfolgsort beim Schuldner)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14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520788"/>
            <a:ext cx="8928992" cy="1264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Wer trägt die Gefahr des Bestehens des Anspruches auf die Gegenleistung, wenn die </a:t>
            </a:r>
            <a:r>
              <a:rPr lang="de-DE" sz="2400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Leistg</a:t>
            </a: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nicht erbracht werden kann</a:t>
            </a:r>
          </a:p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(= Gegenleistungsgefahr)?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539552" y="4274512"/>
            <a:ext cx="1548172" cy="738664"/>
          </a:xfrm>
          <a:prstGeom prst="rect">
            <a:avLst/>
          </a:prstGeom>
          <a:solidFill>
            <a:srgbClr val="F77515"/>
          </a:solidFill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 Verkäufer</a:t>
            </a:r>
          </a:p>
          <a:p>
            <a:pPr algn="ctr"/>
            <a:r>
              <a:rPr lang="de-DE" sz="2400" b="1" dirty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V</a:t>
            </a:r>
            <a:endParaRPr lang="de-DE" sz="2400" b="1" dirty="0" smtClean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</p:txBody>
      </p: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7020272" y="4293096"/>
            <a:ext cx="1548172" cy="738664"/>
          </a:xfrm>
          <a:prstGeom prst="rect">
            <a:avLst/>
          </a:prstGeom>
          <a:solidFill>
            <a:srgbClr val="F77515"/>
          </a:solidFill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 Käufer</a:t>
            </a:r>
          </a:p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K</a:t>
            </a:r>
          </a:p>
        </p:txBody>
      </p:sp>
      <p:cxnSp>
        <p:nvCxnSpPr>
          <p:cNvPr id="23" name="Gerade Verbindung mit Pfeil 22"/>
          <p:cNvCxnSpPr/>
          <p:nvPr/>
        </p:nvCxnSpPr>
        <p:spPr>
          <a:xfrm>
            <a:off x="2267744" y="4509120"/>
            <a:ext cx="4572508" cy="0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H="1">
            <a:off x="2267744" y="4833156"/>
            <a:ext cx="4572508" cy="0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 Box 37"/>
          <p:cNvSpPr txBox="1">
            <a:spLocks noChangeArrowheads="1"/>
          </p:cNvSpPr>
          <p:nvPr/>
        </p:nvSpPr>
        <p:spPr bwMode="auto">
          <a:xfrm>
            <a:off x="3707904" y="4005064"/>
            <a:ext cx="1800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 § 433 Abs. 2</a:t>
            </a:r>
          </a:p>
        </p:txBody>
      </p:sp>
      <p:sp>
        <p:nvSpPr>
          <p:cNvPr id="26" name="Text Box 37"/>
          <p:cNvSpPr txBox="1">
            <a:spLocks noChangeArrowheads="1"/>
          </p:cNvSpPr>
          <p:nvPr/>
        </p:nvSpPr>
        <p:spPr bwMode="auto">
          <a:xfrm>
            <a:off x="3491880" y="4941168"/>
            <a:ext cx="223224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 § 433 Abs. 1 S.1</a:t>
            </a:r>
          </a:p>
        </p:txBody>
      </p:sp>
      <p:sp>
        <p:nvSpPr>
          <p:cNvPr id="27" name="Multiplizieren 26"/>
          <p:cNvSpPr/>
          <p:nvPr/>
        </p:nvSpPr>
        <p:spPr>
          <a:xfrm>
            <a:off x="2753798" y="4653136"/>
            <a:ext cx="3798422" cy="1044116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 nach unten 27"/>
          <p:cNvSpPr/>
          <p:nvPr/>
        </p:nvSpPr>
        <p:spPr>
          <a:xfrm>
            <a:off x="4517994" y="5373216"/>
            <a:ext cx="270030" cy="68407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3707904" y="6129300"/>
            <a:ext cx="1800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 § 275</a:t>
            </a:r>
          </a:p>
        </p:txBody>
      </p:sp>
      <p:sp>
        <p:nvSpPr>
          <p:cNvPr id="31" name="Pfeil nach unten 30"/>
          <p:cNvSpPr/>
          <p:nvPr/>
        </p:nvSpPr>
        <p:spPr>
          <a:xfrm flipV="1">
            <a:off x="4535996" y="3284984"/>
            <a:ext cx="270030" cy="68407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 Box 37"/>
          <p:cNvSpPr txBox="1">
            <a:spLocks noChangeArrowheads="1"/>
          </p:cNvSpPr>
          <p:nvPr/>
        </p:nvSpPr>
        <p:spPr bwMode="auto">
          <a:xfrm>
            <a:off x="1835696" y="2888940"/>
            <a:ext cx="570663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 Was passiert mit diesem Anspruch?</a:t>
            </a:r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3023828" y="3248980"/>
            <a:ext cx="3204356" cy="14773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 § 326 Abs. 1 S.1</a:t>
            </a:r>
          </a:p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aber:</a:t>
            </a:r>
          </a:p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Ausnahmen möglich, s. etwa § 326 Abs. 2.</a:t>
            </a:r>
          </a:p>
        </p:txBody>
      </p:sp>
    </p:spTree>
    <p:extLst>
      <p:ext uri="{BB962C8B-B14F-4D97-AF65-F5344CB8AC3E}">
        <p14:creationId xmlns:p14="http://schemas.microsoft.com/office/powerpoint/2010/main" val="370891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animBg="1"/>
      <p:bldP spid="21" grpId="0" build="p" animBg="1"/>
      <p:bldP spid="25" grpId="0" build="p"/>
      <p:bldP spid="26" grpId="0" build="p"/>
      <p:bldP spid="27" grpId="0" animBg="1"/>
      <p:bldP spid="28" grpId="0" animBg="1"/>
      <p:bldP spid="29" grpId="0" build="p"/>
      <p:bldP spid="31" grpId="0" animBg="1"/>
      <p:bldP spid="32" grpId="0" build="p"/>
      <p:bldP spid="3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694413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Fall 2 – Lösungsskizze: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Frage 1: G gegen L, erneute Lieferung des Blumengestecks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§§ 650 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Abs. 1 S.1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433 Abs. 1 S.1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Werklieferungsvertrag G – L?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nicht bloß Kaufvertrag, da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Herstellungsverpflich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tung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der L; nicht bloß Werkvertrag, da L Gesteck her-			stellen </a:t>
            </a:r>
            <a:r>
              <a:rPr lang="de-DE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und liefern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sollte (= § 650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Abs. 1 S.1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wirksam?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keine Unwirksamkeitsgründe ersichtlich.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=&gt;also Anspruch auf Lieferung entstanden.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II.	Anspruch erloschen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Erfüllung, § 362 Abs. 1?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(-), Leistungserfolg (=Eigentum der B) nie eingetreten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96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Repetitorium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Macintosh PowerPoint</Application>
  <PresentationFormat>Bildschirmpräsentation (4:3)</PresentationFormat>
  <Paragraphs>234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5" baseType="lpstr">
      <vt:lpstr>Arial</vt:lpstr>
      <vt:lpstr>Calibri</vt:lpstr>
      <vt:lpstr>Frutiger Linotype</vt:lpstr>
      <vt:lpstr>Frutiger LT 57 Cn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Henning Kiss</dc:creator>
  <cp:lastModifiedBy>Microsoft Office-Anwender</cp:lastModifiedBy>
  <cp:revision>167</cp:revision>
  <cp:lastPrinted>2012-03-26T17:18:40Z</cp:lastPrinted>
  <dcterms:created xsi:type="dcterms:W3CDTF">2012-03-09T10:38:50Z</dcterms:created>
  <dcterms:modified xsi:type="dcterms:W3CDTF">2022-01-24T08:15:05Z</dcterms:modified>
</cp:coreProperties>
</file>