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93" r:id="rId3"/>
    <p:sldId id="387" r:id="rId4"/>
    <p:sldId id="388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276" r:id="rId17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2976"/>
  </p:normalViewPr>
  <p:slideViewPr>
    <p:cSldViewPr>
      <p:cViewPr>
        <p:scale>
          <a:sx n="100" d="100"/>
          <a:sy n="100" d="100"/>
        </p:scale>
        <p:origin x="1624" y="-4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9514C6A-EB18-46A0-A612-B77105F60B9D}" type="datetimeFigureOut">
              <a:rPr lang="de-DE" smtClean="0"/>
              <a:t>28.02.22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546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6282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7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d)	also Kaufvertrag K – B aufgrund Lieferung vom					05.03.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wirksam?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(weiteren) Unwirksamkeitsgründe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ersicht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lich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(insbesondere kein Fall des § 138 Abs. 1).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durch Widerruf der B, § 355 Abs. 1 S.1?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Widerrufserklärung, § 355 Abs.1 S.2 bis 5?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Gesetzlich eingeräumtes Widerrufsrecht?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§ 312g Abs. 1, 2.Var.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kein Ausschluss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hier ist § 312g Abs. 2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Nr. 6 zu beachten, da B				Software entsiegelt hatte.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081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also Anspruch K gegen B nicht erloschen.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Ergebnis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B aus § 433 Abs. 2 die Bezahlung von Euro		304,50 verlangen.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1. Teil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 kann von B aus dem geschlossenen Vertrag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Bezah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verlangen.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2. 	Teil: Erstattung der Kosten des Mahnschreibens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§§ 280 Abs. 1, Abs. 2, 286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Schuldverhältnis K – B?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s.o.: wirksamer Kaufvertrag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Verzug der B mit der Kaufpreiszahlung, § 286 Abs. 1?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0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Nichtleistung der B?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Kaufpreis nicht gezahlt.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trotz Möglichkeit?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„Geld hat man zu haben.“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c)	trotz Fälligkeit und Durchsetzbarkeit?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Anspruch war spätestens mit Zugang der Rech-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fällig (vgl. §§ 271 Abs. 1, 475 Abs. 1).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d)	trotz Mahnung oder Entbehrlichkeit der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War B im Zeitpunkt des Zugangs des Mahn-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schreibens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schon einmal gemahnt?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das Schreiben war ja gerade die 1. Mahnung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War B bei Zugang des Schreibens am 13.03.						ohne Mahnung schon in Verzug?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99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§ 286 Abs. 2 Nr. 1 – 4?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kein Fall ersichtlich.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§ 286 Abs. 3 S.1?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30-Tages-Frist war nicht verstrichen.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(3)	gemäß AGB der K?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Klausel ist gegenüber Verbrauchern							gemäß § 307 Abs. 2 Nr. 1 unwirksam.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e)	also war B bei Zugang des Schreibens noch nicht				im Verzug (sie geriet durch das Schreiben in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!).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Ergebnis: §§ 280 Abs. 1, Abs. 2, 286 Abs. 1 S.1 (-).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§ 288 Abs. 5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(-), B ist Verbraucherin (§ 13).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zum 2. 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Teil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7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Kein Anspruch der K gegen B auf Erstattung der Kosten	des ersten Mahnschreibens.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3.	Teil: Erstattung von Zinsen für die Zeit 06.03. bis 19.03.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288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Schuldverhältnis K – B?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s.o.: Kaufvertrag, Schuld aus § 433 Abs. 2.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Verzug der B mit dieser Schuld in der Zeit vom 06.03.			bis 19.03.?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in der Zeit vom 06.03. bis 13.03.?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s.o.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in der Zeit vom 14.03. bis 19.03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., d.h. für die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Tage				nach Zugang der Mahnung?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63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B geriet durch die Mahnung (= mit Zugang,					d.h. analog § 187 Abs. 1 am 14.03. um 0 Uhr) in					Verzug, da sie ihn auch verschuldet hat (§ 286 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Abs. 4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Rechtsfolge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Zinsen für 6 Tage auf Euro 304,50: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4,62 % auf Euro 304,50 p.a. = Euro 14,0679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14,0679 / 365 * 6 Tage = Euro 0,23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3. Teil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 kann von B Euro 0,23 Zinsen für die Zeit vom 14.03. bis	zum 19.03. (einschließlich) verlangen.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40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7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. Woche</a:t>
            </a: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83905"/>
            <a:ext cx="8928992" cy="4470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 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AT 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Das Schuldverhältnis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Der Inhalt des Schuldverhältnisses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Die Beendigung des Schuldverhältnisses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Störungen im Schuldverhältnis (=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LeistungsstörungsR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Überblick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Die Unmöglichkeit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Tatbestand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Rechtsfolgen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Die nicht-rechtzeitige Leistung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7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655763" y="1340768"/>
            <a:ext cx="5940425" cy="369332"/>
          </a:xfrm>
          <a:prstGeom prst="rect">
            <a:avLst/>
          </a:prstGeom>
          <a:solidFill>
            <a:srgbClr val="5F5F5F"/>
          </a:solidFill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400" b="1" dirty="0">
                <a:solidFill>
                  <a:schemeClr val="bg1"/>
                </a:solidFill>
                <a:latin typeface="Arial" charset="0"/>
              </a:rPr>
              <a:t>Die nicht rechtzeitige Leistung</a:t>
            </a: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215900" y="1789522"/>
            <a:ext cx="8640763" cy="1015663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15000"/>
              </a:spcBef>
            </a:pPr>
            <a:r>
              <a:rPr lang="de-DE" sz="2000" dirty="0">
                <a:solidFill>
                  <a:schemeClr val="bg1"/>
                </a:solidFill>
                <a:latin typeface="Arial" charset="0"/>
              </a:rPr>
              <a:t>Vorfragen:</a:t>
            </a:r>
            <a:r>
              <a:rPr lang="de-DE" sz="2000" b="0" dirty="0">
                <a:solidFill>
                  <a:schemeClr val="bg1"/>
                </a:solidFill>
                <a:latin typeface="Arial" charset="0"/>
              </a:rPr>
              <a:t> 	</a:t>
            </a:r>
            <a:endParaRPr lang="de-DE" sz="2000" b="0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5000"/>
              </a:spcBef>
            </a:pPr>
            <a:r>
              <a:rPr lang="de-DE" sz="2000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de-DE" sz="2000" dirty="0" smtClean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de-DE" sz="2000" b="0" dirty="0" smtClean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de-DE" sz="2000" b="0" dirty="0">
                <a:solidFill>
                  <a:schemeClr val="bg1"/>
                </a:solidFill>
                <a:latin typeface="Arial" charset="0"/>
              </a:rPr>
              <a:t>. Ist die Leistung überhaupt noch möglich, § 275 ?</a:t>
            </a:r>
          </a:p>
          <a:p>
            <a:pPr>
              <a:spcBef>
                <a:spcPct val="15000"/>
              </a:spcBef>
            </a:pPr>
            <a:r>
              <a:rPr lang="de-DE" sz="2000" b="0" dirty="0">
                <a:solidFill>
                  <a:schemeClr val="bg1"/>
                </a:solidFill>
                <a:latin typeface="Arial" charset="0"/>
              </a:rPr>
              <a:t>		2. </a:t>
            </a:r>
            <a:r>
              <a:rPr lang="de-DE" sz="2000" b="0" dirty="0" smtClean="0">
                <a:solidFill>
                  <a:schemeClr val="bg1"/>
                </a:solidFill>
                <a:latin typeface="Arial" charset="0"/>
              </a:rPr>
              <a:t>Wann wurde die Leistung fällig, § 271 oder Sonderregeln</a:t>
            </a:r>
            <a:endParaRPr lang="de-DE" sz="2000" b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Text Box 50"/>
          <p:cNvSpPr txBox="1">
            <a:spLocks noChangeArrowheads="1"/>
          </p:cNvSpPr>
          <p:nvPr/>
        </p:nvSpPr>
        <p:spPr bwMode="auto">
          <a:xfrm>
            <a:off x="141288" y="3265897"/>
            <a:ext cx="2127250" cy="6191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Leistungs-      pflichten</a:t>
            </a:r>
          </a:p>
        </p:txBody>
      </p:sp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2376488" y="3265897"/>
            <a:ext cx="2127250" cy="6191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Schadens-      ersatz</a:t>
            </a:r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4640263" y="3265897"/>
            <a:ext cx="2127250" cy="6191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Zinszahlungs-  pflichten</a:t>
            </a:r>
          </a:p>
        </p:txBody>
      </p:sp>
      <p:sp>
        <p:nvSpPr>
          <p:cNvPr id="10" name="Text Box 54"/>
          <p:cNvSpPr txBox="1">
            <a:spLocks noChangeArrowheads="1"/>
          </p:cNvSpPr>
          <p:nvPr/>
        </p:nvSpPr>
        <p:spPr bwMode="auto">
          <a:xfrm>
            <a:off x="6877050" y="3265897"/>
            <a:ext cx="2127250" cy="6191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Rücktritt des Gläubigers</a:t>
            </a:r>
          </a:p>
        </p:txBody>
      </p:sp>
      <p:sp>
        <p:nvSpPr>
          <p:cNvPr id="11" name="Text Box 55"/>
          <p:cNvSpPr txBox="1">
            <a:spLocks noChangeArrowheads="1"/>
          </p:cNvSpPr>
          <p:nvPr/>
        </p:nvSpPr>
        <p:spPr bwMode="auto">
          <a:xfrm>
            <a:off x="141288" y="3978684"/>
            <a:ext cx="2127250" cy="27527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 b="0" dirty="0">
                <a:solidFill>
                  <a:schemeClr val="bg1"/>
                </a:solidFill>
                <a:latin typeface="Arial" charset="0"/>
              </a:rPr>
              <a:t>bleiben bestehen, so lange die Leistung möglich ist und der Gläubiger nicht Schadensersatz verlangt hat, § 281 Abs. 4 oder zurücktritt, § 346</a:t>
            </a:r>
          </a:p>
        </p:txBody>
      </p:sp>
      <p:sp>
        <p:nvSpPr>
          <p:cNvPr id="12" name="Text Box 56"/>
          <p:cNvSpPr txBox="1">
            <a:spLocks noChangeArrowheads="1"/>
          </p:cNvSpPr>
          <p:nvPr/>
        </p:nvSpPr>
        <p:spPr bwMode="auto">
          <a:xfrm>
            <a:off x="2376488" y="3986622"/>
            <a:ext cx="2127250" cy="16859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1. Verzögerung: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§§ 280, 286</a:t>
            </a:r>
          </a:p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2. Statt der Leistung:     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      §§ 280, 281</a:t>
            </a:r>
          </a:p>
        </p:txBody>
      </p:sp>
      <p:sp>
        <p:nvSpPr>
          <p:cNvPr id="13" name="Text Box 57"/>
          <p:cNvSpPr txBox="1">
            <a:spLocks noChangeArrowheads="1"/>
          </p:cNvSpPr>
          <p:nvPr/>
        </p:nvSpPr>
        <p:spPr bwMode="auto">
          <a:xfrm>
            <a:off x="4640263" y="3986622"/>
            <a:ext cx="2127250" cy="16859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1. Voraussetzung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§ 286</a:t>
            </a:r>
          </a:p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2. Höhe der Zinsen:     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         §§ 288, 247</a:t>
            </a:r>
          </a:p>
        </p:txBody>
      </p:sp>
      <p:sp>
        <p:nvSpPr>
          <p:cNvPr id="14" name="Text Box 58"/>
          <p:cNvSpPr txBox="1">
            <a:spLocks noChangeArrowheads="1"/>
          </p:cNvSpPr>
          <p:nvPr/>
        </p:nvSpPr>
        <p:spPr bwMode="auto">
          <a:xfrm>
            <a:off x="6873875" y="3992972"/>
            <a:ext cx="2127250" cy="16859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1. Voraussetzung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§ 323</a:t>
            </a:r>
          </a:p>
          <a:p>
            <a:pPr algn="ctr">
              <a:spcBef>
                <a:spcPct val="50000"/>
              </a:spcBef>
            </a:pPr>
            <a:r>
              <a:rPr lang="de-DE" sz="2000">
                <a:solidFill>
                  <a:schemeClr val="bg1"/>
                </a:solidFill>
                <a:latin typeface="Arial" charset="0"/>
              </a:rPr>
              <a:t>2. Rechtsfolgen des Rücktritts:      </a:t>
            </a:r>
            <a:r>
              <a:rPr lang="de-DE" sz="2000" b="0">
                <a:solidFill>
                  <a:schemeClr val="bg1"/>
                </a:solidFill>
                <a:latin typeface="Arial" charset="0"/>
              </a:rPr>
              <a:t>         §§ 346 - 354</a:t>
            </a:r>
          </a:p>
        </p:txBody>
      </p:sp>
      <p:sp>
        <p:nvSpPr>
          <p:cNvPr id="15" name="Line 59"/>
          <p:cNvSpPr>
            <a:spLocks noChangeShapeType="1"/>
          </p:cNvSpPr>
          <p:nvPr/>
        </p:nvSpPr>
        <p:spPr bwMode="auto">
          <a:xfrm flipH="1">
            <a:off x="1223963" y="2762659"/>
            <a:ext cx="3348037" cy="468313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16" name="Line 60"/>
          <p:cNvSpPr>
            <a:spLocks noChangeShapeType="1"/>
          </p:cNvSpPr>
          <p:nvPr/>
        </p:nvSpPr>
        <p:spPr bwMode="auto">
          <a:xfrm>
            <a:off x="4572000" y="2762659"/>
            <a:ext cx="3384550" cy="468313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17" name="Line 61"/>
          <p:cNvSpPr>
            <a:spLocks noChangeShapeType="1"/>
          </p:cNvSpPr>
          <p:nvPr/>
        </p:nvSpPr>
        <p:spPr bwMode="auto">
          <a:xfrm flipH="1">
            <a:off x="3492500" y="2762659"/>
            <a:ext cx="1079500" cy="468313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18" name="Line 62"/>
          <p:cNvSpPr>
            <a:spLocks noChangeShapeType="1"/>
          </p:cNvSpPr>
          <p:nvPr/>
        </p:nvSpPr>
        <p:spPr bwMode="auto">
          <a:xfrm>
            <a:off x="4572000" y="2762659"/>
            <a:ext cx="1187450" cy="468313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19" name="Text Box 63"/>
          <p:cNvSpPr txBox="1">
            <a:spLocks noChangeArrowheads="1"/>
          </p:cNvSpPr>
          <p:nvPr/>
        </p:nvSpPr>
        <p:spPr bwMode="auto">
          <a:xfrm>
            <a:off x="3598863" y="4304129"/>
            <a:ext cx="865187" cy="276999"/>
          </a:xfrm>
          <a:prstGeom prst="rect">
            <a:avLst/>
          </a:prstGeom>
          <a:solidFill>
            <a:srgbClr val="5F5F5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>
                <a:solidFill>
                  <a:schemeClr val="bg1"/>
                </a:solidFill>
                <a:latin typeface="Arial" charset="0"/>
              </a:rPr>
              <a:t>§ 286</a:t>
            </a:r>
          </a:p>
        </p:txBody>
      </p:sp>
      <p:sp>
        <p:nvSpPr>
          <p:cNvPr id="20" name="Text Box 64"/>
          <p:cNvSpPr txBox="1">
            <a:spLocks noChangeArrowheads="1"/>
          </p:cNvSpPr>
          <p:nvPr/>
        </p:nvSpPr>
        <p:spPr bwMode="auto">
          <a:xfrm>
            <a:off x="5364163" y="4304129"/>
            <a:ext cx="865187" cy="276999"/>
          </a:xfrm>
          <a:prstGeom prst="rect">
            <a:avLst/>
          </a:prstGeom>
          <a:solidFill>
            <a:srgbClr val="5F5F5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>
                <a:solidFill>
                  <a:schemeClr val="bg1"/>
                </a:solidFill>
                <a:latin typeface="Arial" charset="0"/>
              </a:rPr>
              <a:t>§ 286</a:t>
            </a:r>
          </a:p>
        </p:txBody>
      </p:sp>
      <p:sp>
        <p:nvSpPr>
          <p:cNvPr id="21" name="Line 65"/>
          <p:cNvSpPr>
            <a:spLocks noChangeShapeType="1"/>
          </p:cNvSpPr>
          <p:nvPr/>
        </p:nvSpPr>
        <p:spPr bwMode="auto">
          <a:xfrm flipH="1">
            <a:off x="5435599" y="4581128"/>
            <a:ext cx="361156" cy="1240644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22" name="Line 66"/>
          <p:cNvSpPr>
            <a:spLocks noChangeShapeType="1"/>
          </p:cNvSpPr>
          <p:nvPr/>
        </p:nvSpPr>
        <p:spPr bwMode="auto">
          <a:xfrm>
            <a:off x="4067175" y="4634322"/>
            <a:ext cx="1333500" cy="1152525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23" name="Text Box 68"/>
          <p:cNvSpPr txBox="1">
            <a:spLocks noChangeArrowheads="1"/>
          </p:cNvSpPr>
          <p:nvPr/>
        </p:nvSpPr>
        <p:spPr bwMode="auto">
          <a:xfrm>
            <a:off x="3562350" y="5384249"/>
            <a:ext cx="865188" cy="276999"/>
          </a:xfrm>
          <a:prstGeom prst="rect">
            <a:avLst/>
          </a:prstGeom>
          <a:solidFill>
            <a:srgbClr val="5F5F5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>
                <a:solidFill>
                  <a:schemeClr val="bg1"/>
                </a:solidFill>
                <a:latin typeface="Arial" charset="0"/>
              </a:rPr>
              <a:t>§ 281</a:t>
            </a:r>
          </a:p>
        </p:txBody>
      </p:sp>
      <p:sp>
        <p:nvSpPr>
          <p:cNvPr id="24" name="Text Box 69"/>
          <p:cNvSpPr txBox="1">
            <a:spLocks noChangeArrowheads="1"/>
          </p:cNvSpPr>
          <p:nvPr/>
        </p:nvSpPr>
        <p:spPr bwMode="auto">
          <a:xfrm>
            <a:off x="7594600" y="4340133"/>
            <a:ext cx="865188" cy="276999"/>
          </a:xfrm>
          <a:prstGeom prst="rect">
            <a:avLst/>
          </a:prstGeom>
          <a:solidFill>
            <a:srgbClr val="5F5F5F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>
                <a:solidFill>
                  <a:schemeClr val="bg1"/>
                </a:solidFill>
                <a:latin typeface="Arial" charset="0"/>
              </a:rPr>
              <a:t>§ 323</a:t>
            </a:r>
          </a:p>
        </p:txBody>
      </p:sp>
      <p:sp>
        <p:nvSpPr>
          <p:cNvPr id="25" name="Line 70"/>
          <p:cNvSpPr>
            <a:spLocks noChangeShapeType="1"/>
          </p:cNvSpPr>
          <p:nvPr/>
        </p:nvSpPr>
        <p:spPr bwMode="auto">
          <a:xfrm flipH="1">
            <a:off x="5472112" y="4634323"/>
            <a:ext cx="2555081" cy="1187450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26" name="Line 71"/>
          <p:cNvSpPr>
            <a:spLocks noChangeShapeType="1"/>
          </p:cNvSpPr>
          <p:nvPr/>
        </p:nvSpPr>
        <p:spPr bwMode="auto">
          <a:xfrm>
            <a:off x="3994944" y="5614211"/>
            <a:ext cx="1405731" cy="207561"/>
          </a:xfrm>
          <a:prstGeom prst="line">
            <a:avLst/>
          </a:prstGeom>
          <a:noFill/>
          <a:ln w="28575">
            <a:solidFill>
              <a:srgbClr val="5F5F5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endParaRPr lang="de-DE">
              <a:solidFill>
                <a:schemeClr val="bg1"/>
              </a:solidFill>
            </a:endParaRPr>
          </a:p>
        </p:txBody>
      </p:sp>
      <p:sp>
        <p:nvSpPr>
          <p:cNvPr id="28" name="Text Box 67"/>
          <p:cNvSpPr txBox="1">
            <a:spLocks noChangeArrowheads="1"/>
          </p:cNvSpPr>
          <p:nvPr/>
        </p:nvSpPr>
        <p:spPr bwMode="auto">
          <a:xfrm>
            <a:off x="2589213" y="5853447"/>
            <a:ext cx="6159500" cy="9239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charset="0"/>
              </a:rPr>
              <a:t>Verzug erforderlich !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Arial" charset="0"/>
              </a:rPr>
              <a:t>Mahnung oder Entbehrlichkeit der Mahnung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Arial" charset="0"/>
              </a:rPr>
              <a:t>Verschulden am Verzug (§ 286 Abs. 1 – 4)</a:t>
            </a:r>
          </a:p>
        </p:txBody>
      </p:sp>
      <p:sp>
        <p:nvSpPr>
          <p:cNvPr id="27" name="Text Box 72"/>
          <p:cNvSpPr txBox="1">
            <a:spLocks noChangeArrowheads="1"/>
          </p:cNvSpPr>
          <p:nvPr/>
        </p:nvSpPr>
        <p:spPr bwMode="auto">
          <a:xfrm>
            <a:off x="2589213" y="5853447"/>
            <a:ext cx="6159500" cy="92392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de-DE" sz="2000" dirty="0">
                <a:solidFill>
                  <a:schemeClr val="bg1"/>
                </a:solidFill>
                <a:latin typeface="Arial" charset="0"/>
              </a:rPr>
              <a:t>Fristsetzung erforderlich !</a:t>
            </a:r>
          </a:p>
          <a:p>
            <a:pPr algn="ctr"/>
            <a:r>
              <a:rPr lang="de-DE" sz="2000" dirty="0">
                <a:solidFill>
                  <a:schemeClr val="bg1"/>
                </a:solidFill>
                <a:latin typeface="Arial" charset="0"/>
              </a:rPr>
              <a:t>angemessene Frist zur Leistung oder </a:t>
            </a:r>
            <a:r>
              <a:rPr lang="de-DE" sz="2000" dirty="0" smtClean="0">
                <a:solidFill>
                  <a:schemeClr val="bg1"/>
                </a:solidFill>
                <a:latin typeface="Arial" charset="0"/>
              </a:rPr>
              <a:t>Nacherfüllung </a:t>
            </a:r>
            <a:r>
              <a:rPr lang="de-DE" sz="2000" dirty="0">
                <a:solidFill>
                  <a:schemeClr val="bg1"/>
                </a:solidFill>
                <a:latin typeface="Arial" charset="0"/>
              </a:rPr>
              <a:t>oder Entbehrlichkeit der Frist, §§ 281, 323 </a:t>
            </a:r>
          </a:p>
        </p:txBody>
      </p:sp>
    </p:spTree>
    <p:extLst>
      <p:ext uri="{BB962C8B-B14F-4D97-AF65-F5344CB8AC3E}">
        <p14:creationId xmlns:p14="http://schemas.microsoft.com/office/powerpoint/2010/main" val="137047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uiExpand="1" build="p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5" grpId="0" animBg="1"/>
      <p:bldP spid="26" grpId="0" animBg="1"/>
      <p:bldP spid="28" grpId="0" uiExpand="1" build="p" animBg="1"/>
      <p:bldP spid="28" grpId="1" uiExpand="1" build="allAtOnce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2756"/>
            <a:ext cx="8928992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Verzug, § 286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7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Nichtleistung</a:t>
            </a: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trotz Möglichkeit (sonst § 275 Abs. 1 – 4)</a:t>
            </a: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trotz Fälligkeit und Durchsetzbarkeit</a:t>
            </a: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trotz Mahnung oder Entbehrlichkeit der Mahnung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Mahnung ist eine geschäftsähnliche Handlung</a:t>
            </a: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entbehrlich nach § 286 Abs. 2 Nr. 1 – 4</a:t>
            </a: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entbehrlich nach § 286 Abs. 3 S.1</a:t>
            </a: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trotz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Vertretenmüssens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286 Abs. 4</a:t>
            </a:r>
          </a:p>
          <a:p>
            <a:pPr marL="720725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Rechtsfolgen:</a:t>
            </a: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gf. Schadensersatz, §§ 280 Abs. 1, Abs. 2, 286</a:t>
            </a: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Zinsen, § 288 Abs. 1, Abs. 2</a:t>
            </a:r>
          </a:p>
          <a:p>
            <a:pPr marL="1635125" lvl="2" indent="-360363">
              <a:spcAft>
                <a:spcPts val="500"/>
              </a:spcAft>
              <a:buFont typeface="Arial" pitchFamily="34" charset="0"/>
              <a:buChar char="•"/>
              <a:tabLst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außerdem: §§ 287, 288 Abs. 3 – Abs. 6, 289, 290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9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268760"/>
            <a:ext cx="8928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7 – Lösungsskizze: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1.	Teil: Bezahlung der Euro 304,50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433 Abs.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</a:t>
            </a:r>
            <a:endParaRPr lang="de-DE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Kaufvertrag K – B über Software?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Erfüllt ein Vertrag über den Erwerb von Computer-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software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gegen Entgelt die Merkmale des § 433?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§ 453 Abs.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 S.1: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„sonstiger Gegenstand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“; s. 	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uch § 453 Abs. 1 S.2: „digitale Inhalte“. 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Kaufvertrag K – B durch Bestellung vom 01.03.?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Antrag der K auf der Website?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bloße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invitatio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ad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offerendum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Antrag der B durch „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Zahlungspfl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bestellen!“?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beachte: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 312j Abs. 4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Abs. 3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96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Objektiver Tatbestand?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alle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essentialia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negotii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und erkennbarer						Rechtsbindungswille.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(3)	Subjektiver Tatbestand?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Handlungswille und wenigstens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poten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tielles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Erklärungsbewusstsein bei Abfassung						der Erklärung.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(4)	Wirksamwerden?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Abgabe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(-), keine willentliche Entäußerung in 							den Rechtsverkehr (= „abhanden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kommene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Willenserklärung“).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Gleichstellung mit Abgabe?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da Verhalten des S zu B zurechenbar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14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(c)	Zugang bei K?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§ 130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(d)	kein rechtzeitiger Widerruf, § 130 Abs. 1							S.2?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erfolgte erst nach Zugang.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=&gt;	also Wirksamwerden (+)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(5)	keine Unwirksamkeitsgründe?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 142 Abs. 1: Anfechtung?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Anfechtungserklärung, § 143 Abs. 1, 2?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die Erklärung ist K auch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zugegan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gen; auf ein Lesen kommt es nicht an,							§ 130 Abs. 1 S.1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Anfechtungsgrund?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Erst-recht-Schluss zu § 119 Abs. 1.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60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(c)	kein Ausschluss der Anfechtung?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(d)	Anfechtungsfrist?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§ 121: „unverzüglich“.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also kein wirksamer Kaufvertrag aufgrund 						Bestellung vom 01.03.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c)	Kaufvertrag aufgrund Lieferung vom 05.03.?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Antrag der K?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sogar AGB beigefügt, insofern wollte K den					Vertrag ohnehin erst durch die Lieferung zu-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stande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bringen (s. § 150 Abs. 2).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Annahme der B?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Objektiver Tatbestand?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durch Ingebrauchnahme.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9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7504" y="1664804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Subjektiver Tatbestand?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es reichen Handlungswille und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wenigs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potentielles Erklärungsbewusstsein.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(3)	Wirksamwerden?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auf den Zugang der Annahme hatte K					</a:t>
            </a:r>
            <a:r>
              <a:rPr lang="de-DE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verzichtet, § 151.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Ausschluss der Wertung des Verhaltens der						B als Annahme?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 241a Abs. 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gilt hier seinem Sinn und Zweck nach							nicht (= kein unlauterer Wettbewerb der K).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(5)	Wirksamkeit der Annahme?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§ 142 Abs. 1?</a:t>
            </a:r>
          </a:p>
          <a:p>
            <a:pPr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schon keine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entspr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Erklärung der B.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AT 1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7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4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Macintosh PowerPoint</Application>
  <PresentationFormat>Bildschirmpräsentation (4:3)</PresentationFormat>
  <Paragraphs>198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Office-Anwender</cp:lastModifiedBy>
  <cp:revision>236</cp:revision>
  <cp:lastPrinted>2012-03-26T17:18:40Z</cp:lastPrinted>
  <dcterms:created xsi:type="dcterms:W3CDTF">2012-03-09T10:38:50Z</dcterms:created>
  <dcterms:modified xsi:type="dcterms:W3CDTF">2022-02-28T05:46:05Z</dcterms:modified>
</cp:coreProperties>
</file>