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6" r:id="rId2"/>
    <p:sldId id="260" r:id="rId3"/>
    <p:sldId id="404" r:id="rId4"/>
    <p:sldId id="405" r:id="rId5"/>
    <p:sldId id="406" r:id="rId6"/>
    <p:sldId id="407" r:id="rId7"/>
    <p:sldId id="408" r:id="rId8"/>
    <p:sldId id="394" r:id="rId9"/>
    <p:sldId id="395" r:id="rId10"/>
    <p:sldId id="396" r:id="rId11"/>
    <p:sldId id="403" r:id="rId12"/>
    <p:sldId id="398" r:id="rId13"/>
    <p:sldId id="399" r:id="rId14"/>
    <p:sldId id="400" r:id="rId15"/>
    <p:sldId id="401" r:id="rId16"/>
    <p:sldId id="402" r:id="rId17"/>
    <p:sldId id="375" r:id="rId18"/>
    <p:sldId id="376" r:id="rId19"/>
    <p:sldId id="377" r:id="rId20"/>
    <p:sldId id="378" r:id="rId21"/>
    <p:sldId id="379" r:id="rId22"/>
    <p:sldId id="380" r:id="rId23"/>
    <p:sldId id="381" r:id="rId24"/>
    <p:sldId id="382" r:id="rId25"/>
    <p:sldId id="383" r:id="rId26"/>
    <p:sldId id="384" r:id="rId27"/>
    <p:sldId id="385" r:id="rId28"/>
    <p:sldId id="386" r:id="rId29"/>
    <p:sldId id="387" r:id="rId30"/>
    <p:sldId id="388" r:id="rId31"/>
    <p:sldId id="276" r:id="rId3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F775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354"/>
    <p:restoredTop sz="92937"/>
  </p:normalViewPr>
  <p:slideViewPr>
    <p:cSldViewPr>
      <p:cViewPr varScale="1">
        <p:scale>
          <a:sx n="99" d="100"/>
          <a:sy n="99" d="100"/>
        </p:scale>
        <p:origin x="211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4C6A-EB18-46A0-A612-B77105F60B9D}" type="datetimeFigureOut">
              <a:rPr lang="de-DE" smtClean="0"/>
              <a:t>04.06.18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97353-07D3-4549-9212-8D4A78C447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8871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bis hier </a:t>
            </a:r>
            <a:r>
              <a:rPr lang="de-DE" smtClean="0"/>
              <a:t>Bln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9928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hier</a:t>
            </a:r>
            <a:r>
              <a:rPr lang="de-DE" baseline="0" dirty="0" smtClean="0"/>
              <a:t> </a:t>
            </a:r>
            <a:r>
              <a:rPr lang="de-DE" baseline="0" smtClean="0"/>
              <a:t>Bln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904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bis 4.</a:t>
            </a:r>
            <a:r>
              <a:rPr lang="de-DE" baseline="0" dirty="0" smtClean="0"/>
              <a:t> </a:t>
            </a:r>
            <a:r>
              <a:rPr lang="de-DE" baseline="0" smtClean="0"/>
              <a:t>Bln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A97353-07D3-4549-9212-8D4A78C44740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35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00808"/>
            <a:ext cx="7956376" cy="4068601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7020272" y="1700808"/>
            <a:ext cx="2123728" cy="4068601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Rechteck 3"/>
          <p:cNvSpPr/>
          <p:nvPr userDrawn="1"/>
        </p:nvSpPr>
        <p:spPr>
          <a:xfrm>
            <a:off x="4860032" y="2069232"/>
            <a:ext cx="2123728" cy="2511896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458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9571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Henning\Desktop\Unbenannt-1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6632"/>
            <a:ext cx="2424081" cy="114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12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0" indent="0" algn="l" defTabSz="914400" rtl="0" eaLnBrk="1" latinLnBrk="0" hangingPunct="1">
        <a:spcBef>
          <a:spcPts val="0"/>
        </a:spcBef>
        <a:buFont typeface="Arial" pitchFamily="34" charset="0"/>
        <a:buChar char="•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0" indent="0" algn="l" defTabSz="914400" rtl="0" eaLnBrk="1" latinLnBrk="0" hangingPunct="1">
        <a:spcBef>
          <a:spcPts val="0"/>
        </a:spcBef>
        <a:buFont typeface="Arial" pitchFamily="34" charset="0"/>
        <a:buChar char="–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0" indent="0" algn="l" defTabSz="914400" rtl="0" eaLnBrk="1" latinLnBrk="0" hangingPunct="1">
        <a:spcBef>
          <a:spcPts val="0"/>
        </a:spcBef>
        <a:buFont typeface="Arial" pitchFamily="34" charset="0"/>
        <a:buChar char="»"/>
        <a:tabLst>
          <a:tab pos="355600" algn="l"/>
          <a:tab pos="723900" algn="l"/>
          <a:tab pos="1079500" algn="l"/>
          <a:tab pos="1435100" algn="l"/>
          <a:tab pos="1879600" algn="l"/>
          <a:tab pos="2336800" algn="l"/>
          <a:tab pos="2870200" algn="l"/>
          <a:tab pos="3403600" algn="l"/>
          <a:tab pos="3860800" algn="l"/>
          <a:tab pos="4305300" algn="l"/>
          <a:tab pos="4749800" algn="l"/>
        </a:tabLst>
        <a:defRPr sz="22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3200" dirty="0">
                <a:solidFill>
                  <a:schemeClr val="bg1"/>
                </a:solidFill>
                <a:latin typeface="Frutiger LT 57 Cn" pitchFamily="34" charset="0"/>
              </a:rPr>
              <a:t>8</a:t>
            </a:r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. Woche</a:t>
            </a:r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7504" y="1483905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„Finanzierungsleasing“</a:t>
            </a: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258288"/>
            <a:ext cx="140415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Autohaus</a:t>
            </a:r>
          </a:p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</a:t>
            </a: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7380312" y="2276872"/>
            <a:ext cx="122413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Leasinggeber</a:t>
            </a: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3059832" y="2276872"/>
            <a:ext cx="32403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§ 433</a:t>
            </a: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3815916" y="5174612"/>
            <a:ext cx="176419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Verbraucher K</a:t>
            </a:r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4734018" y="2996952"/>
            <a:ext cx="3294366" cy="217766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7"/>
          <p:cNvSpPr txBox="1">
            <a:spLocks noChangeArrowheads="1"/>
          </p:cNvSpPr>
          <p:nvPr/>
        </p:nvSpPr>
        <p:spPr bwMode="auto">
          <a:xfrm rot="19606649">
            <a:off x="5255657" y="3656707"/>
            <a:ext cx="212423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Leasingvertrag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 flipH="1">
            <a:off x="2015716" y="2672916"/>
            <a:ext cx="5472608" cy="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4752020" y="6011996"/>
            <a:ext cx="1764196" cy="369332"/>
          </a:xfrm>
          <a:prstGeom prst="rect">
            <a:avLst/>
          </a:prstGeom>
          <a:noFill/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Sache</a:t>
            </a:r>
          </a:p>
        </p:txBody>
      </p:sp>
      <p:cxnSp>
        <p:nvCxnSpPr>
          <p:cNvPr id="33" name="Gekrümmte Verbindung 32"/>
          <p:cNvCxnSpPr>
            <a:stCxn id="19" idx="2"/>
          </p:cNvCxnSpPr>
          <p:nvPr/>
        </p:nvCxnSpPr>
        <p:spPr>
          <a:xfrm rot="5400000" flipH="1">
            <a:off x="4888012" y="2464916"/>
            <a:ext cx="1322939" cy="1738940"/>
          </a:xfrm>
          <a:prstGeom prst="curvedConnector4">
            <a:avLst>
              <a:gd name="adj1" fmla="val -17280"/>
              <a:gd name="adj2" fmla="val 125674"/>
            </a:avLst>
          </a:prstGeom>
          <a:ln w="57150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2340590" y="2815768"/>
            <a:ext cx="3635566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Einwendungs-</a:t>
            </a:r>
          </a:p>
          <a:p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durchgriff?</a:t>
            </a:r>
          </a:p>
          <a:p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Formal (+), §§ 506 </a:t>
            </a:r>
          </a:p>
          <a:p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Abs. 1, 359</a:t>
            </a:r>
          </a:p>
          <a:p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Passt aber auch nicht</a:t>
            </a:r>
          </a:p>
        </p:txBody>
      </p:sp>
    </p:spTree>
    <p:extLst>
      <p:ext uri="{BB962C8B-B14F-4D97-AF65-F5344CB8AC3E}">
        <p14:creationId xmlns:p14="http://schemas.microsoft.com/office/powerpoint/2010/main" val="195375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11" grpId="0" build="p"/>
      <p:bldP spid="16" grpId="0" build="p"/>
      <p:bldP spid="19" grpId="0" build="p"/>
      <p:bldP spid="26" grpId="0" build="p" animBg="1"/>
      <p:bldP spid="3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2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8 – Lösungsskizze: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488 Abs. 1 S.2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Anspruch entstanden (+)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Anspruch erloschen (-), Widerruf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verfristet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III.	Anspruch durchsetzbar (-), § 359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346, 437 Nr.2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zum Ausgangsfall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 H steht kein durchsetzbarer Anspruch gegen K zu.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Abwandlung: Rechtslage beim Leasing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535 Abs. 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Mietvertrag H – K?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Leasingvertrag = Mietvertrag?	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018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7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atypischer Mietvertrag, auf welchen manche Vor-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schriften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Mietvertrages nicht passen; § 535 hinge-			gegen passt.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2.	wirksam?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keine Unwirksamkeitsgründe ersichtlich.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=&gt;also Anspruch aus § 535 Abs. 2 entstanden.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erloschen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Widerruf, § 355 Abs. 1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zwar Widerrufsrecht des Verbrauchers K (vgl. 				dazu oben) aus §§ 506 Abs. 2, Abs. 1, 495 Abs. 1, je-			doch erneut Widerrufsfrist versäumt (s. § 355 Abs. 2).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Einwendungsdurchgriff des Rücktritts vom Kauf?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gemäß §§ 506 Abs. 2, Abs. 1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359 Abs. 1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das ist streitig.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4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hL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sofern § 506 Abs. 2 erfüllt ist, ist die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weisung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auch auf §§ 358, 359 zwingend						(s. § 506 Abs. 1)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2014, 1519: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 §§ 358, 359 setzen 2					Verträge des Verbrauchers voraus; das ist beim					Leasing gerade nicht der Fall.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also §§ 506 Abs. 2, Abs. 1, 359 Abs. 1 S.1 (-).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trotzdem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„eine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Art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Einwendungsdurchgriff“?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gemäß § 313 Abs. 3 S.2 unter der Prämisse, dass der				Fortbestand des Kaufvertrages die GG des Leasing-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vertrages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sein kann (so 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2014, 1583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Ist der Fortbestand des Kaufvertrages hier GG					des Leasingvertrages?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(1)	„Tatsächliches Element“?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55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27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der Fortbestand ist ein sogar von beiden						Parteien vorausgesetztes Element des Lea-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singvertrages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(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;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dieser Umstand liegt						dem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LeasingV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nicht bloß zugrunde, er ist						sein Inhalt)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(2)	Hypothetisches Element?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mindestens der Leasingnehmer hätte						den Leasingvertrag dann so sicherlich nicht						geschlossen.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(3)	Normatives Element?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Leasinggeber kann nicht erwarten, Geld						für eine Nichtleistung zu erhalten.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=&gt;	also Fortbestand des Kaufvertrages ist GG						des Leasingvertrages.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33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27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Wann fällt diese GG weg?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(vor der Schuldrechtsreform):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erst wenn 					die Wandelung vollzogen ist (§§ 462, 465 a.F.)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b="1" u="sng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teilwLit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(heute):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Änderung der Rechtslage 						durch Ersetzung der Wandelung mit dem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staltungsrecht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Rücktritts.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BGH NJW 2014, 1583: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Schuldrechtsreform sollte					Rechtslage beim Leasing nicht ändern.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●	also Wegfall erst, wenn der Rücktritt </a:t>
            </a: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voll-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zogen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ist (dann aber ex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tunc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da Risiko dann						dem Leasinggeber aufzubürden ist).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vorher (mit Klageerhebung gegen den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feranten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): Zurückbehaltungsrecht des Lea-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nehmers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wegen der Raten.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3467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-&gt;	kann hier offen bleiben, da keine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Klageer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hebung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von K.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=&gt;also Anspruch weder erloschen noch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undurchsetzbar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			solange K den Rücktritt nicht klageweise geltend 				macht (oder sich über die Rückabwicklung mit dem			Lieferanten einigt).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Ergebnis: § 535 Abs. 2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zur Abwandlung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Die Beurteilung ändert sich.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373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357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5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Überblick über das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insgesamt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Einzelne Schuldverhältnisse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Kaufvertrag (§§ 433 – 479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Darlehen und sonstige Finanzierungshilfen (§§ 488 – 515 		BGB)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Mietvertrag (§§ 535 – 580a)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Überblick über das Mietrecht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48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Überblick über die §§ 535 – 580a (Aufbau)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215516" y="4689140"/>
            <a:ext cx="7092788" cy="769441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549 - 555</a:t>
            </a:r>
          </a:p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Allgemeine Vorschriften für Wohnraummietvertrag</a:t>
            </a:r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15516" y="2132856"/>
            <a:ext cx="1080120" cy="2462213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555 a - f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Erhal-tung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, Moder-</a:t>
            </a:r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nisierg</a:t>
            </a:r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483768" y="2132856"/>
            <a:ext cx="1152128" cy="2462213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562 -562d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PfandR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 des </a:t>
            </a:r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Ver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-mieters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707904" y="2132856"/>
            <a:ext cx="1188132" cy="2462213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563 -567b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Wech-sel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 der Partei-en</a:t>
            </a:r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5004048" y="2132856"/>
            <a:ext cx="1152128" cy="2462213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568 – 576b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Beendi-gung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 des </a:t>
            </a:r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MietV</a:t>
            </a:r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264188" y="2132856"/>
            <a:ext cx="1044116" cy="2462213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577 – 577a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Beson-derh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.</a:t>
            </a:r>
          </a:p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bei </a:t>
            </a:r>
            <a:r>
              <a:rPr lang="de-DE" sz="2200" dirty="0" err="1" smtClean="0">
                <a:solidFill>
                  <a:srgbClr val="5F5F5F"/>
                </a:solidFill>
                <a:latin typeface="Frutiger LT 57 Cn" pitchFamily="34" charset="0"/>
              </a:rPr>
              <a:t>WoEig</a:t>
            </a:r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251520" y="5589240"/>
            <a:ext cx="8604956" cy="769441"/>
          </a:xfrm>
          <a:prstGeom prst="rect">
            <a:avLst/>
          </a:prstGeom>
          <a:solidFill>
            <a:srgbClr val="F77515"/>
          </a:solidFill>
          <a:ln>
            <a:solidFill>
              <a:srgbClr val="F7751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chemeClr val="bg1"/>
                </a:solidFill>
                <a:latin typeface="Frutiger LT 57 Cn" pitchFamily="34" charset="0"/>
              </a:rPr>
              <a:t>§§ 535 - 548</a:t>
            </a:r>
          </a:p>
          <a:p>
            <a:pPr algn="ctr"/>
            <a:r>
              <a:rPr lang="de-DE" sz="2200" dirty="0" smtClean="0">
                <a:solidFill>
                  <a:schemeClr val="bg1"/>
                </a:solidFill>
                <a:latin typeface="Frutiger LT 57 Cn" pitchFamily="34" charset="0"/>
              </a:rPr>
              <a:t>Allgemeine Vorschriften</a:t>
            </a:r>
            <a:endParaRPr lang="de-DE" sz="2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7452320" y="2132856"/>
            <a:ext cx="1332148" cy="3323987"/>
          </a:xfrm>
          <a:prstGeom prst="rect">
            <a:avLst/>
          </a:prstGeom>
          <a:pattFill prst="ltDnDiag">
            <a:fgClr>
              <a:srgbClr val="F77515"/>
            </a:fgClr>
            <a:bgClr>
              <a:schemeClr val="bg1"/>
            </a:bgClr>
          </a:pattFill>
          <a:ln>
            <a:solidFill>
              <a:srgbClr val="F77515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§§ 578 580a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Miete anderer Sachen</a:t>
            </a:r>
          </a:p>
          <a:p>
            <a:pPr algn="ctr"/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endParaRPr lang="de-DE" sz="1200" dirty="0" smtClean="0">
              <a:solidFill>
                <a:srgbClr val="5F5F5F"/>
              </a:solidFill>
              <a:latin typeface="Frutiger LT 57 Cn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367644" y="2132856"/>
            <a:ext cx="1044116" cy="2462213"/>
          </a:xfrm>
          <a:prstGeom prst="rect">
            <a:avLst/>
          </a:prstGeom>
          <a:noFill/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200" smtClean="0">
                <a:solidFill>
                  <a:srgbClr val="5F5F5F"/>
                </a:solidFill>
                <a:latin typeface="Frutiger LT 57 Cn" pitchFamily="34" charset="0"/>
              </a:rPr>
              <a:t>§§ 556 </a:t>
            </a:r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– 561</a:t>
            </a: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r>
              <a:rPr lang="de-DE" sz="2200" dirty="0" smtClean="0">
                <a:solidFill>
                  <a:srgbClr val="5F5F5F"/>
                </a:solidFill>
                <a:latin typeface="Frutiger LT 57 Cn" pitchFamily="34" charset="0"/>
              </a:rPr>
              <a:t>Miete</a:t>
            </a:r>
          </a:p>
          <a:p>
            <a:pPr algn="ctr"/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endParaRPr lang="de-DE" sz="2200" dirty="0" smtClean="0">
              <a:solidFill>
                <a:srgbClr val="5F5F5F"/>
              </a:solidFill>
              <a:latin typeface="Frutiger LT 57 Cn" pitchFamily="34" charset="0"/>
            </a:endParaRPr>
          </a:p>
          <a:p>
            <a:pPr algn="ctr"/>
            <a:endParaRPr lang="de-DE" sz="2200" dirty="0">
              <a:solidFill>
                <a:srgbClr val="5F5F5F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0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  <p:bldP spid="9" grpId="0" uiExpand="1" build="p" animBg="1"/>
      <p:bldP spid="10" grpId="0" uiExpand="1" build="p" animBg="1"/>
      <p:bldP spid="11" grpId="0" animBg="1"/>
      <p:bldP spid="12" grpId="0" animBg="1"/>
      <p:bldP spid="13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40062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5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Überblick über das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insgesamt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Einzelne Schuldverhältnisse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Kaufvertrag (§§ 433 – 479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Darlehen und sonstige Finanzierungshilfen (§§ 488 – 515 		BGB) 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Mietvertrag (§§ 535 – 580a)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Überblick über das Mietrecht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Überblick über die §§ 535 – 548 (allg. Vorschriften)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71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5383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Kursübersicht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5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Überblick über das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SchuldR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insgesamt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Einzelne Schuldverhältnisse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Kaufvertrag (§§ 433 – 479 BGB)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Überblick über das Kaufrecht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Pflichten der Parteien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Rechtsfolgen von Pflichtverletzungen, insbes. §§ 446f.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4.	Gewährleistungsrecht, §§ 434 ff.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5.	Besondere Arten des Kaufs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Verbrauchsgüterkauf und Kauf unter EV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Darlehen und sonstige Finanzierungshilfen (§§ 488 </a:t>
            </a:r>
            <a:r>
              <a:rPr lang="de-DE" sz="240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 515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BGB)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18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Überblick über die §§ 535 - 548</a:t>
            </a:r>
          </a:p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500" b="1" u="sng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535: 			Pflichten des Vermieters und Mieters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§§ 536 – 536d:	Gewährleistung (= Mängelhaftung)</a:t>
            </a: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537 – 541:		Pflichten im Laufe des Mietverhältnisses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542 – 547:		Beendigung des Mietvertrages</a:t>
            </a:r>
          </a:p>
          <a:p>
            <a:pPr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 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548:			Verjährung bestimmter Ansprüche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0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592796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Vergleich der Gewährleistung von Miet- und Kaufrecht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8640452" y="4977172"/>
            <a:ext cx="3960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 dirty="0" smtClean="0">
                <a:solidFill>
                  <a:srgbClr val="5F5F5F"/>
                </a:solidFill>
                <a:latin typeface="Frutiger Linotype" pitchFamily="34" charset="0"/>
              </a:rPr>
              <a:t>t</a:t>
            </a:r>
            <a:endParaRPr lang="de-DE" sz="3000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cxnSp>
        <p:nvCxnSpPr>
          <p:cNvPr id="9" name="Gerade Verbindung 8"/>
          <p:cNvCxnSpPr/>
          <p:nvPr/>
        </p:nvCxnSpPr>
        <p:spPr>
          <a:xfrm>
            <a:off x="2087724" y="4941168"/>
            <a:ext cx="0" cy="720080"/>
          </a:xfrm>
          <a:prstGeom prst="line">
            <a:avLst/>
          </a:prstGeom>
          <a:ln w="38100"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5292080" y="4977172"/>
            <a:ext cx="0" cy="720080"/>
          </a:xfrm>
          <a:prstGeom prst="line">
            <a:avLst/>
          </a:prstGeom>
          <a:ln w="38100">
            <a:solidFill>
              <a:srgbClr val="5F5F5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899592" y="5667635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</a:rPr>
              <a:t>Vertragsschluss</a:t>
            </a:r>
            <a:endParaRPr lang="de-DE" sz="2400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4031940" y="5667635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</a:rPr>
              <a:t>Übergabe, Überlassung</a:t>
            </a:r>
            <a:endParaRPr lang="de-DE" sz="2400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5292080" y="4041068"/>
            <a:ext cx="3204356" cy="1200329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Frutiger Linotype" pitchFamily="34" charset="0"/>
              </a:rPr>
              <a:t>§§ 434 ff. wegen Sachmängeln</a:t>
            </a:r>
          </a:p>
          <a:p>
            <a:pPr algn="ctr"/>
            <a:endParaRPr lang="de-DE" sz="24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2087724" y="4041068"/>
            <a:ext cx="3204356" cy="1200329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</a:rPr>
              <a:t>§§ 275 ff., 320 ff.</a:t>
            </a:r>
          </a:p>
          <a:p>
            <a:pPr algn="ctr"/>
            <a:endParaRPr lang="de-DE" sz="2400" dirty="0" smtClean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400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359532" y="4185084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rgbClr val="5F5F5F"/>
                </a:solidFill>
                <a:latin typeface="Frutiger Linotype" pitchFamily="34" charset="0"/>
              </a:rPr>
              <a:t>Rechtslage beim Kauf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sp>
        <p:nvSpPr>
          <p:cNvPr id="25" name="Textfeld 24"/>
          <p:cNvSpPr txBox="1"/>
          <p:nvPr/>
        </p:nvSpPr>
        <p:spPr>
          <a:xfrm>
            <a:off x="5292080" y="2840739"/>
            <a:ext cx="3204356" cy="1200329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chemeClr val="bg1"/>
                </a:solidFill>
                <a:latin typeface="Frutiger Linotype" pitchFamily="34" charset="0"/>
              </a:rPr>
              <a:t>§§ 536 ff. wegen Sachmängeln</a:t>
            </a:r>
          </a:p>
          <a:p>
            <a:pPr algn="ctr"/>
            <a:endParaRPr lang="de-DE" sz="24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2087724" y="2840739"/>
            <a:ext cx="3204356" cy="1200329"/>
          </a:xfrm>
          <a:prstGeom prst="rect">
            <a:avLst/>
          </a:prstGeom>
          <a:solidFill>
            <a:schemeClr val="bg1"/>
          </a:solidFill>
          <a:ln>
            <a:solidFill>
              <a:srgbClr val="5F5F5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</a:rPr>
              <a:t>§§ 275 ff., 320 ff.</a:t>
            </a:r>
          </a:p>
          <a:p>
            <a:pPr algn="ctr"/>
            <a:endParaRPr lang="de-DE" sz="2400" dirty="0" smtClean="0">
              <a:solidFill>
                <a:srgbClr val="5F5F5F"/>
              </a:solidFill>
              <a:latin typeface="Frutiger Linotype" pitchFamily="34" charset="0"/>
            </a:endParaRPr>
          </a:p>
          <a:p>
            <a:pPr algn="ctr"/>
            <a:endParaRPr lang="de-DE" sz="2400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359532" y="3032956"/>
            <a:ext cx="16561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>
                <a:solidFill>
                  <a:srgbClr val="5F5F5F"/>
                </a:solidFill>
                <a:latin typeface="Frutiger Linotype" pitchFamily="34" charset="0"/>
              </a:rPr>
              <a:t>Rechtslage bei Miete</a:t>
            </a:r>
            <a:endParaRPr lang="de-DE" sz="2200" b="1" dirty="0">
              <a:solidFill>
                <a:srgbClr val="5F5F5F"/>
              </a:solidFill>
              <a:latin typeface="Frutiger Linotype" pitchFamily="34" charset="0"/>
            </a:endParaRPr>
          </a:p>
        </p:txBody>
      </p:sp>
      <p:cxnSp>
        <p:nvCxnSpPr>
          <p:cNvPr id="29" name="Gerade Verbindung mit Pfeil 28"/>
          <p:cNvCxnSpPr/>
          <p:nvPr/>
        </p:nvCxnSpPr>
        <p:spPr>
          <a:xfrm flipV="1">
            <a:off x="395536" y="5241397"/>
            <a:ext cx="8280920" cy="12774"/>
          </a:xfrm>
          <a:prstGeom prst="straightConnector1">
            <a:avLst/>
          </a:prstGeom>
          <a:ln w="38100"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8863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7" grpId="0"/>
      <p:bldP spid="11" grpId="0"/>
      <p:bldP spid="12" grpId="0"/>
      <p:bldP spid="13" grpId="0" animBg="1"/>
      <p:bldP spid="23" grpId="0" animBg="1"/>
      <p:bldP spid="24" grpId="0"/>
      <p:bldP spid="25" grpId="0" animBg="1"/>
      <p:bldP spid="26" grpId="0" animBg="1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0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9 – Lösungsskizze: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536a Abs. 1, 1.Var.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1.	Mietvertrag K –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im Januar Gewerberaummietvertrag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578				Abs. 2, 535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wirksam?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wegen anfänglicher Unmöglichkeit der Erfüllung?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(-), § 311a Abs. 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anfänglicher Mangel der Mietsache?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Mangel?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Mängel sind Sach- und Rechtsmängel, § 536 Abs. 1				bis § 536 Abs. 3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hier: Rechtsmangel, § 536 Abs. 3?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77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52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bloße sog. „öffentlich-rechtliche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Beschrän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kungen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“, die keine Rechte Dritter, sondern nur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Befugnisbegrenzungen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darstellen.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Sachmangel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iSv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536 Abs. 1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(-), dieser muss „bei Überlassung“ an den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Mie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ter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vorliegen oder später entstehen; hier kam					es nicht mehr zur Überlassung der Mietsache.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b)	also schon Mangel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iSv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536a Abs. 1, 1.Var. (-).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Ergebnis: § 536a Abs. 1, 1.Var. (-)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§ 311a Abs. 2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Anwendbar?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wird von den §§ 536 ff. hier nicht verdrängt, da die-		se erst ab „Überlassung an den Mieter“ gelten, vorher		somit auch keine Ausschlusswirkung entfalten können.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38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Wirksamer Vertrag K –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s.o.: Mietvertrag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Anfängliche Unmöglichkeit der Erfüllung?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§ 275 Abs. 1: schon bei Vertragsschluss bestehende			rechtliche Unmöglichkeit, die vermietete Sache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tragsgemäß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zu überlassen.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Kenntnis oder zu vertretende Unkenntnis des B vom			Leistungshindernis, § 311a Abs. 2 S.2?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Kenntnis des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(-)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zu vertretende Unkenntnis, § 276 Abs. 1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Vorsätzliche Unkenntnis?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52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Fahrlässige Unkenntnis?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cc)	Strengere Haftung des B, s. § 276 Abs. 1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hier aus der Übernahme eines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Beschaf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fungsrisikos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: „das Haus jedenfalls in den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tragsgemäßen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Zustand versetzen“ zu können.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also zu vertretende Unkenntnis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4.	Kausaler und ersatzfähiger Schaden?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Schaden des K?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ist jede unfreiwillige Einbuße an Rechten oder					Rechtsgütern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wird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grds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nach der sog. Differenzhypothese					ermittelt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hier: anhand des sog. positiven Interesses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8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bldLvl="2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2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●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also Schaden des K nach Differenzhypothese: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Euro 30.000,-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359532" y="1916832"/>
            <a:ext cx="4104456" cy="4001095"/>
          </a:xfrm>
          <a:prstGeom prst="rect">
            <a:avLst/>
          </a:prstGeom>
          <a:solidFill>
            <a:srgbClr val="F77515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u="sng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Wie steht K jetzt?</a:t>
            </a:r>
          </a:p>
          <a:p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endParaRPr lang="de-DE" sz="2000" b="1" dirty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pPr marL="442913" indent="-263525"/>
            <a:r>
              <a:rPr lang="de-DE" sz="2000" b="1" dirty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- 	Euro 30.000,- (Patienten-stamm weggefallen)	</a:t>
            </a:r>
          </a:p>
          <a:p>
            <a:pPr marL="442913" indent="-263525"/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pPr marL="442913" indent="-263525"/>
            <a:r>
              <a:rPr lang="de-DE" sz="2000" b="1" dirty="0" smtClean="0">
                <a:solidFill>
                  <a:schemeClr val="bg1"/>
                </a:solidFill>
                <a:latin typeface="Frutiger Linotype" pitchFamily="34" charset="0"/>
                <a:cs typeface="Arial" pitchFamily="34" charset="0"/>
              </a:rPr>
              <a:t>-	Euro 80.000,- (Anschaffungs-kosten)</a:t>
            </a:r>
          </a:p>
          <a:p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endParaRPr lang="de-DE" sz="2000" b="1" dirty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endParaRPr lang="de-DE" sz="2000" b="1" dirty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  <a:p>
            <a:endParaRPr lang="de-DE" sz="2000" b="1" dirty="0" smtClean="0">
              <a:solidFill>
                <a:schemeClr val="bg1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4608004" y="1917998"/>
            <a:ext cx="4176464" cy="4001095"/>
          </a:xfrm>
          <a:prstGeom prst="rect">
            <a:avLst/>
          </a:prstGeom>
          <a:noFill/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000" b="1" u="sng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Wie hätte K gestanden, wenn der Vertrag ordnungsgemäß erfüllt worden wäre (positives Interesse)?</a:t>
            </a:r>
          </a:p>
          <a:p>
            <a:endParaRPr lang="de-DE" sz="2000" b="1" dirty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  <a:p>
            <a:pPr marL="442913" indent="-263525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-	Euro 0,- (Patientenstamm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blie-be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 erhalten)</a:t>
            </a:r>
          </a:p>
          <a:p>
            <a:pPr marL="442913" indent="-263525"/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  <a:p>
            <a:pPr marL="442913" indent="-263525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-	Euro 80.000,- (Kosten wären ebenfalls angefallen)</a:t>
            </a:r>
          </a:p>
          <a:p>
            <a:pPr marL="442913" indent="-263525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+	Euro 80.000,- (nach sog.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Renta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- </a:t>
            </a:r>
            <a:r>
              <a:rPr lang="de-DE" sz="2000" b="1" dirty="0" err="1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bilitätsvermutung</a:t>
            </a:r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)?</a:t>
            </a:r>
          </a:p>
          <a:p>
            <a:pPr marL="442913" indent="-263525"/>
            <a:r>
              <a:rPr lang="de-DE" sz="20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	(-), hier jedenfalls widerlegt.</a:t>
            </a:r>
          </a:p>
          <a:p>
            <a:pPr marL="442913" indent="-263525"/>
            <a:endParaRPr lang="de-DE" sz="20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686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Haftungsausfüllende Zurechnung?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unproblematisch bezüglich der Euro 30.000,-.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c)	Art, Inhalt und Umfang, §§ 249 ff.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Zahlung von Euro 30.000,-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Ergebnis zu § 311a Abs. 2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K kann von B Euro 30.000,- verlangen.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	§ 284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Anwendbar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(+), von den §§ 536 ff. nicht verdrängt, da diese hier 			nicht gelten (s.o.), von § 311a Abs. 2 S.1 sogar ausdrück-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lich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erwähnt.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Haftungsbegründender Tatbestand eines Schadens-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ersatzanspruches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statt der Leistung?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783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s.o. zu § 311a Abs. 2 S.1.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Haftungsausfüllender Tatbestand?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„Aufwendungen“ des K?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allerdings „nur“ Euro 80.000,-, nicht die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un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freiwillig verlorenen Patienten.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Im Vertrauen auf den Erhalt der Leistung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macht?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c)	Durfte K diese billigerweise machen?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(+), zu jener Zeit war Scheitern des Vertrages noch				nicht absehbar.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d)	also ersatzfähig, „es sei denn, ihr Zweck wäre auch				ohne die Pflichtverletzung nicht erreicht worden“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Was war der Zweck der Aufwendungen?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3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Geld verdienen, Gewinn machen mit dem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trieb der Arztpraxis.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Wäre dieser Zweck ohne die Pflichtverletzung 					erreicht worden?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(-), da Betrieb der Praxis notwendigerweise zu					weiteren Verlusten geführt, die Praxis sich also					wirtschaftlich nicht rentiert hätte.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II.	also § 284 (-), keine ersatzfähigen vergeblichen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Aufwen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dungen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des K.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D.	§§ 311 Abs. 2 Nr. 1, 280 Abs. 1, 241 Abs. 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Anwendbar?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Vorrang des § 311a Abs. 2 s.1; Ausnahme nur bei Arg-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list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, die hier nicht vorliegt und auch sonst nicht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ersicht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lich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ist.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6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404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Fall 8 </a:t>
            </a:r>
            <a:r>
              <a:rPr lang="mr-IN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–</a:t>
            </a: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Lösungsskizze: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Ausgangsfall: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A.	§ 488 Abs. 1 S.2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I.	Anspruch entstanden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Gelddarlehensvertrag (+)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wirksam (+)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Darlehen valutiert (+)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Anspruch erloschen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Widerruf, § 355 Abs. 1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(-), zwar gesetzlich eingeräumtes Widerrufsrecht aus			§ 495 Abs. 1, aber Widerrufsfrist (§§ 355 Abs. 2 S.1, S.2,		356b) versäumt.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III.	Anspruch durchsetzbar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§ 359 Abs. 1 S.1: „Einwendungsdurchgriff“?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2703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II.	also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c.i.c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 schon nicht anwendbar (wäre ansonsten auf		Euro 80.000,- gerichtet gewesen, da nicht durch das			positive Interesse begrenzt und die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Rentabilitätsvermu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tung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hier keine Rolle spielt, da „negatives Interesse“).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E.	Ergebnis zum Fall 9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K kann von B „nur“ Euro 30.000,- ersetzt verlangen, und	zwar aus § 311a Abs. 2 S.1.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6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148064" y="3284984"/>
            <a:ext cx="2376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Ende</a:t>
            </a:r>
          </a:p>
          <a:p>
            <a:r>
              <a:rPr lang="de-DE" sz="3200" dirty="0" smtClean="0">
                <a:solidFill>
                  <a:schemeClr val="bg1"/>
                </a:solidFill>
                <a:latin typeface="Frutiger LT 57 Cn" pitchFamily="34" charset="0"/>
              </a:rPr>
              <a:t>8. Woche</a:t>
            </a:r>
            <a:endParaRPr lang="de-DE" sz="3200" dirty="0">
              <a:solidFill>
                <a:schemeClr val="bg1"/>
              </a:solidFill>
              <a:latin typeface="Frutiger LT 57 Cn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5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1.	Verbraucherdarlehensvertrag K – H?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(+), s.o. zu § 491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2.	Einwendungen des K aus dem Vertrag mit B, die ihn			(K) „zur Verweigerung seiner Leistung berechtigen			würden“?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a)	Welche Leistung schuldete K aus Vertrag mit B?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Kaufpreiszahlung, § 433 Abs. 2.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b)	„Einwendungen“ des K hiergegen?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K könnte vom Kaufvertrag mit B zurückgetreten				sein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und zwar wegen Mängeln, §§ 437 Nr. 2, 323 Abs. 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aa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Rücktrittserklärung, § 349?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am 03.05.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bb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Rücktrittsgrund, §§ 437 Nr. 2, 323 Abs. 1?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38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65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(1)	Mangel?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(+), § 434 Abs. 1 S.1, wegen falscher Felgen						und fehlender Tieferlegung.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(2)	Erfolglose Fristsetzung oder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Entbehrlichk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.?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(a)	Angemessene Frist gesetzt?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(+/-), 5 Tage könnten etwas kurz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gewe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sen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sein; Frist von einer Woche wäre 								aber wohl jedenfalls ausreichend; zu 							kurze Frist setzt angemessene in Lauf.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(b)	Erfolglos verstrichen?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an sich (+), aber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nach Fristablauf bietet B nunmehr (vor							Rücktrittserklärung) Nacherfüllung an.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Ist das zu berücksichtigen? 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723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5391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hM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(-), der Verkäufer hat ein Recht zur							zweiten, nicht zur dritten Andienung.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					=&gt;	also Rücktrittsgrund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cc)	kein Ausschluss des Rücktritts?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insbesondere kein Fall des § 323 Abs. 5 S.2.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)	Rücktrittsfrist, §§ 438 Abs. 4 S.1, 218 Abs. 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	(+), Nacherfüllungsanspruch noch nicht verjährt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=&gt;	also Rücktritt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	c)	Also könnte K die Kaufpreiszahlung verweigern.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3.	Verbraucherdarlehensvertrag K – H und Kaufvertrag			K – B „verbunden“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iSd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 § 359 Abs. 1 S.1?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Richtet sich nach § 358 Abs. 3 S.1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	hier (+), Darlehen dient der Finanzierung und H hat			sich bei dessen Abschluss von B vertreten lassen.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19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107504" y="1448780"/>
            <a:ext cx="8928992" cy="3875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4.	also § 359 Abs. 1 S.1 (+).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=&gt;K kann die Rückzahlung des Darlehens und damit 				auch die Zahlung der Mai-Rate von Euro 219,- </a:t>
            </a: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verwei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-			gern.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IV.Ergebnis</a:t>
            </a:r>
            <a:endParaRPr lang="de-DE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Anspruch aus § 488 Abs. 1 S.2 ist nicht durchsetzbar.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B.	Ergebnis zum Ausgangsfall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	</a:t>
            </a:r>
            <a:r>
              <a:rPr lang="de-DE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Der H steht kein durchsetzbarer Anspruch gegen K zu.</a:t>
            </a: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endParaRPr lang="de-DE" sz="2400" dirty="0">
              <a:solidFill>
                <a:schemeClr val="tx1">
                  <a:lumMod val="65000"/>
                  <a:lumOff val="35000"/>
                </a:schemeClr>
              </a:solidFill>
              <a:latin typeface="Frutiger Linotype" pitchFamily="34" charset="0"/>
            </a:endParaRPr>
          </a:p>
          <a:p>
            <a:pPr>
              <a:spcAft>
                <a:spcPts val="1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Abwandlung: Rechtslage beim Leasing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62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7504" y="1483905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„Finanzierungsleasing“</a:t>
            </a: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258288"/>
            <a:ext cx="140415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Autohaus</a:t>
            </a:r>
          </a:p>
          <a:p>
            <a:pPr algn="ctr"/>
            <a:r>
              <a:rPr lang="de-DE" sz="2400" b="1" dirty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</a:t>
            </a:r>
            <a:endParaRPr lang="de-DE" sz="2400" b="1" dirty="0" smtClean="0">
              <a:solidFill>
                <a:srgbClr val="5F5F5F"/>
              </a:solidFill>
              <a:latin typeface="Frutiger Linotype" pitchFamily="34" charset="0"/>
              <a:cs typeface="Arial" pitchFamily="34" charset="0"/>
            </a:endParaRP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7380312" y="2276872"/>
            <a:ext cx="122413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Leasinggeber</a:t>
            </a:r>
          </a:p>
        </p:txBody>
      </p:sp>
      <p:cxnSp>
        <p:nvCxnSpPr>
          <p:cNvPr id="10" name="Gerade Verbindung mit Pfeil 9"/>
          <p:cNvCxnSpPr/>
          <p:nvPr/>
        </p:nvCxnSpPr>
        <p:spPr>
          <a:xfrm>
            <a:off x="2015716" y="2780928"/>
            <a:ext cx="5472608" cy="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3059832" y="2276872"/>
            <a:ext cx="32403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§ 433</a:t>
            </a: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3815916" y="5174612"/>
            <a:ext cx="176419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Verbraucher K</a:t>
            </a:r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4734018" y="2996952"/>
            <a:ext cx="3294366" cy="217766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7"/>
          <p:cNvSpPr txBox="1">
            <a:spLocks noChangeArrowheads="1"/>
          </p:cNvSpPr>
          <p:nvPr/>
        </p:nvSpPr>
        <p:spPr bwMode="auto">
          <a:xfrm rot="19606649">
            <a:off x="5255657" y="3656707"/>
            <a:ext cx="212423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Leasingvertrag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 flipH="1">
            <a:off x="2015716" y="2672916"/>
            <a:ext cx="5472608" cy="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37"/>
          <p:cNvSpPr txBox="1">
            <a:spLocks noChangeArrowheads="1"/>
          </p:cNvSpPr>
          <p:nvPr/>
        </p:nvSpPr>
        <p:spPr bwMode="auto">
          <a:xfrm>
            <a:off x="3059832" y="2744924"/>
            <a:ext cx="32403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§§ 929 S.1, 931</a:t>
            </a:r>
          </a:p>
        </p:txBody>
      </p:sp>
      <p:cxnSp>
        <p:nvCxnSpPr>
          <p:cNvPr id="24" name="Gerade Verbindung mit Pfeil 23"/>
          <p:cNvCxnSpPr/>
          <p:nvPr/>
        </p:nvCxnSpPr>
        <p:spPr>
          <a:xfrm flipV="1">
            <a:off x="4886418" y="2996952"/>
            <a:ext cx="3294366" cy="217766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 Box 37"/>
          <p:cNvSpPr txBox="1">
            <a:spLocks noChangeArrowheads="1"/>
          </p:cNvSpPr>
          <p:nvPr/>
        </p:nvSpPr>
        <p:spPr bwMode="auto">
          <a:xfrm rot="19548457">
            <a:off x="5320397" y="4118555"/>
            <a:ext cx="24958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(Raten-) Zahlung</a:t>
            </a:r>
          </a:p>
        </p:txBody>
      </p: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4752020" y="6011996"/>
            <a:ext cx="1764196" cy="369332"/>
          </a:xfrm>
          <a:prstGeom prst="rect">
            <a:avLst/>
          </a:prstGeom>
          <a:noFill/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Sache</a:t>
            </a:r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5940152" y="4445240"/>
            <a:ext cx="3240360" cy="11079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Atypischer</a:t>
            </a:r>
          </a:p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Mietvertrag</a:t>
            </a:r>
          </a:p>
          <a:p>
            <a:pPr algn="ctr"/>
            <a:r>
              <a:rPr lang="de-DE" sz="2400" b="1" strike="sngStrike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§§ 536 ff. BGB</a:t>
            </a:r>
          </a:p>
        </p:txBody>
      </p:sp>
      <p:cxnSp>
        <p:nvCxnSpPr>
          <p:cNvPr id="28" name="Gekrümmte Verbindung 27"/>
          <p:cNvCxnSpPr>
            <a:stCxn id="27" idx="0"/>
            <a:endCxn id="19" idx="0"/>
          </p:cNvCxnSpPr>
          <p:nvPr/>
        </p:nvCxnSpPr>
        <p:spPr>
          <a:xfrm rot="16200000" flipV="1">
            <a:off x="6509291" y="3394199"/>
            <a:ext cx="758349" cy="1343734"/>
          </a:xfrm>
          <a:prstGeom prst="curvedConnector3">
            <a:avLst>
              <a:gd name="adj1" fmla="val 134125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3635896" y="1952836"/>
            <a:ext cx="32403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§§ 434 ff.</a:t>
            </a:r>
          </a:p>
        </p:txBody>
      </p:sp>
      <p:sp>
        <p:nvSpPr>
          <p:cNvPr id="30" name="Text Box 37"/>
          <p:cNvSpPr txBox="1">
            <a:spLocks noChangeArrowheads="1"/>
          </p:cNvSpPr>
          <p:nvPr/>
        </p:nvSpPr>
        <p:spPr bwMode="auto">
          <a:xfrm>
            <a:off x="2231740" y="3753036"/>
            <a:ext cx="32403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00B050"/>
                </a:solidFill>
                <a:latin typeface="Frutiger Linotype" pitchFamily="34" charset="0"/>
                <a:cs typeface="Arial" pitchFamily="34" charset="0"/>
              </a:rPr>
              <a:t>§§ 413, 398 S.1</a:t>
            </a:r>
          </a:p>
        </p:txBody>
      </p:sp>
      <p:cxnSp>
        <p:nvCxnSpPr>
          <p:cNvPr id="31" name="Gekrümmte Verbindung 30"/>
          <p:cNvCxnSpPr>
            <a:endCxn id="30" idx="0"/>
          </p:cNvCxnSpPr>
          <p:nvPr/>
        </p:nvCxnSpPr>
        <p:spPr>
          <a:xfrm rot="5400000">
            <a:off x="3838567" y="2335523"/>
            <a:ext cx="1430867" cy="1404159"/>
          </a:xfrm>
          <a:prstGeom prst="curvedConnector3">
            <a:avLst>
              <a:gd name="adj1" fmla="val 50000"/>
            </a:avLst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mit Pfeil 31"/>
          <p:cNvCxnSpPr/>
          <p:nvPr/>
        </p:nvCxnSpPr>
        <p:spPr>
          <a:xfrm flipH="1" flipV="1">
            <a:off x="1331640" y="3015536"/>
            <a:ext cx="3294366" cy="2177660"/>
          </a:xfrm>
          <a:prstGeom prst="straightConnector1">
            <a:avLst/>
          </a:prstGeom>
          <a:ln w="57150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8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5" grpId="0" uiExpand="1" build="p"/>
      <p:bldP spid="6" grpId="0" build="p"/>
      <p:bldP spid="11" grpId="0" build="p"/>
      <p:bldP spid="16" grpId="0" build="p"/>
      <p:bldP spid="19" grpId="0" build="p"/>
      <p:bldP spid="21" grpId="0" build="p"/>
      <p:bldP spid="25" grpId="0" build="p"/>
      <p:bldP spid="26" grpId="0" build="p" animBg="1"/>
      <p:bldP spid="27" grpId="0" build="p"/>
      <p:bldP spid="29" grpId="0" build="p"/>
      <p:bldP spid="3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0" y="260648"/>
            <a:ext cx="2771800" cy="964560"/>
          </a:xfrm>
          <a:prstGeom prst="rect">
            <a:avLst/>
          </a:prstGeom>
          <a:solidFill>
            <a:srgbClr val="F7751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251520" y="304200"/>
            <a:ext cx="2376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" dirty="0" err="1" smtClean="0">
                <a:solidFill>
                  <a:schemeClr val="bg1"/>
                </a:solidFill>
                <a:latin typeface="Frutiger LT 57 Cn" pitchFamily="34" charset="0"/>
              </a:rPr>
              <a:t>SchuldR</a:t>
            </a:r>
            <a:r>
              <a:rPr lang="de-DE" sz="2600" dirty="0" smtClean="0">
                <a:solidFill>
                  <a:schemeClr val="bg1"/>
                </a:solidFill>
                <a:latin typeface="Frutiger LT 57 Cn" pitchFamily="34" charset="0"/>
              </a:rPr>
              <a:t> BT</a:t>
            </a:r>
          </a:p>
          <a:p>
            <a:r>
              <a:rPr lang="de-DE" sz="2600" dirty="0">
                <a:solidFill>
                  <a:schemeClr val="bg1"/>
                </a:solidFill>
                <a:latin typeface="Frutiger Linotype" pitchFamily="34" charset="0"/>
              </a:rPr>
              <a:t>8</a:t>
            </a:r>
            <a:r>
              <a:rPr lang="de-DE" sz="2600" dirty="0" smtClean="0">
                <a:solidFill>
                  <a:schemeClr val="bg1"/>
                </a:solidFill>
                <a:latin typeface="Frutiger Linotype" pitchFamily="34" charset="0"/>
              </a:rPr>
              <a:t>. Woche</a:t>
            </a:r>
            <a:endParaRPr lang="de-DE" sz="2600" dirty="0">
              <a:solidFill>
                <a:schemeClr val="bg1"/>
              </a:solidFill>
              <a:latin typeface="Frutiger Linotype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07504" y="1483905"/>
            <a:ext cx="89289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500"/>
              </a:spcAft>
              <a:tabLst>
                <a:tab pos="360363" algn="l"/>
                <a:tab pos="720725" algn="l"/>
                <a:tab pos="1081088" algn="l"/>
                <a:tab pos="1441450" algn="l"/>
                <a:tab pos="1966913" algn="l"/>
                <a:tab pos="2424113" algn="l"/>
                <a:tab pos="2965450" algn="l"/>
                <a:tab pos="3587750" algn="l"/>
                <a:tab pos="4032250" algn="l"/>
                <a:tab pos="4572000" algn="l"/>
                <a:tab pos="5111750" algn="l"/>
              </a:tabLst>
            </a:pPr>
            <a:r>
              <a:rPr lang="de-DE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utiger Linotype" pitchFamily="34" charset="0"/>
              </a:rPr>
              <a:t>„Finanzierungsleasing“</a:t>
            </a:r>
          </a:p>
        </p:txBody>
      </p:sp>
      <p:sp>
        <p:nvSpPr>
          <p:cNvPr id="5" name="Text Box 37"/>
          <p:cNvSpPr txBox="1">
            <a:spLocks noChangeArrowheads="1"/>
          </p:cNvSpPr>
          <p:nvPr/>
        </p:nvSpPr>
        <p:spPr bwMode="auto">
          <a:xfrm>
            <a:off x="683568" y="2258288"/>
            <a:ext cx="140415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Autohaus</a:t>
            </a:r>
          </a:p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B</a:t>
            </a:r>
          </a:p>
        </p:txBody>
      </p:sp>
      <p:sp>
        <p:nvSpPr>
          <p:cNvPr id="6" name="Text Box 37"/>
          <p:cNvSpPr txBox="1">
            <a:spLocks noChangeArrowheads="1"/>
          </p:cNvSpPr>
          <p:nvPr/>
        </p:nvSpPr>
        <p:spPr bwMode="auto">
          <a:xfrm>
            <a:off x="7380312" y="2276872"/>
            <a:ext cx="122413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Leasinggeber</a:t>
            </a:r>
          </a:p>
        </p:txBody>
      </p:sp>
      <p:sp>
        <p:nvSpPr>
          <p:cNvPr id="11" name="Text Box 37"/>
          <p:cNvSpPr txBox="1">
            <a:spLocks noChangeArrowheads="1"/>
          </p:cNvSpPr>
          <p:nvPr/>
        </p:nvSpPr>
        <p:spPr bwMode="auto">
          <a:xfrm>
            <a:off x="3059832" y="2276872"/>
            <a:ext cx="324036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§ 433</a:t>
            </a:r>
          </a:p>
        </p:txBody>
      </p:sp>
      <p:sp>
        <p:nvSpPr>
          <p:cNvPr id="16" name="Text Box 37"/>
          <p:cNvSpPr txBox="1">
            <a:spLocks noChangeArrowheads="1"/>
          </p:cNvSpPr>
          <p:nvPr/>
        </p:nvSpPr>
        <p:spPr bwMode="auto">
          <a:xfrm>
            <a:off x="3815916" y="5174612"/>
            <a:ext cx="1764196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Verbraucher K</a:t>
            </a:r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4734018" y="2996952"/>
            <a:ext cx="3294366" cy="217766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37"/>
          <p:cNvSpPr txBox="1">
            <a:spLocks noChangeArrowheads="1"/>
          </p:cNvSpPr>
          <p:nvPr/>
        </p:nvSpPr>
        <p:spPr bwMode="auto">
          <a:xfrm rot="19606649">
            <a:off x="5255657" y="3656707"/>
            <a:ext cx="212423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Leasingvertrag</a:t>
            </a:r>
          </a:p>
        </p:txBody>
      </p:sp>
      <p:cxnSp>
        <p:nvCxnSpPr>
          <p:cNvPr id="20" name="Gerade Verbindung mit Pfeil 19"/>
          <p:cNvCxnSpPr/>
          <p:nvPr/>
        </p:nvCxnSpPr>
        <p:spPr>
          <a:xfrm flipH="1">
            <a:off x="2015716" y="2672916"/>
            <a:ext cx="5472608" cy="0"/>
          </a:xfrm>
          <a:prstGeom prst="straightConnector1">
            <a:avLst/>
          </a:prstGeom>
          <a:ln>
            <a:solidFill>
              <a:srgbClr val="5F5F5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37"/>
          <p:cNvSpPr txBox="1">
            <a:spLocks noChangeArrowheads="1"/>
          </p:cNvSpPr>
          <p:nvPr/>
        </p:nvSpPr>
        <p:spPr bwMode="auto">
          <a:xfrm>
            <a:off x="4752020" y="6011996"/>
            <a:ext cx="1764196" cy="369332"/>
          </a:xfrm>
          <a:prstGeom prst="rect">
            <a:avLst/>
          </a:prstGeom>
          <a:noFill/>
          <a:ln w="9525" algn="ctr">
            <a:solidFill>
              <a:srgbClr val="5F5F5F"/>
            </a:solidFill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5F5F5F"/>
                </a:solidFill>
                <a:latin typeface="Frutiger Linotype" pitchFamily="34" charset="0"/>
                <a:cs typeface="Arial" pitchFamily="34" charset="0"/>
              </a:rPr>
              <a:t>Sache</a:t>
            </a:r>
          </a:p>
        </p:txBody>
      </p:sp>
      <p:sp>
        <p:nvSpPr>
          <p:cNvPr id="23" name="Text Box 37"/>
          <p:cNvSpPr txBox="1">
            <a:spLocks noChangeArrowheads="1"/>
          </p:cNvSpPr>
          <p:nvPr/>
        </p:nvSpPr>
        <p:spPr bwMode="auto">
          <a:xfrm>
            <a:off x="6273189" y="4130496"/>
            <a:ext cx="2439271" cy="1477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Widerrufsrecht des V?</a:t>
            </a:r>
          </a:p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(+), §§ 506    Abs. 2, 495</a:t>
            </a:r>
          </a:p>
        </p:txBody>
      </p:sp>
      <p:cxnSp>
        <p:nvCxnSpPr>
          <p:cNvPr id="33" name="Gekrümmte Verbindung 32"/>
          <p:cNvCxnSpPr>
            <a:stCxn id="19" idx="2"/>
          </p:cNvCxnSpPr>
          <p:nvPr/>
        </p:nvCxnSpPr>
        <p:spPr>
          <a:xfrm rot="5400000" flipH="1">
            <a:off x="4888012" y="2464916"/>
            <a:ext cx="1322939" cy="1738940"/>
          </a:xfrm>
          <a:prstGeom prst="curvedConnector4">
            <a:avLst>
              <a:gd name="adj1" fmla="val -17280"/>
              <a:gd name="adj2" fmla="val 125674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2411760" y="2816932"/>
            <a:ext cx="3635566" cy="184665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Widerrufs-</a:t>
            </a:r>
          </a:p>
          <a:p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durchgriff?</a:t>
            </a:r>
          </a:p>
          <a:p>
            <a:r>
              <a:rPr lang="de-DE" sz="2400" b="1" dirty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f</a:t>
            </a:r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ormal (+), §§ 506</a:t>
            </a:r>
          </a:p>
          <a:p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Abs. 1, 358</a:t>
            </a:r>
          </a:p>
          <a:p>
            <a:r>
              <a:rPr lang="de-DE" sz="2400" b="1" dirty="0" smtClean="0">
                <a:solidFill>
                  <a:srgbClr val="FF0000"/>
                </a:solidFill>
                <a:latin typeface="Frutiger Linotype" pitchFamily="34" charset="0"/>
                <a:cs typeface="Arial" pitchFamily="34" charset="0"/>
              </a:rPr>
              <a:t>Aber passt nicht.</a:t>
            </a:r>
          </a:p>
        </p:txBody>
      </p:sp>
    </p:spTree>
    <p:extLst>
      <p:ext uri="{BB962C8B-B14F-4D97-AF65-F5344CB8AC3E}">
        <p14:creationId xmlns:p14="http://schemas.microsoft.com/office/powerpoint/2010/main" val="219886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11" grpId="0" build="p"/>
      <p:bldP spid="16" grpId="0" build="p"/>
      <p:bldP spid="19" grpId="0" build="p"/>
      <p:bldP spid="26" grpId="0" build="p" animBg="1"/>
      <p:bldP spid="23" grpId="0" build="p"/>
      <p:bldP spid="34" grpId="0" build="p"/>
    </p:bldLst>
  </p:timing>
</p:sld>
</file>

<file path=ppt/theme/theme1.xml><?xml version="1.0" encoding="utf-8"?>
<a:theme xmlns:a="http://schemas.openxmlformats.org/drawingml/2006/main" name="Repetitorium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449</Words>
  <Application>Microsoft Macintosh PowerPoint</Application>
  <PresentationFormat>Bildschirmpräsentation (4:3)</PresentationFormat>
  <Paragraphs>388</Paragraphs>
  <Slides>31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7" baseType="lpstr">
      <vt:lpstr>Calibri</vt:lpstr>
      <vt:lpstr>Frutiger Linotype</vt:lpstr>
      <vt:lpstr>Frutiger LT 57 Cn</vt:lpstr>
      <vt:lpstr>Mangal</vt:lpstr>
      <vt:lpstr>Arial</vt:lpstr>
      <vt:lpstr>Repetitorium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Henning Kiss</dc:creator>
  <cp:lastModifiedBy>Microsoft Office-Anwender</cp:lastModifiedBy>
  <cp:revision>149</cp:revision>
  <dcterms:created xsi:type="dcterms:W3CDTF">2012-03-09T10:38:50Z</dcterms:created>
  <dcterms:modified xsi:type="dcterms:W3CDTF">2018-06-04T05:34:26Z</dcterms:modified>
</cp:coreProperties>
</file>