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377" r:id="rId3"/>
    <p:sldId id="380" r:id="rId4"/>
    <p:sldId id="386" r:id="rId5"/>
    <p:sldId id="381" r:id="rId6"/>
    <p:sldId id="382" r:id="rId7"/>
    <p:sldId id="383" r:id="rId8"/>
    <p:sldId id="384" r:id="rId9"/>
    <p:sldId id="276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FFFFFF"/>
    <a:srgbClr val="F77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6D54E6-3219-0D47-ABE8-0CE5FE4DBA88}" v="51" dt="2022-07-11T04:21:08.9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57"/>
    <p:restoredTop sz="92441"/>
  </p:normalViewPr>
  <p:slideViewPr>
    <p:cSldViewPr>
      <p:cViewPr varScale="1">
        <p:scale>
          <a:sx n="101" d="100"/>
          <a:sy n="101" d="100"/>
        </p:scale>
        <p:origin x="2248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Kiss" userId="a0df8af1cba7f864" providerId="LiveId" clId="{386D54E6-3219-0D47-ABE8-0CE5FE4DBA88}"/>
    <pc:docChg chg="modSld">
      <pc:chgData name="Henning Kiss" userId="a0df8af1cba7f864" providerId="LiveId" clId="{386D54E6-3219-0D47-ABE8-0CE5FE4DBA88}" dt="2022-07-11T04:21:08.974" v="55" actId="20577"/>
      <pc:docMkLst>
        <pc:docMk/>
      </pc:docMkLst>
      <pc:sldChg chg="modSp modAnim">
        <pc:chgData name="Henning Kiss" userId="a0df8af1cba7f864" providerId="LiveId" clId="{386D54E6-3219-0D47-ABE8-0CE5FE4DBA88}" dt="2022-07-11T04:20:01.378" v="37" actId="20577"/>
        <pc:sldMkLst>
          <pc:docMk/>
          <pc:sldMk cId="758977006" sldId="380"/>
        </pc:sldMkLst>
        <pc:spChg chg="mod">
          <ac:chgData name="Henning Kiss" userId="a0df8af1cba7f864" providerId="LiveId" clId="{386D54E6-3219-0D47-ABE8-0CE5FE4DBA88}" dt="2022-07-11T04:20:01.378" v="37" actId="20577"/>
          <ac:spMkLst>
            <pc:docMk/>
            <pc:sldMk cId="758977006" sldId="380"/>
            <ac:spMk id="2" creationId="{00000000-0000-0000-0000-000000000000}"/>
          </ac:spMkLst>
        </pc:spChg>
      </pc:sldChg>
      <pc:sldChg chg="modSp mod modAnim">
        <pc:chgData name="Henning Kiss" userId="a0df8af1cba7f864" providerId="LiveId" clId="{386D54E6-3219-0D47-ABE8-0CE5FE4DBA88}" dt="2022-07-11T04:20:38.936" v="47" actId="20577"/>
        <pc:sldMkLst>
          <pc:docMk/>
          <pc:sldMk cId="1473214247" sldId="381"/>
        </pc:sldMkLst>
        <pc:spChg chg="mod">
          <ac:chgData name="Henning Kiss" userId="a0df8af1cba7f864" providerId="LiveId" clId="{386D54E6-3219-0D47-ABE8-0CE5FE4DBA88}" dt="2022-07-11T04:20:38.936" v="47" actId="20577"/>
          <ac:spMkLst>
            <pc:docMk/>
            <pc:sldMk cId="1473214247" sldId="381"/>
            <ac:spMk id="2" creationId="{00000000-0000-0000-0000-000000000000}"/>
          </ac:spMkLst>
        </pc:spChg>
      </pc:sldChg>
      <pc:sldChg chg="modSp mod modAnim">
        <pc:chgData name="Henning Kiss" userId="a0df8af1cba7f864" providerId="LiveId" clId="{386D54E6-3219-0D47-ABE8-0CE5FE4DBA88}" dt="2022-07-11T04:20:55.661" v="51" actId="20577"/>
        <pc:sldMkLst>
          <pc:docMk/>
          <pc:sldMk cId="2016109321" sldId="382"/>
        </pc:sldMkLst>
        <pc:spChg chg="mod">
          <ac:chgData name="Henning Kiss" userId="a0df8af1cba7f864" providerId="LiveId" clId="{386D54E6-3219-0D47-ABE8-0CE5FE4DBA88}" dt="2022-07-11T04:20:55.661" v="51" actId="20577"/>
          <ac:spMkLst>
            <pc:docMk/>
            <pc:sldMk cId="2016109321" sldId="382"/>
            <ac:spMk id="2" creationId="{00000000-0000-0000-0000-000000000000}"/>
          </ac:spMkLst>
        </pc:spChg>
      </pc:sldChg>
      <pc:sldChg chg="modSp mod modAnim">
        <pc:chgData name="Henning Kiss" userId="a0df8af1cba7f864" providerId="LiveId" clId="{386D54E6-3219-0D47-ABE8-0CE5FE4DBA88}" dt="2022-07-11T04:21:08.974" v="55" actId="20577"/>
        <pc:sldMkLst>
          <pc:docMk/>
          <pc:sldMk cId="4280401501" sldId="383"/>
        </pc:sldMkLst>
        <pc:spChg chg="mod">
          <ac:chgData name="Henning Kiss" userId="a0df8af1cba7f864" providerId="LiveId" clId="{386D54E6-3219-0D47-ABE8-0CE5FE4DBA88}" dt="2022-07-11T04:21:08.974" v="55" actId="20577"/>
          <ac:spMkLst>
            <pc:docMk/>
            <pc:sldMk cId="4280401501" sldId="383"/>
            <ac:spMk id="2" creationId="{00000000-0000-0000-0000-000000000000}"/>
          </ac:spMkLst>
        </pc:spChg>
      </pc:sldChg>
      <pc:sldChg chg="modSp mod">
        <pc:chgData name="Henning Kiss" userId="a0df8af1cba7f864" providerId="LiveId" clId="{386D54E6-3219-0D47-ABE8-0CE5FE4DBA88}" dt="2022-07-11T04:21:04.622" v="52" actId="21"/>
        <pc:sldMkLst>
          <pc:docMk/>
          <pc:sldMk cId="1799109927" sldId="384"/>
        </pc:sldMkLst>
        <pc:spChg chg="mod">
          <ac:chgData name="Henning Kiss" userId="a0df8af1cba7f864" providerId="LiveId" clId="{386D54E6-3219-0D47-ABE8-0CE5FE4DBA88}" dt="2022-07-11T04:21:04.622" v="52" actId="21"/>
          <ac:spMkLst>
            <pc:docMk/>
            <pc:sldMk cId="1799109927" sldId="384"/>
            <ac:spMk id="2" creationId="{00000000-0000-0000-0000-000000000000}"/>
          </ac:spMkLst>
        </pc:spChg>
      </pc:sldChg>
      <pc:sldChg chg="modSp mod modAnim">
        <pc:chgData name="Henning Kiss" userId="a0df8af1cba7f864" providerId="LiveId" clId="{386D54E6-3219-0D47-ABE8-0CE5FE4DBA88}" dt="2022-07-11T04:20:17.624" v="41" actId="20577"/>
        <pc:sldMkLst>
          <pc:docMk/>
          <pc:sldMk cId="1216058265" sldId="386"/>
        </pc:sldMkLst>
        <pc:spChg chg="mod">
          <ac:chgData name="Henning Kiss" userId="a0df8af1cba7f864" providerId="LiveId" clId="{386D54E6-3219-0D47-ABE8-0CE5FE4DBA88}" dt="2022-07-11T04:20:17.624" v="41" actId="20577"/>
          <ac:spMkLst>
            <pc:docMk/>
            <pc:sldMk cId="1216058265" sldId="38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14C6A-EB18-46A0-A612-B77105F60B9D}" type="datetimeFigureOut">
              <a:rPr lang="de-DE" smtClean="0"/>
              <a:t>11.07.22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97353-07D3-4549-9212-8D4A78C44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871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58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57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2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0" indent="0" algn="l" defTabSz="914400" rtl="0" eaLnBrk="1" latinLnBrk="0" hangingPunct="1">
        <a:spcBef>
          <a:spcPts val="0"/>
        </a:spcBef>
        <a:buFont typeface="Arial" pitchFamily="34" charset="0"/>
        <a:buChar char="»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12. Woche</a:t>
            </a:r>
          </a:p>
        </p:txBody>
      </p:sp>
    </p:spTree>
    <p:extLst>
      <p:ext uri="{BB962C8B-B14F-4D97-AF65-F5344CB8AC3E}">
        <p14:creationId xmlns:p14="http://schemas.microsoft.com/office/powerpoint/2010/main" val="5692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592796"/>
            <a:ext cx="8928992" cy="4375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Kursübersicht</a:t>
            </a:r>
          </a:p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500" b="1" u="sng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Überblick über das </a:t>
            </a: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SchuldR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insgesamt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Einzelne Schuldverhältnisse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Kaufvertrag (§§ 433 – 479 BGB)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Darlehen und sonstige Finanzierungshilfen (§§ 488 – 515 		BGB) 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III.	Mietvertrag (§§ 535 – 580a BGB)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IV.Werkvertrag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(§§ 631 – 650v BGB)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V.Gesamtüberblick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über alle (vertraglichen)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Schuldver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hältnisse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SchuldR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BT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 Woche</a:t>
            </a:r>
          </a:p>
        </p:txBody>
      </p:sp>
    </p:spTree>
    <p:extLst>
      <p:ext uri="{BB962C8B-B14F-4D97-AF65-F5344CB8AC3E}">
        <p14:creationId xmlns:p14="http://schemas.microsoft.com/office/powerpoint/2010/main" val="3244714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429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Gesamtüberblick über die 27 Titel </a:t>
            </a:r>
          </a:p>
          <a:p>
            <a:pPr algn="ctr"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des 8. Abschnitts des 2. Buches (§§ 433 – 853 BGB)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b="1" u="sng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	█	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(grau)		=	examensrelevant, bereits behandelt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	</a:t>
            </a:r>
            <a:r>
              <a:rPr lang="de-DE" sz="2400" dirty="0">
                <a:solidFill>
                  <a:srgbClr val="FF0000"/>
                </a:solidFill>
                <a:latin typeface="Arial"/>
                <a:cs typeface="Arial"/>
              </a:rPr>
              <a:t>█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	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(rot)		=	examensrelevant, noch nicht behandelt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	</a:t>
            </a:r>
            <a:r>
              <a:rPr lang="de-DE" sz="2400" dirty="0">
                <a:solidFill>
                  <a:srgbClr val="00B0F0"/>
                </a:solidFill>
                <a:latin typeface="Arial"/>
                <a:cs typeface="Arial"/>
              </a:rPr>
              <a:t>█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	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türkis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=	examensrelevant, anderer Kursteil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	</a:t>
            </a:r>
            <a:r>
              <a:rPr lang="de-DE" sz="2400" dirty="0">
                <a:solidFill>
                  <a:srgbClr val="00B050"/>
                </a:solidFill>
                <a:latin typeface="Arial"/>
                <a:cs typeface="Arial"/>
              </a:rPr>
              <a:t>█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	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(grün)		=	nicht examensrelevant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Titel 1:		§§ 433 – 480	Kauf, Tausch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00B05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00B05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00B050"/>
                </a:solidFill>
                <a:latin typeface="Frutiger Linotype" pitchFamily="34" charset="0"/>
              </a:rPr>
              <a:t>Titel 2:		§§ 481 – 487	Teilzeit-</a:t>
            </a:r>
            <a:r>
              <a:rPr lang="de-DE" sz="2400" dirty="0" err="1">
                <a:solidFill>
                  <a:srgbClr val="00B050"/>
                </a:solidFill>
                <a:latin typeface="Frutiger Linotype" pitchFamily="34" charset="0"/>
              </a:rPr>
              <a:t>WohnrechteV</a:t>
            </a:r>
            <a:endParaRPr lang="de-DE" sz="2400" dirty="0">
              <a:solidFill>
                <a:srgbClr val="00B050"/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5F5F5F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5F5F5F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5F5F5F"/>
                </a:solidFill>
                <a:latin typeface="Frutiger Linotype" pitchFamily="34" charset="0"/>
              </a:rPr>
              <a:t>Titel 3:		§§ 488 – 515	Darlehen, sonst. </a:t>
            </a:r>
            <a:r>
              <a:rPr lang="de-DE" sz="2400" dirty="0" err="1">
                <a:solidFill>
                  <a:srgbClr val="5F5F5F"/>
                </a:solidFill>
                <a:latin typeface="Frutiger Linotype" pitchFamily="34" charset="0"/>
              </a:rPr>
              <a:t>Finanzh</a:t>
            </a:r>
            <a:r>
              <a:rPr lang="de-DE" sz="2400" dirty="0">
                <a:solidFill>
                  <a:srgbClr val="5F5F5F"/>
                </a:solidFill>
                <a:latin typeface="Frutiger Linotype" pitchFamily="34" charset="0"/>
              </a:rPr>
              <a:t>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FF000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Titel 4:		§§ 516 – 534	Schenkung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Examensrelevante Vorschriften sind: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 Woche</a:t>
            </a:r>
          </a:p>
        </p:txBody>
      </p:sp>
    </p:spTree>
    <p:extLst>
      <p:ext uri="{BB962C8B-B14F-4D97-AF65-F5344CB8AC3E}">
        <p14:creationId xmlns:p14="http://schemas.microsoft.com/office/powerpoint/2010/main" val="758977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429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516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518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521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(§§ 523, 524)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Titel 5:		§§ 535 – 597	Miet-,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PachtV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(G), </a:t>
            </a:r>
            <a:r>
              <a:rPr lang="de-DE" sz="2400" dirty="0" err="1">
                <a:solidFill>
                  <a:srgbClr val="00B050"/>
                </a:solidFill>
                <a:latin typeface="Frutiger Linotype" pitchFamily="34" charset="0"/>
              </a:rPr>
              <a:t>LPachtV</a:t>
            </a:r>
            <a:endParaRPr lang="de-DE" sz="2400" dirty="0">
              <a:solidFill>
                <a:srgbClr val="FF0000"/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FF000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Titel 6:		§§ 598 – 606	Leihe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Examensrelevante Vorschriften sind: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598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599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600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601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603 S.2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604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606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 Woche</a:t>
            </a:r>
          </a:p>
        </p:txBody>
      </p:sp>
    </p:spTree>
    <p:extLst>
      <p:ext uri="{BB962C8B-B14F-4D97-AF65-F5344CB8AC3E}">
        <p14:creationId xmlns:p14="http://schemas.microsoft.com/office/powerpoint/2010/main" val="121605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00B05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00B05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00B050"/>
                </a:solidFill>
                <a:latin typeface="Frutiger Linotype" pitchFamily="34" charset="0"/>
              </a:rPr>
              <a:t>Titel 7:		§§ 607 – 610	Sachdarlehensvertrag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00B0F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00B0F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00B0F0"/>
                </a:solidFill>
                <a:latin typeface="Frutiger Linotype" pitchFamily="34" charset="0"/>
              </a:rPr>
              <a:t>Titel 8:		§§ 611 – 630h	Dienstverträge (= </a:t>
            </a:r>
            <a:r>
              <a:rPr lang="de-DE" sz="2400" dirty="0" err="1">
                <a:solidFill>
                  <a:srgbClr val="00B0F0"/>
                </a:solidFill>
                <a:latin typeface="Frutiger Linotype" pitchFamily="34" charset="0"/>
              </a:rPr>
              <a:t>ArbR</a:t>
            </a:r>
            <a:r>
              <a:rPr lang="de-DE" sz="2400" dirty="0">
                <a:solidFill>
                  <a:srgbClr val="00B0F0"/>
                </a:solidFill>
                <a:latin typeface="Frutiger Linotype" pitchFamily="34" charset="0"/>
              </a:rPr>
              <a:t>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5F5F5F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5F5F5F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5F5F5F"/>
                </a:solidFill>
                <a:latin typeface="Frutiger Linotype" pitchFamily="34" charset="0"/>
              </a:rPr>
              <a:t>Titel 9:		§§ 631 – 651y	Werkvertrag, </a:t>
            </a:r>
            <a:r>
              <a:rPr lang="de-DE" sz="2400" dirty="0" err="1">
                <a:solidFill>
                  <a:srgbClr val="00B050"/>
                </a:solidFill>
                <a:latin typeface="Frutiger Linotype" pitchFamily="34" charset="0"/>
              </a:rPr>
              <a:t>ReiseV</a:t>
            </a:r>
            <a:endParaRPr lang="de-DE" sz="2400" dirty="0">
              <a:solidFill>
                <a:srgbClr val="00B050"/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FF000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Titel 10:		§§ 652 – 656	</a:t>
            </a:r>
            <a:r>
              <a:rPr lang="de-DE" sz="2400" dirty="0" err="1">
                <a:solidFill>
                  <a:srgbClr val="FF0000"/>
                </a:solidFill>
                <a:latin typeface="Frutiger Linotype" pitchFamily="34" charset="0"/>
              </a:rPr>
              <a:t>Mäklervertrag</a:t>
            </a:r>
            <a:endParaRPr lang="de-DE" sz="2400" dirty="0">
              <a:solidFill>
                <a:srgbClr val="FF0000"/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Examensrelevante Vorschriften sind: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652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656 (Sonderfall: </a:t>
            </a:r>
            <a:r>
              <a:rPr lang="de-DE" sz="2400" dirty="0" err="1">
                <a:solidFill>
                  <a:srgbClr val="FF0000"/>
                </a:solidFill>
                <a:latin typeface="Frutiger Linotype" pitchFamily="34" charset="0"/>
              </a:rPr>
              <a:t>PartnervermittlungsV</a:t>
            </a: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00B05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00B05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00B050"/>
                </a:solidFill>
                <a:latin typeface="Frutiger Linotype" pitchFamily="34" charset="0"/>
              </a:rPr>
              <a:t>Titel 11:		§§ 657 – 661a	Auslobung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FF000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Titel 12:		§§ 662 – </a:t>
            </a:r>
            <a:r>
              <a:rPr lang="de-DE" sz="2400" dirty="0">
                <a:solidFill>
                  <a:srgbClr val="00B050"/>
                </a:solidFill>
                <a:latin typeface="Frutiger Linotype" pitchFamily="34" charset="0"/>
              </a:rPr>
              <a:t>676c</a:t>
            </a: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Auftrag, </a:t>
            </a:r>
            <a:r>
              <a:rPr lang="de-DE" sz="2400" dirty="0" err="1">
                <a:solidFill>
                  <a:srgbClr val="FF0000"/>
                </a:solidFill>
                <a:latin typeface="Frutiger Linotype" pitchFamily="34" charset="0"/>
              </a:rPr>
              <a:t>GBesorgV</a:t>
            </a: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, </a:t>
            </a:r>
            <a:r>
              <a:rPr lang="de-DE" sz="2400" dirty="0" err="1">
                <a:solidFill>
                  <a:srgbClr val="00B050"/>
                </a:solidFill>
                <a:latin typeface="Frutiger Linotype" pitchFamily="34" charset="0"/>
              </a:rPr>
              <a:t>Zah</a:t>
            </a:r>
            <a:r>
              <a:rPr lang="de-DE" sz="2400" dirty="0">
                <a:solidFill>
                  <a:srgbClr val="00B050"/>
                </a:solidFill>
                <a:latin typeface="Frutiger Linotype" pitchFamily="34" charset="0"/>
              </a:rPr>
              <a:t>-											</a:t>
            </a:r>
            <a:r>
              <a:rPr lang="de-DE" sz="2400" dirty="0" err="1">
                <a:solidFill>
                  <a:srgbClr val="00B050"/>
                </a:solidFill>
                <a:latin typeface="Frutiger Linotype" pitchFamily="34" charset="0"/>
              </a:rPr>
              <a:t>lungsdienste</a:t>
            </a:r>
            <a:endParaRPr lang="de-DE" sz="2400" dirty="0">
              <a:solidFill>
                <a:srgbClr val="00B050"/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Examensrelevante Vorschriften sind: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662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667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670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 Woche</a:t>
            </a:r>
          </a:p>
        </p:txBody>
      </p:sp>
    </p:spTree>
    <p:extLst>
      <p:ext uri="{BB962C8B-B14F-4D97-AF65-F5344CB8AC3E}">
        <p14:creationId xmlns:p14="http://schemas.microsoft.com/office/powerpoint/2010/main" val="147321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429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675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00B0F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00B0F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00B0F0"/>
                </a:solidFill>
                <a:latin typeface="Frutiger Linotype" pitchFamily="34" charset="0"/>
              </a:rPr>
              <a:t>Titel 13:		§§ 677 – 687	</a:t>
            </a:r>
            <a:r>
              <a:rPr lang="de-DE" sz="2400" dirty="0" err="1">
                <a:solidFill>
                  <a:srgbClr val="00B0F0"/>
                </a:solidFill>
                <a:latin typeface="Frutiger Linotype" pitchFamily="34" charset="0"/>
              </a:rPr>
              <a:t>GoA</a:t>
            </a:r>
            <a:endParaRPr lang="de-DE" sz="2400" dirty="0">
              <a:solidFill>
                <a:srgbClr val="00B0F0"/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FF000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Titel 14:		§§ 688 – 700	Verwahrung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Examensrelevante Vorschriften sind: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688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690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693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695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700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00B05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00B05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00B050"/>
                </a:solidFill>
                <a:latin typeface="Frutiger Linotype" pitchFamily="34" charset="0"/>
              </a:rPr>
              <a:t>Titel 15:		§§ 701 - 704	Einbringung bei </a:t>
            </a:r>
            <a:r>
              <a:rPr lang="de-DE" sz="2400" dirty="0" err="1">
                <a:solidFill>
                  <a:srgbClr val="00B050"/>
                </a:solidFill>
                <a:latin typeface="Frutiger Linotype" pitchFamily="34" charset="0"/>
              </a:rPr>
              <a:t>Gastw</a:t>
            </a:r>
            <a:r>
              <a:rPr lang="de-DE" sz="2400" dirty="0">
                <a:solidFill>
                  <a:srgbClr val="00B050"/>
                </a:solidFill>
                <a:latin typeface="Frutiger Linotype" pitchFamily="34" charset="0"/>
              </a:rPr>
              <a:t>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00B0F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00B0F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00B0F0"/>
                </a:solidFill>
                <a:latin typeface="Frutiger Linotype" pitchFamily="34" charset="0"/>
              </a:rPr>
              <a:t>Titel 16:		§§ 705 – 740	GbR (= </a:t>
            </a:r>
            <a:r>
              <a:rPr lang="de-DE" sz="2400" dirty="0" err="1">
                <a:solidFill>
                  <a:srgbClr val="00B0F0"/>
                </a:solidFill>
                <a:latin typeface="Frutiger Linotype" pitchFamily="34" charset="0"/>
              </a:rPr>
              <a:t>GesR</a:t>
            </a:r>
            <a:r>
              <a:rPr lang="de-DE" sz="2400" dirty="0">
                <a:solidFill>
                  <a:srgbClr val="00B0F0"/>
                </a:solidFill>
                <a:latin typeface="Frutiger Linotype" pitchFamily="34" charset="0"/>
              </a:rPr>
              <a:t>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00B0F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00B0F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00B0F0"/>
                </a:solidFill>
                <a:latin typeface="Frutiger Linotype" pitchFamily="34" charset="0"/>
              </a:rPr>
              <a:t>Titel 17:		§§ 741 – 758	Gemeinschaft (= </a:t>
            </a:r>
            <a:r>
              <a:rPr lang="de-DE" sz="2400" dirty="0" err="1">
                <a:solidFill>
                  <a:srgbClr val="00B0F0"/>
                </a:solidFill>
                <a:latin typeface="Frutiger Linotype" pitchFamily="34" charset="0"/>
              </a:rPr>
              <a:t>GesR</a:t>
            </a:r>
            <a:r>
              <a:rPr lang="de-DE" sz="2400" dirty="0">
                <a:solidFill>
                  <a:srgbClr val="00B0F0"/>
                </a:solidFill>
                <a:latin typeface="Frutiger Linotype" pitchFamily="34" charset="0"/>
              </a:rPr>
              <a:t>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00B05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00B05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00B050"/>
                </a:solidFill>
                <a:latin typeface="Frutiger Linotype" pitchFamily="34" charset="0"/>
              </a:rPr>
              <a:t>Titel 18:		§§ 759 – 761	Leibrente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00B05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00B05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00B050"/>
                </a:solidFill>
                <a:latin typeface="Frutiger Linotype" pitchFamily="34" charset="0"/>
              </a:rPr>
              <a:t>Titel 19:		§§ 762 – 764	Spiel, Wette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 Woche</a:t>
            </a:r>
          </a:p>
        </p:txBody>
      </p:sp>
    </p:spTree>
    <p:extLst>
      <p:ext uri="{BB962C8B-B14F-4D97-AF65-F5344CB8AC3E}">
        <p14:creationId xmlns:p14="http://schemas.microsoft.com/office/powerpoint/2010/main" val="201610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429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00B0F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00B0F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00B0F0"/>
                </a:solidFill>
                <a:latin typeface="Frutiger Linotype" pitchFamily="34" charset="0"/>
              </a:rPr>
              <a:t>Titel 20:		§§ 765 – 778	Bürgschaft (= </a:t>
            </a:r>
            <a:r>
              <a:rPr lang="de-DE" sz="2400" dirty="0" err="1">
                <a:solidFill>
                  <a:srgbClr val="00B0F0"/>
                </a:solidFill>
                <a:latin typeface="Frutiger Linotype" pitchFamily="34" charset="0"/>
              </a:rPr>
              <a:t>KrSiR</a:t>
            </a:r>
            <a:r>
              <a:rPr lang="de-DE" sz="2400" dirty="0">
                <a:solidFill>
                  <a:srgbClr val="00B0F0"/>
                </a:solidFill>
                <a:latin typeface="Frutiger Linotype" pitchFamily="34" charset="0"/>
              </a:rPr>
              <a:t>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00B0F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00B0F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00B0F0"/>
                </a:solidFill>
                <a:latin typeface="Frutiger Linotype" pitchFamily="34" charset="0"/>
              </a:rPr>
              <a:t>Titel 21		§ 779			Vergleich (= ZV)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FF000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Titel 22		§ 780 - 782		</a:t>
            </a:r>
            <a:r>
              <a:rPr lang="de-DE" sz="2400" dirty="0" err="1">
                <a:solidFill>
                  <a:srgbClr val="FF0000"/>
                </a:solidFill>
                <a:latin typeface="Frutiger Linotype" pitchFamily="34" charset="0"/>
              </a:rPr>
              <a:t>Schuldverspr</a:t>
            </a: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, -anerk.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Examensrelevante Vorschriften sind: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780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781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FF000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Titel 23		§ 783 - 792		Anweisung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Examensrelevante Vorschriften sind: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783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784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FF000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Titel 24		§ 793 - 808		Inhaberschuldverschreib.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Examensrelevante Vorschriften sind: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793 (und § 807)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FF0000"/>
                </a:solidFill>
                <a:latin typeface="Frutiger Linotype" pitchFamily="34" charset="0"/>
              </a:rPr>
              <a:t>							§ 808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 Woche</a:t>
            </a:r>
          </a:p>
        </p:txBody>
      </p:sp>
    </p:spTree>
    <p:extLst>
      <p:ext uri="{BB962C8B-B14F-4D97-AF65-F5344CB8AC3E}">
        <p14:creationId xmlns:p14="http://schemas.microsoft.com/office/powerpoint/2010/main" val="4280401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1225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00B05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00B05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00B050"/>
                </a:solidFill>
                <a:latin typeface="Frutiger Linotype" pitchFamily="34" charset="0"/>
              </a:rPr>
              <a:t>Titel 25:		§§ 809 – 811	Vorlegung von Sachen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00B0F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00B0F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00B0F0"/>
                </a:solidFill>
                <a:latin typeface="Frutiger Linotype" pitchFamily="34" charset="0"/>
              </a:rPr>
              <a:t>Titel 26		§§ 812 - 822	Bereicherungsrecht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rgbClr val="00B0F0"/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00B0F0"/>
                </a:solidFill>
                <a:latin typeface="Arial"/>
                <a:cs typeface="Arial"/>
              </a:rPr>
              <a:t>●		</a:t>
            </a:r>
            <a:r>
              <a:rPr lang="de-DE" sz="2400" dirty="0">
                <a:solidFill>
                  <a:srgbClr val="00B0F0"/>
                </a:solidFill>
                <a:latin typeface="Frutiger Linotype" pitchFamily="34" charset="0"/>
              </a:rPr>
              <a:t>Titel 27		§ 823 - 853		Unerlaubte Handlungen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 Woche</a:t>
            </a:r>
          </a:p>
        </p:txBody>
      </p:sp>
    </p:spTree>
    <p:extLst>
      <p:ext uri="{BB962C8B-B14F-4D97-AF65-F5344CB8AC3E}">
        <p14:creationId xmlns:p14="http://schemas.microsoft.com/office/powerpoint/2010/main" val="1799109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Ende</a:t>
            </a:r>
          </a:p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12. Woche</a:t>
            </a:r>
          </a:p>
        </p:txBody>
      </p:sp>
    </p:spTree>
    <p:extLst>
      <p:ext uri="{BB962C8B-B14F-4D97-AF65-F5344CB8AC3E}">
        <p14:creationId xmlns:p14="http://schemas.microsoft.com/office/powerpoint/2010/main" val="94255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Repetitorium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1018</Words>
  <Application>Microsoft Macintosh PowerPoint</Application>
  <PresentationFormat>Bildschirmpräsentation (4:3)</PresentationFormat>
  <Paragraphs>99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Frutiger Linotype</vt:lpstr>
      <vt:lpstr>Frutiger LT 57 Cn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Henning Kiss</dc:creator>
  <cp:lastModifiedBy>Henning Kiss</cp:lastModifiedBy>
  <cp:revision>176</cp:revision>
  <dcterms:created xsi:type="dcterms:W3CDTF">2012-03-09T10:38:50Z</dcterms:created>
  <dcterms:modified xsi:type="dcterms:W3CDTF">2022-07-11T04:21:11Z</dcterms:modified>
</cp:coreProperties>
</file>