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276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2969"/>
  </p:normalViewPr>
  <p:slideViewPr>
    <p:cSldViewPr>
      <p:cViewPr varScale="1">
        <p:scale>
          <a:sx n="101" d="100"/>
          <a:sy n="101" d="100"/>
        </p:scale>
        <p:origin x="15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17.07.19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60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9163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Nebengebiete</a:t>
            </a:r>
          </a:p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14.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7381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Wie wird der „Streitgegenstand“ eines Rechtsstreits			bestimmt?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„eingliedriger Streitgegenstandsbegriff“: aus					dem Antrag (der zugrunde liegende Lebens-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sachverhalt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dient nur der Erläuterung).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danach derselbe Streitgegenstand (= Euro						10.000,- für die Materiallieferung)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„zweigliedriger Streitgegenstandsbegriff“: aus					Antrag und zugrunde liegendem Lebenssach-					verhalt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danach verschiedene Streitgegenstände, da der					Lebenssachverhalt „Kauf“ ein anderer als der					Lebenssachverhalt „Scheckbegebung“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also nach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keine anderweitige Rechtshängigkeit.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2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1576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Klageänderung?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Handelt es sich bei diesem Merkmal um eine Prozess-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voraussetzung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den Streitgegenstand betreffend: §§ 263 ff. ZPO;			liegen die Voraussetzungen nicht vor, ist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geän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derte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Klage als unzulässig abzuweisen.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Liegt hier eine Klageänderung (zunächst: aus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eige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Recht, jetzt: aus rückabgetretenem Recht) vor?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zwar derselbe Antrag, aber unterschiedliche Le-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benssachverhalte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hinsichtlich der Klagegründe.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Zulässig?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§ 264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dort darf nur der Antrag, nicht der Klagegrund				geändert werden.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4764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§ 263, 1.Var.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keine Zustimmung des B (auch keine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rügelose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Einlassung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267 ZPO).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c)	§ 263, 2.Var.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Was ist „sachdienlich“?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Entscheidend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hierfür sind allein Gesichtspunkte der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Prozesswirtschaftlichkeit: Sachdienlichkeit liegt 					vor, wenn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und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soweit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Zulassung der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Klageän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den Streitstoff im Rahmen des anhängigen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Rechtsstreits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erledigt, sodass sich ein neuer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Rechts-				streit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vermeiden lässt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(+), lediglich die Abtretungen stünden einem				Klageerfolg entgegen.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zulässige Klageänderung.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4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9767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IV.also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Klage des K in der geänderten Form zulässig.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Begründetheit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wenn dem K ein (rückabgetretener) Anspruch auf 		Kaufpreiszahlung aus § 433 Abs. 2 zusteht.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durch Rückabtretung wieder bei K (§ 398 S.1)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Anspruch durchsetzbar?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Hinderung durch die Scheckhingabe?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Die Scheckhingabe war keine Leistung an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Erfüllungs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Statt, sondern erfüllungshalber (§ 364 Abs. 2), und 			zwar wegen Art. 12 S.1 ScheckG.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9767"/>
            <a:ext cx="8928992" cy="4475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damit war K verpflichtet, sich vorrangig aus dem				Scheck zu befriedigen 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pactum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 non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petendo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hin-			sichtlich der Kaufpreisforderung).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Ausnahme aber, wenn die Scheckeinlösung misslingt			und dies von der Bank auf dem Scheck festgestellt				wird (sog. Protest, s. Art. 40 ScheckG).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so hier.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IV.also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Anspruch aus § 433 Abs. 2 auch durchsetzbar.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 Fall 3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 wird vom Landgericht Kiel verurteilt, die Euro 10.000,	-	Kaufpreis an K zu zahlen.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9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4 – 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Ausgangsfall:</a:t>
            </a:r>
            <a:endParaRPr lang="de-DE" sz="24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Das Landgericht Hamburg wird das beantragte Versäumnis-urteil erlassen, wenn</a:t>
            </a:r>
          </a:p>
          <a:p>
            <a:pPr marL="342900" indent="-342900">
              <a:spcAft>
                <a:spcPts val="500"/>
              </a:spcAft>
              <a:buFont typeface="Arial" pitchFamily="34" charset="0"/>
              <a:buChar char="•"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Klage zulässig ist,</a:t>
            </a:r>
          </a:p>
          <a:p>
            <a:pPr marL="342900" indent="-342900">
              <a:spcAft>
                <a:spcPts val="500"/>
              </a:spcAft>
              <a:buFont typeface="Arial" pitchFamily="34" charset="0"/>
              <a:buChar char="•"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Klage schlüssig ist (s. § 331 Abs. 1 ZPO) und</a:t>
            </a:r>
          </a:p>
          <a:p>
            <a:pPr marL="342900" indent="-342900">
              <a:spcAft>
                <a:spcPts val="500"/>
              </a:spcAft>
              <a:buFont typeface="Arial" pitchFamily="34" charset="0"/>
              <a:buChar char="•"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Voraussetzungen für den Erlass eines Versäumnisurteils vorliegen.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Zulässigkeit der Klage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unproblematisch: die Zuständigkeit des Landgerichts	Hamburg ergibt sich sachlich aus §§ 1 ZPO, 23 Nr. 1, 71 GVG,	örtlich aus §§ 12, 13, 21 ZPO.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Schlüssigkeit der Klage (§ 331 Abs. 1 ZPO)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2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wenn sich aus dem Vortrag des Klägers der geltend		gemachte Anspruch in tatsächlicher Hinsicht ergibt.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Hauptforderung, Euro 6.000,-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Anspruch aus § 631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Werkvertrag K – B schlüssig vorgetragen?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Herstellung von Software gegen Euro 6.000,-.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Fälligkeit (§ 641 Abs. 1)?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Kläger trägt selbst vor, dass Beklagter sich weigere,				das Werk abzunehmen. Das steht einer Fälligkeit				nach § 641 Abs. 1 entgegen.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Dennoch Fälligkeit?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640 Abs. 2 S.1, da erfolglose Fristsetzung					vorgetragen.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Hauptforderung schlüssig.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Zinsforderung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aus § 288 Abs. 1 S.1, S.2, und zwar ab dem 03.12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., 			§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187 Abs. 1 analog.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Voraussetzungen für den Erlass eines Versäumnisurteils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Antrag des K, § 331 Abs. 1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Säumnis des Beklagten, B (§ 331 Abs. 1 ZPO)?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zwar erschienen, aber nicht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postulationsfähig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nach		§ 78 Abs. 1 ZPO, also kann B keine wirksamen Anträge		stellen.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Keine Versagungsgründe nach §§ 335, 337 ZPO?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3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Ergebnis zum Ausgangsfall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Das Landgericht Hamburg wird ein entsprechendes		Versäumnisurteil erlassen.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83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50660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 1:</a:t>
            </a:r>
            <a:endParaRPr lang="de-DE" sz="24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 kann der Rechtsbehelf des Einspruchs gegen ein Versäumnisurteil nach den §§ 338 ff. ZPO zustehen.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 Zulässigkeit des Einspruchs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Statthaftigkeit?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§ 338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Form?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müsste gemäß § 340 Abs. 1, Abs. 2 ZPO eingehalten wer-		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Frist?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339 Abs. 1 ZPO: binnen einer Notfrist von 2 Wochen ab		Zustellung des (Versäumnis-) Urteils.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IV.Rechtsfolge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700808"/>
            <a:ext cx="8928992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HandelsR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(1. bis 3.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GesellschaftsR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(4. bis 6.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FamilienR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(7. bis 9.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Erbrecht			(10. bis 12.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ZPO					(13. bis 15.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Überblick über die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Der generelle Ablauf eines erstinstanzlichen Verfahrens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Einzelne examensrelevante Themen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Gliederung und Zuständigkeit der Gerichte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-&gt;	Fall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5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34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Gemäß § 342 ZPO wird der Prozess in die Lage zurück-		versetzt, in der er sich befand vor Eintritt der Säumnis,		d.h. vor Erlass des Versäumnisurteils.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Damit ist sodann über Zulässigkeit und Begründetheit		der Klage (nach jetzigem Erkenntnisstand) zu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entschei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Zulässigkeit der Klage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(+), keine Veränderungen.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Begründetheit der Klage (nach jetzigem Erkenntnisstand)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immer noch (+), da Einwand fehlender Abnahme	 gemäß	§ 640 Abs. 2 unerheblich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Ergebnis zur Abwandlung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Beurteilung wird sich nicht ändern.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7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163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 2:</a:t>
            </a:r>
            <a:endParaRPr lang="de-DE" sz="24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 B (bzw. sein Rechtsanwalt, § 78 Abs. 1 ZPO) auch im Einspruchstermin säumig, so ergeht gemäß § 345 ZPO (ohne erneute Sachprüfung) ein sog. Zweites </a:t>
            </a:r>
            <a:r>
              <a:rPr lang="de-DE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VU.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4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14.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2 – 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Ausgangsfall:</a:t>
            </a:r>
            <a:endParaRPr lang="de-DE" sz="24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Das Amtsgericht Hamburg (Mitte) kann die Klage wegen örtlicher Unzuständigkeit abweisen, wenn es nicht örtlich zuständig ist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und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 Kläger keinen Verweisungsantrag an das zuständige Gericht gestellt hat, § 281 Abs. 1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ZPO.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Gesetzlicher „Gerichtsstand“ (= örtliche Zuständigkeit)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Allgemeiner Gerichtsstand?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Wohn- (§ 13 ZPO) oder Geschäftssitz (§ 17 ZPO) des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klagten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hier (-), da B in Berlin wohnt.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Besonderer Gerichtsstand?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29 Abs. 1 ZPO: Gerichtsstand des Erfüllungsortes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5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34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Wo wäre der „Erfüllungsort“ für die Zahlung des 			Kaufpreises?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gemeint ist der Leistungsort 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269, 270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bei Geldschuld gemäß § 270 BGB der Wohnsitz des 			Schuldners („qualifizierte Schickschuld“).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abweichende Beurteilung aufgrund der AGB des				K, dass Erfüllungsort Hamburg sei?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irrelevant, da § 29 Abs. 2 ZPO nicht erfüllt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also ist gesetzlicher Gerichtsstand nicht Hamburg,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son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Berlin (= §§ 12, 13, 29 ZPO).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Abweichender vereinbarter Gerichtsstand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Können die Parteien eine abweichende Gerichtsstands-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vereinbarung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treffen (= Pro- oder Derogation)?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9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gemäß § 38 Abs. 1 ZPO.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Voraussetzungen von § 38 Abs. 1 ZPO erfüllt?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ist kein Kaufmann.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Abweichender Gerichtsstand durch „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rügelose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Einlassung“?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Kann ein an sich unzuständiges Gericht durch „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rügelose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Einlassung“ zuständig 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§ 39 S.1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Voraussetzungen hier erfüllt?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insbesondere die Belehrung des B nach §§ 39 S.2, 		504 ZPO ist erfolgt.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=&gt;also wurde das Amtsgericht Hamburg (Mitte) durch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rü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gelose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Einlassung des B zuständig.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IV.Das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Gericht kann die Klage nicht wg.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Unzust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abweisen.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3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2003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 kann einer Klagabweisung nur entgehen, indem er 		einen Antrag auf Verweisung des Rechtsstreits an das		zuständige (= Amtsgericht Berlin…) stellt, § 281 Abs. 1		ZPO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4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700808"/>
            <a:ext cx="8928992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HandelsR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(1. bis 3.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GesellschaftsR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(4. bis 6.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FamilienR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(7. bis 9.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Erbrecht			(10. bis 12.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ZPO					(13. bis 15. Woche)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Überblick über die ZPO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Der generelle Ablauf eines erstinstanzlichen Verfahrens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Einzelne examensrelevante Themen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Gliederung und Zuständigkeit der Gerichte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Prozessvoraussetzungen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68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606436"/>
            <a:ext cx="892899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3 – 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Zulässigkeit der Klage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1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3127611"/>
            <a:ext cx="2592288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Frutiger Linotype" pitchFamily="34" charset="0"/>
              </a:rPr>
              <a:t>Allgemeine</a:t>
            </a:r>
          </a:p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Frutiger Linotype" pitchFamily="34" charset="0"/>
              </a:rPr>
              <a:t>Prozess-voraussetzungen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1619672" y="2492896"/>
            <a:ext cx="2988332" cy="597835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4608004" y="2492896"/>
            <a:ext cx="3096344" cy="597835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4572000" y="2492896"/>
            <a:ext cx="0" cy="634715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275856" y="3140968"/>
            <a:ext cx="2592288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Frutiger Linotype" pitchFamily="34" charset="0"/>
              </a:rPr>
              <a:t>Besondere Prozess-voraussetzungen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408204" y="3140968"/>
            <a:ext cx="2592288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Frutiger Linotype" pitchFamily="34" charset="0"/>
              </a:rPr>
              <a:t>Keine</a:t>
            </a:r>
          </a:p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Frutiger Linotype" pitchFamily="34" charset="0"/>
              </a:rPr>
              <a:t>Prozess-</a:t>
            </a:r>
          </a:p>
          <a:p>
            <a:pPr algn="ctr"/>
            <a:r>
              <a:rPr lang="de-DE" sz="2200" b="1" dirty="0" err="1" smtClean="0">
                <a:solidFill>
                  <a:schemeClr val="bg1"/>
                </a:solidFill>
                <a:latin typeface="Frutiger Linotype" pitchFamily="34" charset="0"/>
              </a:rPr>
              <a:t>hindernisse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436096" y="4877288"/>
            <a:ext cx="2592288" cy="1785104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rgbClr val="5F5F5F"/>
                </a:solidFill>
                <a:latin typeface="Frutiger Linotype" pitchFamily="34" charset="0"/>
              </a:rPr>
              <a:t>betreffend den Streitgegenstand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Statthafte Kl.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err="1" smtClean="0">
                <a:solidFill>
                  <a:srgbClr val="5F5F5F"/>
                </a:solidFill>
                <a:latin typeface="Frutiger Linotype" pitchFamily="34" charset="0"/>
              </a:rPr>
              <a:t>Ordnungsgem</a:t>
            </a: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.</a:t>
            </a:r>
            <a:endParaRPr lang="de-DE" sz="2200" dirty="0">
              <a:solidFill>
                <a:srgbClr val="5F5F5F"/>
              </a:solidFill>
              <a:latin typeface="Frutiger Linotype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RS-Bedürfnis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735796" y="4869160"/>
            <a:ext cx="2592288" cy="1785104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rgbClr val="5F5F5F"/>
                </a:solidFill>
                <a:latin typeface="Frutiger Linotype" pitchFamily="34" charset="0"/>
              </a:rPr>
              <a:t>betreffend die Parteien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Parteifähigkeit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err="1" smtClean="0">
                <a:solidFill>
                  <a:srgbClr val="5F5F5F"/>
                </a:solidFill>
                <a:latin typeface="Frutiger Linotype" pitchFamily="34" charset="0"/>
              </a:rPr>
              <a:t>Prozessfähigk</a:t>
            </a: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err="1" smtClean="0">
                <a:solidFill>
                  <a:srgbClr val="5F5F5F"/>
                </a:solidFill>
                <a:latin typeface="Frutiger Linotype" pitchFamily="34" charset="0"/>
              </a:rPr>
              <a:t>ProzessfühBef</a:t>
            </a: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5496" y="4869160"/>
            <a:ext cx="2592288" cy="1785104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rgbClr val="5F5F5F"/>
                </a:solidFill>
                <a:latin typeface="Frutiger Linotype" pitchFamily="34" charset="0"/>
              </a:rPr>
              <a:t>betreffend das Gericht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dt. Gerichte</a:t>
            </a:r>
            <a:endParaRPr lang="de-DE" sz="2200" dirty="0">
              <a:solidFill>
                <a:srgbClr val="5F5F5F"/>
              </a:solidFill>
              <a:latin typeface="Frutiger Linotype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Rechtsweg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200" dirty="0" smtClean="0">
                <a:solidFill>
                  <a:srgbClr val="5F5F5F"/>
                </a:solidFill>
                <a:latin typeface="Frutiger Linotype" pitchFamily="34" charset="0"/>
              </a:rPr>
              <a:t>Zuständigkeit</a:t>
            </a:r>
            <a:endParaRPr lang="de-DE" sz="22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1331640" y="4221088"/>
            <a:ext cx="216024" cy="597835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1547664" y="4221088"/>
            <a:ext cx="2700300" cy="597835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1547664" y="4235321"/>
            <a:ext cx="5328592" cy="58360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74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uiExpand="1" build="p" animBg="1"/>
      <p:bldP spid="12" grpId="0" uiExpand="1" build="p" animBg="1"/>
      <p:bldP spid="1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534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anzusprechen sind Zulässigkeitsfragen nur insoweit, als sie	erwähnenswert (von den Parteien problematisiert oder		anhand der Sachverhaltsangaben zweifelhaft) sind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Zuständigkeit des Landgerichts Kiel?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Sachlich?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§ 1 ZPO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23 Nr. 1, 71 Abs. 1 GVG.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Örtlich?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nach §§ 12, 13 ZPO; der besondere Gerichtsstand			des § 21 ZPO (= Niederlassung in Hamburg) verdrängt			den allgemeinen nicht (§ 35 ZPO: Wahlrecht).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Anderweitige Rechtshängigkeit der Klage, § 261 Abs. 3		Nr. 1 ZPO (= den Streitgegenstand betreffend)?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Klage vor dem Landgericht Hamburg „aus dem Scheck“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ZPO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14.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80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Macintosh PowerPoint</Application>
  <PresentationFormat>Bildschirmpräsentation (4:3)</PresentationFormat>
  <Paragraphs>221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Calibri</vt:lpstr>
      <vt:lpstr>Frutiger Linotype</vt:lpstr>
      <vt:lpstr>Frutiger LT 57 Cn</vt:lpstr>
      <vt:lpstr>Arial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Office-Anwender</cp:lastModifiedBy>
  <cp:revision>251</cp:revision>
  <dcterms:created xsi:type="dcterms:W3CDTF">2012-03-09T10:38:50Z</dcterms:created>
  <dcterms:modified xsi:type="dcterms:W3CDTF">2019-07-17T06:02:10Z</dcterms:modified>
</cp:coreProperties>
</file>